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B69974-A9F4-43DC-B3F5-519B0B59AC24}" v="4" dt="2022-04-28T16:54:39.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a080fedc1e8ad02ec7fc1f17f29b39e88159438c5ce56b62149c9be800dd567c::" providerId="AD" clId="Web-{2FB69974-A9F4-43DC-B3F5-519B0B59AC24}"/>
    <pc:docChg chg="modSld">
      <pc:chgData name="Guest User" userId="S::urn:spo:anon#a080fedc1e8ad02ec7fc1f17f29b39e88159438c5ce56b62149c9be800dd567c::" providerId="AD" clId="Web-{2FB69974-A9F4-43DC-B3F5-519B0B59AC24}" dt="2022-04-28T16:54:39.181" v="3" actId="1076"/>
      <pc:docMkLst>
        <pc:docMk/>
      </pc:docMkLst>
      <pc:sldChg chg="modSp">
        <pc:chgData name="Guest User" userId="S::urn:spo:anon#a080fedc1e8ad02ec7fc1f17f29b39e88159438c5ce56b62149c9be800dd567c::" providerId="AD" clId="Web-{2FB69974-A9F4-43DC-B3F5-519B0B59AC24}" dt="2022-04-28T16:54:39.181" v="3" actId="1076"/>
        <pc:sldMkLst>
          <pc:docMk/>
          <pc:sldMk cId="3554819305" sldId="261"/>
        </pc:sldMkLst>
        <pc:spChg chg="mod">
          <ac:chgData name="Guest User" userId="S::urn:spo:anon#a080fedc1e8ad02ec7fc1f17f29b39e88159438c5ce56b62149c9be800dd567c::" providerId="AD" clId="Web-{2FB69974-A9F4-43DC-B3F5-519B0B59AC24}" dt="2022-04-28T16:54:39.181" v="3" actId="1076"/>
          <ac:spMkLst>
            <pc:docMk/>
            <pc:sldMk cId="3554819305" sldId="261"/>
            <ac:spMk id="4" creationId="{00000000-0000-0000-0000-000000000000}"/>
          </ac:spMkLst>
        </pc:spChg>
      </pc:sldChg>
      <pc:sldChg chg="modSp">
        <pc:chgData name="Guest User" userId="S::urn:spo:anon#a080fedc1e8ad02ec7fc1f17f29b39e88159438c5ce56b62149c9be800dd567c::" providerId="AD" clId="Web-{2FB69974-A9F4-43DC-B3F5-519B0B59AC24}" dt="2022-04-28T16:54:36.915" v="2" actId="1076"/>
        <pc:sldMkLst>
          <pc:docMk/>
          <pc:sldMk cId="3175444734" sldId="263"/>
        </pc:sldMkLst>
        <pc:spChg chg="mod">
          <ac:chgData name="Guest User" userId="S::urn:spo:anon#a080fedc1e8ad02ec7fc1f17f29b39e88159438c5ce56b62149c9be800dd567c::" providerId="AD" clId="Web-{2FB69974-A9F4-43DC-B3F5-519B0B59AC24}" dt="2022-04-28T16:54:36.915" v="2" actId="1076"/>
          <ac:spMkLst>
            <pc:docMk/>
            <pc:sldMk cId="3175444734" sldId="26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00F59F-4490-4EFA-A572-3CA36A724C9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85C0BDC-1EAE-4102-89CC-A612EBDDE443}" type="slidenum">
              <a:rPr lang="en-US" smtClean="0"/>
              <a:t>‹#›</a:t>
            </a:fld>
            <a:endParaRPr lang="en-US"/>
          </a:p>
        </p:txBody>
      </p:sp>
    </p:spTree>
    <p:extLst>
      <p:ext uri="{BB962C8B-B14F-4D97-AF65-F5344CB8AC3E}">
        <p14:creationId xmlns:p14="http://schemas.microsoft.com/office/powerpoint/2010/main" val="94718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00F59F-4490-4EFA-A572-3CA36A724C9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5C0BDC-1EAE-4102-89CC-A612EBDDE443}" type="slidenum">
              <a:rPr lang="en-US" smtClean="0"/>
              <a:t>‹#›</a:t>
            </a:fld>
            <a:endParaRPr lang="en-US"/>
          </a:p>
        </p:txBody>
      </p:sp>
    </p:spTree>
    <p:extLst>
      <p:ext uri="{BB962C8B-B14F-4D97-AF65-F5344CB8AC3E}">
        <p14:creationId xmlns:p14="http://schemas.microsoft.com/office/powerpoint/2010/main" val="75902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00F59F-4490-4EFA-A572-3CA36A724C9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5C0BDC-1EAE-4102-89CC-A612EBDDE4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557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200F59F-4490-4EFA-A572-3CA36A724C9F}"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5C0BDC-1EAE-4102-89CC-A612EBDDE443}" type="slidenum">
              <a:rPr lang="en-US" smtClean="0"/>
              <a:t>‹#›</a:t>
            </a:fld>
            <a:endParaRPr lang="en-US"/>
          </a:p>
        </p:txBody>
      </p:sp>
    </p:spTree>
    <p:extLst>
      <p:ext uri="{BB962C8B-B14F-4D97-AF65-F5344CB8AC3E}">
        <p14:creationId xmlns:p14="http://schemas.microsoft.com/office/powerpoint/2010/main" val="181622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200F59F-4490-4EFA-A572-3CA36A724C9F}"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5C0BDC-1EAE-4102-89CC-A612EBDDE4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5927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200F59F-4490-4EFA-A572-3CA36A724C9F}"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5C0BDC-1EAE-4102-89CC-A612EBDDE443}" type="slidenum">
              <a:rPr lang="en-US" smtClean="0"/>
              <a:t>‹#›</a:t>
            </a:fld>
            <a:endParaRPr lang="en-US"/>
          </a:p>
        </p:txBody>
      </p:sp>
    </p:spTree>
    <p:extLst>
      <p:ext uri="{BB962C8B-B14F-4D97-AF65-F5344CB8AC3E}">
        <p14:creationId xmlns:p14="http://schemas.microsoft.com/office/powerpoint/2010/main" val="2855059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0F59F-4490-4EFA-A572-3CA36A724C9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5C0BDC-1EAE-4102-89CC-A612EBDDE443}" type="slidenum">
              <a:rPr lang="en-US" smtClean="0"/>
              <a:t>‹#›</a:t>
            </a:fld>
            <a:endParaRPr lang="en-US"/>
          </a:p>
        </p:txBody>
      </p:sp>
    </p:spTree>
    <p:extLst>
      <p:ext uri="{BB962C8B-B14F-4D97-AF65-F5344CB8AC3E}">
        <p14:creationId xmlns:p14="http://schemas.microsoft.com/office/powerpoint/2010/main" val="3147061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0F59F-4490-4EFA-A572-3CA36A724C9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5C0BDC-1EAE-4102-89CC-A612EBDDE443}" type="slidenum">
              <a:rPr lang="en-US" smtClean="0"/>
              <a:t>‹#›</a:t>
            </a:fld>
            <a:endParaRPr lang="en-US"/>
          </a:p>
        </p:txBody>
      </p:sp>
    </p:spTree>
    <p:extLst>
      <p:ext uri="{BB962C8B-B14F-4D97-AF65-F5344CB8AC3E}">
        <p14:creationId xmlns:p14="http://schemas.microsoft.com/office/powerpoint/2010/main" val="425489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0F59F-4490-4EFA-A572-3CA36A724C9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5C0BDC-1EAE-4102-89CC-A612EBDDE443}" type="slidenum">
              <a:rPr lang="en-US" smtClean="0"/>
              <a:t>‹#›</a:t>
            </a:fld>
            <a:endParaRPr lang="en-US"/>
          </a:p>
        </p:txBody>
      </p:sp>
    </p:spTree>
    <p:extLst>
      <p:ext uri="{BB962C8B-B14F-4D97-AF65-F5344CB8AC3E}">
        <p14:creationId xmlns:p14="http://schemas.microsoft.com/office/powerpoint/2010/main" val="335575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00F59F-4490-4EFA-A572-3CA36A724C9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5C0BDC-1EAE-4102-89CC-A612EBDDE443}" type="slidenum">
              <a:rPr lang="en-US" smtClean="0"/>
              <a:t>‹#›</a:t>
            </a:fld>
            <a:endParaRPr lang="en-US"/>
          </a:p>
        </p:txBody>
      </p:sp>
    </p:spTree>
    <p:extLst>
      <p:ext uri="{BB962C8B-B14F-4D97-AF65-F5344CB8AC3E}">
        <p14:creationId xmlns:p14="http://schemas.microsoft.com/office/powerpoint/2010/main" val="4166861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00F59F-4490-4EFA-A572-3CA36A724C9F}"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85C0BDC-1EAE-4102-89CC-A612EBDDE443}" type="slidenum">
              <a:rPr lang="en-US" smtClean="0"/>
              <a:t>‹#›</a:t>
            </a:fld>
            <a:endParaRPr lang="en-US"/>
          </a:p>
        </p:txBody>
      </p:sp>
    </p:spTree>
    <p:extLst>
      <p:ext uri="{BB962C8B-B14F-4D97-AF65-F5344CB8AC3E}">
        <p14:creationId xmlns:p14="http://schemas.microsoft.com/office/powerpoint/2010/main" val="133555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00F59F-4490-4EFA-A572-3CA36A724C9F}"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85C0BDC-1EAE-4102-89CC-A612EBDDE443}" type="slidenum">
              <a:rPr lang="en-US" smtClean="0"/>
              <a:t>‹#›</a:t>
            </a:fld>
            <a:endParaRPr lang="en-US"/>
          </a:p>
        </p:txBody>
      </p:sp>
    </p:spTree>
    <p:extLst>
      <p:ext uri="{BB962C8B-B14F-4D97-AF65-F5344CB8AC3E}">
        <p14:creationId xmlns:p14="http://schemas.microsoft.com/office/powerpoint/2010/main" val="121456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00F59F-4490-4EFA-A572-3CA36A724C9F}"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85C0BDC-1EAE-4102-89CC-A612EBDDE443}" type="slidenum">
              <a:rPr lang="en-US" smtClean="0"/>
              <a:t>‹#›</a:t>
            </a:fld>
            <a:endParaRPr lang="en-US"/>
          </a:p>
        </p:txBody>
      </p:sp>
    </p:spTree>
    <p:extLst>
      <p:ext uri="{BB962C8B-B14F-4D97-AF65-F5344CB8AC3E}">
        <p14:creationId xmlns:p14="http://schemas.microsoft.com/office/powerpoint/2010/main" val="3957158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0F59F-4490-4EFA-A572-3CA36A724C9F}" type="datetimeFigureOut">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85C0BDC-1EAE-4102-89CC-A612EBDDE443}" type="slidenum">
              <a:rPr lang="en-US" smtClean="0"/>
              <a:t>‹#›</a:t>
            </a:fld>
            <a:endParaRPr lang="en-US"/>
          </a:p>
        </p:txBody>
      </p:sp>
    </p:spTree>
    <p:extLst>
      <p:ext uri="{BB962C8B-B14F-4D97-AF65-F5344CB8AC3E}">
        <p14:creationId xmlns:p14="http://schemas.microsoft.com/office/powerpoint/2010/main" val="104659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00F59F-4490-4EFA-A572-3CA36A724C9F}"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85C0BDC-1EAE-4102-89CC-A612EBDDE443}" type="slidenum">
              <a:rPr lang="en-US" smtClean="0"/>
              <a:t>‹#›</a:t>
            </a:fld>
            <a:endParaRPr lang="en-US"/>
          </a:p>
        </p:txBody>
      </p:sp>
    </p:spTree>
    <p:extLst>
      <p:ext uri="{BB962C8B-B14F-4D97-AF65-F5344CB8AC3E}">
        <p14:creationId xmlns:p14="http://schemas.microsoft.com/office/powerpoint/2010/main" val="1030655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00F59F-4490-4EFA-A572-3CA36A724C9F}"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5C0BDC-1EAE-4102-89CC-A612EBDDE443}" type="slidenum">
              <a:rPr lang="en-US" smtClean="0"/>
              <a:t>‹#›</a:t>
            </a:fld>
            <a:endParaRPr lang="en-US"/>
          </a:p>
        </p:txBody>
      </p:sp>
    </p:spTree>
    <p:extLst>
      <p:ext uri="{BB962C8B-B14F-4D97-AF65-F5344CB8AC3E}">
        <p14:creationId xmlns:p14="http://schemas.microsoft.com/office/powerpoint/2010/main" val="1816409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200F59F-4490-4EFA-A572-3CA36A724C9F}" type="datetimeFigureOut">
              <a:rPr lang="en-US" smtClean="0"/>
              <a:t>4/28/2022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85C0BDC-1EAE-4102-89CC-A612EBDDE443}" type="slidenum">
              <a:rPr lang="en-US" smtClean="0"/>
              <a:t>‹#›</a:t>
            </a:fld>
            <a:endParaRPr lang="en-US"/>
          </a:p>
        </p:txBody>
      </p:sp>
    </p:spTree>
    <p:extLst>
      <p:ext uri="{BB962C8B-B14F-4D97-AF65-F5344CB8AC3E}">
        <p14:creationId xmlns:p14="http://schemas.microsoft.com/office/powerpoint/2010/main" val="129057382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6937" y="1419895"/>
            <a:ext cx="8915399" cy="2262781"/>
          </a:xfrm>
        </p:spPr>
        <p:txBody>
          <a:bodyPr/>
          <a:lstStyle/>
          <a:p>
            <a:pPr algn="ctr"/>
            <a:r>
              <a:rPr lang="en-US" b="1" dirty="0"/>
              <a:t>PERCENTAGE</a:t>
            </a:r>
          </a:p>
        </p:txBody>
      </p:sp>
      <p:sp>
        <p:nvSpPr>
          <p:cNvPr id="3" name="Subtitle 2"/>
          <p:cNvSpPr>
            <a:spLocks noGrp="1"/>
          </p:cNvSpPr>
          <p:nvPr>
            <p:ph type="subTitle" idx="1"/>
          </p:nvPr>
        </p:nvSpPr>
        <p:spPr>
          <a:xfrm>
            <a:off x="2460424" y="4339498"/>
            <a:ext cx="8915399" cy="1126283"/>
          </a:xfrm>
        </p:spPr>
        <p:txBody>
          <a:bodyPr>
            <a:normAutofit/>
          </a:bodyPr>
          <a:lstStyle/>
          <a:p>
            <a:pPr algn="r"/>
            <a:r>
              <a:rPr lang="en-US" sz="2000" b="1" dirty="0"/>
              <a:t>SOFT SKILLS – I</a:t>
            </a:r>
          </a:p>
          <a:p>
            <a:pPr algn="r"/>
            <a:r>
              <a:rPr lang="en-US" sz="2000" b="1" dirty="0"/>
              <a:t>COURSE CODE : 18SSK211</a:t>
            </a:r>
          </a:p>
        </p:txBody>
      </p:sp>
    </p:spTree>
    <p:extLst>
      <p:ext uri="{BB962C8B-B14F-4D97-AF65-F5344CB8AC3E}">
        <p14:creationId xmlns:p14="http://schemas.microsoft.com/office/powerpoint/2010/main" val="349644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7" y="180304"/>
            <a:ext cx="10212946" cy="914400"/>
          </a:xfrm>
        </p:spPr>
        <p:txBody>
          <a:bodyPr/>
          <a:lstStyle/>
          <a:p>
            <a:pPr algn="ctr"/>
            <a:r>
              <a:rPr lang="en-US" dirty="0"/>
              <a:t>PROBLEMS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51527" y="837127"/>
                <a:ext cx="10212946" cy="5795493"/>
              </a:xfrm>
            </p:spPr>
            <p:txBody>
              <a:bodyPr>
                <a:normAutofit/>
              </a:bodyPr>
              <a:lstStyle/>
              <a:p>
                <a:pPr marL="0" indent="0">
                  <a:buNone/>
                </a:pPr>
                <a:r>
                  <a:rPr lang="en-US" dirty="0"/>
                  <a:t>Population 2 years ago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𝑃𝑟𝑒𝑠𝑒𝑛𝑡</m:t>
                        </m:r>
                        <m:r>
                          <a:rPr lang="en-US" b="0" i="1" smtClean="0">
                            <a:latin typeface="Cambria Math" panose="02040503050406030204" pitchFamily="18" charset="0"/>
                          </a:rPr>
                          <m:t> </m:t>
                        </m:r>
                        <m:r>
                          <a:rPr lang="en-US" b="0" i="1" smtClean="0">
                            <a:latin typeface="Cambria Math" panose="02040503050406030204" pitchFamily="18" charset="0"/>
                          </a:rPr>
                          <m:t>𝑝𝑜𝑝𝑢𝑙𝑎𝑡𝑖𝑜𝑛</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num>
                      <m:den>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num>
                              <m:den>
                                <m:r>
                                  <a:rPr lang="en-US" i="1">
                                    <a:latin typeface="Cambria Math" panose="02040503050406030204" pitchFamily="18" charset="0"/>
                                    <a:ea typeface="Cambria Math" panose="02040503050406030204" pitchFamily="18" charset="0"/>
                                  </a:rPr>
                                  <m:t>100</m:t>
                                </m:r>
                              </m:den>
                            </m:f>
                          </m:e>
                        </m:d>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ea typeface="Cambria Math" panose="02040503050406030204" pitchFamily="18" charset="0"/>
                                  </a:rPr>
                                  <m:t>100</m:t>
                                </m:r>
                              </m:den>
                            </m:f>
                          </m:e>
                        </m:d>
                      </m:den>
                    </m:f>
                  </m:oMath>
                </a14:m>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28875</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105</m:t>
                            </m:r>
                          </m:num>
                          <m:den>
                            <m:r>
                              <a:rPr lang="en-US" b="0" i="1" smtClean="0">
                                <a:latin typeface="Cambria Math" panose="02040503050406030204" pitchFamily="18" charset="0"/>
                              </a:rPr>
                              <m:t>100</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110</m:t>
                            </m:r>
                          </m:num>
                          <m:den>
                            <m:r>
                              <a:rPr lang="en-US" b="0" i="1" smtClean="0">
                                <a:latin typeface="Cambria Math" panose="02040503050406030204" pitchFamily="18" charset="0"/>
                                <a:ea typeface="Cambria Math" panose="02040503050406030204" pitchFamily="18" charset="0"/>
                              </a:rPr>
                              <m:t>100</m:t>
                            </m:r>
                          </m:den>
                        </m:f>
                      </m:den>
                    </m:f>
                  </m:oMath>
                </a14:m>
                <a:endParaRPr lang="en-US" dirty="0"/>
              </a:p>
              <a:p>
                <a:pPr marL="0" indent="0">
                  <a:buNone/>
                </a:pPr>
                <a:r>
                  <a:rPr lang="en-US" dirty="0"/>
                  <a:t>                                        = 25000.</a:t>
                </a:r>
              </a:p>
              <a:p>
                <a:pPr marL="0" indent="0">
                  <a:buNone/>
                </a:pPr>
                <a:endParaRPr lang="en-US" dirty="0"/>
              </a:p>
              <a:p>
                <a:pPr marL="0" indent="0">
                  <a:buNone/>
                </a:pPr>
                <a:endParaRPr lang="en-US" dirty="0"/>
              </a:p>
              <a:p>
                <a:pPr marL="0" indent="0">
                  <a:buNone/>
                </a:pPr>
                <a:endParaRPr lang="en-US" dirty="0"/>
              </a:p>
              <a:p>
                <a:pPr marL="0" indent="0">
                  <a:buNone/>
                </a:pPr>
                <a:r>
                  <a:rPr lang="en-US" dirty="0"/>
                  <a:t>Solution : </a:t>
                </a:r>
              </a:p>
              <a:p>
                <a:pPr marL="0" indent="0">
                  <a:buNone/>
                </a:pPr>
                <a:r>
                  <a:rPr lang="en-US" dirty="0"/>
                  <a:t>Given, X% on first 2000Rs and Y% on the rest.</a:t>
                </a:r>
              </a:p>
              <a:p>
                <a:pPr marL="0" indent="0">
                  <a:buNone/>
                </a:pPr>
                <a:r>
                  <a:rPr lang="en-US" dirty="0"/>
                  <a:t>X% of 2000 + y% of 2000 = 700   -----------------(1)</a:t>
                </a:r>
              </a:p>
              <a:p>
                <a:pPr marL="0" indent="0">
                  <a:buNone/>
                </a:pPr>
                <a:r>
                  <a:rPr lang="en-US" dirty="0"/>
                  <a:t>X% of 2000 + Y% of 3000 = 900   -----------------(2)</a:t>
                </a:r>
              </a:p>
              <a:p>
                <a:pPr marL="0" indent="0">
                  <a:buNone/>
                </a:pPr>
                <a:r>
                  <a:rPr lang="en-US" dirty="0"/>
                  <a:t>                       Y% of 1000 = 200</a:t>
                </a:r>
              </a:p>
              <a:p>
                <a:pPr marL="0" indent="0">
                  <a:buNone/>
                </a:pPr>
                <a:r>
                  <a:rPr lang="en-US" dirty="0"/>
                  <a:t>                Y = 20%</a:t>
                </a:r>
              </a:p>
              <a:p>
                <a:pPr marL="0" indent="0">
                  <a:buNone/>
                </a:pPr>
                <a:r>
                  <a:rPr lang="en-US" dirty="0"/>
                  <a:t>Substitute Y in </a:t>
                </a:r>
                <a:r>
                  <a:rPr lang="en-US" dirty="0" err="1"/>
                  <a:t>Eqn</a:t>
                </a:r>
                <a:r>
                  <a:rPr lang="en-US" dirty="0"/>
                  <a:t> (1), X = 15%.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51527" y="837127"/>
                <a:ext cx="10212946" cy="5795493"/>
              </a:xfrm>
              <a:blipFill>
                <a:blip r:embed="rId2"/>
                <a:stretch>
                  <a:fillRect l="-477"/>
                </a:stretch>
              </a:blipFill>
            </p:spPr>
            <p:txBody>
              <a:bodyPr/>
              <a:lstStyle/>
              <a:p>
                <a:r>
                  <a:rPr lang="en-US">
                    <a:noFill/>
                  </a:rPr>
                  <a:t> </a:t>
                </a:r>
              </a:p>
            </p:txBody>
          </p:sp>
        </mc:Fallback>
      </mc:AlternateContent>
      <p:sp>
        <p:nvSpPr>
          <p:cNvPr id="4" name="Rounded Rectangle 3"/>
          <p:cNvSpPr/>
          <p:nvPr/>
        </p:nvSpPr>
        <p:spPr>
          <a:xfrm>
            <a:off x="1918952" y="2685244"/>
            <a:ext cx="9878096" cy="94015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dirty="0"/>
              <a:t>A man earns x% on the first </a:t>
            </a:r>
            <a:r>
              <a:rPr lang="en-US" sz="2000" dirty="0" err="1"/>
              <a:t>Rs</a:t>
            </a:r>
            <a:r>
              <a:rPr lang="en-US" sz="2000" dirty="0"/>
              <a:t>. 2,000 and y% on the rest of his income. If he earns </a:t>
            </a:r>
            <a:r>
              <a:rPr lang="en-US" sz="2000" dirty="0" err="1"/>
              <a:t>Rs</a:t>
            </a:r>
            <a:r>
              <a:rPr lang="en-US" sz="2000" dirty="0"/>
              <a:t>. 700 from </a:t>
            </a:r>
            <a:r>
              <a:rPr lang="en-US" sz="2000" dirty="0" err="1"/>
              <a:t>Rs</a:t>
            </a:r>
            <a:r>
              <a:rPr lang="en-US" sz="2000" dirty="0"/>
              <a:t>. 4,000 and </a:t>
            </a:r>
            <a:r>
              <a:rPr lang="en-US" sz="2000" dirty="0" err="1"/>
              <a:t>Rs</a:t>
            </a:r>
            <a:r>
              <a:rPr lang="en-US" sz="2000" dirty="0"/>
              <a:t>. 900 from </a:t>
            </a:r>
            <a:r>
              <a:rPr lang="en-US" sz="2000" dirty="0" err="1"/>
              <a:t>Rs</a:t>
            </a:r>
            <a:r>
              <a:rPr lang="en-US" sz="2000" dirty="0"/>
              <a:t>. 5,000 of income, find x%?</a:t>
            </a:r>
          </a:p>
        </p:txBody>
      </p:sp>
      <p:cxnSp>
        <p:nvCxnSpPr>
          <p:cNvPr id="7" name="Straight Connector 6"/>
          <p:cNvCxnSpPr/>
          <p:nvPr/>
        </p:nvCxnSpPr>
        <p:spPr>
          <a:xfrm flipV="1">
            <a:off x="1751527" y="5267460"/>
            <a:ext cx="3335628" cy="38636"/>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8180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wipe(down)">
                                      <p:cBhvr>
                                        <p:cTn id="34" dur="580">
                                          <p:stCondLst>
                                            <p:cond delay="0"/>
                                          </p:stCondLst>
                                        </p:cTn>
                                        <p:tgtEl>
                                          <p:spTgt spid="4">
                                            <p:txEl>
                                              <p:pRg st="0" end="0"/>
                                            </p:txEl>
                                          </p:spTgt>
                                        </p:tgtEl>
                                      </p:cBhvr>
                                    </p:animEffect>
                                    <p:anim calcmode="lin" valueType="num">
                                      <p:cBhvr>
                                        <p:cTn id="35"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40" dur="26">
                                          <p:stCondLst>
                                            <p:cond delay="650"/>
                                          </p:stCondLst>
                                        </p:cTn>
                                        <p:tgtEl>
                                          <p:spTgt spid="4">
                                            <p:txEl>
                                              <p:pRg st="0" end="0"/>
                                            </p:txEl>
                                          </p:spTgt>
                                        </p:tgtEl>
                                      </p:cBhvr>
                                      <p:to x="100000" y="60000"/>
                                    </p:animScale>
                                    <p:animScale>
                                      <p:cBhvr>
                                        <p:cTn id="41" dur="166" decel="50000">
                                          <p:stCondLst>
                                            <p:cond delay="676"/>
                                          </p:stCondLst>
                                        </p:cTn>
                                        <p:tgtEl>
                                          <p:spTgt spid="4">
                                            <p:txEl>
                                              <p:pRg st="0" end="0"/>
                                            </p:txEl>
                                          </p:spTgt>
                                        </p:tgtEl>
                                      </p:cBhvr>
                                      <p:to x="100000" y="100000"/>
                                    </p:animScale>
                                    <p:animScale>
                                      <p:cBhvr>
                                        <p:cTn id="42" dur="26">
                                          <p:stCondLst>
                                            <p:cond delay="1312"/>
                                          </p:stCondLst>
                                        </p:cTn>
                                        <p:tgtEl>
                                          <p:spTgt spid="4">
                                            <p:txEl>
                                              <p:pRg st="0" end="0"/>
                                            </p:txEl>
                                          </p:spTgt>
                                        </p:tgtEl>
                                      </p:cBhvr>
                                      <p:to x="100000" y="80000"/>
                                    </p:animScale>
                                    <p:animScale>
                                      <p:cBhvr>
                                        <p:cTn id="43" dur="166" decel="50000">
                                          <p:stCondLst>
                                            <p:cond delay="1338"/>
                                          </p:stCondLst>
                                        </p:cTn>
                                        <p:tgtEl>
                                          <p:spTgt spid="4">
                                            <p:txEl>
                                              <p:pRg st="0" end="0"/>
                                            </p:txEl>
                                          </p:spTgt>
                                        </p:tgtEl>
                                      </p:cBhvr>
                                      <p:to x="100000" y="100000"/>
                                    </p:animScale>
                                    <p:animScale>
                                      <p:cBhvr>
                                        <p:cTn id="44" dur="26">
                                          <p:stCondLst>
                                            <p:cond delay="1642"/>
                                          </p:stCondLst>
                                        </p:cTn>
                                        <p:tgtEl>
                                          <p:spTgt spid="4">
                                            <p:txEl>
                                              <p:pRg st="0" end="0"/>
                                            </p:txEl>
                                          </p:spTgt>
                                        </p:tgtEl>
                                      </p:cBhvr>
                                      <p:to x="100000" y="90000"/>
                                    </p:animScale>
                                    <p:animScale>
                                      <p:cBhvr>
                                        <p:cTn id="45" dur="166" decel="50000">
                                          <p:stCondLst>
                                            <p:cond delay="1668"/>
                                          </p:stCondLst>
                                        </p:cTn>
                                        <p:tgtEl>
                                          <p:spTgt spid="4">
                                            <p:txEl>
                                              <p:pRg st="0" end="0"/>
                                            </p:txEl>
                                          </p:spTgt>
                                        </p:tgtEl>
                                      </p:cBhvr>
                                      <p:to x="100000" y="100000"/>
                                    </p:animScale>
                                    <p:animScale>
                                      <p:cBhvr>
                                        <p:cTn id="46" dur="26">
                                          <p:stCondLst>
                                            <p:cond delay="1808"/>
                                          </p:stCondLst>
                                        </p:cTn>
                                        <p:tgtEl>
                                          <p:spTgt spid="4">
                                            <p:txEl>
                                              <p:pRg st="0" end="0"/>
                                            </p:txEl>
                                          </p:spTgt>
                                        </p:tgtEl>
                                      </p:cBhvr>
                                      <p:to x="100000" y="95000"/>
                                    </p:animScale>
                                    <p:animScale>
                                      <p:cBhvr>
                                        <p:cTn id="47" dur="166" decel="50000">
                                          <p:stCondLst>
                                            <p:cond delay="1834"/>
                                          </p:stCondLst>
                                        </p:cTn>
                                        <p:tgtEl>
                                          <p:spTgt spid="4">
                                            <p:txEl>
                                              <p:pRg st="0" end="0"/>
                                            </p:txEl>
                                          </p:spTgt>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1000"/>
                                        <p:tgtEl>
                                          <p:spTgt spid="3">
                                            <p:txEl>
                                              <p:pRg st="6" end="6"/>
                                            </p:txEl>
                                          </p:spTgt>
                                        </p:tgtEl>
                                      </p:cBhvr>
                                    </p:animEffect>
                                    <p:anim calcmode="lin" valueType="num">
                                      <p:cBhvr>
                                        <p:cTn id="5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1000"/>
                                        <p:tgtEl>
                                          <p:spTgt spid="3">
                                            <p:txEl>
                                              <p:pRg st="7" end="7"/>
                                            </p:txEl>
                                          </p:spTgt>
                                        </p:tgtEl>
                                      </p:cBhvr>
                                    </p:animEffect>
                                    <p:anim calcmode="lin" valueType="num">
                                      <p:cBhvr>
                                        <p:cTn id="6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animEffect transition="in" filter="fade">
                                      <p:cBhvr>
                                        <p:cTn id="66" dur="1000"/>
                                        <p:tgtEl>
                                          <p:spTgt spid="3">
                                            <p:txEl>
                                              <p:pRg st="8" end="8"/>
                                            </p:txEl>
                                          </p:spTgt>
                                        </p:tgtEl>
                                      </p:cBhvr>
                                    </p:animEffect>
                                    <p:anim calcmode="lin" valueType="num">
                                      <p:cBhvr>
                                        <p:cTn id="6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Effect transition="in" filter="fade">
                                      <p:cBhvr>
                                        <p:cTn id="73" dur="1000"/>
                                        <p:tgtEl>
                                          <p:spTgt spid="3">
                                            <p:txEl>
                                              <p:pRg st="9" end="9"/>
                                            </p:txEl>
                                          </p:spTgt>
                                        </p:tgtEl>
                                      </p:cBhvr>
                                    </p:animEffect>
                                    <p:anim calcmode="lin" valueType="num">
                                      <p:cBhvr>
                                        <p:cTn id="7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7"/>
                                        </p:tgtEl>
                                        <p:attrNameLst>
                                          <p:attrName>style.visibility</p:attrName>
                                        </p:attrNameLst>
                                      </p:cBhvr>
                                      <p:to>
                                        <p:strVal val="visible"/>
                                      </p:to>
                                    </p:set>
                                    <p:anim calcmode="lin" valueType="num">
                                      <p:cBhvr additive="base">
                                        <p:cTn id="80" dur="500" fill="hold"/>
                                        <p:tgtEl>
                                          <p:spTgt spid="7"/>
                                        </p:tgtEl>
                                        <p:attrNameLst>
                                          <p:attrName>ppt_x</p:attrName>
                                        </p:attrNameLst>
                                      </p:cBhvr>
                                      <p:tavLst>
                                        <p:tav tm="0">
                                          <p:val>
                                            <p:strVal val="#ppt_x"/>
                                          </p:val>
                                        </p:tav>
                                        <p:tav tm="100000">
                                          <p:val>
                                            <p:strVal val="#ppt_x"/>
                                          </p:val>
                                        </p:tav>
                                      </p:tavLst>
                                    </p:anim>
                                    <p:anim calcmode="lin" valueType="num">
                                      <p:cBhvr additive="base">
                                        <p:cTn id="8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3">
                                            <p:txEl>
                                              <p:pRg st="10" end="10"/>
                                            </p:txEl>
                                          </p:spTgt>
                                        </p:tgtEl>
                                        <p:attrNameLst>
                                          <p:attrName>style.visibility</p:attrName>
                                        </p:attrNameLst>
                                      </p:cBhvr>
                                      <p:to>
                                        <p:strVal val="visible"/>
                                      </p:to>
                                    </p:set>
                                    <p:animEffect transition="in" filter="fade">
                                      <p:cBhvr>
                                        <p:cTn id="86" dur="1000"/>
                                        <p:tgtEl>
                                          <p:spTgt spid="3">
                                            <p:txEl>
                                              <p:pRg st="10" end="10"/>
                                            </p:txEl>
                                          </p:spTgt>
                                        </p:tgtEl>
                                      </p:cBhvr>
                                    </p:animEffect>
                                    <p:anim calcmode="lin" valueType="num">
                                      <p:cBhvr>
                                        <p:cTn id="8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3">
                                            <p:txEl>
                                              <p:pRg st="11" end="11"/>
                                            </p:txEl>
                                          </p:spTgt>
                                        </p:tgtEl>
                                        <p:attrNameLst>
                                          <p:attrName>style.visibility</p:attrName>
                                        </p:attrNameLst>
                                      </p:cBhvr>
                                      <p:to>
                                        <p:strVal val="visible"/>
                                      </p:to>
                                    </p:set>
                                    <p:animEffect transition="in" filter="fade">
                                      <p:cBhvr>
                                        <p:cTn id="93" dur="1000"/>
                                        <p:tgtEl>
                                          <p:spTgt spid="3">
                                            <p:txEl>
                                              <p:pRg st="11" end="11"/>
                                            </p:txEl>
                                          </p:spTgt>
                                        </p:tgtEl>
                                      </p:cBhvr>
                                    </p:animEffect>
                                    <p:anim calcmode="lin" valueType="num">
                                      <p:cBhvr>
                                        <p:cTn id="9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3">
                                            <p:txEl>
                                              <p:pRg st="12" end="12"/>
                                            </p:txEl>
                                          </p:spTgt>
                                        </p:tgtEl>
                                        <p:attrNameLst>
                                          <p:attrName>style.visibility</p:attrName>
                                        </p:attrNameLst>
                                      </p:cBhvr>
                                      <p:to>
                                        <p:strVal val="visible"/>
                                      </p:to>
                                    </p:set>
                                    <p:animEffect transition="in" filter="fade">
                                      <p:cBhvr>
                                        <p:cTn id="100" dur="1000"/>
                                        <p:tgtEl>
                                          <p:spTgt spid="3">
                                            <p:txEl>
                                              <p:pRg st="12" end="12"/>
                                            </p:txEl>
                                          </p:spTgt>
                                        </p:tgtEl>
                                      </p:cBhvr>
                                    </p:animEffect>
                                    <p:anim calcmode="lin" valueType="num">
                                      <p:cBhvr>
                                        <p:cTn id="10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02"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375" y="231820"/>
            <a:ext cx="10277340" cy="837126"/>
          </a:xfrm>
        </p:spPr>
        <p:txBody>
          <a:bodyPr/>
          <a:lstStyle/>
          <a:p>
            <a:pPr algn="ctr"/>
            <a:r>
              <a:rPr lang="en-US" dirty="0"/>
              <a:t>PROBLEMS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61375" y="953037"/>
                <a:ext cx="10277340" cy="5563673"/>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Solution :</a:t>
                </a:r>
              </a:p>
              <a:p>
                <a:pPr marL="0" indent="0">
                  <a:buNone/>
                </a:pPr>
                <a:r>
                  <a:rPr lang="en-US" dirty="0"/>
                  <a:t>                  Fresh Grapes 			Dry Grapes</a:t>
                </a:r>
              </a:p>
              <a:p>
                <a:pPr marL="0" indent="0">
                  <a:buNone/>
                </a:pPr>
                <a:r>
                  <a:rPr lang="en-US" dirty="0"/>
                  <a:t>		       90% water			20% water</a:t>
                </a:r>
              </a:p>
              <a:p>
                <a:pPr marL="0" indent="0">
                  <a:buNone/>
                </a:pPr>
                <a:r>
                  <a:rPr lang="en-US" dirty="0"/>
                  <a:t>		       10% pulp 			80% pulp</a:t>
                </a:r>
              </a:p>
              <a:p>
                <a:pPr marL="0" indent="0">
                  <a:buNone/>
                </a:pPr>
                <a:r>
                  <a:rPr lang="en-US" dirty="0"/>
                  <a:t>20 kg -&gt;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100</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20=2 </m:t>
                    </m:r>
                    <m:r>
                      <a:rPr lang="en-US" b="0" i="1" smtClean="0">
                        <a:latin typeface="Cambria Math" panose="02040503050406030204" pitchFamily="18" charset="0"/>
                        <a:ea typeface="Cambria Math" panose="02040503050406030204" pitchFamily="18" charset="0"/>
                      </a:rPr>
                      <m:t>𝑘𝑔</m:t>
                    </m:r>
                  </m:oMath>
                </a14:m>
                <a:endParaRPr lang="en-US" b="0" dirty="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80</m:t>
                          </m:r>
                        </m:num>
                        <m:den>
                          <m:r>
                            <a:rPr lang="en-US" b="0" i="1" smtClean="0">
                              <a:latin typeface="Cambria Math" panose="02040503050406030204" pitchFamily="18" charset="0"/>
                            </a:rPr>
                            <m:t>100</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oMath>
                  </m:oMathPara>
                </a14:m>
                <a:endParaRPr lang="en-US" b="0" dirty="0">
                  <a:ea typeface="Cambria Math" panose="02040503050406030204" pitchFamily="18" charset="0"/>
                </a:endParaRPr>
              </a:p>
              <a:p>
                <a:pPr marL="0" indent="0">
                  <a:buNone/>
                </a:pPr>
                <a:r>
                  <a:rPr lang="en-US" dirty="0">
                    <a:ea typeface="Cambria Math" panose="02040503050406030204" pitchFamily="18" charset="0"/>
                  </a:rPr>
                  <a:t>x = 2.5 kg. (Total weight of dry grapes)</a:t>
                </a:r>
                <a:endParaRPr lang="en-US" b="0" dirty="0">
                  <a:ea typeface="Cambria Math" panose="02040503050406030204" pitchFamily="18" charset="0"/>
                </a:endParaRP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61375" y="953037"/>
                <a:ext cx="10277340" cy="5563673"/>
              </a:xfrm>
              <a:blipFill>
                <a:blip r:embed="rId2"/>
                <a:stretch>
                  <a:fillRect l="-534"/>
                </a:stretch>
              </a:blipFill>
            </p:spPr>
            <p:txBody>
              <a:bodyPr/>
              <a:lstStyle/>
              <a:p>
                <a:r>
                  <a:rPr lang="en-US">
                    <a:noFill/>
                  </a:rPr>
                  <a:t> </a:t>
                </a:r>
              </a:p>
            </p:txBody>
          </p:sp>
        </mc:Fallback>
      </mc:AlternateContent>
      <p:sp>
        <p:nvSpPr>
          <p:cNvPr id="4" name="Rounded Rectangle 3"/>
          <p:cNvSpPr/>
          <p:nvPr/>
        </p:nvSpPr>
        <p:spPr>
          <a:xfrm>
            <a:off x="1790163" y="1068946"/>
            <a:ext cx="9994006" cy="9659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a:t>Fresh grapes contain 90% water by weight while dried grapes contain 20% water by weight. What is the weight of dry grapes available from 20 kg of fresh grapes?</a:t>
            </a:r>
          </a:p>
        </p:txBody>
      </p:sp>
    </p:spTree>
    <p:extLst>
      <p:ext uri="{BB962C8B-B14F-4D97-AF65-F5344CB8AC3E}">
        <p14:creationId xmlns:p14="http://schemas.microsoft.com/office/powerpoint/2010/main" val="191355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p:cTn id="13"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7" y="180304"/>
            <a:ext cx="10290219" cy="746975"/>
          </a:xfrm>
        </p:spPr>
        <p:txBody>
          <a:bodyPr/>
          <a:lstStyle/>
          <a:p>
            <a:pPr algn="ctr"/>
            <a:r>
              <a:rPr lang="en-US" dirty="0"/>
              <a:t>PROBLEMS</a:t>
            </a:r>
          </a:p>
        </p:txBody>
      </p:sp>
      <p:sp>
        <p:nvSpPr>
          <p:cNvPr id="3" name="Content Placeholder 2"/>
          <p:cNvSpPr>
            <a:spLocks noGrp="1"/>
          </p:cNvSpPr>
          <p:nvPr>
            <p:ph idx="1"/>
          </p:nvPr>
        </p:nvSpPr>
        <p:spPr>
          <a:xfrm>
            <a:off x="1751527" y="927279"/>
            <a:ext cx="10290219" cy="5640946"/>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Solution :</a:t>
            </a:r>
          </a:p>
          <a:p>
            <a:pPr marL="0" indent="0">
              <a:buNone/>
            </a:pPr>
            <a:r>
              <a:rPr lang="en-US" dirty="0"/>
              <a:t>We know that, 1 </a:t>
            </a:r>
            <a:r>
              <a:rPr lang="en-US" dirty="0" err="1"/>
              <a:t>litre</a:t>
            </a:r>
            <a:r>
              <a:rPr lang="en-US" dirty="0"/>
              <a:t>  = 1000 ml</a:t>
            </a:r>
          </a:p>
          <a:p>
            <a:pPr marL="0" indent="0">
              <a:buNone/>
            </a:pPr>
            <a:r>
              <a:rPr lang="en-US" dirty="0"/>
              <a:t> </a:t>
            </a:r>
          </a:p>
        </p:txBody>
      </p:sp>
      <p:sp>
        <p:nvSpPr>
          <p:cNvPr id="4" name="Rounded Rectangle 3"/>
          <p:cNvSpPr/>
          <p:nvPr/>
        </p:nvSpPr>
        <p:spPr>
          <a:xfrm>
            <a:off x="1867437" y="1030310"/>
            <a:ext cx="9981126" cy="9659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a:t>A </a:t>
            </a:r>
            <a:r>
              <a:rPr lang="en-US" sz="2000" dirty="0" err="1"/>
              <a:t>litre</a:t>
            </a:r>
            <a:r>
              <a:rPr lang="en-US" sz="2000" dirty="0"/>
              <a:t> of water is evaporated from 6 </a:t>
            </a:r>
            <a:r>
              <a:rPr lang="en-US" sz="2000" dirty="0" err="1"/>
              <a:t>litre</a:t>
            </a:r>
            <a:r>
              <a:rPr lang="en-US" sz="2000" dirty="0"/>
              <a:t> of sugar solution containing 4% of sugar. Find the percentage of sugar in the remaining solution?</a:t>
            </a:r>
          </a:p>
        </p:txBody>
      </p:sp>
      <p:sp>
        <p:nvSpPr>
          <p:cNvPr id="6" name="Rectangle 5"/>
          <p:cNvSpPr/>
          <p:nvPr/>
        </p:nvSpPr>
        <p:spPr>
          <a:xfrm>
            <a:off x="3451538" y="3065172"/>
            <a:ext cx="2060620" cy="48939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6000</a:t>
            </a:r>
          </a:p>
        </p:txBody>
      </p:sp>
      <p:cxnSp>
        <p:nvCxnSpPr>
          <p:cNvPr id="8" name="Straight Connector 7"/>
          <p:cNvCxnSpPr/>
          <p:nvPr/>
        </p:nvCxnSpPr>
        <p:spPr>
          <a:xfrm flipH="1">
            <a:off x="3670479" y="3554569"/>
            <a:ext cx="502276" cy="51515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4919730" y="3554569"/>
            <a:ext cx="450760" cy="502276"/>
          </a:xfrm>
          <a:prstGeom prst="line">
            <a:avLst/>
          </a:prstGeom>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2130381" y="4041820"/>
            <a:ext cx="1887827" cy="108397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96% water</a:t>
            </a:r>
          </a:p>
          <a:p>
            <a:pPr algn="ctr"/>
            <a:r>
              <a:rPr lang="en-US" dirty="0"/>
              <a:t>6000-240</a:t>
            </a:r>
          </a:p>
          <a:p>
            <a:pPr algn="ctr"/>
            <a:r>
              <a:rPr lang="en-US" dirty="0"/>
              <a:t>5760</a:t>
            </a:r>
          </a:p>
        </p:txBody>
      </p:sp>
      <mc:AlternateContent xmlns:mc="http://schemas.openxmlformats.org/markup-compatibility/2006" xmlns:a14="http://schemas.microsoft.com/office/drawing/2010/main">
        <mc:Choice Requires="a14">
          <p:sp>
            <p:nvSpPr>
              <p:cNvPr id="12" name="Rectangle 11"/>
              <p:cNvSpPr/>
              <p:nvPr/>
            </p:nvSpPr>
            <p:spPr>
              <a:xfrm>
                <a:off x="4569854" y="4037526"/>
                <a:ext cx="1921098" cy="108826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a:p>
                <a:pPr algn="ctr"/>
                <a:r>
                  <a:rPr lang="en-US" dirty="0"/>
                  <a:t>4% Sugar</a:t>
                </a:r>
              </a:p>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100</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6000</m:t>
                      </m:r>
                    </m:oMath>
                  </m:oMathPara>
                </a14:m>
                <a:endParaRPr lang="en-US" b="0" dirty="0">
                  <a:ea typeface="Cambria Math" panose="02040503050406030204" pitchFamily="18" charset="0"/>
                </a:endParaRPr>
              </a:p>
              <a:p>
                <a:pPr algn="ctr"/>
                <a:r>
                  <a:rPr lang="en-US" dirty="0"/>
                  <a:t>240</a:t>
                </a:r>
              </a:p>
              <a:p>
                <a:pPr algn="ctr"/>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4569854" y="4037526"/>
                <a:ext cx="1921098" cy="1088266"/>
              </a:xfrm>
              <a:prstGeom prst="rect">
                <a:avLst/>
              </a:prstGeom>
              <a:blipFill>
                <a:blip r:embed="rId2"/>
                <a:stretch>
                  <a:fillRect t="-6145" b="-11732"/>
                </a:stretch>
              </a:blipFill>
              <a:ln>
                <a:noFill/>
              </a:ln>
            </p:spPr>
            <p:txBody>
              <a:bodyPr/>
              <a:lstStyle/>
              <a:p>
                <a:r>
                  <a:rPr lang="en-US">
                    <a:noFill/>
                  </a:rPr>
                  <a:t> </a:t>
                </a:r>
              </a:p>
            </p:txBody>
          </p:sp>
        </mc:Fallback>
      </mc:AlternateContent>
      <p:sp>
        <p:nvSpPr>
          <p:cNvPr id="13" name="Rectangle 12"/>
          <p:cNvSpPr/>
          <p:nvPr/>
        </p:nvSpPr>
        <p:spPr>
          <a:xfrm>
            <a:off x="7139727" y="4903631"/>
            <a:ext cx="1417748" cy="108397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5760-</a:t>
            </a:r>
          </a:p>
          <a:p>
            <a:pPr algn="ctr"/>
            <a:r>
              <a:rPr lang="en-US" dirty="0"/>
              <a:t>1000</a:t>
            </a:r>
          </a:p>
          <a:p>
            <a:pPr algn="ctr"/>
            <a:r>
              <a:rPr lang="en-US" dirty="0"/>
              <a:t>4760</a:t>
            </a:r>
          </a:p>
        </p:txBody>
      </p:sp>
      <p:cxnSp>
        <p:nvCxnSpPr>
          <p:cNvPr id="15" name="Straight Connector 14"/>
          <p:cNvCxnSpPr/>
          <p:nvPr/>
        </p:nvCxnSpPr>
        <p:spPr>
          <a:xfrm>
            <a:off x="7552387" y="5589432"/>
            <a:ext cx="59242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7552387" y="5870620"/>
            <a:ext cx="592428"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2130381" y="5445617"/>
                <a:ext cx="4596686" cy="108397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Percentage of sugar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240</m:t>
                        </m:r>
                      </m:num>
                      <m:den>
                        <m:r>
                          <a:rPr lang="en-US" b="0" i="1" smtClean="0">
                            <a:latin typeface="Cambria Math" panose="02040503050406030204" pitchFamily="18" charset="0"/>
                          </a:rPr>
                          <m:t>4760+240</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100</m:t>
                    </m:r>
                  </m:oMath>
                </a14:m>
                <a:endParaRPr lang="en-US" b="0" dirty="0">
                  <a:ea typeface="Cambria Math" panose="02040503050406030204" pitchFamily="18" charset="0"/>
                </a:endParaRPr>
              </a:p>
              <a:p>
                <a:pPr algn="ctr"/>
                <a:r>
                  <a:rPr lang="en-US" dirty="0"/>
                  <a:t>=4.8%</a:t>
                </a:r>
              </a:p>
            </p:txBody>
          </p:sp>
        </mc:Choice>
        <mc:Fallback xmlns="">
          <p:sp>
            <p:nvSpPr>
              <p:cNvPr id="17" name="Rectangle 16"/>
              <p:cNvSpPr>
                <a:spLocks noRot="1" noChangeAspect="1" noMove="1" noResize="1" noEditPoints="1" noAdjustHandles="1" noChangeArrowheads="1" noChangeShapeType="1" noTextEdit="1"/>
              </p:cNvSpPr>
              <p:nvPr/>
            </p:nvSpPr>
            <p:spPr>
              <a:xfrm>
                <a:off x="2130381" y="5445617"/>
                <a:ext cx="4596686" cy="1083972"/>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69035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circle(in)">
                                      <p:cBhvr>
                                        <p:cTn id="13" dur="20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1000"/>
                                        <p:tgtEl>
                                          <p:spTgt spid="6">
                                            <p:txEl>
                                              <p:pRg st="0" end="0"/>
                                            </p:txEl>
                                          </p:spTgt>
                                        </p:tgtEl>
                                      </p:cBhvr>
                                    </p:animEffect>
                                    <p:anim calcmode="lin" valueType="num">
                                      <p:cBhvr>
                                        <p:cTn id="3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ppt_x"/>
                                          </p:val>
                                        </p:tav>
                                        <p:tav tm="100000">
                                          <p:val>
                                            <p:strVal val="#ppt_x"/>
                                          </p:val>
                                        </p:tav>
                                      </p:tavLst>
                                    </p:anim>
                                    <p:anim calcmode="lin" valueType="num">
                                      <p:cBhvr additive="base">
                                        <p:cTn id="4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fade">
                                      <p:cBhvr>
                                        <p:cTn id="52" dur="1000"/>
                                        <p:tgtEl>
                                          <p:spTgt spid="11">
                                            <p:txEl>
                                              <p:pRg st="0" end="0"/>
                                            </p:txEl>
                                          </p:spTgt>
                                        </p:tgtEl>
                                      </p:cBhvr>
                                    </p:animEffect>
                                    <p:anim calcmode="lin" valueType="num">
                                      <p:cBhvr>
                                        <p:cTn id="5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2">
                                            <p:txEl>
                                              <p:pRg st="1" end="1"/>
                                            </p:txEl>
                                          </p:spTgt>
                                        </p:tgtEl>
                                        <p:attrNameLst>
                                          <p:attrName>style.visibility</p:attrName>
                                        </p:attrNameLst>
                                      </p:cBhvr>
                                      <p:to>
                                        <p:strVal val="visible"/>
                                      </p:to>
                                    </p:set>
                                    <p:animEffect transition="in" filter="fade">
                                      <p:cBhvr>
                                        <p:cTn id="59" dur="1000"/>
                                        <p:tgtEl>
                                          <p:spTgt spid="12">
                                            <p:txEl>
                                              <p:pRg st="1" end="1"/>
                                            </p:txEl>
                                          </p:spTgt>
                                        </p:tgtEl>
                                      </p:cBhvr>
                                    </p:animEffect>
                                    <p:anim calcmode="lin" valueType="num">
                                      <p:cBhvr>
                                        <p:cTn id="60"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61"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12">
                                            <p:txEl>
                                              <p:pRg st="2" end="2"/>
                                            </p:txEl>
                                          </p:spTgt>
                                        </p:tgtEl>
                                        <p:attrNameLst>
                                          <p:attrName>style.visibility</p:attrName>
                                        </p:attrNameLst>
                                      </p:cBhvr>
                                      <p:to>
                                        <p:strVal val="visible"/>
                                      </p:to>
                                    </p:set>
                                    <p:animEffect transition="in" filter="fade">
                                      <p:cBhvr>
                                        <p:cTn id="66" dur="1000"/>
                                        <p:tgtEl>
                                          <p:spTgt spid="12">
                                            <p:txEl>
                                              <p:pRg st="2" end="2"/>
                                            </p:txEl>
                                          </p:spTgt>
                                        </p:tgtEl>
                                      </p:cBhvr>
                                    </p:animEffect>
                                    <p:anim calcmode="lin" valueType="num">
                                      <p:cBhvr>
                                        <p:cTn id="67"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68"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12">
                                            <p:txEl>
                                              <p:pRg st="3" end="3"/>
                                            </p:txEl>
                                          </p:spTgt>
                                        </p:tgtEl>
                                        <p:attrNameLst>
                                          <p:attrName>style.visibility</p:attrName>
                                        </p:attrNameLst>
                                      </p:cBhvr>
                                      <p:to>
                                        <p:strVal val="visible"/>
                                      </p:to>
                                    </p:set>
                                    <p:animEffect transition="in" filter="fade">
                                      <p:cBhvr>
                                        <p:cTn id="73" dur="1000"/>
                                        <p:tgtEl>
                                          <p:spTgt spid="12">
                                            <p:txEl>
                                              <p:pRg st="3" end="3"/>
                                            </p:txEl>
                                          </p:spTgt>
                                        </p:tgtEl>
                                      </p:cBhvr>
                                    </p:animEffect>
                                    <p:anim calcmode="lin" valueType="num">
                                      <p:cBhvr>
                                        <p:cTn id="74"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75"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11">
                                            <p:txEl>
                                              <p:pRg st="1" end="1"/>
                                            </p:txEl>
                                          </p:spTgt>
                                        </p:tgtEl>
                                        <p:attrNameLst>
                                          <p:attrName>style.visibility</p:attrName>
                                        </p:attrNameLst>
                                      </p:cBhvr>
                                      <p:to>
                                        <p:strVal val="visible"/>
                                      </p:to>
                                    </p:set>
                                    <p:animEffect transition="in" filter="fade">
                                      <p:cBhvr>
                                        <p:cTn id="80" dur="1000"/>
                                        <p:tgtEl>
                                          <p:spTgt spid="11">
                                            <p:txEl>
                                              <p:pRg st="1" end="1"/>
                                            </p:txEl>
                                          </p:spTgt>
                                        </p:tgtEl>
                                      </p:cBhvr>
                                    </p:animEffect>
                                    <p:anim calcmode="lin" valueType="num">
                                      <p:cBhvr>
                                        <p:cTn id="81"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82"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11">
                                            <p:txEl>
                                              <p:pRg st="2" end="2"/>
                                            </p:txEl>
                                          </p:spTgt>
                                        </p:tgtEl>
                                        <p:attrNameLst>
                                          <p:attrName>style.visibility</p:attrName>
                                        </p:attrNameLst>
                                      </p:cBhvr>
                                      <p:to>
                                        <p:strVal val="visible"/>
                                      </p:to>
                                    </p:set>
                                    <p:animEffect transition="in" filter="fade">
                                      <p:cBhvr>
                                        <p:cTn id="87" dur="1000"/>
                                        <p:tgtEl>
                                          <p:spTgt spid="11">
                                            <p:txEl>
                                              <p:pRg st="2" end="2"/>
                                            </p:txEl>
                                          </p:spTgt>
                                        </p:tgtEl>
                                      </p:cBhvr>
                                    </p:animEffect>
                                    <p:anim calcmode="lin" valueType="num">
                                      <p:cBhvr>
                                        <p:cTn id="88"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89"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13">
                                            <p:txEl>
                                              <p:pRg st="0" end="0"/>
                                            </p:txEl>
                                          </p:spTgt>
                                        </p:tgtEl>
                                        <p:attrNameLst>
                                          <p:attrName>style.visibility</p:attrName>
                                        </p:attrNameLst>
                                      </p:cBhvr>
                                      <p:to>
                                        <p:strVal val="visible"/>
                                      </p:to>
                                    </p:set>
                                    <p:animEffect transition="in" filter="fade">
                                      <p:cBhvr>
                                        <p:cTn id="94" dur="1000"/>
                                        <p:tgtEl>
                                          <p:spTgt spid="13">
                                            <p:txEl>
                                              <p:pRg st="0" end="0"/>
                                            </p:txEl>
                                          </p:spTgt>
                                        </p:tgtEl>
                                      </p:cBhvr>
                                    </p:animEffect>
                                    <p:anim calcmode="lin" valueType="num">
                                      <p:cBhvr>
                                        <p:cTn id="9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6"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13">
                                            <p:txEl>
                                              <p:pRg st="1" end="1"/>
                                            </p:txEl>
                                          </p:spTgt>
                                        </p:tgtEl>
                                        <p:attrNameLst>
                                          <p:attrName>style.visibility</p:attrName>
                                        </p:attrNameLst>
                                      </p:cBhvr>
                                      <p:to>
                                        <p:strVal val="visible"/>
                                      </p:to>
                                    </p:set>
                                    <p:animEffect transition="in" filter="fade">
                                      <p:cBhvr>
                                        <p:cTn id="101" dur="1000"/>
                                        <p:tgtEl>
                                          <p:spTgt spid="13">
                                            <p:txEl>
                                              <p:pRg st="1" end="1"/>
                                            </p:txEl>
                                          </p:spTgt>
                                        </p:tgtEl>
                                      </p:cBhvr>
                                    </p:animEffect>
                                    <p:anim calcmode="lin" valueType="num">
                                      <p:cBhvr>
                                        <p:cTn id="102"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03"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15"/>
                                        </p:tgtEl>
                                        <p:attrNameLst>
                                          <p:attrName>style.visibility</p:attrName>
                                        </p:attrNameLst>
                                      </p:cBhvr>
                                      <p:to>
                                        <p:strVal val="visible"/>
                                      </p:to>
                                    </p:set>
                                    <p:anim calcmode="lin" valueType="num">
                                      <p:cBhvr additive="base">
                                        <p:cTn id="108" dur="500" fill="hold"/>
                                        <p:tgtEl>
                                          <p:spTgt spid="15"/>
                                        </p:tgtEl>
                                        <p:attrNameLst>
                                          <p:attrName>ppt_x</p:attrName>
                                        </p:attrNameLst>
                                      </p:cBhvr>
                                      <p:tavLst>
                                        <p:tav tm="0">
                                          <p:val>
                                            <p:strVal val="#ppt_x"/>
                                          </p:val>
                                        </p:tav>
                                        <p:tav tm="100000">
                                          <p:val>
                                            <p:strVal val="#ppt_x"/>
                                          </p:val>
                                        </p:tav>
                                      </p:tavLst>
                                    </p:anim>
                                    <p:anim calcmode="lin" valueType="num">
                                      <p:cBhvr additive="base">
                                        <p:cTn id="10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13">
                                            <p:txEl>
                                              <p:pRg st="2" end="2"/>
                                            </p:txEl>
                                          </p:spTgt>
                                        </p:tgtEl>
                                        <p:attrNameLst>
                                          <p:attrName>style.visibility</p:attrName>
                                        </p:attrNameLst>
                                      </p:cBhvr>
                                      <p:to>
                                        <p:strVal val="visible"/>
                                      </p:to>
                                    </p:set>
                                    <p:anim calcmode="lin" valueType="num">
                                      <p:cBhvr additive="base">
                                        <p:cTn id="114"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nodeType="clickEffect">
                                  <p:stCondLst>
                                    <p:cond delay="0"/>
                                  </p:stCondLst>
                                  <p:childTnLst>
                                    <p:set>
                                      <p:cBhvr>
                                        <p:cTn id="119" dur="1" fill="hold">
                                          <p:stCondLst>
                                            <p:cond delay="0"/>
                                          </p:stCondLst>
                                        </p:cTn>
                                        <p:tgtEl>
                                          <p:spTgt spid="16"/>
                                        </p:tgtEl>
                                        <p:attrNameLst>
                                          <p:attrName>style.visibility</p:attrName>
                                        </p:attrNameLst>
                                      </p:cBhvr>
                                      <p:to>
                                        <p:strVal val="visible"/>
                                      </p:to>
                                    </p:set>
                                    <p:anim calcmode="lin" valueType="num">
                                      <p:cBhvr additive="base">
                                        <p:cTn id="120" dur="500" fill="hold"/>
                                        <p:tgtEl>
                                          <p:spTgt spid="16"/>
                                        </p:tgtEl>
                                        <p:attrNameLst>
                                          <p:attrName>ppt_x</p:attrName>
                                        </p:attrNameLst>
                                      </p:cBhvr>
                                      <p:tavLst>
                                        <p:tav tm="0">
                                          <p:val>
                                            <p:strVal val="#ppt_x"/>
                                          </p:val>
                                        </p:tav>
                                        <p:tav tm="100000">
                                          <p:val>
                                            <p:strVal val="#ppt_x"/>
                                          </p:val>
                                        </p:tav>
                                      </p:tavLst>
                                    </p:anim>
                                    <p:anim calcmode="lin" valueType="num">
                                      <p:cBhvr additive="base">
                                        <p:cTn id="1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17">
                                            <p:txEl>
                                              <p:pRg st="0" end="0"/>
                                            </p:txEl>
                                          </p:spTgt>
                                        </p:tgtEl>
                                        <p:attrNameLst>
                                          <p:attrName>style.visibility</p:attrName>
                                        </p:attrNameLst>
                                      </p:cBhvr>
                                      <p:to>
                                        <p:strVal val="visible"/>
                                      </p:to>
                                    </p:set>
                                    <p:animEffect transition="in" filter="fade">
                                      <p:cBhvr>
                                        <p:cTn id="126" dur="1000"/>
                                        <p:tgtEl>
                                          <p:spTgt spid="17">
                                            <p:txEl>
                                              <p:pRg st="0" end="0"/>
                                            </p:txEl>
                                          </p:spTgt>
                                        </p:tgtEl>
                                      </p:cBhvr>
                                    </p:animEffect>
                                    <p:anim calcmode="lin" valueType="num">
                                      <p:cBhvr>
                                        <p:cTn id="12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28"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nodeType="clickEffect">
                                  <p:stCondLst>
                                    <p:cond delay="0"/>
                                  </p:stCondLst>
                                  <p:childTnLst>
                                    <p:set>
                                      <p:cBhvr>
                                        <p:cTn id="132" dur="1" fill="hold">
                                          <p:stCondLst>
                                            <p:cond delay="0"/>
                                          </p:stCondLst>
                                        </p:cTn>
                                        <p:tgtEl>
                                          <p:spTgt spid="17">
                                            <p:txEl>
                                              <p:pRg st="1" end="1"/>
                                            </p:txEl>
                                          </p:spTgt>
                                        </p:tgtEl>
                                        <p:attrNameLst>
                                          <p:attrName>style.visibility</p:attrName>
                                        </p:attrNameLst>
                                      </p:cBhvr>
                                      <p:to>
                                        <p:strVal val="visible"/>
                                      </p:to>
                                    </p:set>
                                    <p:animEffect transition="in" filter="fade">
                                      <p:cBhvr>
                                        <p:cTn id="133" dur="1000"/>
                                        <p:tgtEl>
                                          <p:spTgt spid="17">
                                            <p:txEl>
                                              <p:pRg st="1" end="1"/>
                                            </p:txEl>
                                          </p:spTgt>
                                        </p:tgtEl>
                                      </p:cBhvr>
                                    </p:animEffect>
                                    <p:anim calcmode="lin" valueType="num">
                                      <p:cBhvr>
                                        <p:cTn id="134"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35"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7" y="180304"/>
            <a:ext cx="10290219" cy="746975"/>
          </a:xfrm>
        </p:spPr>
        <p:txBody>
          <a:bodyPr/>
          <a:lstStyle/>
          <a:p>
            <a:pPr algn="ctr"/>
            <a:r>
              <a:rPr lang="en-US" dirty="0"/>
              <a:t>PROBLEMS</a:t>
            </a:r>
          </a:p>
        </p:txBody>
      </p:sp>
      <p:sp>
        <p:nvSpPr>
          <p:cNvPr id="3" name="Content Placeholder 2"/>
          <p:cNvSpPr>
            <a:spLocks noGrp="1"/>
          </p:cNvSpPr>
          <p:nvPr>
            <p:ph idx="1"/>
          </p:nvPr>
        </p:nvSpPr>
        <p:spPr>
          <a:xfrm>
            <a:off x="1751527" y="927279"/>
            <a:ext cx="10290219" cy="5640946"/>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Solution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r>
              <a:rPr lang="en-US" dirty="0"/>
              <a:t>Required fraction = 15/60 = ¼. 		</a:t>
            </a:r>
          </a:p>
        </p:txBody>
      </p:sp>
      <p:sp>
        <p:nvSpPr>
          <p:cNvPr id="4" name="Rounded Rectangle 3"/>
          <p:cNvSpPr/>
          <p:nvPr/>
        </p:nvSpPr>
        <p:spPr>
          <a:xfrm>
            <a:off x="1906073" y="927279"/>
            <a:ext cx="9981126" cy="12106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a:p>
            <a:pPr algn="ctr"/>
            <a:r>
              <a:rPr lang="en-US" dirty="0"/>
              <a:t>Forty per cent of employees of a certain company are men and 75% of the men earn more than </a:t>
            </a:r>
            <a:r>
              <a:rPr lang="en-US" dirty="0" err="1"/>
              <a:t>Rs</a:t>
            </a:r>
            <a:r>
              <a:rPr lang="en-US" dirty="0"/>
              <a:t>. 25,000 per year. If 45% of the company’s employees earn more than </a:t>
            </a:r>
            <a:r>
              <a:rPr lang="en-US" dirty="0" err="1"/>
              <a:t>Rs</a:t>
            </a:r>
            <a:r>
              <a:rPr lang="en-US" dirty="0"/>
              <a:t>. 25,000 per year, what fraction of the women employees of the company earn more than </a:t>
            </a:r>
            <a:r>
              <a:rPr lang="en-US" dirty="0" err="1"/>
              <a:t>Rs</a:t>
            </a:r>
            <a:r>
              <a:rPr lang="en-US" dirty="0"/>
              <a:t>. 25,000 per year?</a:t>
            </a:r>
          </a:p>
          <a:p>
            <a:pPr algn="ctr"/>
            <a:endParaRPr lang="en-US" sz="2000" dirty="0"/>
          </a:p>
        </p:txBody>
      </p:sp>
      <p:sp>
        <p:nvSpPr>
          <p:cNvPr id="5" name="Rectangle 4"/>
          <p:cNvSpPr/>
          <p:nvPr/>
        </p:nvSpPr>
        <p:spPr>
          <a:xfrm>
            <a:off x="3168203" y="2730321"/>
            <a:ext cx="2498501" cy="45076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Total people (100)</a:t>
            </a:r>
          </a:p>
        </p:txBody>
      </p:sp>
      <p:cxnSp>
        <p:nvCxnSpPr>
          <p:cNvPr id="7" name="Straight Connector 6"/>
          <p:cNvCxnSpPr/>
          <p:nvPr/>
        </p:nvCxnSpPr>
        <p:spPr>
          <a:xfrm flipH="1">
            <a:off x="3348507" y="3193961"/>
            <a:ext cx="618186" cy="437881"/>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4752304" y="3181082"/>
            <a:ext cx="515155" cy="425003"/>
          </a:xfrm>
          <a:prstGeom prst="line">
            <a:avLst/>
          </a:prstGeom>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4752304" y="3642574"/>
            <a:ext cx="1584102" cy="56881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60% women(60)</a:t>
            </a:r>
          </a:p>
        </p:txBody>
      </p:sp>
      <p:sp>
        <p:nvSpPr>
          <p:cNvPr id="11" name="Rectangle 10"/>
          <p:cNvSpPr/>
          <p:nvPr/>
        </p:nvSpPr>
        <p:spPr>
          <a:xfrm>
            <a:off x="2550016" y="3644721"/>
            <a:ext cx="1120463" cy="56667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40% </a:t>
            </a:r>
          </a:p>
          <a:p>
            <a:pPr algn="ctr"/>
            <a:r>
              <a:rPr lang="en-US" dirty="0"/>
              <a:t>Men(40)</a:t>
            </a:r>
          </a:p>
        </p:txBody>
      </p:sp>
      <p:sp>
        <p:nvSpPr>
          <p:cNvPr id="12" name="Rectangle 11"/>
          <p:cNvSpPr/>
          <p:nvPr/>
        </p:nvSpPr>
        <p:spPr>
          <a:xfrm>
            <a:off x="7617853" y="2659487"/>
            <a:ext cx="2498501" cy="45076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Men (40)</a:t>
            </a:r>
          </a:p>
        </p:txBody>
      </p:sp>
      <p:cxnSp>
        <p:nvCxnSpPr>
          <p:cNvPr id="13" name="Straight Connector 12"/>
          <p:cNvCxnSpPr/>
          <p:nvPr/>
        </p:nvCxnSpPr>
        <p:spPr>
          <a:xfrm flipH="1">
            <a:off x="7926946" y="3110248"/>
            <a:ext cx="618186" cy="437881"/>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9189075" y="3123126"/>
            <a:ext cx="515155" cy="425003"/>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p:cNvSpPr/>
              <p:nvPr/>
            </p:nvSpPr>
            <p:spPr>
              <a:xfrm>
                <a:off x="6967470" y="3602865"/>
                <a:ext cx="1712891" cy="148429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a:p>
                <a:pPr algn="ctr"/>
                <a:r>
                  <a:rPr lang="en-US" dirty="0"/>
                  <a:t>75%</a:t>
                </a:r>
              </a:p>
              <a:p>
                <a:pPr algn="ctr"/>
                <a:r>
                  <a:rPr lang="en-US" dirty="0"/>
                  <a:t>&gt;</a:t>
                </a:r>
                <a:r>
                  <a:rPr lang="en-US" dirty="0" err="1"/>
                  <a:t>Rs</a:t>
                </a:r>
                <a:r>
                  <a:rPr lang="en-US" dirty="0"/>
                  <a:t>. 25000</a:t>
                </a:r>
              </a:p>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75</m:t>
                          </m:r>
                        </m:num>
                        <m:den>
                          <m:r>
                            <a:rPr lang="en-US" b="0" i="1" smtClean="0">
                              <a:latin typeface="Cambria Math" panose="02040503050406030204" pitchFamily="18" charset="0"/>
                            </a:rPr>
                            <m:t>100</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40</m:t>
                      </m:r>
                    </m:oMath>
                  </m:oMathPara>
                </a14:m>
                <a:endParaRPr lang="en-US" b="0" dirty="0">
                  <a:ea typeface="Cambria Math" panose="02040503050406030204" pitchFamily="18" charset="0"/>
                </a:endParaRPr>
              </a:p>
              <a:p>
                <a:pPr algn="ctr"/>
                <a:r>
                  <a:rPr lang="en-US" dirty="0"/>
                  <a:t>=30</a:t>
                </a:r>
              </a:p>
              <a:p>
                <a:pPr algn="ctr"/>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6967470" y="3602865"/>
                <a:ext cx="1712891" cy="1484290"/>
              </a:xfrm>
              <a:prstGeom prst="rect">
                <a:avLst/>
              </a:prstGeom>
              <a:blipFill>
                <a:blip r:embed="rId2"/>
                <a:stretch>
                  <a:fillRect t="-410" b="-4508"/>
                </a:stretch>
              </a:blipFill>
              <a:ln>
                <a:noFill/>
              </a:ln>
            </p:spPr>
            <p:txBody>
              <a:bodyPr/>
              <a:lstStyle/>
              <a:p>
                <a:r>
                  <a:rPr lang="en-US">
                    <a:noFill/>
                  </a:rPr>
                  <a:t> </a:t>
                </a:r>
              </a:p>
            </p:txBody>
          </p:sp>
        </mc:Fallback>
      </mc:AlternateContent>
      <p:sp>
        <p:nvSpPr>
          <p:cNvPr id="16" name="Rectangle 15"/>
          <p:cNvSpPr/>
          <p:nvPr/>
        </p:nvSpPr>
        <p:spPr>
          <a:xfrm>
            <a:off x="9446652" y="3602864"/>
            <a:ext cx="1493949" cy="80171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25%</a:t>
            </a:r>
          </a:p>
          <a:p>
            <a:pPr algn="ctr"/>
            <a:r>
              <a:rPr lang="en-US" dirty="0"/>
              <a:t>&lt;</a:t>
            </a:r>
            <a:r>
              <a:rPr lang="en-US" dirty="0" err="1"/>
              <a:t>Rs</a:t>
            </a:r>
            <a:r>
              <a:rPr lang="en-US" dirty="0"/>
              <a:t>. 25000</a:t>
            </a:r>
          </a:p>
        </p:txBody>
      </p:sp>
      <p:sp>
        <p:nvSpPr>
          <p:cNvPr id="17" name="Rectangle 16"/>
          <p:cNvSpPr/>
          <p:nvPr/>
        </p:nvSpPr>
        <p:spPr>
          <a:xfrm>
            <a:off x="5151549" y="4685762"/>
            <a:ext cx="1049630" cy="42500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15</a:t>
            </a:r>
          </a:p>
        </p:txBody>
      </p:sp>
      <p:cxnSp>
        <p:nvCxnSpPr>
          <p:cNvPr id="19" name="Straight Connector 18"/>
          <p:cNvCxnSpPr>
            <a:stCxn id="17" idx="2"/>
          </p:cNvCxnSpPr>
          <p:nvPr/>
        </p:nvCxnSpPr>
        <p:spPr>
          <a:xfrm flipH="1">
            <a:off x="5666704" y="5110765"/>
            <a:ext cx="9660" cy="646091"/>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5666704" y="5756856"/>
            <a:ext cx="1764406" cy="12879"/>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7431110" y="5110765"/>
            <a:ext cx="0" cy="646091"/>
          </a:xfrm>
          <a:prstGeom prst="line">
            <a:avLst/>
          </a:prstGeom>
        </p:spPr>
        <p:style>
          <a:lnRef idx="3">
            <a:schemeClr val="accent1"/>
          </a:lnRef>
          <a:fillRef idx="0">
            <a:schemeClr val="accent1"/>
          </a:fillRef>
          <a:effectRef idx="2">
            <a:schemeClr val="accent1"/>
          </a:effectRef>
          <a:fontRef idx="minor">
            <a:schemeClr val="tx1"/>
          </a:fontRef>
        </p:style>
      </p:cxnSp>
      <p:sp>
        <p:nvSpPr>
          <p:cNvPr id="26" name="Rectangle 25"/>
          <p:cNvSpPr/>
          <p:nvPr/>
        </p:nvSpPr>
        <p:spPr>
          <a:xfrm>
            <a:off x="6024091" y="5942526"/>
            <a:ext cx="3164983" cy="56130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Given (45% earn more than 25000)</a:t>
            </a:r>
          </a:p>
        </p:txBody>
      </p:sp>
    </p:spTree>
    <p:extLst>
      <p:ext uri="{BB962C8B-B14F-4D97-AF65-F5344CB8AC3E}">
        <p14:creationId xmlns:p14="http://schemas.microsoft.com/office/powerpoint/2010/main" val="293523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1000"/>
                                        <p:tgtEl>
                                          <p:spTgt spid="5">
                                            <p:txEl>
                                              <p:pRg st="0" end="0"/>
                                            </p:txEl>
                                          </p:spTgt>
                                        </p:tgtEl>
                                      </p:cBhvr>
                                    </p:animEffect>
                                    <p:anim calcmode="lin" valueType="num">
                                      <p:cBhvr>
                                        <p:cTn id="2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1">
                                            <p:txEl>
                                              <p:pRg st="0" end="0"/>
                                            </p:txEl>
                                          </p:spTgt>
                                        </p:tgtEl>
                                        <p:attrNameLst>
                                          <p:attrName>style.visibility</p:attrName>
                                        </p:attrNameLst>
                                      </p:cBhvr>
                                      <p:to>
                                        <p:strVal val="visible"/>
                                      </p:to>
                                    </p:set>
                                    <p:animEffect transition="in" filter="fade">
                                      <p:cBhvr>
                                        <p:cTn id="46" dur="1000"/>
                                        <p:tgtEl>
                                          <p:spTgt spid="11">
                                            <p:txEl>
                                              <p:pRg st="0" end="0"/>
                                            </p:txEl>
                                          </p:spTgt>
                                        </p:tgtEl>
                                      </p:cBhvr>
                                    </p:animEffect>
                                    <p:anim calcmode="lin" valueType="num">
                                      <p:cBhvr>
                                        <p:cTn id="47"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1">
                                            <p:txEl>
                                              <p:pRg st="1" end="1"/>
                                            </p:txEl>
                                          </p:spTgt>
                                        </p:tgtEl>
                                        <p:attrNameLst>
                                          <p:attrName>style.visibility</p:attrName>
                                        </p:attrNameLst>
                                      </p:cBhvr>
                                      <p:to>
                                        <p:strVal val="visible"/>
                                      </p:to>
                                    </p:set>
                                    <p:animEffect transition="in" filter="fade">
                                      <p:cBhvr>
                                        <p:cTn id="53" dur="1000"/>
                                        <p:tgtEl>
                                          <p:spTgt spid="11">
                                            <p:txEl>
                                              <p:pRg st="1" end="1"/>
                                            </p:txEl>
                                          </p:spTgt>
                                        </p:tgtEl>
                                      </p:cBhvr>
                                    </p:animEffect>
                                    <p:anim calcmode="lin" valueType="num">
                                      <p:cBhvr>
                                        <p:cTn id="54"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55"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0">
                                            <p:txEl>
                                              <p:pRg st="0" end="0"/>
                                            </p:txEl>
                                          </p:spTgt>
                                        </p:tgtEl>
                                        <p:attrNameLst>
                                          <p:attrName>style.visibility</p:attrName>
                                        </p:attrNameLst>
                                      </p:cBhvr>
                                      <p:to>
                                        <p:strVal val="visible"/>
                                      </p:to>
                                    </p:set>
                                    <p:animEffect transition="in" filter="fade">
                                      <p:cBhvr>
                                        <p:cTn id="60" dur="1000"/>
                                        <p:tgtEl>
                                          <p:spTgt spid="10">
                                            <p:txEl>
                                              <p:pRg st="0" end="0"/>
                                            </p:txEl>
                                          </p:spTgt>
                                        </p:tgtEl>
                                      </p:cBhvr>
                                    </p:animEffect>
                                    <p:anim calcmode="lin" valueType="num">
                                      <p:cBhvr>
                                        <p:cTn id="61"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62"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2">
                                            <p:txEl>
                                              <p:pRg st="0" end="0"/>
                                            </p:txEl>
                                          </p:spTgt>
                                        </p:tgtEl>
                                        <p:attrNameLst>
                                          <p:attrName>style.visibility</p:attrName>
                                        </p:attrNameLst>
                                      </p:cBhvr>
                                      <p:to>
                                        <p:strVal val="visible"/>
                                      </p:to>
                                    </p:set>
                                    <p:animEffect transition="in" filter="fade">
                                      <p:cBhvr>
                                        <p:cTn id="67" dur="1000"/>
                                        <p:tgtEl>
                                          <p:spTgt spid="12">
                                            <p:txEl>
                                              <p:pRg st="0" end="0"/>
                                            </p:txEl>
                                          </p:spTgt>
                                        </p:tgtEl>
                                      </p:cBhvr>
                                    </p:animEffect>
                                    <p:anim calcmode="lin" valueType="num">
                                      <p:cBhvr>
                                        <p:cTn id="6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6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1000"/>
                                        <p:tgtEl>
                                          <p:spTgt spid="13"/>
                                        </p:tgtEl>
                                      </p:cBhvr>
                                    </p:animEffect>
                                    <p:anim calcmode="lin" valueType="num">
                                      <p:cBhvr>
                                        <p:cTn id="75" dur="1000" fill="hold"/>
                                        <p:tgtEl>
                                          <p:spTgt spid="13"/>
                                        </p:tgtEl>
                                        <p:attrNameLst>
                                          <p:attrName>ppt_x</p:attrName>
                                        </p:attrNameLst>
                                      </p:cBhvr>
                                      <p:tavLst>
                                        <p:tav tm="0">
                                          <p:val>
                                            <p:strVal val="#ppt_x"/>
                                          </p:val>
                                        </p:tav>
                                        <p:tav tm="100000">
                                          <p:val>
                                            <p:strVal val="#ppt_x"/>
                                          </p:val>
                                        </p:tav>
                                      </p:tavLst>
                                    </p:anim>
                                    <p:anim calcmode="lin" valueType="num">
                                      <p:cBhvr>
                                        <p:cTn id="7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1000"/>
                                        <p:tgtEl>
                                          <p:spTgt spid="14"/>
                                        </p:tgtEl>
                                      </p:cBhvr>
                                    </p:animEffect>
                                    <p:anim calcmode="lin" valueType="num">
                                      <p:cBhvr>
                                        <p:cTn id="82" dur="1000" fill="hold"/>
                                        <p:tgtEl>
                                          <p:spTgt spid="14"/>
                                        </p:tgtEl>
                                        <p:attrNameLst>
                                          <p:attrName>ppt_x</p:attrName>
                                        </p:attrNameLst>
                                      </p:cBhvr>
                                      <p:tavLst>
                                        <p:tav tm="0">
                                          <p:val>
                                            <p:strVal val="#ppt_x"/>
                                          </p:val>
                                        </p:tav>
                                        <p:tav tm="100000">
                                          <p:val>
                                            <p:strVal val="#ppt_x"/>
                                          </p:val>
                                        </p:tav>
                                      </p:tavLst>
                                    </p:anim>
                                    <p:anim calcmode="lin" valueType="num">
                                      <p:cBhvr>
                                        <p:cTn id="8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15">
                                            <p:txEl>
                                              <p:pRg st="1" end="1"/>
                                            </p:txEl>
                                          </p:spTgt>
                                        </p:tgtEl>
                                        <p:attrNameLst>
                                          <p:attrName>style.visibility</p:attrName>
                                        </p:attrNameLst>
                                      </p:cBhvr>
                                      <p:to>
                                        <p:strVal val="visible"/>
                                      </p:to>
                                    </p:set>
                                    <p:animEffect transition="in" filter="fade">
                                      <p:cBhvr>
                                        <p:cTn id="88" dur="1000"/>
                                        <p:tgtEl>
                                          <p:spTgt spid="15">
                                            <p:txEl>
                                              <p:pRg st="1" end="1"/>
                                            </p:txEl>
                                          </p:spTgt>
                                        </p:tgtEl>
                                      </p:cBhvr>
                                    </p:animEffect>
                                    <p:anim calcmode="lin" valueType="num">
                                      <p:cBhvr>
                                        <p:cTn id="89"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90"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15">
                                            <p:txEl>
                                              <p:pRg st="2" end="2"/>
                                            </p:txEl>
                                          </p:spTgt>
                                        </p:tgtEl>
                                        <p:attrNameLst>
                                          <p:attrName>style.visibility</p:attrName>
                                        </p:attrNameLst>
                                      </p:cBhvr>
                                      <p:to>
                                        <p:strVal val="visible"/>
                                      </p:to>
                                    </p:set>
                                    <p:animEffect transition="in" filter="fade">
                                      <p:cBhvr>
                                        <p:cTn id="95" dur="1000"/>
                                        <p:tgtEl>
                                          <p:spTgt spid="15">
                                            <p:txEl>
                                              <p:pRg st="2" end="2"/>
                                            </p:txEl>
                                          </p:spTgt>
                                        </p:tgtEl>
                                      </p:cBhvr>
                                    </p:animEffect>
                                    <p:anim calcmode="lin" valueType="num">
                                      <p:cBhvr>
                                        <p:cTn id="96"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97"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15">
                                            <p:txEl>
                                              <p:pRg st="3" end="3"/>
                                            </p:txEl>
                                          </p:spTgt>
                                        </p:tgtEl>
                                        <p:attrNameLst>
                                          <p:attrName>style.visibility</p:attrName>
                                        </p:attrNameLst>
                                      </p:cBhvr>
                                      <p:to>
                                        <p:strVal val="visible"/>
                                      </p:to>
                                    </p:set>
                                    <p:animEffect transition="in" filter="fade">
                                      <p:cBhvr>
                                        <p:cTn id="102" dur="1000"/>
                                        <p:tgtEl>
                                          <p:spTgt spid="15">
                                            <p:txEl>
                                              <p:pRg st="3" end="3"/>
                                            </p:txEl>
                                          </p:spTgt>
                                        </p:tgtEl>
                                      </p:cBhvr>
                                    </p:animEffect>
                                    <p:anim calcmode="lin" valueType="num">
                                      <p:cBhvr>
                                        <p:cTn id="103"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104"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15">
                                            <p:txEl>
                                              <p:pRg st="4" end="4"/>
                                            </p:txEl>
                                          </p:spTgt>
                                        </p:tgtEl>
                                        <p:attrNameLst>
                                          <p:attrName>style.visibility</p:attrName>
                                        </p:attrNameLst>
                                      </p:cBhvr>
                                      <p:to>
                                        <p:strVal val="visible"/>
                                      </p:to>
                                    </p:set>
                                    <p:animEffect transition="in" filter="fade">
                                      <p:cBhvr>
                                        <p:cTn id="109" dur="1000"/>
                                        <p:tgtEl>
                                          <p:spTgt spid="15">
                                            <p:txEl>
                                              <p:pRg st="4" end="4"/>
                                            </p:txEl>
                                          </p:spTgt>
                                        </p:tgtEl>
                                      </p:cBhvr>
                                    </p:animEffect>
                                    <p:anim calcmode="lin" valueType="num">
                                      <p:cBhvr>
                                        <p:cTn id="110"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111"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nodeType="clickEffect">
                                  <p:stCondLst>
                                    <p:cond delay="0"/>
                                  </p:stCondLst>
                                  <p:childTnLst>
                                    <p:set>
                                      <p:cBhvr>
                                        <p:cTn id="115" dur="1" fill="hold">
                                          <p:stCondLst>
                                            <p:cond delay="0"/>
                                          </p:stCondLst>
                                        </p:cTn>
                                        <p:tgtEl>
                                          <p:spTgt spid="16">
                                            <p:txEl>
                                              <p:pRg st="0" end="0"/>
                                            </p:txEl>
                                          </p:spTgt>
                                        </p:tgtEl>
                                        <p:attrNameLst>
                                          <p:attrName>style.visibility</p:attrName>
                                        </p:attrNameLst>
                                      </p:cBhvr>
                                      <p:to>
                                        <p:strVal val="visible"/>
                                      </p:to>
                                    </p:set>
                                    <p:animEffect transition="in" filter="fade">
                                      <p:cBhvr>
                                        <p:cTn id="116" dur="1000"/>
                                        <p:tgtEl>
                                          <p:spTgt spid="16">
                                            <p:txEl>
                                              <p:pRg st="0" end="0"/>
                                            </p:txEl>
                                          </p:spTgt>
                                        </p:tgtEl>
                                      </p:cBhvr>
                                    </p:animEffect>
                                    <p:anim calcmode="lin" valueType="num">
                                      <p:cBhvr>
                                        <p:cTn id="117"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18"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nodeType="clickEffect">
                                  <p:stCondLst>
                                    <p:cond delay="0"/>
                                  </p:stCondLst>
                                  <p:childTnLst>
                                    <p:set>
                                      <p:cBhvr>
                                        <p:cTn id="122" dur="1" fill="hold">
                                          <p:stCondLst>
                                            <p:cond delay="0"/>
                                          </p:stCondLst>
                                        </p:cTn>
                                        <p:tgtEl>
                                          <p:spTgt spid="16">
                                            <p:txEl>
                                              <p:pRg st="1" end="1"/>
                                            </p:txEl>
                                          </p:spTgt>
                                        </p:tgtEl>
                                        <p:attrNameLst>
                                          <p:attrName>style.visibility</p:attrName>
                                        </p:attrNameLst>
                                      </p:cBhvr>
                                      <p:to>
                                        <p:strVal val="visible"/>
                                      </p:to>
                                    </p:set>
                                    <p:animEffect transition="in" filter="fade">
                                      <p:cBhvr>
                                        <p:cTn id="123" dur="1000"/>
                                        <p:tgtEl>
                                          <p:spTgt spid="16">
                                            <p:txEl>
                                              <p:pRg st="1" end="1"/>
                                            </p:txEl>
                                          </p:spTgt>
                                        </p:tgtEl>
                                      </p:cBhvr>
                                    </p:animEffect>
                                    <p:anim calcmode="lin" valueType="num">
                                      <p:cBhvr>
                                        <p:cTn id="124"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25"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nodeType="clickEffect">
                                  <p:stCondLst>
                                    <p:cond delay="0"/>
                                  </p:stCondLst>
                                  <p:childTnLst>
                                    <p:set>
                                      <p:cBhvr>
                                        <p:cTn id="129" dur="1" fill="hold">
                                          <p:stCondLst>
                                            <p:cond delay="0"/>
                                          </p:stCondLst>
                                        </p:cTn>
                                        <p:tgtEl>
                                          <p:spTgt spid="23"/>
                                        </p:tgtEl>
                                        <p:attrNameLst>
                                          <p:attrName>style.visibility</p:attrName>
                                        </p:attrNameLst>
                                      </p:cBhvr>
                                      <p:to>
                                        <p:strVal val="visible"/>
                                      </p:to>
                                    </p:set>
                                    <p:animEffect transition="in" filter="fade">
                                      <p:cBhvr>
                                        <p:cTn id="130" dur="1000"/>
                                        <p:tgtEl>
                                          <p:spTgt spid="23"/>
                                        </p:tgtEl>
                                      </p:cBhvr>
                                    </p:animEffect>
                                    <p:anim calcmode="lin" valueType="num">
                                      <p:cBhvr>
                                        <p:cTn id="131" dur="1000" fill="hold"/>
                                        <p:tgtEl>
                                          <p:spTgt spid="23"/>
                                        </p:tgtEl>
                                        <p:attrNameLst>
                                          <p:attrName>ppt_x</p:attrName>
                                        </p:attrNameLst>
                                      </p:cBhvr>
                                      <p:tavLst>
                                        <p:tav tm="0">
                                          <p:val>
                                            <p:strVal val="#ppt_x"/>
                                          </p:val>
                                        </p:tav>
                                        <p:tav tm="100000">
                                          <p:val>
                                            <p:strVal val="#ppt_x"/>
                                          </p:val>
                                        </p:tav>
                                      </p:tavLst>
                                    </p:anim>
                                    <p:anim calcmode="lin" valueType="num">
                                      <p:cBhvr>
                                        <p:cTn id="13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2" presetClass="entr" presetSubtype="0" fill="hold" nodeType="clickEffect">
                                  <p:stCondLst>
                                    <p:cond delay="0"/>
                                  </p:stCondLst>
                                  <p:childTnLst>
                                    <p:set>
                                      <p:cBhvr>
                                        <p:cTn id="136" dur="1" fill="hold">
                                          <p:stCondLst>
                                            <p:cond delay="0"/>
                                          </p:stCondLst>
                                        </p:cTn>
                                        <p:tgtEl>
                                          <p:spTgt spid="21"/>
                                        </p:tgtEl>
                                        <p:attrNameLst>
                                          <p:attrName>style.visibility</p:attrName>
                                        </p:attrNameLst>
                                      </p:cBhvr>
                                      <p:to>
                                        <p:strVal val="visible"/>
                                      </p:to>
                                    </p:set>
                                    <p:animEffect transition="in" filter="fade">
                                      <p:cBhvr>
                                        <p:cTn id="137" dur="1000"/>
                                        <p:tgtEl>
                                          <p:spTgt spid="21"/>
                                        </p:tgtEl>
                                      </p:cBhvr>
                                    </p:animEffect>
                                    <p:anim calcmode="lin" valueType="num">
                                      <p:cBhvr>
                                        <p:cTn id="138" dur="1000" fill="hold"/>
                                        <p:tgtEl>
                                          <p:spTgt spid="21"/>
                                        </p:tgtEl>
                                        <p:attrNameLst>
                                          <p:attrName>ppt_x</p:attrName>
                                        </p:attrNameLst>
                                      </p:cBhvr>
                                      <p:tavLst>
                                        <p:tav tm="0">
                                          <p:val>
                                            <p:strVal val="#ppt_x"/>
                                          </p:val>
                                        </p:tav>
                                        <p:tav tm="100000">
                                          <p:val>
                                            <p:strVal val="#ppt_x"/>
                                          </p:val>
                                        </p:tav>
                                      </p:tavLst>
                                    </p:anim>
                                    <p:anim calcmode="lin" valueType="num">
                                      <p:cBhvr>
                                        <p:cTn id="1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nodeType="click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1000"/>
                                        <p:tgtEl>
                                          <p:spTgt spid="19"/>
                                        </p:tgtEl>
                                      </p:cBhvr>
                                    </p:animEffect>
                                    <p:anim calcmode="lin" valueType="num">
                                      <p:cBhvr>
                                        <p:cTn id="145" dur="1000" fill="hold"/>
                                        <p:tgtEl>
                                          <p:spTgt spid="19"/>
                                        </p:tgtEl>
                                        <p:attrNameLst>
                                          <p:attrName>ppt_x</p:attrName>
                                        </p:attrNameLst>
                                      </p:cBhvr>
                                      <p:tavLst>
                                        <p:tav tm="0">
                                          <p:val>
                                            <p:strVal val="#ppt_x"/>
                                          </p:val>
                                        </p:tav>
                                        <p:tav tm="100000">
                                          <p:val>
                                            <p:strVal val="#ppt_x"/>
                                          </p:val>
                                        </p:tav>
                                      </p:tavLst>
                                    </p:anim>
                                    <p:anim calcmode="lin" valueType="num">
                                      <p:cBhvr>
                                        <p:cTn id="14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nodeType="click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fade">
                                      <p:cBhvr>
                                        <p:cTn id="151" dur="1000"/>
                                        <p:tgtEl>
                                          <p:spTgt spid="26">
                                            <p:txEl>
                                              <p:pRg st="0" end="0"/>
                                            </p:txEl>
                                          </p:spTgt>
                                        </p:tgtEl>
                                      </p:cBhvr>
                                    </p:animEffect>
                                    <p:anim calcmode="lin" valueType="num">
                                      <p:cBhvr>
                                        <p:cTn id="152"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153" dur="10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42" presetClass="entr" presetSubtype="0" fill="hold" nodeType="clickEffect">
                                  <p:stCondLst>
                                    <p:cond delay="0"/>
                                  </p:stCondLst>
                                  <p:childTnLst>
                                    <p:set>
                                      <p:cBhvr>
                                        <p:cTn id="157" dur="1" fill="hold">
                                          <p:stCondLst>
                                            <p:cond delay="0"/>
                                          </p:stCondLst>
                                        </p:cTn>
                                        <p:tgtEl>
                                          <p:spTgt spid="17">
                                            <p:txEl>
                                              <p:pRg st="0" end="0"/>
                                            </p:txEl>
                                          </p:spTgt>
                                        </p:tgtEl>
                                        <p:attrNameLst>
                                          <p:attrName>style.visibility</p:attrName>
                                        </p:attrNameLst>
                                      </p:cBhvr>
                                      <p:to>
                                        <p:strVal val="visible"/>
                                      </p:to>
                                    </p:set>
                                    <p:animEffect transition="in" filter="fade">
                                      <p:cBhvr>
                                        <p:cTn id="158" dur="1000"/>
                                        <p:tgtEl>
                                          <p:spTgt spid="17">
                                            <p:txEl>
                                              <p:pRg st="0" end="0"/>
                                            </p:txEl>
                                          </p:spTgt>
                                        </p:tgtEl>
                                      </p:cBhvr>
                                    </p:animEffect>
                                    <p:anim calcmode="lin" valueType="num">
                                      <p:cBhvr>
                                        <p:cTn id="159"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60"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nodeType="clickEffect">
                                  <p:stCondLst>
                                    <p:cond delay="0"/>
                                  </p:stCondLst>
                                  <p:childTnLst>
                                    <p:set>
                                      <p:cBhvr>
                                        <p:cTn id="164" dur="1" fill="hold">
                                          <p:stCondLst>
                                            <p:cond delay="0"/>
                                          </p:stCondLst>
                                        </p:cTn>
                                        <p:tgtEl>
                                          <p:spTgt spid="3">
                                            <p:txEl>
                                              <p:pRg st="13" end="13"/>
                                            </p:txEl>
                                          </p:spTgt>
                                        </p:tgtEl>
                                        <p:attrNameLst>
                                          <p:attrName>style.visibility</p:attrName>
                                        </p:attrNameLst>
                                      </p:cBhvr>
                                      <p:to>
                                        <p:strVal val="visible"/>
                                      </p:to>
                                    </p:set>
                                    <p:animEffect transition="in" filter="fade">
                                      <p:cBhvr>
                                        <p:cTn id="165" dur="1000"/>
                                        <p:tgtEl>
                                          <p:spTgt spid="3">
                                            <p:txEl>
                                              <p:pRg st="13" end="13"/>
                                            </p:txEl>
                                          </p:spTgt>
                                        </p:tgtEl>
                                      </p:cBhvr>
                                    </p:animEffect>
                                    <p:anim calcmode="lin" valueType="num">
                                      <p:cBhvr>
                                        <p:cTn id="166"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67"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414" y="566671"/>
            <a:ext cx="8293994" cy="5640946"/>
          </a:xfrm>
          <a:prstGeom prst="rect">
            <a:avLst/>
          </a:prstGeom>
        </p:spPr>
      </p:pic>
    </p:spTree>
    <p:extLst>
      <p:ext uri="{BB962C8B-B14F-4D97-AF65-F5344CB8AC3E}">
        <p14:creationId xmlns:p14="http://schemas.microsoft.com/office/powerpoint/2010/main" val="403960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015" y="296214"/>
            <a:ext cx="9736428" cy="772732"/>
          </a:xfrm>
        </p:spPr>
        <p:txBody>
          <a:bodyPr>
            <a:normAutofit/>
          </a:bodyPr>
          <a:lstStyle/>
          <a:p>
            <a:pPr algn="ctr"/>
            <a:r>
              <a:rPr lang="en-US" sz="4000" dirty="0"/>
              <a:t>PROBLEMS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25015" y="1068947"/>
                <a:ext cx="9736428" cy="5640946"/>
              </a:xfrm>
            </p:spPr>
            <p:txBody>
              <a:bodyPr/>
              <a:lstStyle/>
              <a:p>
                <a:pPr marL="0" indent="0">
                  <a:buNone/>
                </a:pPr>
                <a:endParaRPr lang="en-US" dirty="0"/>
              </a:p>
              <a:p>
                <a:pPr marL="0" indent="0">
                  <a:buNone/>
                </a:pPr>
                <a:endParaRPr lang="en-US" dirty="0"/>
              </a:p>
              <a:p>
                <a:pPr marL="0" indent="0">
                  <a:buNone/>
                </a:pPr>
                <a:r>
                  <a:rPr lang="en-US" dirty="0"/>
                  <a:t>Solution : </a:t>
                </a:r>
              </a:p>
              <a:p>
                <a:pPr marL="0" indent="0">
                  <a:buNone/>
                </a:pPr>
                <a:r>
                  <a:rPr lang="en-US" dirty="0"/>
                  <a:t>Let the number be x.</a:t>
                </a:r>
              </a:p>
              <a:p>
                <a:pPr marL="0" indent="0">
                  <a:buNone/>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rPr>
                        <m:t>=10</m:t>
                      </m:r>
                    </m:oMath>
                  </m:oMathPara>
                </a14:m>
                <a:endParaRPr lang="en-US" dirty="0"/>
              </a:p>
              <a:p>
                <a:pPr marL="0" indent="0">
                  <a:buNone/>
                </a:pPr>
                <a:r>
                  <a:rPr lang="en-US" dirty="0"/>
                  <a:t>X = 40.</a:t>
                </a:r>
              </a:p>
              <a:p>
                <a:pPr marL="0" indent="0">
                  <a:buNone/>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4</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40=30.</m:t>
                      </m:r>
                    </m:oMath>
                  </m:oMathPara>
                </a14:m>
                <a:endParaRPr lang="en-US" dirty="0"/>
              </a:p>
              <a:p>
                <a:pPr marL="0" indent="0">
                  <a:buNone/>
                </a:pPr>
                <a:endParaRPr lang="en-US" dirty="0"/>
              </a:p>
              <a:p>
                <a:pPr marL="0" indent="0">
                  <a:buNone/>
                </a:pPr>
                <a:endParaRPr lang="en-US" dirty="0"/>
              </a:p>
              <a:p>
                <a:pPr marL="0" indent="0">
                  <a:buNone/>
                </a:pPr>
                <a:r>
                  <a:rPr lang="en-US" dirty="0"/>
                  <a:t>Solution :</a:t>
                </a:r>
              </a:p>
              <a:p>
                <a:pPr marL="0" indent="0">
                  <a:buNone/>
                </a:pPr>
                <a:r>
                  <a:rPr lang="en-US" dirty="0"/>
                  <a:t>Let the number be X.</a:t>
                </a:r>
              </a:p>
              <a:p>
                <a:pPr marL="0" indent="0">
                  <a:buNone/>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75</m:t>
                      </m:r>
                    </m:oMath>
                  </m:oMathPara>
                </a14:m>
                <a:endParaRPr lang="en-US" dirty="0"/>
              </a:p>
              <a:p>
                <a:pPr marL="0" indent="0">
                  <a:buNone/>
                </a:pPr>
                <a:r>
                  <a:rPr lang="en-US" dirty="0"/>
                  <a:t>X = 300.</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25015" y="1068947"/>
                <a:ext cx="9736428" cy="5640946"/>
              </a:xfrm>
              <a:blipFill>
                <a:blip r:embed="rId2"/>
                <a:stretch>
                  <a:fillRect l="-564"/>
                </a:stretch>
              </a:blipFill>
            </p:spPr>
            <p:txBody>
              <a:bodyPr/>
              <a:lstStyle/>
              <a:p>
                <a:r>
                  <a:rPr lang="en-US">
                    <a:noFill/>
                  </a:rPr>
                  <a:t> </a:t>
                </a:r>
              </a:p>
            </p:txBody>
          </p:sp>
        </mc:Fallback>
      </mc:AlternateContent>
      <p:sp>
        <p:nvSpPr>
          <p:cNvPr id="4" name="Rounded Rectangle 3"/>
          <p:cNvSpPr/>
          <p:nvPr/>
        </p:nvSpPr>
        <p:spPr>
          <a:xfrm>
            <a:off x="2125015" y="1068946"/>
            <a:ext cx="9736428" cy="7083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a:t>If 25 percent of a number is 10, then what is 75 percent of the number?</a:t>
            </a:r>
          </a:p>
        </p:txBody>
      </p:sp>
      <p:sp>
        <p:nvSpPr>
          <p:cNvPr id="5" name="Rounded Rectangle 4"/>
          <p:cNvSpPr/>
          <p:nvPr/>
        </p:nvSpPr>
        <p:spPr>
          <a:xfrm>
            <a:off x="2125015" y="4159878"/>
            <a:ext cx="9362941" cy="65682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a:t>If 25% of a number is 75, then 45% of that number is:</a:t>
            </a:r>
          </a:p>
        </p:txBody>
      </p:sp>
      <mc:AlternateContent xmlns:mc="http://schemas.openxmlformats.org/markup-compatibility/2006" xmlns:a14="http://schemas.microsoft.com/office/drawing/2010/main">
        <mc:Choice Requires="a14">
          <p:sp>
            <p:nvSpPr>
              <p:cNvPr id="6" name="Rectangle 5"/>
              <p:cNvSpPr/>
              <p:nvPr/>
            </p:nvSpPr>
            <p:spPr>
              <a:xfrm>
                <a:off x="5537916" y="5254580"/>
                <a:ext cx="2228046" cy="60530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45</m:t>
                          </m:r>
                        </m:num>
                        <m:den>
                          <m:r>
                            <a:rPr lang="en-US" b="0" i="1" smtClean="0">
                              <a:latin typeface="Cambria Math" panose="02040503050406030204" pitchFamily="18" charset="0"/>
                            </a:rPr>
                            <m:t>100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20</m:t>
                          </m:r>
                        </m:den>
                      </m:f>
                      <m:r>
                        <a:rPr lang="en-US" b="0" i="1" smtClean="0">
                          <a:latin typeface="Cambria Math" panose="02040503050406030204" pitchFamily="18" charset="0"/>
                          <a:ea typeface="Cambria Math" panose="02040503050406030204" pitchFamily="18" charset="0"/>
                        </a:rPr>
                        <m:t>×300</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5537916" y="5254580"/>
                <a:ext cx="2228046" cy="605307"/>
              </a:xfrm>
              <a:prstGeom prst="rect">
                <a:avLst/>
              </a:prstGeom>
              <a:blipFill>
                <a:blip r:embed="rId3"/>
                <a:stretch>
                  <a:fillRect/>
                </a:stretch>
              </a:blipFill>
              <a:ln>
                <a:noFill/>
              </a:ln>
            </p:spPr>
            <p:txBody>
              <a:bodyPr/>
              <a:lstStyle/>
              <a:p>
                <a:r>
                  <a:rPr lang="en-US">
                    <a:noFill/>
                  </a:rPr>
                  <a:t> </a:t>
                </a:r>
              </a:p>
            </p:txBody>
          </p:sp>
        </mc:Fallback>
      </mc:AlternateContent>
      <p:sp>
        <p:nvSpPr>
          <p:cNvPr id="7" name="Rectangle 6"/>
          <p:cNvSpPr/>
          <p:nvPr/>
        </p:nvSpPr>
        <p:spPr>
          <a:xfrm>
            <a:off x="5537916" y="5982236"/>
            <a:ext cx="2228046" cy="60530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135.</a:t>
            </a:r>
          </a:p>
        </p:txBody>
      </p:sp>
    </p:spTree>
    <p:extLst>
      <p:ext uri="{BB962C8B-B14F-4D97-AF65-F5344CB8AC3E}">
        <p14:creationId xmlns:p14="http://schemas.microsoft.com/office/powerpoint/2010/main" val="336809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circle(in)">
                                      <p:cBhvr>
                                        <p:cTn id="13" dur="20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nodeType="clickEffect">
                                  <p:stCondLst>
                                    <p:cond delay="0"/>
                                  </p:stCondLst>
                                  <p:childTnLst>
                                    <p:set>
                                      <p:cBhvr>
                                        <p:cTn id="58" dur="1" fill="hold">
                                          <p:stCondLst>
                                            <p:cond delay="0"/>
                                          </p:stCondLst>
                                        </p:cTn>
                                        <p:tgtEl>
                                          <p:spTgt spid="5">
                                            <p:txEl>
                                              <p:pRg st="0" end="0"/>
                                            </p:txEl>
                                          </p:spTgt>
                                        </p:tgtEl>
                                        <p:attrNameLst>
                                          <p:attrName>style.visibility</p:attrName>
                                        </p:attrNameLst>
                                      </p:cBhvr>
                                      <p:to>
                                        <p:strVal val="visible"/>
                                      </p:to>
                                    </p:set>
                                    <p:animEffect transition="in" filter="wheel(1)">
                                      <p:cBhvr>
                                        <p:cTn id="59" dur="2000"/>
                                        <p:tgtEl>
                                          <p:spTgt spid="5">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1000"/>
                                        <p:tgtEl>
                                          <p:spTgt spid="3">
                                            <p:txEl>
                                              <p:pRg st="9" end="9"/>
                                            </p:txEl>
                                          </p:spTgt>
                                        </p:tgtEl>
                                      </p:cBhvr>
                                    </p:animEffect>
                                    <p:anim calcmode="lin" valueType="num">
                                      <p:cBhvr>
                                        <p:cTn id="6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Effect transition="in" filter="fade">
                                      <p:cBhvr>
                                        <p:cTn id="71" dur="1000"/>
                                        <p:tgtEl>
                                          <p:spTgt spid="3">
                                            <p:txEl>
                                              <p:pRg st="10" end="10"/>
                                            </p:txEl>
                                          </p:spTgt>
                                        </p:tgtEl>
                                      </p:cBhvr>
                                    </p:animEffect>
                                    <p:anim calcmode="lin" valueType="num">
                                      <p:cBhvr>
                                        <p:cTn id="7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Effect transition="in" filter="fade">
                                      <p:cBhvr>
                                        <p:cTn id="78" dur="1000"/>
                                        <p:tgtEl>
                                          <p:spTgt spid="3">
                                            <p:txEl>
                                              <p:pRg st="11" end="11"/>
                                            </p:txEl>
                                          </p:spTgt>
                                        </p:tgtEl>
                                      </p:cBhvr>
                                    </p:animEffect>
                                    <p:anim calcmode="lin" valueType="num">
                                      <p:cBhvr>
                                        <p:cTn id="7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Effect transition="in" filter="fade">
                                      <p:cBhvr>
                                        <p:cTn id="85" dur="1000"/>
                                        <p:tgtEl>
                                          <p:spTgt spid="3">
                                            <p:txEl>
                                              <p:pRg st="12" end="12"/>
                                            </p:txEl>
                                          </p:spTgt>
                                        </p:tgtEl>
                                      </p:cBhvr>
                                    </p:animEffect>
                                    <p:anim calcmode="lin" valueType="num">
                                      <p:cBhvr>
                                        <p:cTn id="8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6">
                                            <p:txEl>
                                              <p:pRg st="0" end="0"/>
                                            </p:txEl>
                                          </p:spTgt>
                                        </p:tgtEl>
                                        <p:attrNameLst>
                                          <p:attrName>style.visibility</p:attrName>
                                        </p:attrNameLst>
                                      </p:cBhvr>
                                      <p:to>
                                        <p:strVal val="visible"/>
                                      </p:to>
                                    </p:set>
                                    <p:animEffect transition="in" filter="fade">
                                      <p:cBhvr>
                                        <p:cTn id="92" dur="1000"/>
                                        <p:tgtEl>
                                          <p:spTgt spid="6">
                                            <p:txEl>
                                              <p:pRg st="0" end="0"/>
                                            </p:txEl>
                                          </p:spTgt>
                                        </p:tgtEl>
                                      </p:cBhvr>
                                    </p:animEffect>
                                    <p:anim calcmode="lin" valueType="num">
                                      <p:cBhvr>
                                        <p:cTn id="9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7">
                                            <p:txEl>
                                              <p:pRg st="0" end="0"/>
                                            </p:txEl>
                                          </p:spTgt>
                                        </p:tgtEl>
                                        <p:attrNameLst>
                                          <p:attrName>style.visibility</p:attrName>
                                        </p:attrNameLst>
                                      </p:cBhvr>
                                      <p:to>
                                        <p:strVal val="visible"/>
                                      </p:to>
                                    </p:set>
                                    <p:animEffect transition="in" filter="fade">
                                      <p:cBhvr>
                                        <p:cTn id="99" dur="1000"/>
                                        <p:tgtEl>
                                          <p:spTgt spid="7">
                                            <p:txEl>
                                              <p:pRg st="0" end="0"/>
                                            </p:txEl>
                                          </p:spTgt>
                                        </p:tgtEl>
                                      </p:cBhvr>
                                    </p:animEffect>
                                    <p:anim calcmode="lin" valueType="num">
                                      <p:cBhvr>
                                        <p:cTn id="10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0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073" y="218943"/>
            <a:ext cx="9955369" cy="785610"/>
          </a:xfrm>
        </p:spPr>
        <p:txBody>
          <a:bodyPr/>
          <a:lstStyle/>
          <a:p>
            <a:pPr algn="ctr"/>
            <a:r>
              <a:rPr lang="en-US" dirty="0"/>
              <a:t>PROBLEMS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06073" y="862885"/>
                <a:ext cx="9955369" cy="5705340"/>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Solution  :</a:t>
                </a:r>
              </a:p>
              <a:p>
                <a:pPr marL="0" indent="0">
                  <a:buNone/>
                </a:pPr>
                <a:r>
                  <a:rPr lang="en-US" dirty="0"/>
                  <a:t>Let the number be X.</a:t>
                </a:r>
              </a:p>
              <a:p>
                <a:pPr marL="0" indent="0">
                  <a:buNone/>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3</m:t>
                          </m:r>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7</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=15</m:t>
                      </m:r>
                    </m:oMath>
                  </m:oMathPara>
                </a14:m>
                <a:endParaRPr lang="en-US" dirty="0"/>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=15</m:t>
                    </m:r>
                  </m:oMath>
                </a14:m>
                <a:r>
                  <a:rPr lang="en-US" dirty="0"/>
                  <a:t>×7</a:t>
                </a:r>
              </a:p>
              <a:p>
                <a:pPr marL="0" indent="0">
                  <a:buNone/>
                </a:pPr>
                <a:r>
                  <a:rPr lang="en-US" dirty="0"/>
                  <a:t>40% of X = 105</a:t>
                </a:r>
              </a:p>
              <a:p>
                <a:pPr marL="0" indent="0">
                  <a:buNone/>
                </a:pPr>
                <a:endParaRPr lang="en-US" dirty="0"/>
              </a:p>
              <a:p>
                <a:pPr marL="0" indent="0">
                  <a:buNone/>
                </a:pPr>
                <a:endParaRPr lang="en-US" dirty="0"/>
              </a:p>
              <a:p>
                <a:pPr marL="0" indent="0">
                  <a:buNone/>
                </a:pPr>
                <a:endParaRPr lang="en-US" dirty="0"/>
              </a:p>
              <a:p>
                <a:pPr marL="0" indent="0">
                  <a:buNone/>
                </a:pPr>
                <a:r>
                  <a:rPr lang="en-US" dirty="0"/>
                  <a:t>Solution : </a:t>
                </a:r>
              </a:p>
              <a:p>
                <a:pPr marL="0" indent="0">
                  <a:buNone/>
                </a:pPr>
                <a:r>
                  <a:rPr lang="en-US" dirty="0"/>
                  <a:t>Let’s take Suresh salary be </a:t>
                </a:r>
                <a:r>
                  <a:rPr lang="en-US" dirty="0" err="1"/>
                  <a:t>Rs</a:t>
                </a:r>
                <a:r>
                  <a:rPr lang="en-US" dirty="0"/>
                  <a:t>. 100.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06073" y="862885"/>
                <a:ext cx="9955369" cy="5705340"/>
              </a:xfrm>
              <a:blipFill>
                <a:blip r:embed="rId2"/>
                <a:stretch>
                  <a:fillRect l="-551"/>
                </a:stretch>
              </a:blipFill>
            </p:spPr>
            <p:txBody>
              <a:bodyPr/>
              <a:lstStyle/>
              <a:p>
                <a:r>
                  <a:rPr lang="en-US">
                    <a:noFill/>
                  </a:rPr>
                  <a:t> </a:t>
                </a:r>
              </a:p>
            </p:txBody>
          </p:sp>
        </mc:Fallback>
      </mc:AlternateContent>
      <p:sp>
        <p:nvSpPr>
          <p:cNvPr id="5" name="Rounded Rectangle 4"/>
          <p:cNvSpPr/>
          <p:nvPr/>
        </p:nvSpPr>
        <p:spPr>
          <a:xfrm>
            <a:off x="2047741" y="1004553"/>
            <a:ext cx="9646276" cy="8886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a:t>Two-fifth of one-third of three seventh of a number is 15. What is 40% of that number?</a:t>
            </a:r>
          </a:p>
        </p:txBody>
      </p:sp>
      <p:sp>
        <p:nvSpPr>
          <p:cNvPr id="4" name="Rounded Rectangle 3"/>
          <p:cNvSpPr/>
          <p:nvPr/>
        </p:nvSpPr>
        <p:spPr>
          <a:xfrm>
            <a:off x="2047741" y="4456089"/>
            <a:ext cx="9646276" cy="103031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en-US" dirty="0"/>
          </a:p>
          <a:p>
            <a:endParaRPr lang="en-US" dirty="0"/>
          </a:p>
          <a:p>
            <a:r>
              <a:rPr lang="en-US" sz="2000" dirty="0"/>
              <a:t>If Ramesh gets 10% more salary than Suresh, then Suresh get </a:t>
            </a:r>
          </a:p>
          <a:p>
            <a:pPr marL="457200" indent="-457200">
              <a:buAutoNum type="alphaUcPeriod"/>
            </a:pPr>
            <a:r>
              <a:rPr lang="en-US" sz="2000" dirty="0"/>
              <a:t>10% less than Ramesh 		B. 9 1/11% more than Ramesh 	</a:t>
            </a:r>
          </a:p>
          <a:p>
            <a:pPr marL="457200" indent="-457200">
              <a:buAutoNum type="alphaUcPeriod"/>
            </a:pPr>
            <a:r>
              <a:rPr lang="en-US" sz="2000" dirty="0"/>
              <a:t>C. 9 1/11% less than Ramesh 	D. Cannot be determined</a:t>
            </a:r>
          </a:p>
          <a:p>
            <a:pPr algn="ctr"/>
            <a:endParaRPr lang="en-US" dirty="0"/>
          </a:p>
          <a:p>
            <a:pPr algn="ctr"/>
            <a:endParaRPr lang="en-US" dirty="0"/>
          </a:p>
        </p:txBody>
      </p:sp>
    </p:spTree>
    <p:extLst>
      <p:ext uri="{BB962C8B-B14F-4D97-AF65-F5344CB8AC3E}">
        <p14:creationId xmlns:p14="http://schemas.microsoft.com/office/powerpoint/2010/main" val="33679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down)">
                                      <p:cBhvr>
                                        <p:cTn id="13" dur="580">
                                          <p:stCondLst>
                                            <p:cond delay="0"/>
                                          </p:stCondLst>
                                        </p:cTn>
                                        <p:tgtEl>
                                          <p:spTgt spid="5">
                                            <p:txEl>
                                              <p:pRg st="0" end="0"/>
                                            </p:txEl>
                                          </p:spTgt>
                                        </p:tgtEl>
                                      </p:cBhvr>
                                    </p:animEffect>
                                    <p:anim calcmode="lin" valueType="num">
                                      <p:cBhvr>
                                        <p:cTn id="14"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5">
                                            <p:txEl>
                                              <p:pRg st="0" end="0"/>
                                            </p:txEl>
                                          </p:spTgt>
                                        </p:tgtEl>
                                      </p:cBhvr>
                                      <p:to x="100000" y="60000"/>
                                    </p:animScale>
                                    <p:animScale>
                                      <p:cBhvr>
                                        <p:cTn id="20" dur="166" decel="50000">
                                          <p:stCondLst>
                                            <p:cond delay="676"/>
                                          </p:stCondLst>
                                        </p:cTn>
                                        <p:tgtEl>
                                          <p:spTgt spid="5">
                                            <p:txEl>
                                              <p:pRg st="0" end="0"/>
                                            </p:txEl>
                                          </p:spTgt>
                                        </p:tgtEl>
                                      </p:cBhvr>
                                      <p:to x="100000" y="100000"/>
                                    </p:animScale>
                                    <p:animScale>
                                      <p:cBhvr>
                                        <p:cTn id="21" dur="26">
                                          <p:stCondLst>
                                            <p:cond delay="1312"/>
                                          </p:stCondLst>
                                        </p:cTn>
                                        <p:tgtEl>
                                          <p:spTgt spid="5">
                                            <p:txEl>
                                              <p:pRg st="0" end="0"/>
                                            </p:txEl>
                                          </p:spTgt>
                                        </p:tgtEl>
                                      </p:cBhvr>
                                      <p:to x="100000" y="80000"/>
                                    </p:animScale>
                                    <p:animScale>
                                      <p:cBhvr>
                                        <p:cTn id="22" dur="166" decel="50000">
                                          <p:stCondLst>
                                            <p:cond delay="1338"/>
                                          </p:stCondLst>
                                        </p:cTn>
                                        <p:tgtEl>
                                          <p:spTgt spid="5">
                                            <p:txEl>
                                              <p:pRg st="0" end="0"/>
                                            </p:txEl>
                                          </p:spTgt>
                                        </p:tgtEl>
                                      </p:cBhvr>
                                      <p:to x="100000" y="100000"/>
                                    </p:animScale>
                                    <p:animScale>
                                      <p:cBhvr>
                                        <p:cTn id="23" dur="26">
                                          <p:stCondLst>
                                            <p:cond delay="1642"/>
                                          </p:stCondLst>
                                        </p:cTn>
                                        <p:tgtEl>
                                          <p:spTgt spid="5">
                                            <p:txEl>
                                              <p:pRg st="0" end="0"/>
                                            </p:txEl>
                                          </p:spTgt>
                                        </p:tgtEl>
                                      </p:cBhvr>
                                      <p:to x="100000" y="90000"/>
                                    </p:animScale>
                                    <p:animScale>
                                      <p:cBhvr>
                                        <p:cTn id="24" dur="166" decel="50000">
                                          <p:stCondLst>
                                            <p:cond delay="1668"/>
                                          </p:stCondLst>
                                        </p:cTn>
                                        <p:tgtEl>
                                          <p:spTgt spid="5">
                                            <p:txEl>
                                              <p:pRg st="0" end="0"/>
                                            </p:txEl>
                                          </p:spTgt>
                                        </p:tgtEl>
                                      </p:cBhvr>
                                      <p:to x="100000" y="100000"/>
                                    </p:animScale>
                                    <p:animScale>
                                      <p:cBhvr>
                                        <p:cTn id="25" dur="26">
                                          <p:stCondLst>
                                            <p:cond delay="1808"/>
                                          </p:stCondLst>
                                        </p:cTn>
                                        <p:tgtEl>
                                          <p:spTgt spid="5">
                                            <p:txEl>
                                              <p:pRg st="0" end="0"/>
                                            </p:txEl>
                                          </p:spTgt>
                                        </p:tgtEl>
                                      </p:cBhvr>
                                      <p:to x="100000" y="95000"/>
                                    </p:animScale>
                                    <p:animScale>
                                      <p:cBhvr>
                                        <p:cTn id="26" dur="166" decel="50000">
                                          <p:stCondLst>
                                            <p:cond delay="1834"/>
                                          </p:stCondLst>
                                        </p:cTn>
                                        <p:tgtEl>
                                          <p:spTgt spid="5">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1000"/>
                                        <p:tgtEl>
                                          <p:spTgt spid="3">
                                            <p:txEl>
                                              <p:pRg st="6" end="6"/>
                                            </p:txEl>
                                          </p:spTgt>
                                        </p:tgtEl>
                                      </p:cBhvr>
                                    </p:animEffect>
                                    <p:anim calcmode="lin" valueType="num">
                                      <p:cBhvr>
                                        <p:cTn id="5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1000"/>
                                        <p:tgtEl>
                                          <p:spTgt spid="3">
                                            <p:txEl>
                                              <p:pRg st="7" end="7"/>
                                            </p:txEl>
                                          </p:spTgt>
                                        </p:tgtEl>
                                      </p:cBhvr>
                                    </p:animEffect>
                                    <p:anim calcmode="lin" valueType="num">
                                      <p:cBhvr>
                                        <p:cTn id="6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4"/>
                                        </p:tgtEl>
                                        <p:attrNameLst>
                                          <p:attrName>style.visibility</p:attrName>
                                        </p:attrNameLst>
                                      </p:cBhvr>
                                      <p:to>
                                        <p:strVal val="visible"/>
                                      </p:to>
                                    </p:set>
                                    <p:anim calcmode="lin" valueType="num">
                                      <p:cBhvr additive="base">
                                        <p:cTn id="66" dur="500" fill="hold"/>
                                        <p:tgtEl>
                                          <p:spTgt spid="4"/>
                                        </p:tgtEl>
                                        <p:attrNameLst>
                                          <p:attrName>ppt_x</p:attrName>
                                        </p:attrNameLst>
                                      </p:cBhvr>
                                      <p:tavLst>
                                        <p:tav tm="0">
                                          <p:val>
                                            <p:strVal val="#ppt_x"/>
                                          </p:val>
                                        </p:tav>
                                        <p:tav tm="100000">
                                          <p:val>
                                            <p:strVal val="#ppt_x"/>
                                          </p:val>
                                        </p:tav>
                                      </p:tavLst>
                                    </p:anim>
                                    <p:anim calcmode="lin" valueType="num">
                                      <p:cBhvr additive="base">
                                        <p:cTn id="6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4">
                                            <p:txEl>
                                              <p:pRg st="2" end="2"/>
                                            </p:txEl>
                                          </p:spTgt>
                                        </p:tgtEl>
                                        <p:attrNameLst>
                                          <p:attrName>style.visibility</p:attrName>
                                        </p:attrNameLst>
                                      </p:cBhvr>
                                      <p:to>
                                        <p:strVal val="visible"/>
                                      </p:to>
                                    </p:set>
                                    <p:animEffect transition="in" filter="barn(inVertical)">
                                      <p:cBhvr>
                                        <p:cTn id="72" dur="500"/>
                                        <p:tgtEl>
                                          <p:spTgt spid="4">
                                            <p:txEl>
                                              <p:pRg st="2" end="2"/>
                                            </p:txEl>
                                          </p:spTgt>
                                        </p:tgtEl>
                                      </p:cBhvr>
                                    </p:animEffect>
                                  </p:childTnLst>
                                </p:cTn>
                              </p:par>
                              <p:par>
                                <p:cTn id="73" presetID="16" presetClass="entr" presetSubtype="21" fill="hold" nodeType="withEffect">
                                  <p:stCondLst>
                                    <p:cond delay="0"/>
                                  </p:stCondLst>
                                  <p:childTnLst>
                                    <p:set>
                                      <p:cBhvr>
                                        <p:cTn id="74" dur="1" fill="hold">
                                          <p:stCondLst>
                                            <p:cond delay="0"/>
                                          </p:stCondLst>
                                        </p:cTn>
                                        <p:tgtEl>
                                          <p:spTgt spid="4">
                                            <p:txEl>
                                              <p:pRg st="3" end="3"/>
                                            </p:txEl>
                                          </p:spTgt>
                                        </p:tgtEl>
                                        <p:attrNameLst>
                                          <p:attrName>style.visibility</p:attrName>
                                        </p:attrNameLst>
                                      </p:cBhvr>
                                      <p:to>
                                        <p:strVal val="visible"/>
                                      </p:to>
                                    </p:set>
                                    <p:animEffect transition="in" filter="barn(inVertical)">
                                      <p:cBhvr>
                                        <p:cTn id="75" dur="500"/>
                                        <p:tgtEl>
                                          <p:spTgt spid="4">
                                            <p:txEl>
                                              <p:pRg st="3" end="3"/>
                                            </p:txEl>
                                          </p:spTgt>
                                        </p:tgtEl>
                                      </p:cBhvr>
                                    </p:animEffect>
                                  </p:childTnLst>
                                </p:cTn>
                              </p:par>
                              <p:par>
                                <p:cTn id="76" presetID="16" presetClass="entr" presetSubtype="21" fill="hold" nodeType="withEffect">
                                  <p:stCondLst>
                                    <p:cond delay="0"/>
                                  </p:stCondLst>
                                  <p:childTnLst>
                                    <p:set>
                                      <p:cBhvr>
                                        <p:cTn id="77" dur="1" fill="hold">
                                          <p:stCondLst>
                                            <p:cond delay="0"/>
                                          </p:stCondLst>
                                        </p:cTn>
                                        <p:tgtEl>
                                          <p:spTgt spid="4">
                                            <p:txEl>
                                              <p:pRg st="4" end="4"/>
                                            </p:txEl>
                                          </p:spTgt>
                                        </p:tgtEl>
                                        <p:attrNameLst>
                                          <p:attrName>style.visibility</p:attrName>
                                        </p:attrNameLst>
                                      </p:cBhvr>
                                      <p:to>
                                        <p:strVal val="visible"/>
                                      </p:to>
                                    </p:set>
                                    <p:animEffect transition="in" filter="barn(inVertical)">
                                      <p:cBhvr>
                                        <p:cTn id="78" dur="500"/>
                                        <p:tgtEl>
                                          <p:spTgt spid="4">
                                            <p:txEl>
                                              <p:pRg st="4" end="4"/>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3">
                                            <p:txEl>
                                              <p:pRg st="11" end="11"/>
                                            </p:txEl>
                                          </p:spTgt>
                                        </p:tgtEl>
                                        <p:attrNameLst>
                                          <p:attrName>style.visibility</p:attrName>
                                        </p:attrNameLst>
                                      </p:cBhvr>
                                      <p:to>
                                        <p:strVal val="visible"/>
                                      </p:to>
                                    </p:set>
                                    <p:animEffect transition="in" filter="fade">
                                      <p:cBhvr>
                                        <p:cTn id="83" dur="1000"/>
                                        <p:tgtEl>
                                          <p:spTgt spid="3">
                                            <p:txEl>
                                              <p:pRg st="11" end="11"/>
                                            </p:txEl>
                                          </p:spTgt>
                                        </p:tgtEl>
                                      </p:cBhvr>
                                    </p:animEffect>
                                    <p:anim calcmode="lin" valueType="num">
                                      <p:cBhvr>
                                        <p:cTn id="8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3">
                                            <p:txEl>
                                              <p:pRg st="12" end="12"/>
                                            </p:txEl>
                                          </p:spTgt>
                                        </p:tgtEl>
                                        <p:attrNameLst>
                                          <p:attrName>style.visibility</p:attrName>
                                        </p:attrNameLst>
                                      </p:cBhvr>
                                      <p:to>
                                        <p:strVal val="visible"/>
                                      </p:to>
                                    </p:set>
                                    <p:animEffect transition="in" filter="fade">
                                      <p:cBhvr>
                                        <p:cTn id="90" dur="1000"/>
                                        <p:tgtEl>
                                          <p:spTgt spid="3">
                                            <p:txEl>
                                              <p:pRg st="12" end="12"/>
                                            </p:txEl>
                                          </p:spTgt>
                                        </p:tgtEl>
                                      </p:cBhvr>
                                    </p:animEffect>
                                    <p:anim calcmode="lin" valueType="num">
                                      <p:cBhvr>
                                        <p:cTn id="9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2"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7" y="180304"/>
            <a:ext cx="10212946" cy="914400"/>
          </a:xfrm>
        </p:spPr>
        <p:txBody>
          <a:bodyPr/>
          <a:lstStyle/>
          <a:p>
            <a:pPr algn="ctr"/>
            <a:r>
              <a:rPr lang="en-US" dirty="0"/>
              <a:t>PROBLEMS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51527" y="837127"/>
                <a:ext cx="10212946" cy="5782614"/>
              </a:xfrm>
            </p:spPr>
            <p:txBody>
              <a:bodyPr>
                <a:normAutofit/>
              </a:bodyPr>
              <a:lstStyle/>
              <a:p>
                <a:pPr marL="0" indent="0">
                  <a:buNone/>
                </a:pPr>
                <a:r>
                  <a:rPr lang="en-US" dirty="0"/>
                  <a:t>Ramesh will get </a:t>
                </a:r>
                <a:r>
                  <a:rPr lang="en-US" dirty="0" err="1"/>
                  <a:t>Rs</a:t>
                </a:r>
                <a:r>
                  <a:rPr lang="en-US" dirty="0"/>
                  <a:t>. 110 as salary (10% of </a:t>
                </a:r>
                <a:r>
                  <a:rPr lang="en-US" dirty="0" err="1"/>
                  <a:t>Rs</a:t>
                </a:r>
                <a:r>
                  <a:rPr lang="en-US" dirty="0"/>
                  <a:t>, 100 = </a:t>
                </a:r>
                <a:r>
                  <a:rPr lang="en-US" dirty="0" err="1"/>
                  <a:t>Rs</a:t>
                </a:r>
                <a:r>
                  <a:rPr lang="en-US" dirty="0"/>
                  <a:t>. 10)</a:t>
                </a:r>
              </a:p>
              <a:p>
                <a:pPr marL="0" indent="0">
                  <a:buNone/>
                </a:pPr>
                <a:r>
                  <a:rPr lang="en-US" dirty="0"/>
                  <a:t>Percentage Decrease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110</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100</m:t>
                    </m:r>
                    <m:r>
                      <a:rPr lang="en-US" b="0" i="0" smtClean="0">
                        <a:latin typeface="Cambria Math" panose="02040503050406030204" pitchFamily="18" charset="0"/>
                        <a:ea typeface="Cambria Math" panose="02040503050406030204" pitchFamily="18" charset="0"/>
                      </a:rPr>
                      <m:t>=9</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11</m:t>
                        </m:r>
                      </m:den>
                    </m:f>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marL="0" indent="0">
                  <a:buNone/>
                </a:pPr>
                <a:r>
                  <a:rPr lang="en-US" dirty="0">
                    <a:ea typeface="Cambria Math" panose="02040503050406030204" pitchFamily="18" charset="0"/>
                  </a:rPr>
                  <a:t>(OR)</a:t>
                </a:r>
                <a:endParaRPr lang="en-US" b="0" dirty="0">
                  <a:ea typeface="Cambria Math" panose="02040503050406030204" pitchFamily="18" charset="0"/>
                </a:endParaRPr>
              </a:p>
              <a:p>
                <a:pPr marL="0" indent="0">
                  <a:buNone/>
                </a:pPr>
                <a:r>
                  <a:rPr lang="en-US" dirty="0"/>
                  <a:t>By product constancy method, 10% ↑ means 9</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11</m:t>
                        </m:r>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oMath>
                </a14:m>
                <a:r>
                  <a:rPr lang="en-US" dirty="0"/>
                  <a:t>. </a:t>
                </a:r>
              </a:p>
              <a:p>
                <a:pPr marL="0" indent="0">
                  <a:buNone/>
                </a:pPr>
                <a:endParaRPr lang="en-US" dirty="0"/>
              </a:p>
              <a:p>
                <a:pPr marL="0" indent="0">
                  <a:buNone/>
                </a:pPr>
                <a:r>
                  <a:rPr lang="en-US" dirty="0"/>
                  <a:t> </a:t>
                </a:r>
              </a:p>
              <a:p>
                <a:pPr marL="0" indent="0">
                  <a:buNone/>
                </a:pPr>
                <a:endParaRPr lang="en-US" dirty="0"/>
              </a:p>
              <a:p>
                <a:pPr marL="0" indent="0">
                  <a:buNone/>
                </a:pPr>
                <a:r>
                  <a:rPr lang="en-US" dirty="0"/>
                  <a:t>Solution : </a:t>
                </a:r>
              </a:p>
              <a:p>
                <a:pPr marL="0" indent="0">
                  <a:buNone/>
                </a:pPr>
                <a:r>
                  <a:rPr lang="en-US" dirty="0"/>
                  <a:t>Given that there are 3 fours and 8 sixes.</a:t>
                </a:r>
              </a:p>
              <a:p>
                <a:pPr marL="0" indent="0">
                  <a:buNone/>
                </a:pPr>
                <a:r>
                  <a:rPr lang="en-US" dirty="0"/>
                  <a:t>3×4 = 12, 8×6 = 48, Total = 48 + 12 = 60</a:t>
                </a:r>
              </a:p>
              <a:p>
                <a:pPr marL="0" indent="0">
                  <a:buNone/>
                </a:pPr>
                <a:r>
                  <a:rPr lang="en-US" dirty="0"/>
                  <a:t>Running between the wickets = 110-60 = 50</a:t>
                </a:r>
              </a:p>
              <a:p>
                <a:pPr marL="0" indent="0">
                  <a:buNone/>
                </a:pPr>
                <a:r>
                  <a:rPr lang="en-US" dirty="0"/>
                  <a:t>Required percentage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50</m:t>
                        </m:r>
                      </m:num>
                      <m:den>
                        <m:r>
                          <a:rPr lang="en-US" b="0" i="1" smtClean="0">
                            <a:latin typeface="Cambria Math" panose="02040503050406030204" pitchFamily="18" charset="0"/>
                          </a:rPr>
                          <m:t>110</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100</m:t>
                    </m:r>
                  </m:oMath>
                </a14:m>
                <a:r>
                  <a:rPr lang="en-US" dirty="0"/>
                  <a:t> </a:t>
                </a:r>
              </a:p>
              <a:p>
                <a:pPr marL="0" indent="0">
                  <a:buNone/>
                </a:pPr>
                <a:r>
                  <a:rPr lang="en-US" dirty="0"/>
                  <a:t>                                       </a:t>
                </a:r>
                <a14:m>
                  <m:oMath xmlns:m="http://schemas.openxmlformats.org/officeDocument/2006/math">
                    <m:r>
                      <a:rPr lang="en-US" b="0" i="1" smtClean="0">
                        <a:latin typeface="Cambria Math" panose="02040503050406030204" pitchFamily="18" charset="0"/>
                      </a:rPr>
                      <m:t>=45</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11</m:t>
                        </m:r>
                      </m:den>
                    </m:f>
                  </m:oMath>
                </a14:m>
                <a:r>
                  <a:rPr lang="en-US" dirty="0"/>
                  <a:t>%</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51527" y="837127"/>
                <a:ext cx="10212946" cy="5782614"/>
              </a:xfrm>
              <a:blipFill>
                <a:blip r:embed="rId2"/>
                <a:stretch>
                  <a:fillRect l="-477" t="-527"/>
                </a:stretch>
              </a:blipFill>
            </p:spPr>
            <p:txBody>
              <a:bodyPr/>
              <a:lstStyle/>
              <a:p>
                <a:r>
                  <a:rPr lang="en-US">
                    <a:noFill/>
                  </a:rPr>
                  <a:t> </a:t>
                </a:r>
              </a:p>
            </p:txBody>
          </p:sp>
        </mc:Fallback>
      </mc:AlternateContent>
      <p:sp>
        <p:nvSpPr>
          <p:cNvPr id="4" name="Rounded Rectangle 3"/>
          <p:cNvSpPr/>
          <p:nvPr/>
        </p:nvSpPr>
        <p:spPr>
          <a:xfrm>
            <a:off x="1918952" y="2839791"/>
            <a:ext cx="9878096" cy="1036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a:t>A batsman scored 110 runs which included 3 boundaries and 8 sixes. What percent of his total score did he make by running between the wickets?</a:t>
            </a:r>
          </a:p>
        </p:txBody>
      </p:sp>
    </p:spTree>
    <p:extLst>
      <p:ext uri="{BB962C8B-B14F-4D97-AF65-F5344CB8AC3E}">
        <p14:creationId xmlns:p14="http://schemas.microsoft.com/office/powerpoint/2010/main" val="410607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circle(in)">
                                      <p:cBhvr>
                                        <p:cTn id="41" dur="2000"/>
                                        <p:tgtEl>
                                          <p:spTgt spid="4">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1000"/>
                                        <p:tgtEl>
                                          <p:spTgt spid="3">
                                            <p:txEl>
                                              <p:pRg st="11" end="11"/>
                                            </p:txEl>
                                          </p:spTgt>
                                        </p:tgtEl>
                                      </p:cBhvr>
                                    </p:animEffect>
                                    <p:anim calcmode="lin" valueType="num">
                                      <p:cBhvr>
                                        <p:cTn id="7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3">
                                            <p:txEl>
                                              <p:pRg st="12" end="12"/>
                                            </p:txEl>
                                          </p:spTgt>
                                        </p:tgtEl>
                                        <p:attrNameLst>
                                          <p:attrName>style.visibility</p:attrName>
                                        </p:attrNameLst>
                                      </p:cBhvr>
                                      <p:to>
                                        <p:strVal val="visible"/>
                                      </p:to>
                                    </p:set>
                                    <p:animEffect transition="in" filter="fade">
                                      <p:cBhvr>
                                        <p:cTn id="81" dur="1000"/>
                                        <p:tgtEl>
                                          <p:spTgt spid="3">
                                            <p:txEl>
                                              <p:pRg st="12" end="12"/>
                                            </p:txEl>
                                          </p:spTgt>
                                        </p:tgtEl>
                                      </p:cBhvr>
                                    </p:animEffect>
                                    <p:anim calcmode="lin" valueType="num">
                                      <p:cBhvr>
                                        <p:cTn id="8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7" y="180304"/>
            <a:ext cx="10212946" cy="914400"/>
          </a:xfrm>
        </p:spPr>
        <p:txBody>
          <a:bodyPr/>
          <a:lstStyle/>
          <a:p>
            <a:pPr algn="ctr"/>
            <a:r>
              <a:rPr lang="en-US" dirty="0"/>
              <a:t>PROBLEMS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51527" y="837127"/>
                <a:ext cx="10212946" cy="5628067"/>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Solution : </a:t>
                </a:r>
              </a:p>
              <a:p>
                <a:pPr marL="0" indent="0">
                  <a:buNone/>
                </a:pPr>
                <a:r>
                  <a:rPr lang="en-US" dirty="0"/>
                  <a:t>Percentage change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400000</m:t>
                        </m:r>
                      </m:num>
                      <m:den>
                        <m:r>
                          <a:rPr lang="en-US" b="0" i="1" smtClean="0">
                            <a:latin typeface="Cambria Math" panose="02040503050406030204" pitchFamily="18" charset="0"/>
                          </a:rPr>
                          <m:t>2000000</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100</m:t>
                    </m:r>
                  </m:oMath>
                </a14:m>
                <a:endParaRPr lang="en-US" dirty="0"/>
              </a:p>
              <a:p>
                <a:pPr marL="0" indent="0">
                  <a:buNone/>
                </a:pPr>
                <a:r>
                  <a:rPr lang="en-US" dirty="0"/>
                  <a:t>					= 20%.</a:t>
                </a:r>
              </a:p>
              <a:p>
                <a:pPr marL="0" indent="0">
                  <a:buNone/>
                </a:pPr>
                <a:endParaRPr lang="en-US" dirty="0"/>
              </a:p>
              <a:p>
                <a:pPr marL="0" indent="0">
                  <a:buNone/>
                </a:pPr>
                <a:endParaRPr lang="en-US" dirty="0"/>
              </a:p>
              <a:p>
                <a:pPr marL="0" indent="0">
                  <a:buNone/>
                </a:pPr>
                <a:endParaRPr lang="en-US" dirty="0"/>
              </a:p>
              <a:p>
                <a:pPr marL="0" indent="0">
                  <a:buNone/>
                </a:pPr>
                <a:r>
                  <a:rPr lang="en-US" dirty="0"/>
                  <a:t>Solution : </a:t>
                </a:r>
              </a:p>
              <a:p>
                <a:pPr marL="0" indent="0">
                  <a:buNone/>
                </a:pPr>
                <a:r>
                  <a:rPr lang="en-US" dirty="0"/>
                  <a:t>Let’s Anil salary be </a:t>
                </a:r>
                <a:r>
                  <a:rPr lang="en-US" dirty="0" err="1"/>
                  <a:t>Rs</a:t>
                </a:r>
                <a:r>
                  <a:rPr lang="en-US" dirty="0"/>
                  <a:t>. 100</a:t>
                </a:r>
              </a:p>
              <a:p>
                <a:pPr marL="0" indent="0">
                  <a:buNone/>
                </a:pPr>
                <a:r>
                  <a:rPr lang="en-US" dirty="0"/>
                  <a:t>Money spent on Rent = 40% of 100 = </a:t>
                </a:r>
                <a:r>
                  <a:rPr lang="en-US" dirty="0" err="1"/>
                  <a:t>Rs</a:t>
                </a:r>
                <a:r>
                  <a:rPr lang="en-US" dirty="0"/>
                  <a:t>. 40.</a:t>
                </a:r>
              </a:p>
              <a:p>
                <a:pPr marL="0" indent="0">
                  <a:buNone/>
                </a:pPr>
                <a:r>
                  <a:rPr lang="en-US" dirty="0"/>
                  <a:t>Money spent on medicines = 30% of (100-40)</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51527" y="837127"/>
                <a:ext cx="10212946" cy="5628067"/>
              </a:xfrm>
              <a:blipFill>
                <a:blip r:embed="rId2"/>
                <a:stretch>
                  <a:fillRect l="-477"/>
                </a:stretch>
              </a:blipFill>
            </p:spPr>
            <p:txBody>
              <a:bodyPr/>
              <a:lstStyle/>
              <a:p>
                <a:r>
                  <a:rPr lang="en-US">
                    <a:noFill/>
                  </a:rPr>
                  <a:t> </a:t>
                </a:r>
              </a:p>
            </p:txBody>
          </p:sp>
        </mc:Fallback>
      </mc:AlternateContent>
      <p:sp>
        <p:nvSpPr>
          <p:cNvPr id="4" name="Rounded Rectangle 3"/>
          <p:cNvSpPr/>
          <p:nvPr/>
        </p:nvSpPr>
        <p:spPr>
          <a:xfrm>
            <a:off x="1918952" y="901521"/>
            <a:ext cx="9878096" cy="94015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a:t>The profit made by a company in the present year is 20 lakhs. Two years ago, the profit made by the same company was 16 lakhs. What is the percentage change in the profit made by the company?</a:t>
            </a:r>
          </a:p>
        </p:txBody>
      </p:sp>
      <p:sp>
        <p:nvSpPr>
          <p:cNvPr id="5" name="Rounded Rectangle 4"/>
          <p:cNvSpPr/>
          <p:nvPr/>
        </p:nvSpPr>
        <p:spPr>
          <a:xfrm>
            <a:off x="1918952" y="3528811"/>
            <a:ext cx="9878096" cy="9272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Anil spends 40% of his income on rent, 30% of the remaining on medicines and 20% of the remaining on education. lf he saves Rs.840 every month, then find his monthly salary.</a:t>
            </a:r>
          </a:p>
        </p:txBody>
      </p:sp>
    </p:spTree>
    <p:extLst>
      <p:ext uri="{BB962C8B-B14F-4D97-AF65-F5344CB8AC3E}">
        <p14:creationId xmlns:p14="http://schemas.microsoft.com/office/powerpoint/2010/main" val="378443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heel(1)">
                                      <p:cBhvr>
                                        <p:cTn id="13" dur="20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down)">
                                      <p:cBhvr>
                                        <p:cTn id="45" dur="580">
                                          <p:stCondLst>
                                            <p:cond delay="0"/>
                                          </p:stCondLst>
                                        </p:cTn>
                                        <p:tgtEl>
                                          <p:spTgt spid="5">
                                            <p:txEl>
                                              <p:pRg st="0" end="0"/>
                                            </p:txEl>
                                          </p:spTgt>
                                        </p:tgtEl>
                                      </p:cBhvr>
                                    </p:animEffect>
                                    <p:anim calcmode="lin" valueType="num">
                                      <p:cBhvr>
                                        <p:cTn id="46"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5">
                                            <p:txEl>
                                              <p:pRg st="0" end="0"/>
                                            </p:txEl>
                                          </p:spTgt>
                                        </p:tgtEl>
                                      </p:cBhvr>
                                      <p:to x="100000" y="60000"/>
                                    </p:animScale>
                                    <p:animScale>
                                      <p:cBhvr>
                                        <p:cTn id="52" dur="166" decel="50000">
                                          <p:stCondLst>
                                            <p:cond delay="676"/>
                                          </p:stCondLst>
                                        </p:cTn>
                                        <p:tgtEl>
                                          <p:spTgt spid="5">
                                            <p:txEl>
                                              <p:pRg st="0" end="0"/>
                                            </p:txEl>
                                          </p:spTgt>
                                        </p:tgtEl>
                                      </p:cBhvr>
                                      <p:to x="100000" y="100000"/>
                                    </p:animScale>
                                    <p:animScale>
                                      <p:cBhvr>
                                        <p:cTn id="53" dur="26">
                                          <p:stCondLst>
                                            <p:cond delay="1312"/>
                                          </p:stCondLst>
                                        </p:cTn>
                                        <p:tgtEl>
                                          <p:spTgt spid="5">
                                            <p:txEl>
                                              <p:pRg st="0" end="0"/>
                                            </p:txEl>
                                          </p:spTgt>
                                        </p:tgtEl>
                                      </p:cBhvr>
                                      <p:to x="100000" y="80000"/>
                                    </p:animScale>
                                    <p:animScale>
                                      <p:cBhvr>
                                        <p:cTn id="54" dur="166" decel="50000">
                                          <p:stCondLst>
                                            <p:cond delay="1338"/>
                                          </p:stCondLst>
                                        </p:cTn>
                                        <p:tgtEl>
                                          <p:spTgt spid="5">
                                            <p:txEl>
                                              <p:pRg st="0" end="0"/>
                                            </p:txEl>
                                          </p:spTgt>
                                        </p:tgtEl>
                                      </p:cBhvr>
                                      <p:to x="100000" y="100000"/>
                                    </p:animScale>
                                    <p:animScale>
                                      <p:cBhvr>
                                        <p:cTn id="55" dur="26">
                                          <p:stCondLst>
                                            <p:cond delay="1642"/>
                                          </p:stCondLst>
                                        </p:cTn>
                                        <p:tgtEl>
                                          <p:spTgt spid="5">
                                            <p:txEl>
                                              <p:pRg st="0" end="0"/>
                                            </p:txEl>
                                          </p:spTgt>
                                        </p:tgtEl>
                                      </p:cBhvr>
                                      <p:to x="100000" y="90000"/>
                                    </p:animScale>
                                    <p:animScale>
                                      <p:cBhvr>
                                        <p:cTn id="56" dur="166" decel="50000">
                                          <p:stCondLst>
                                            <p:cond delay="1668"/>
                                          </p:stCondLst>
                                        </p:cTn>
                                        <p:tgtEl>
                                          <p:spTgt spid="5">
                                            <p:txEl>
                                              <p:pRg st="0" end="0"/>
                                            </p:txEl>
                                          </p:spTgt>
                                        </p:tgtEl>
                                      </p:cBhvr>
                                      <p:to x="100000" y="100000"/>
                                    </p:animScale>
                                    <p:animScale>
                                      <p:cBhvr>
                                        <p:cTn id="57" dur="26">
                                          <p:stCondLst>
                                            <p:cond delay="1808"/>
                                          </p:stCondLst>
                                        </p:cTn>
                                        <p:tgtEl>
                                          <p:spTgt spid="5">
                                            <p:txEl>
                                              <p:pRg st="0" end="0"/>
                                            </p:txEl>
                                          </p:spTgt>
                                        </p:tgtEl>
                                      </p:cBhvr>
                                      <p:to x="100000" y="95000"/>
                                    </p:animScale>
                                    <p:animScale>
                                      <p:cBhvr>
                                        <p:cTn id="58" dur="166" decel="50000">
                                          <p:stCondLst>
                                            <p:cond delay="1834"/>
                                          </p:stCondLst>
                                        </p:cTn>
                                        <p:tgtEl>
                                          <p:spTgt spid="5">
                                            <p:txEl>
                                              <p:pRg st="0" end="0"/>
                                            </p:txEl>
                                          </p:spTgt>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7" y="180304"/>
            <a:ext cx="10212946" cy="914400"/>
          </a:xfrm>
        </p:spPr>
        <p:txBody>
          <a:bodyPr/>
          <a:lstStyle/>
          <a:p>
            <a:pPr algn="ctr"/>
            <a:r>
              <a:rPr lang="en-US" dirty="0"/>
              <a:t>PROBLEMS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51527" y="837127"/>
                <a:ext cx="10212946" cy="5628067"/>
              </a:xfrm>
            </p:spPr>
            <p:txBody>
              <a:bodyPr/>
              <a:lstStyle/>
              <a:p>
                <a:pPr marL="0" indent="0">
                  <a:buNone/>
                </a:pPr>
                <a:r>
                  <a:rPr lang="en-US" dirty="0"/>
                  <a:t>= 3/10 (60) = </a:t>
                </a:r>
                <a:r>
                  <a:rPr lang="en-US" dirty="0" err="1"/>
                  <a:t>Rs</a:t>
                </a:r>
                <a:r>
                  <a:rPr lang="en-US" dirty="0"/>
                  <a:t>. 18                                                                  </a:t>
                </a:r>
              </a:p>
              <a:p>
                <a:pPr marL="0" indent="0">
                  <a:buNone/>
                </a:pPr>
                <a:r>
                  <a:rPr lang="en-US" dirty="0"/>
                  <a:t>Money spent on education = 20% of (60-18)</a:t>
                </a:r>
              </a:p>
              <a:p>
                <a:pPr marL="0" indent="0">
                  <a:buNone/>
                </a:pPr>
                <a:r>
                  <a:rPr lang="en-US" dirty="0"/>
                  <a:t> 					 =1/5 (42) = </a:t>
                </a:r>
                <a:r>
                  <a:rPr lang="en-US" dirty="0" err="1"/>
                  <a:t>Rs</a:t>
                </a:r>
                <a:r>
                  <a:rPr lang="en-US" dirty="0"/>
                  <a:t>. 8.40</a:t>
                </a:r>
              </a:p>
              <a:p>
                <a:pPr marL="0" indent="0">
                  <a:buNone/>
                </a:pPr>
                <a:r>
                  <a:rPr lang="en-US" dirty="0"/>
                  <a:t>Anil saves 100- (40 + 18 + 8.40) = </a:t>
                </a:r>
                <a:r>
                  <a:rPr lang="en-US" dirty="0" err="1"/>
                  <a:t>Rs</a:t>
                </a:r>
                <a:r>
                  <a:rPr lang="en-US" dirty="0"/>
                  <a:t>. 33.60</a:t>
                </a:r>
              </a:p>
              <a:p>
                <a:pPr marL="0" indent="0">
                  <a:buNone/>
                </a:pPr>
                <a:r>
                  <a:rPr lang="en-US" dirty="0"/>
                  <a:t>100  ---------</a:t>
                </a:r>
                <a:r>
                  <a:rPr lang="en-US" dirty="0">
                    <a:sym typeface="Wingdings" panose="05000000000000000000" pitchFamily="2" charset="2"/>
                  </a:rPr>
                  <a:t>&gt; 33.60</a:t>
                </a:r>
              </a:p>
              <a:p>
                <a:pPr marL="0" indent="0">
                  <a:buNone/>
                </a:pPr>
                <a:r>
                  <a:rPr lang="en-US" dirty="0">
                    <a:sym typeface="Wingdings" panose="05000000000000000000" pitchFamily="2" charset="2"/>
                  </a:rPr>
                  <a:t>    ?  ---------&gt; 840 </a:t>
                </a:r>
              </a:p>
              <a:p>
                <a:pPr marL="0" indent="0">
                  <a:buNone/>
                </a:pPr>
                <a:r>
                  <a:rPr lang="en-US" dirty="0">
                    <a:sym typeface="Wingdings" panose="05000000000000000000" pitchFamily="2" charset="2"/>
                  </a:rPr>
                  <a:t>X = </a:t>
                </a:r>
                <a14:m>
                  <m:oMath xmlns:m="http://schemas.openxmlformats.org/officeDocument/2006/math">
                    <m:f>
                      <m:fPr>
                        <m:ctrlPr>
                          <a:rPr lang="en-US" i="1" smtClean="0">
                            <a:latin typeface="Cambria Math" panose="02040503050406030204" pitchFamily="18" charset="0"/>
                            <a:sym typeface="Wingdings" panose="05000000000000000000" pitchFamily="2" charset="2"/>
                          </a:rPr>
                        </m:ctrlPr>
                      </m:fPr>
                      <m:num>
                        <m:r>
                          <a:rPr lang="en-US" b="0" i="1" smtClean="0">
                            <a:latin typeface="Cambria Math" panose="02040503050406030204" pitchFamily="18" charset="0"/>
                            <a:sym typeface="Wingdings" panose="05000000000000000000" pitchFamily="2" charset="2"/>
                          </a:rPr>
                          <m:t>840</m:t>
                        </m:r>
                        <m:r>
                          <a:rPr lang="en-US" b="0" i="1" smtClean="0">
                            <a:latin typeface="Cambria Math" panose="02040503050406030204" pitchFamily="18" charset="0"/>
                            <a:ea typeface="Cambria Math" panose="02040503050406030204" pitchFamily="18" charset="0"/>
                            <a:sym typeface="Wingdings" panose="05000000000000000000" pitchFamily="2" charset="2"/>
                          </a:rPr>
                          <m:t>×100</m:t>
                        </m:r>
                      </m:num>
                      <m:den>
                        <m:r>
                          <a:rPr lang="en-US" b="0" i="1" smtClean="0">
                            <a:latin typeface="Cambria Math" panose="02040503050406030204" pitchFamily="18" charset="0"/>
                            <a:sym typeface="Wingdings" panose="05000000000000000000" pitchFamily="2" charset="2"/>
                          </a:rPr>
                          <m:t>33.60</m:t>
                        </m:r>
                      </m:den>
                    </m:f>
                    <m:r>
                      <a:rPr lang="en-US" b="0" i="1" smtClean="0">
                        <a:latin typeface="Cambria Math" panose="02040503050406030204" pitchFamily="18" charset="0"/>
                        <a:sym typeface="Wingdings" panose="05000000000000000000" pitchFamily="2" charset="2"/>
                      </a:rPr>
                      <m:t>=2500.</m:t>
                    </m:r>
                  </m:oMath>
                </a14:m>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Solution : </a:t>
                </a:r>
              </a:p>
              <a:p>
                <a:pPr marL="0" indent="0">
                  <a:buNone/>
                </a:pPr>
                <a:r>
                  <a:rPr lang="en-US" dirty="0"/>
                  <a:t>Given Party A, = 12% more than Party B.</a:t>
                </a:r>
              </a:p>
              <a:p>
                <a:pPr marL="0" indent="0">
                  <a:buNone/>
                </a:pPr>
                <a:r>
                  <a:rPr lang="en-US" dirty="0"/>
                  <a:t>Party B= 1,32,000 votes.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51527" y="837127"/>
                <a:ext cx="10212946" cy="5628067"/>
              </a:xfrm>
              <a:blipFill>
                <a:blip r:embed="rId2"/>
                <a:stretch>
                  <a:fillRect l="-477" t="-541"/>
                </a:stretch>
              </a:blipFill>
            </p:spPr>
            <p:txBody>
              <a:bodyPr/>
              <a:lstStyle/>
              <a:p>
                <a:r>
                  <a:rPr lang="en-US">
                    <a:noFill/>
                  </a:rPr>
                  <a:t> </a:t>
                </a:r>
              </a:p>
            </p:txBody>
          </p:sp>
        </mc:Fallback>
      </mc:AlternateContent>
      <p:sp>
        <p:nvSpPr>
          <p:cNvPr id="4" name="Rounded Rectangle 3"/>
          <p:cNvSpPr/>
          <p:nvPr/>
        </p:nvSpPr>
        <p:spPr>
          <a:xfrm>
            <a:off x="1918952" y="3876540"/>
            <a:ext cx="9878096" cy="94015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a:t>In an election contested by two parties, Party A secured 12% of the total votes more than Party B. If party B got 132,000 votes, by how many votes did it lose the election?</a:t>
            </a:r>
          </a:p>
        </p:txBody>
      </p:sp>
      <p:cxnSp>
        <p:nvCxnSpPr>
          <p:cNvPr id="6" name="Straight Connector 5"/>
          <p:cNvCxnSpPr/>
          <p:nvPr/>
        </p:nvCxnSpPr>
        <p:spPr>
          <a:xfrm flipH="1">
            <a:off x="7029719" y="927279"/>
            <a:ext cx="15025" cy="103031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90575" y="2047741"/>
            <a:ext cx="708338" cy="369332"/>
          </a:xfrm>
          <a:prstGeom prst="rect">
            <a:avLst/>
          </a:prstGeom>
          <a:noFill/>
        </p:spPr>
        <p:txBody>
          <a:bodyPr wrap="square" rtlCol="0">
            <a:spAutoFit/>
          </a:bodyPr>
          <a:lstStyle/>
          <a:p>
            <a:r>
              <a:rPr lang="en-US" dirty="0"/>
              <a:t>OR</a:t>
            </a:r>
          </a:p>
        </p:txBody>
      </p:sp>
      <p:cxnSp>
        <p:nvCxnSpPr>
          <p:cNvPr id="9" name="Straight Connector 8"/>
          <p:cNvCxnSpPr/>
          <p:nvPr/>
        </p:nvCxnSpPr>
        <p:spPr>
          <a:xfrm>
            <a:off x="7029719" y="2481467"/>
            <a:ext cx="0" cy="10065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7804597" y="1094704"/>
                <a:ext cx="3992451" cy="151970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80</m:t>
                        </m:r>
                      </m:num>
                      <m:den>
                        <m:r>
                          <a:rPr lang="en-US" b="0" i="1" smtClean="0">
                            <a:latin typeface="Cambria Math" panose="02040503050406030204" pitchFamily="18" charset="0"/>
                          </a:rPr>
                          <m:t>100</m:t>
                        </m:r>
                      </m:den>
                    </m:f>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panose="02040503050406030204" pitchFamily="18" charset="0"/>
                              </a:rPr>
                              <m:t>70</m:t>
                            </m:r>
                          </m:num>
                          <m:den>
                            <m:r>
                              <a:rPr lang="en-US" b="0" i="1" smtClean="0">
                                <a:latin typeface="Cambria Math" panose="02040503050406030204" pitchFamily="18" charset="0"/>
                              </a:rPr>
                              <m:t>100</m:t>
                            </m:r>
                          </m:den>
                        </m:f>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𝑥</m:t>
                            </m:r>
                          </m:e>
                        </m:d>
                      </m:e>
                    </m:d>
                  </m:oMath>
                </a14:m>
                <a:r>
                  <a:rPr lang="en-US" dirty="0"/>
                  <a:t> = 840</a:t>
                </a:r>
              </a:p>
              <a:p>
                <a:pPr algn="ctr"/>
                <a:endParaRPr lang="en-US" dirty="0"/>
              </a:p>
              <a:p>
                <a:pPr algn="ctr"/>
                <a:r>
                  <a:rPr lang="en-US" dirty="0"/>
                  <a:t>X= 2500</a:t>
                </a:r>
              </a:p>
            </p:txBody>
          </p:sp>
        </mc:Choice>
        <mc:Fallback xmlns="">
          <p:sp>
            <p:nvSpPr>
              <p:cNvPr id="12" name="Rectangle 11"/>
              <p:cNvSpPr>
                <a:spLocks noRot="1" noChangeAspect="1" noMove="1" noResize="1" noEditPoints="1" noAdjustHandles="1" noChangeArrowheads="1" noChangeShapeType="1" noTextEdit="1"/>
              </p:cNvSpPr>
              <p:nvPr/>
            </p:nvSpPr>
            <p:spPr>
              <a:xfrm>
                <a:off x="7804597" y="1094704"/>
                <a:ext cx="3992451" cy="1519707"/>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5481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circle(in)">
                                      <p:cBhvr>
                                        <p:cTn id="56" dur="20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circle(in)">
                                      <p:cBhvr>
                                        <p:cTn id="61" dur="20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circle(in)">
                                      <p:cBhvr>
                                        <p:cTn id="66" dur="2000"/>
                                        <p:tgtEl>
                                          <p:spTgt spid="9"/>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12">
                                            <p:txEl>
                                              <p:pRg st="0" end="0"/>
                                            </p:txEl>
                                          </p:spTgt>
                                        </p:tgtEl>
                                        <p:attrNameLst>
                                          <p:attrName>style.visibility</p:attrName>
                                        </p:attrNameLst>
                                      </p:cBhvr>
                                      <p:to>
                                        <p:strVal val="visible"/>
                                      </p:to>
                                    </p:set>
                                    <p:animEffect transition="in" filter="fade">
                                      <p:cBhvr>
                                        <p:cTn id="71" dur="1000"/>
                                        <p:tgtEl>
                                          <p:spTgt spid="12">
                                            <p:txEl>
                                              <p:pRg st="0" end="0"/>
                                            </p:txEl>
                                          </p:spTgt>
                                        </p:tgtEl>
                                      </p:cBhvr>
                                    </p:animEffect>
                                    <p:anim calcmode="lin" valueType="num">
                                      <p:cBhvr>
                                        <p:cTn id="7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73"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12">
                                            <p:txEl>
                                              <p:pRg st="2" end="2"/>
                                            </p:txEl>
                                          </p:spTgt>
                                        </p:tgtEl>
                                        <p:attrNameLst>
                                          <p:attrName>style.visibility</p:attrName>
                                        </p:attrNameLst>
                                      </p:cBhvr>
                                      <p:to>
                                        <p:strVal val="visible"/>
                                      </p:to>
                                    </p:set>
                                    <p:animEffect transition="in" filter="fade">
                                      <p:cBhvr>
                                        <p:cTn id="78" dur="1000"/>
                                        <p:tgtEl>
                                          <p:spTgt spid="12">
                                            <p:txEl>
                                              <p:pRg st="2" end="2"/>
                                            </p:txEl>
                                          </p:spTgt>
                                        </p:tgtEl>
                                      </p:cBhvr>
                                    </p:animEffect>
                                    <p:anim calcmode="lin" valueType="num">
                                      <p:cBhvr>
                                        <p:cTn id="79"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80"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gtEl>
                                        <p:attrNameLst>
                                          <p:attrName>style.visibility</p:attrName>
                                        </p:attrNameLst>
                                      </p:cBhvr>
                                      <p:to>
                                        <p:strVal val="visible"/>
                                      </p:to>
                                    </p:set>
                                    <p:anim calcmode="lin" valueType="num">
                                      <p:cBhvr additive="base">
                                        <p:cTn id="85" dur="500" fill="hold"/>
                                        <p:tgtEl>
                                          <p:spTgt spid="4"/>
                                        </p:tgtEl>
                                        <p:attrNameLst>
                                          <p:attrName>ppt_x</p:attrName>
                                        </p:attrNameLst>
                                      </p:cBhvr>
                                      <p:tavLst>
                                        <p:tav tm="0">
                                          <p:val>
                                            <p:strVal val="#ppt_x"/>
                                          </p:val>
                                        </p:tav>
                                        <p:tav tm="100000">
                                          <p:val>
                                            <p:strVal val="#ppt_x"/>
                                          </p:val>
                                        </p:tav>
                                      </p:tavLst>
                                    </p:anim>
                                    <p:anim calcmode="lin" valueType="num">
                                      <p:cBhvr additive="base">
                                        <p:cTn id="8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6" presetClass="entr" presetSubtype="16" fill="hold" nodeType="clickEffect">
                                  <p:stCondLst>
                                    <p:cond delay="0"/>
                                  </p:stCondLst>
                                  <p:childTnLst>
                                    <p:set>
                                      <p:cBhvr>
                                        <p:cTn id="90" dur="1" fill="hold">
                                          <p:stCondLst>
                                            <p:cond delay="0"/>
                                          </p:stCondLst>
                                        </p:cTn>
                                        <p:tgtEl>
                                          <p:spTgt spid="4">
                                            <p:txEl>
                                              <p:pRg st="0" end="0"/>
                                            </p:txEl>
                                          </p:spTgt>
                                        </p:tgtEl>
                                        <p:attrNameLst>
                                          <p:attrName>style.visibility</p:attrName>
                                        </p:attrNameLst>
                                      </p:cBhvr>
                                      <p:to>
                                        <p:strVal val="visible"/>
                                      </p:to>
                                    </p:set>
                                    <p:animEffect transition="in" filter="circle(in)">
                                      <p:cBhvr>
                                        <p:cTn id="91" dur="2000"/>
                                        <p:tgtEl>
                                          <p:spTgt spid="4">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3">
                                            <p:txEl>
                                              <p:pRg st="10" end="10"/>
                                            </p:txEl>
                                          </p:spTgt>
                                        </p:tgtEl>
                                        <p:attrNameLst>
                                          <p:attrName>style.visibility</p:attrName>
                                        </p:attrNameLst>
                                      </p:cBhvr>
                                      <p:to>
                                        <p:strVal val="visible"/>
                                      </p:to>
                                    </p:set>
                                    <p:animEffect transition="in" filter="fade">
                                      <p:cBhvr>
                                        <p:cTn id="96" dur="1000"/>
                                        <p:tgtEl>
                                          <p:spTgt spid="3">
                                            <p:txEl>
                                              <p:pRg st="10" end="10"/>
                                            </p:txEl>
                                          </p:spTgt>
                                        </p:tgtEl>
                                      </p:cBhvr>
                                    </p:animEffect>
                                    <p:anim calcmode="lin" valueType="num">
                                      <p:cBhvr>
                                        <p:cTn id="9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9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3">
                                            <p:txEl>
                                              <p:pRg st="11" end="11"/>
                                            </p:txEl>
                                          </p:spTgt>
                                        </p:tgtEl>
                                        <p:attrNameLst>
                                          <p:attrName>style.visibility</p:attrName>
                                        </p:attrNameLst>
                                      </p:cBhvr>
                                      <p:to>
                                        <p:strVal val="visible"/>
                                      </p:to>
                                    </p:set>
                                    <p:animEffect transition="in" filter="fade">
                                      <p:cBhvr>
                                        <p:cTn id="103" dur="1000"/>
                                        <p:tgtEl>
                                          <p:spTgt spid="3">
                                            <p:txEl>
                                              <p:pRg st="11" end="11"/>
                                            </p:txEl>
                                          </p:spTgt>
                                        </p:tgtEl>
                                      </p:cBhvr>
                                    </p:animEffect>
                                    <p:anim calcmode="lin" valueType="num">
                                      <p:cBhvr>
                                        <p:cTn id="10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0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3">
                                            <p:txEl>
                                              <p:pRg st="12" end="12"/>
                                            </p:txEl>
                                          </p:spTgt>
                                        </p:tgtEl>
                                        <p:attrNameLst>
                                          <p:attrName>style.visibility</p:attrName>
                                        </p:attrNameLst>
                                      </p:cBhvr>
                                      <p:to>
                                        <p:strVal val="visible"/>
                                      </p:to>
                                    </p:set>
                                    <p:animEffect transition="in" filter="fade">
                                      <p:cBhvr>
                                        <p:cTn id="110" dur="1000"/>
                                        <p:tgtEl>
                                          <p:spTgt spid="3">
                                            <p:txEl>
                                              <p:pRg st="12" end="12"/>
                                            </p:txEl>
                                          </p:spTgt>
                                        </p:tgtEl>
                                      </p:cBhvr>
                                    </p:animEffect>
                                    <p:anim calcmode="lin" valueType="num">
                                      <p:cBhvr>
                                        <p:cTn id="11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12"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7" y="180304"/>
            <a:ext cx="10212946" cy="914400"/>
          </a:xfrm>
        </p:spPr>
        <p:txBody>
          <a:bodyPr/>
          <a:lstStyle/>
          <a:p>
            <a:pPr algn="ctr"/>
            <a:r>
              <a:rPr lang="en-US" dirty="0"/>
              <a:t>PROBLEMS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51527" y="837127"/>
                <a:ext cx="10212946" cy="5628067"/>
              </a:xfrm>
            </p:spPr>
            <p:txBody>
              <a:bodyPr/>
              <a:lstStyle/>
              <a:p>
                <a:pPr marL="0" indent="0">
                  <a:buNone/>
                </a:pPr>
                <a:r>
                  <a:rPr lang="en-US" dirty="0"/>
                  <a:t>Let X% be the percentage of votes secured by Party B.</a:t>
                </a:r>
              </a:p>
              <a:p>
                <a:pPr marL="0" indent="0">
                  <a:buNone/>
                </a:pPr>
                <a:r>
                  <a:rPr lang="en-US" dirty="0"/>
                  <a:t>Party A = x + 12</a:t>
                </a:r>
              </a:p>
              <a:p>
                <a:pPr marL="0" indent="0">
                  <a:buNone/>
                </a:pPr>
                <a:r>
                  <a:rPr lang="en-US" dirty="0"/>
                  <a:t>X + X + 12 = 100</a:t>
                </a:r>
              </a:p>
              <a:p>
                <a:pPr marL="0" indent="0">
                  <a:buNone/>
                </a:pPr>
                <a:r>
                  <a:rPr lang="en-US" dirty="0"/>
                  <a:t>2X = 88</a:t>
                </a:r>
              </a:p>
              <a:p>
                <a:pPr marL="0" indent="0">
                  <a:buNone/>
                </a:pPr>
                <a:r>
                  <a:rPr lang="en-US" dirty="0"/>
                  <a:t>X= 44%</a:t>
                </a:r>
              </a:p>
              <a:p>
                <a:pPr marL="0" indent="0">
                  <a:buNone/>
                </a:pPr>
                <a:r>
                  <a:rPr lang="en-US" dirty="0"/>
                  <a:t>Party A secured 56%.</a:t>
                </a:r>
              </a:p>
              <a:p>
                <a:pPr marL="0" indent="0">
                  <a:buNone/>
                </a:pPr>
                <a:r>
                  <a:rPr lang="en-US" dirty="0"/>
                  <a:t>Let Y be the total votes secured.</a:t>
                </a:r>
              </a:p>
              <a:p>
                <a:pPr marL="0" indent="0">
                  <a:buNone/>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44</m:t>
                          </m:r>
                        </m:num>
                        <m:den>
                          <m:r>
                            <a:rPr lang="en-US" b="0" i="1" smtClean="0">
                              <a:latin typeface="Cambria Math" panose="02040503050406030204" pitchFamily="18" charset="0"/>
                            </a:rPr>
                            <m:t>100</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=1, 32, 000</m:t>
                      </m:r>
                    </m:oMath>
                  </m:oMathPara>
                </a14:m>
                <a:endParaRPr lang="en-US" b="0" dirty="0">
                  <a:ea typeface="Cambria Math" panose="02040503050406030204" pitchFamily="18" charset="0"/>
                </a:endParaRPr>
              </a:p>
              <a:p>
                <a:pPr marL="0" indent="0">
                  <a:buNone/>
                </a:pPr>
                <a:r>
                  <a:rPr lang="en-US" dirty="0">
                    <a:ea typeface="Cambria Math" panose="02040503050406030204" pitchFamily="18" charset="0"/>
                  </a:rPr>
                  <a:t>Y = 3,00,000.</a:t>
                </a:r>
              </a:p>
              <a:p>
                <a:pPr marL="0" indent="0">
                  <a:buNone/>
                </a:pPr>
                <a:r>
                  <a:rPr lang="en-US" b="0" dirty="0">
                    <a:ea typeface="Cambria Math" panose="02040503050406030204" pitchFamily="18" charset="0"/>
                  </a:rPr>
                  <a:t>12% of 3,00,000 =&gt;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12</m:t>
                        </m:r>
                      </m:num>
                      <m:den>
                        <m:r>
                          <a:rPr lang="en-US" b="0" i="1" smtClean="0">
                            <a:latin typeface="Cambria Math" panose="02040503050406030204" pitchFamily="18" charset="0"/>
                            <a:ea typeface="Cambria Math" panose="02040503050406030204" pitchFamily="18" charset="0"/>
                          </a:rPr>
                          <m:t>100</m:t>
                        </m:r>
                      </m:den>
                    </m:f>
                    <m:r>
                      <a:rPr lang="en-US" b="0" i="1" smtClean="0">
                        <a:latin typeface="Cambria Math" panose="02040503050406030204" pitchFamily="18" charset="0"/>
                        <a:ea typeface="Cambria Math" panose="02040503050406030204" pitchFamily="18" charset="0"/>
                      </a:rPr>
                      <m:t>×3,00,000</m:t>
                    </m:r>
                  </m:oMath>
                </a14:m>
                <a:r>
                  <a:rPr lang="en-US" b="0" dirty="0">
                    <a:ea typeface="Cambria Math" panose="02040503050406030204" pitchFamily="18" charset="0"/>
                  </a:rPr>
                  <a:t> = 36,000.</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51527" y="837127"/>
                <a:ext cx="10212946" cy="5628067"/>
              </a:xfrm>
              <a:blipFill>
                <a:blip r:embed="rId2"/>
                <a:stretch>
                  <a:fillRect l="-477" t="-541"/>
                </a:stretch>
              </a:blipFill>
            </p:spPr>
            <p:txBody>
              <a:bodyPr/>
              <a:lstStyle/>
              <a:p>
                <a:r>
                  <a:rPr lang="en-US">
                    <a:noFill/>
                  </a:rPr>
                  <a:t> </a:t>
                </a:r>
              </a:p>
            </p:txBody>
          </p:sp>
        </mc:Fallback>
      </mc:AlternateContent>
      <p:sp>
        <p:nvSpPr>
          <p:cNvPr id="5" name="Rectangle 4"/>
          <p:cNvSpPr/>
          <p:nvPr/>
        </p:nvSpPr>
        <p:spPr>
          <a:xfrm>
            <a:off x="7534141" y="2189408"/>
            <a:ext cx="3206839" cy="15969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a:t>         Shortcut:</a:t>
            </a:r>
          </a:p>
          <a:p>
            <a:pPr algn="ctr"/>
            <a:r>
              <a:rPr lang="en-US" dirty="0"/>
              <a:t>44% = 1,32,000</a:t>
            </a:r>
          </a:p>
          <a:p>
            <a:pPr algn="ctr"/>
            <a:r>
              <a:rPr lang="en-US" dirty="0"/>
              <a:t>1% = 3000</a:t>
            </a:r>
          </a:p>
          <a:p>
            <a:pPr algn="ctr"/>
            <a:r>
              <a:rPr lang="en-US" dirty="0"/>
              <a:t>12% = 36000</a:t>
            </a:r>
          </a:p>
        </p:txBody>
      </p:sp>
    </p:spTree>
    <p:extLst>
      <p:ext uri="{BB962C8B-B14F-4D97-AF65-F5344CB8AC3E}">
        <p14:creationId xmlns:p14="http://schemas.microsoft.com/office/powerpoint/2010/main" val="85641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5">
                                            <p:txEl>
                                              <p:pRg st="0" end="0"/>
                                            </p:txEl>
                                          </p:spTgt>
                                        </p:tgtEl>
                                        <p:attrNameLst>
                                          <p:attrName>style.visibility</p:attrName>
                                        </p:attrNameLst>
                                      </p:cBhvr>
                                      <p:to>
                                        <p:strVal val="visible"/>
                                      </p:to>
                                    </p:set>
                                    <p:animEffect transition="in" filter="fade">
                                      <p:cBhvr>
                                        <p:cTn id="77" dur="1000"/>
                                        <p:tgtEl>
                                          <p:spTgt spid="5">
                                            <p:txEl>
                                              <p:pRg st="0" end="0"/>
                                            </p:txEl>
                                          </p:spTgt>
                                        </p:tgtEl>
                                      </p:cBhvr>
                                    </p:animEffect>
                                    <p:anim calcmode="lin" valueType="num">
                                      <p:cBhvr>
                                        <p:cTn id="7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7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5">
                                            <p:txEl>
                                              <p:pRg st="1" end="1"/>
                                            </p:txEl>
                                          </p:spTgt>
                                        </p:tgtEl>
                                        <p:attrNameLst>
                                          <p:attrName>style.visibility</p:attrName>
                                        </p:attrNameLst>
                                      </p:cBhvr>
                                      <p:to>
                                        <p:strVal val="visible"/>
                                      </p:to>
                                    </p:set>
                                    <p:animEffect transition="in" filter="fade">
                                      <p:cBhvr>
                                        <p:cTn id="84" dur="1000"/>
                                        <p:tgtEl>
                                          <p:spTgt spid="5">
                                            <p:txEl>
                                              <p:pRg st="1" end="1"/>
                                            </p:txEl>
                                          </p:spTgt>
                                        </p:tgtEl>
                                      </p:cBhvr>
                                    </p:animEffect>
                                    <p:anim calcmode="lin" valueType="num">
                                      <p:cBhvr>
                                        <p:cTn id="8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8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5">
                                            <p:txEl>
                                              <p:pRg st="2" end="2"/>
                                            </p:txEl>
                                          </p:spTgt>
                                        </p:tgtEl>
                                        <p:attrNameLst>
                                          <p:attrName>style.visibility</p:attrName>
                                        </p:attrNameLst>
                                      </p:cBhvr>
                                      <p:to>
                                        <p:strVal val="visible"/>
                                      </p:to>
                                    </p:set>
                                    <p:animEffect transition="in" filter="fade">
                                      <p:cBhvr>
                                        <p:cTn id="91" dur="1000"/>
                                        <p:tgtEl>
                                          <p:spTgt spid="5">
                                            <p:txEl>
                                              <p:pRg st="2" end="2"/>
                                            </p:txEl>
                                          </p:spTgt>
                                        </p:tgtEl>
                                      </p:cBhvr>
                                    </p:animEffect>
                                    <p:anim calcmode="lin" valueType="num">
                                      <p:cBhvr>
                                        <p:cTn id="9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5">
                                            <p:txEl>
                                              <p:pRg st="3" end="3"/>
                                            </p:txEl>
                                          </p:spTgt>
                                        </p:tgtEl>
                                        <p:attrNameLst>
                                          <p:attrName>style.visibility</p:attrName>
                                        </p:attrNameLst>
                                      </p:cBhvr>
                                      <p:to>
                                        <p:strVal val="visible"/>
                                      </p:to>
                                    </p:set>
                                    <p:animEffect transition="in" filter="fade">
                                      <p:cBhvr>
                                        <p:cTn id="98" dur="1000"/>
                                        <p:tgtEl>
                                          <p:spTgt spid="5">
                                            <p:txEl>
                                              <p:pRg st="3" end="3"/>
                                            </p:txEl>
                                          </p:spTgt>
                                        </p:tgtEl>
                                      </p:cBhvr>
                                    </p:animEffect>
                                    <p:anim calcmode="lin" valueType="num">
                                      <p:cBhvr>
                                        <p:cTn id="9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0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7" y="180304"/>
            <a:ext cx="10212946" cy="914400"/>
          </a:xfrm>
        </p:spPr>
        <p:txBody>
          <a:bodyPr/>
          <a:lstStyle/>
          <a:p>
            <a:pPr algn="ctr"/>
            <a:r>
              <a:rPr lang="en-US" dirty="0"/>
              <a:t>PROBLEMS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51527" y="837127"/>
                <a:ext cx="10212946" cy="5628067"/>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Solution :</a:t>
                </a:r>
              </a:p>
              <a:p>
                <a:pPr marL="0" indent="0">
                  <a:buNone/>
                </a:pPr>
                <a:r>
                  <a:rPr lang="en-US" dirty="0"/>
                  <a:t>Given the ratio as 6 : 7 : 8 : 9 : 10.</a:t>
                </a:r>
              </a:p>
              <a:p>
                <a:pPr marL="0" indent="0">
                  <a:buNone/>
                </a:pPr>
                <a:r>
                  <a:rPr lang="en-US" dirty="0"/>
                  <a:t>6x : 7x : 8x : 9x : 10x</a:t>
                </a:r>
              </a:p>
              <a:p>
                <a:pPr marL="0" indent="0">
                  <a:buNone/>
                </a:pPr>
                <a:r>
                  <a:rPr lang="en-US" dirty="0"/>
                  <a:t>Total = 6x + 7x + 8x + 9x + 10x = 40x</a:t>
                </a:r>
              </a:p>
              <a:p>
                <a:pPr marL="0" indent="0">
                  <a:buNone/>
                </a:pPr>
                <a:r>
                  <a:rPr lang="en-US" dirty="0"/>
                  <a:t>Maximum mark for five subjects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40</m:t>
                        </m:r>
                        <m:r>
                          <a:rPr lang="en-US" b="0" i="1" smtClean="0">
                            <a:latin typeface="Cambria Math" panose="02040503050406030204" pitchFamily="18" charset="0"/>
                          </a:rPr>
                          <m:t>𝑥</m:t>
                        </m:r>
                      </m:num>
                      <m:den>
                        <m:r>
                          <a:rPr lang="en-US" b="0" i="1" smtClean="0">
                            <a:latin typeface="Cambria Math" panose="02040503050406030204" pitchFamily="18" charset="0"/>
                          </a:rPr>
                          <m:t>0.6</m:t>
                        </m:r>
                        <m:r>
                          <a:rPr lang="en-US" b="0" i="1" smtClean="0">
                            <a:latin typeface="Cambria Math" panose="02040503050406030204" pitchFamily="18" charset="0"/>
                            <a:ea typeface="Cambria Math" panose="02040503050406030204" pitchFamily="18" charset="0"/>
                          </a:rPr>
                          <m:t>×5</m:t>
                        </m:r>
                      </m:den>
                    </m:f>
                    <m:r>
                      <a:rPr lang="en-US" b="0" i="1" smtClean="0">
                        <a:latin typeface="Cambria Math" panose="02040503050406030204" pitchFamily="18" charset="0"/>
                      </a:rPr>
                      <m:t>=13.33</m:t>
                    </m:r>
                    <m:r>
                      <a:rPr lang="en-US" b="0" i="1" smtClean="0">
                        <a:latin typeface="Cambria Math" panose="02040503050406030204" pitchFamily="18" charset="0"/>
                      </a:rPr>
                      <m:t>𝑥</m:t>
                    </m:r>
                  </m:oMath>
                </a14:m>
                <a:endParaRPr lang="en-US" b="0" dirty="0"/>
              </a:p>
              <a:p>
                <a:pPr marL="0" indent="0">
                  <a:buNone/>
                </a:pPr>
                <a:r>
                  <a:rPr lang="en-US" dirty="0"/>
                  <a:t>Hence, % of first subject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6</m:t>
                        </m:r>
                        <m:r>
                          <a:rPr lang="en-US" b="0" i="1" smtClean="0">
                            <a:latin typeface="Cambria Math" panose="02040503050406030204" pitchFamily="18" charset="0"/>
                          </a:rPr>
                          <m:t>𝑥</m:t>
                        </m:r>
                      </m:num>
                      <m:den>
                        <m:r>
                          <a:rPr lang="en-US" b="0" i="1" smtClean="0">
                            <a:latin typeface="Cambria Math" panose="02040503050406030204" pitchFamily="18" charset="0"/>
                          </a:rPr>
                          <m:t>13.33</m:t>
                        </m:r>
                        <m:r>
                          <a:rPr lang="en-US" b="0" i="1" smtClean="0">
                            <a:latin typeface="Cambria Math" panose="02040503050406030204" pitchFamily="18" charset="0"/>
                          </a:rPr>
                          <m:t>𝑥</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100=45.01%</m:t>
                    </m:r>
                  </m:oMath>
                </a14:m>
                <a:endParaRPr lang="en-US" b="0" dirty="0">
                  <a:ea typeface="Cambria Math" panose="02040503050406030204" pitchFamily="18" charset="0"/>
                </a:endParaRPr>
              </a:p>
              <a:p>
                <a:pPr marL="0" indent="0">
                  <a:buNone/>
                </a:pPr>
                <a:r>
                  <a:rPr lang="en-US" dirty="0"/>
                  <a:t>% of second subject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7</m:t>
                        </m:r>
                        <m:r>
                          <a:rPr lang="en-US" i="1">
                            <a:latin typeface="Cambria Math" panose="02040503050406030204" pitchFamily="18" charset="0"/>
                          </a:rPr>
                          <m:t>𝑥</m:t>
                        </m:r>
                      </m:num>
                      <m:den>
                        <m:r>
                          <a:rPr lang="en-US" i="1">
                            <a:latin typeface="Cambria Math" panose="02040503050406030204" pitchFamily="18" charset="0"/>
                          </a:rPr>
                          <m:t>13.33</m:t>
                        </m:r>
                        <m:r>
                          <a:rPr lang="en-US" i="1">
                            <a:latin typeface="Cambria Math" panose="02040503050406030204" pitchFamily="18" charset="0"/>
                          </a:rPr>
                          <m:t>𝑥</m:t>
                        </m:r>
                      </m:den>
                    </m:f>
                    <m:r>
                      <a:rPr lang="en-US" i="1">
                        <a:latin typeface="Cambria Math" panose="02040503050406030204" pitchFamily="18" charset="0"/>
                        <a:ea typeface="Cambria Math" panose="02040503050406030204" pitchFamily="18" charset="0"/>
                      </a:rPr>
                      <m:t>×100=</m:t>
                    </m:r>
                    <m:r>
                      <a:rPr lang="en-US" b="0" i="1" smtClean="0">
                        <a:latin typeface="Cambria Math" panose="02040503050406030204" pitchFamily="18" charset="0"/>
                        <a:ea typeface="Cambria Math" panose="02040503050406030204" pitchFamily="18" charset="0"/>
                      </a:rPr>
                      <m:t>52</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m:t>
                    </m:r>
                    <m:r>
                      <a:rPr lang="en-US" i="1">
                        <a:latin typeface="Cambria Math" panose="02040503050406030204" pitchFamily="18" charset="0"/>
                        <a:ea typeface="Cambria Math" panose="02040503050406030204" pitchFamily="18" charset="0"/>
                      </a:rPr>
                      <m:t>1%</m:t>
                    </m:r>
                  </m:oMath>
                </a14:m>
                <a:endParaRPr lang="en-US" dirty="0"/>
              </a:p>
              <a:p>
                <a:pPr marL="0" indent="0">
                  <a:buNone/>
                </a:pPr>
                <a:r>
                  <a:rPr lang="en-US" dirty="0"/>
                  <a:t>Therefore, 8x, 9x, 10x should also more than 50%.</a:t>
                </a:r>
              </a:p>
              <a:p>
                <a:pPr marL="0" indent="0">
                  <a:buNone/>
                </a:pPr>
                <a:r>
                  <a:rPr lang="en-US" dirty="0"/>
                  <a:t>The answer is 4 Subjects.</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1527" y="837127"/>
                <a:ext cx="10212946" cy="5628067"/>
              </a:xfrm>
              <a:blipFill>
                <a:blip r:embed="rId2"/>
                <a:stretch>
                  <a:fillRect l="-477"/>
                </a:stretch>
              </a:blipFill>
            </p:spPr>
            <p:txBody>
              <a:bodyPr/>
              <a:lstStyle/>
              <a:p>
                <a:r>
                  <a:rPr lang="en-US">
                    <a:noFill/>
                  </a:rPr>
                  <a:t> </a:t>
                </a:r>
              </a:p>
            </p:txBody>
          </p:sp>
        </mc:Fallback>
      </mc:AlternateContent>
      <p:sp>
        <p:nvSpPr>
          <p:cNvPr id="4" name="Rounded Rectangle 3"/>
          <p:cNvSpPr/>
          <p:nvPr/>
        </p:nvSpPr>
        <p:spPr>
          <a:xfrm>
            <a:off x="1918952" y="901520"/>
            <a:ext cx="9878096" cy="14553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dirty="0"/>
              <a:t>A student took five papers in an examination, where the full marks were the same for each paper. His marks in these papers were in the proportion of 6 : 7 : 8 : 9 : 10. In all papers together, the candidate obtained 60% of the total marks. Then, the number of papers in which he got more than 50% marks is:</a:t>
            </a:r>
          </a:p>
        </p:txBody>
      </p:sp>
    </p:spTree>
    <p:extLst>
      <p:ext uri="{BB962C8B-B14F-4D97-AF65-F5344CB8AC3E}">
        <p14:creationId xmlns:p14="http://schemas.microsoft.com/office/powerpoint/2010/main" val="317544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p:cTn id="13"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1000"/>
                                        <p:tgtEl>
                                          <p:spTgt spid="3">
                                            <p:txEl>
                                              <p:pRg st="9" end="9"/>
                                            </p:txEl>
                                          </p:spTgt>
                                        </p:tgtEl>
                                      </p:cBhvr>
                                    </p:animEffect>
                                    <p:anim calcmode="lin" valueType="num">
                                      <p:cBhvr>
                                        <p:cTn id="5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1000"/>
                                        <p:tgtEl>
                                          <p:spTgt spid="3">
                                            <p:txEl>
                                              <p:pRg st="10" end="10"/>
                                            </p:txEl>
                                          </p:spTgt>
                                        </p:tgtEl>
                                      </p:cBhvr>
                                    </p:animEffect>
                                    <p:anim calcmode="lin" valueType="num">
                                      <p:cBhvr>
                                        <p:cTn id="6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animEffect transition="in" filter="fade">
                                      <p:cBhvr>
                                        <p:cTn id="69" dur="1000"/>
                                        <p:tgtEl>
                                          <p:spTgt spid="3">
                                            <p:txEl>
                                              <p:pRg st="11" end="11"/>
                                            </p:txEl>
                                          </p:spTgt>
                                        </p:tgtEl>
                                      </p:cBhvr>
                                    </p:animEffect>
                                    <p:anim calcmode="lin" valueType="num">
                                      <p:cBhvr>
                                        <p:cTn id="7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3">
                                            <p:txEl>
                                              <p:pRg st="12" end="12"/>
                                            </p:txEl>
                                          </p:spTgt>
                                        </p:tgtEl>
                                        <p:attrNameLst>
                                          <p:attrName>style.visibility</p:attrName>
                                        </p:attrNameLst>
                                      </p:cBhvr>
                                      <p:to>
                                        <p:strVal val="visible"/>
                                      </p:to>
                                    </p:set>
                                    <p:animEffect transition="in" filter="fade">
                                      <p:cBhvr>
                                        <p:cTn id="76" dur="1000"/>
                                        <p:tgtEl>
                                          <p:spTgt spid="3">
                                            <p:txEl>
                                              <p:pRg st="12" end="12"/>
                                            </p:txEl>
                                          </p:spTgt>
                                        </p:tgtEl>
                                      </p:cBhvr>
                                    </p:animEffect>
                                    <p:anim calcmode="lin" valueType="num">
                                      <p:cBhvr>
                                        <p:cTn id="7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7" y="180304"/>
            <a:ext cx="10212946" cy="914400"/>
          </a:xfrm>
        </p:spPr>
        <p:txBody>
          <a:bodyPr/>
          <a:lstStyle/>
          <a:p>
            <a:pPr algn="ctr"/>
            <a:r>
              <a:rPr lang="en-US" dirty="0"/>
              <a:t>PROBLEMS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51527" y="837127"/>
                <a:ext cx="10212946" cy="5692462"/>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Solution : </a:t>
                </a:r>
              </a:p>
              <a:p>
                <a:pPr marL="0" indent="0">
                  <a:buNone/>
                </a:pPr>
                <a14:m>
                  <m:oMath xmlns:m="http://schemas.openxmlformats.org/officeDocument/2006/math">
                    <m:r>
                      <a:rPr lang="en-US" b="0" i="1" smtClean="0">
                        <a:latin typeface="Cambria Math" panose="02040503050406030204" pitchFamily="18" charset="0"/>
                      </a:rPr>
                      <m:t>100</m:t>
                    </m:r>
                    <m:groupChr>
                      <m:groupChrPr>
                        <m:chr m:val="→"/>
                        <m:vertJc m:val="bot"/>
                        <m:ctrlPr>
                          <a:rPr lang="en-US" b="0" i="1" smtClean="0">
                            <a:latin typeface="Cambria Math" panose="02040503050406030204" pitchFamily="18" charset="0"/>
                          </a:rPr>
                        </m:ctrlPr>
                      </m:groupChrPr>
                      <m:e>
                        <m:eqArr>
                          <m:eqArrPr>
                            <m:ctrlPr>
                              <a:rPr lang="en-US" b="0" i="1" smtClean="0">
                                <a:latin typeface="Cambria Math" panose="02040503050406030204" pitchFamily="18" charset="0"/>
                              </a:rPr>
                            </m:ctrlPr>
                          </m:eqArrPr>
                          <m:e>
                            <m:r>
                              <m:rPr>
                                <m:brk m:alnAt="2"/>
                              </m:rPr>
                              <a:rPr lang="en-US" b="0" i="1" smtClean="0">
                                <a:latin typeface="Cambria Math" panose="02040503050406030204" pitchFamily="18" charset="0"/>
                              </a:rPr>
                              <m:t>3</m:t>
                            </m:r>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      +30     </m:t>
                            </m:r>
                          </m:e>
                        </m:eqArr>
                      </m:e>
                    </m:groupChr>
                    <m:r>
                      <a:rPr lang="en-US" b="0" i="1" smtClean="0">
                        <a:latin typeface="Cambria Math" panose="02040503050406030204" pitchFamily="18" charset="0"/>
                      </a:rPr>
                      <m:t> 130  </m:t>
                    </m:r>
                    <m:groupChr>
                      <m:groupChrPr>
                        <m:chr m:val="→"/>
                        <m:vertJc m:val="bot"/>
                        <m:ctrlPr>
                          <a:rPr lang="en-US" b="0" i="1" smtClean="0">
                            <a:latin typeface="Cambria Math" panose="02040503050406030204" pitchFamily="18" charset="0"/>
                          </a:rPr>
                        </m:ctrlPr>
                      </m:groupChrPr>
                      <m:e>
                        <m:eqArr>
                          <m:eqArrPr>
                            <m:ctrlPr>
                              <a:rPr lang="en-US" b="0" i="1" smtClean="0">
                                <a:latin typeface="Cambria Math" panose="02040503050406030204" pitchFamily="18" charset="0"/>
                              </a:rPr>
                            </m:ctrlPr>
                          </m:eqArrPr>
                          <m:e>
                            <m:r>
                              <m:rPr>
                                <m:brk m:alnAt="2"/>
                              </m:rPr>
                              <a:rPr lang="en-US" b="0" i="1" smtClean="0">
                                <a:latin typeface="Cambria Math" panose="02040503050406030204" pitchFamily="18" charset="0"/>
                              </a:rPr>
                              <m:t>2</m:t>
                            </m:r>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     −26        </m:t>
                            </m:r>
                          </m:e>
                        </m:eqArr>
                      </m:e>
                    </m:groupChr>
                    <m:r>
                      <a:rPr lang="en-US" b="0" i="1" smtClean="0">
                        <a:latin typeface="Cambria Math" panose="02040503050406030204" pitchFamily="18" charset="0"/>
                      </a:rPr>
                      <m:t> </m:t>
                    </m:r>
                  </m:oMath>
                </a14:m>
                <a:r>
                  <a:rPr lang="en-US" dirty="0"/>
                  <a:t>104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Solution : </a:t>
                </a:r>
              </a:p>
              <a:p>
                <a:pPr marL="0" indent="0">
                  <a:buNone/>
                </a:pPr>
                <a:r>
                  <a:rPr lang="en-US" dirty="0"/>
                  <a:t>If the value of R% is different, we have to use this formula.</a:t>
                </a: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ea typeface="Cambria Math" panose="02040503050406030204" pitchFamily="18" charset="0"/>
                                </a:rPr>
                                <m:t>100</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ea typeface="Cambria Math" panose="02040503050406030204" pitchFamily="18" charset="0"/>
                                </a:rPr>
                                <m:t>100</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𝑧</m:t>
                              </m:r>
                            </m:num>
                            <m:den>
                              <m:r>
                                <a:rPr lang="en-US" b="0" i="1" smtClean="0">
                                  <a:latin typeface="Cambria Math" panose="02040503050406030204" pitchFamily="18" charset="0"/>
                                  <a:ea typeface="Cambria Math" panose="02040503050406030204" pitchFamily="18" charset="0"/>
                                </a:rPr>
                                <m:t>100</m:t>
                              </m:r>
                            </m:den>
                          </m:f>
                        </m:e>
                      </m:d>
                    </m:oMath>
                  </m:oMathPara>
                </a14:m>
                <a:endParaRPr lang="en-US" b="0"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51527" y="837127"/>
                <a:ext cx="10212946" cy="5692462"/>
              </a:xfrm>
              <a:blipFill>
                <a:blip r:embed="rId2"/>
                <a:stretch>
                  <a:fillRect l="-477"/>
                </a:stretch>
              </a:blipFill>
            </p:spPr>
            <p:txBody>
              <a:bodyPr/>
              <a:lstStyle/>
              <a:p>
                <a:r>
                  <a:rPr lang="en-US">
                    <a:noFill/>
                  </a:rPr>
                  <a:t> </a:t>
                </a:r>
              </a:p>
            </p:txBody>
          </p:sp>
        </mc:Fallback>
      </mc:AlternateContent>
      <p:sp>
        <p:nvSpPr>
          <p:cNvPr id="4" name="Rounded Rectangle 3"/>
          <p:cNvSpPr/>
          <p:nvPr/>
        </p:nvSpPr>
        <p:spPr>
          <a:xfrm>
            <a:off x="1918952" y="901521"/>
            <a:ext cx="9878096" cy="94015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a:t>The price of a </a:t>
            </a:r>
            <a:r>
              <a:rPr lang="en-US" sz="2000" dirty="0" err="1"/>
              <a:t>Maruti</a:t>
            </a:r>
            <a:r>
              <a:rPr lang="en-US" sz="2000" dirty="0"/>
              <a:t> car rises by 30% while the sales of the car comes down by 20%. What is the percentage change in the total revenue?</a:t>
            </a:r>
          </a:p>
        </p:txBody>
      </p:sp>
      <p:sp>
        <p:nvSpPr>
          <p:cNvPr id="5" name="Curved Up Arrow 4"/>
          <p:cNvSpPr/>
          <p:nvPr/>
        </p:nvSpPr>
        <p:spPr>
          <a:xfrm>
            <a:off x="1918952" y="3052292"/>
            <a:ext cx="2846231" cy="45076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2533917" y="3651160"/>
            <a:ext cx="1616300" cy="369332"/>
          </a:xfrm>
          <a:prstGeom prst="rect">
            <a:avLst/>
          </a:prstGeom>
          <a:noFill/>
        </p:spPr>
        <p:txBody>
          <a:bodyPr wrap="square" rtlCol="0">
            <a:spAutoFit/>
          </a:bodyPr>
          <a:lstStyle/>
          <a:p>
            <a:r>
              <a:rPr lang="en-US" dirty="0"/>
              <a:t>4% Increase</a:t>
            </a:r>
          </a:p>
        </p:txBody>
      </p:sp>
      <p:sp>
        <p:nvSpPr>
          <p:cNvPr id="7" name="Rounded Rectangle 6"/>
          <p:cNvSpPr/>
          <p:nvPr/>
        </p:nvSpPr>
        <p:spPr>
          <a:xfrm>
            <a:off x="1751527" y="4159876"/>
            <a:ext cx="10212946" cy="94015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 </a:t>
            </a:r>
            <a:r>
              <a:rPr lang="en-US" sz="2000" dirty="0"/>
              <a:t>If the annual increase in the population of the town is 5% &amp; 10% for 2 successive years and the present population is 28875, what was it two years ago?</a:t>
            </a:r>
          </a:p>
        </p:txBody>
      </p:sp>
      <p:sp>
        <p:nvSpPr>
          <p:cNvPr id="8" name="Rectangle 7"/>
          <p:cNvSpPr/>
          <p:nvPr/>
        </p:nvSpPr>
        <p:spPr>
          <a:xfrm>
            <a:off x="6001555" y="5885645"/>
            <a:ext cx="5267459" cy="42500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x, y and z are different percentage values</a:t>
            </a:r>
          </a:p>
        </p:txBody>
      </p:sp>
    </p:spTree>
    <p:extLst>
      <p:ext uri="{BB962C8B-B14F-4D97-AF65-F5344CB8AC3E}">
        <p14:creationId xmlns:p14="http://schemas.microsoft.com/office/powerpoint/2010/main" val="317402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heel(1)">
                                      <p:cBhvr>
                                        <p:cTn id="13" dur="20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1000"/>
                                        <p:tgtEl>
                                          <p:spTgt spid="6">
                                            <p:txEl>
                                              <p:pRg st="0" end="0"/>
                                            </p:txEl>
                                          </p:spTgt>
                                        </p:tgtEl>
                                      </p:cBhvr>
                                    </p:animEffect>
                                    <p:anim calcmode="lin" valueType="num">
                                      <p:cBhvr>
                                        <p:cTn id="3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Effect transition="in" filter="circle(in)">
                                      <p:cBhvr>
                                        <p:cTn id="51" dur="2000"/>
                                        <p:tgtEl>
                                          <p:spTgt spid="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1000"/>
                                        <p:tgtEl>
                                          <p:spTgt spid="3">
                                            <p:txEl>
                                              <p:pRg st="10" end="10"/>
                                            </p:txEl>
                                          </p:spTgt>
                                        </p:tgtEl>
                                      </p:cBhvr>
                                    </p:animEffect>
                                    <p:anim calcmode="lin" valueType="num">
                                      <p:cBhvr>
                                        <p:cTn id="5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1000"/>
                                        <p:tgtEl>
                                          <p:spTgt spid="3">
                                            <p:txEl>
                                              <p:pRg st="11" end="11"/>
                                            </p:txEl>
                                          </p:spTgt>
                                        </p:tgtEl>
                                      </p:cBhvr>
                                    </p:animEffect>
                                    <p:anim calcmode="lin" valueType="num">
                                      <p:cBhvr>
                                        <p:cTn id="6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2" end="12"/>
                                            </p:txEl>
                                          </p:spTgt>
                                        </p:tgtEl>
                                        <p:attrNameLst>
                                          <p:attrName>style.visibility</p:attrName>
                                        </p:attrNameLst>
                                      </p:cBhvr>
                                      <p:to>
                                        <p:strVal val="visible"/>
                                      </p:to>
                                    </p:set>
                                    <p:animEffect transition="in" filter="fade">
                                      <p:cBhvr>
                                        <p:cTn id="70" dur="1000"/>
                                        <p:tgtEl>
                                          <p:spTgt spid="3">
                                            <p:txEl>
                                              <p:pRg st="12" end="12"/>
                                            </p:txEl>
                                          </p:spTgt>
                                        </p:tgtEl>
                                      </p:cBhvr>
                                    </p:animEffect>
                                    <p:anim calcmode="lin" valueType="num">
                                      <p:cBhvr>
                                        <p:cTn id="7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8">
                                            <p:txEl>
                                              <p:pRg st="0" end="0"/>
                                            </p:txEl>
                                          </p:spTgt>
                                        </p:tgtEl>
                                        <p:attrNameLst>
                                          <p:attrName>style.visibility</p:attrName>
                                        </p:attrNameLst>
                                      </p:cBhvr>
                                      <p:to>
                                        <p:strVal val="visible"/>
                                      </p:to>
                                    </p:set>
                                    <p:animEffect transition="in" filter="fade">
                                      <p:cBhvr>
                                        <p:cTn id="77" dur="1000"/>
                                        <p:tgtEl>
                                          <p:spTgt spid="8">
                                            <p:txEl>
                                              <p:pRg st="0" end="0"/>
                                            </p:txEl>
                                          </p:spTgt>
                                        </p:tgtEl>
                                      </p:cBhvr>
                                    </p:animEffect>
                                    <p:anim calcmode="lin" valueType="num">
                                      <p:cBhvr>
                                        <p:cTn id="7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7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500</TotalTime>
  <Words>813</Words>
  <Application>Microsoft Office PowerPoint</Application>
  <PresentationFormat>Widescreen</PresentationFormat>
  <Paragraphs>218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Wisp</vt:lpstr>
      <vt:lpstr>PERCENTAGE</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PERCENTAGE</dc:title>
  <dc:creator>WELCOME</dc:creator>
  <cp:lastModifiedBy>Jayaganesh</cp:lastModifiedBy>
  <cp:revision>42</cp:revision>
  <dcterms:created xsi:type="dcterms:W3CDTF">2020-09-04T09:36:52Z</dcterms:created>
  <dcterms:modified xsi:type="dcterms:W3CDTF">2022-04-28T16:54:43Z</dcterms:modified>
</cp:coreProperties>
</file>