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5808" y="850007"/>
            <a:ext cx="4301544" cy="284623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PERCENTAGE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752304"/>
            <a:ext cx="3793678" cy="1230833"/>
          </a:xfrm>
        </p:spPr>
        <p:txBody>
          <a:bodyPr>
            <a:normAutofit/>
          </a:bodyPr>
          <a:lstStyle/>
          <a:p>
            <a:r>
              <a:rPr lang="en-US" dirty="0" smtClean="0"/>
              <a:t>Definition, Percentage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979258" cy="1453638"/>
          </a:xfrm>
        </p:spPr>
        <p:txBody>
          <a:bodyPr/>
          <a:lstStyle/>
          <a:p>
            <a:r>
              <a:rPr lang="en-US" dirty="0"/>
              <a:t>Percentage means ‘per hundred’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33700" y="2266682"/>
                <a:ext cx="8979258" cy="4417452"/>
              </a:xfr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buNone/>
                </a:pPr>
                <a:r>
                  <a:rPr lang="en-US" sz="2400" dirty="0" smtClean="0"/>
                  <a:t>Example: what is 20% of 50% of 40% of 20?</a:t>
                </a:r>
              </a:p>
              <a:p>
                <a:pPr>
                  <a:buNone/>
                </a:pPr>
                <a:r>
                  <a:rPr lang="en-US" sz="2400" dirty="0" smtClean="0"/>
                  <a:t>Solution:</a:t>
                </a:r>
              </a:p>
              <a:p>
                <a:pPr>
                  <a:buNone/>
                </a:pPr>
                <a:r>
                  <a:rPr lang="en-US" sz="2400" dirty="0" smtClean="0"/>
                  <a:t>20% of 50% of 40% of 20 = (20/100) × (50/100) × (40/100) × 20 = 0.8</a:t>
                </a:r>
              </a:p>
              <a:p>
                <a:pPr>
                  <a:buNone/>
                </a:pPr>
                <a:r>
                  <a:rPr lang="en-US" sz="2400" dirty="0" smtClean="0">
                    <a:solidFill>
                      <a:srgbClr val="00B0F0"/>
                    </a:solidFill>
                  </a:rPr>
                  <a:t>Basic statement 1:</a:t>
                </a:r>
              </a:p>
              <a:p>
                <a:pPr>
                  <a:buNone/>
                </a:pPr>
                <a:r>
                  <a:rPr lang="en-US" sz="2400" dirty="0" smtClean="0">
                    <a:solidFill>
                      <a:schemeClr val="accent1"/>
                    </a:solidFill>
                  </a:rPr>
                  <a:t>What is x% of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sz="2400" dirty="0" smtClean="0">
                  <a:solidFill>
                    <a:schemeClr val="accent1"/>
                  </a:solidFill>
                </a:endParaRPr>
              </a:p>
              <a:p>
                <a:pPr>
                  <a:buNone/>
                </a:pPr>
                <a:r>
                  <a:rPr lang="en-US" sz="2400" dirty="0" smtClean="0">
                    <a:solidFill>
                      <a:schemeClr val="accent1"/>
                    </a:solidFill>
                  </a:rPr>
                  <a:t>It can also be seen that </a:t>
                </a:r>
                <a:r>
                  <a:rPr lang="en-US" sz="2400" dirty="0">
                    <a:solidFill>
                      <a:srgbClr val="00B050"/>
                    </a:solidFill>
                  </a:rPr>
                  <a:t>x% of y = y% of x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.</a:t>
                </a:r>
              </a:p>
              <a:p>
                <a:pPr>
                  <a:buNone/>
                </a:pPr>
                <a:r>
                  <a:rPr lang="en-US" sz="2400" dirty="0"/>
                  <a:t>Ex: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we have to calculate </a:t>
                </a:r>
                <a:r>
                  <a:rPr lang="en-US" sz="2400" b="1" dirty="0"/>
                  <a:t>24% of 25 </a:t>
                </a:r>
                <a:r>
                  <a:rPr lang="en-US" sz="2400" dirty="0"/>
                  <a:t>it is better to find out 25% of 24 -&gt; </a:t>
                </a:r>
                <a:endParaRPr lang="en-US" sz="2400" dirty="0" smtClean="0"/>
              </a:p>
              <a:p>
                <a:pPr>
                  <a:buNone/>
                </a:pPr>
                <a:r>
                  <a:rPr lang="en-US" sz="2400" dirty="0" smtClean="0"/>
                  <a:t>(</a:t>
                </a:r>
                <a:r>
                  <a:rPr lang="en-US" sz="2400" dirty="0"/>
                  <a:t>1/4) × 24 </a:t>
                </a:r>
                <a:r>
                  <a:rPr lang="en-US" sz="2400" dirty="0" smtClean="0"/>
                  <a:t>=6</a:t>
                </a:r>
                <a:r>
                  <a:rPr lang="en-US" sz="2400" dirty="0"/>
                  <a:t>.</a:t>
                </a:r>
              </a:p>
              <a:p>
                <a:pPr>
                  <a:buNone/>
                </a:pPr>
                <a:endParaRPr lang="en-US" dirty="0" smtClean="0">
                  <a:solidFill>
                    <a:schemeClr val="accent1"/>
                  </a:solidFill>
                </a:endParaRPr>
              </a:p>
              <a:p>
                <a:pPr>
                  <a:buNone/>
                </a:pPr>
                <a:endParaRPr lang="en-US" dirty="0" smtClean="0">
                  <a:solidFill>
                    <a:schemeClr val="accent1"/>
                  </a:solidFill>
                </a:endParaRPr>
              </a:p>
              <a:p>
                <a:pPr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3700" y="2266682"/>
                <a:ext cx="8979258" cy="4417452"/>
              </a:xfrm>
              <a:blipFill>
                <a:blip r:embed="rId2"/>
                <a:stretch>
                  <a:fillRect l="-949" t="-551" r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3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6248" y="568345"/>
            <a:ext cx="6525241" cy="1443335"/>
          </a:xfrm>
        </p:spPr>
        <p:txBody>
          <a:bodyPr/>
          <a:lstStyle/>
          <a:p>
            <a:pPr algn="ctr"/>
            <a:r>
              <a:rPr lang="en-US" dirty="0" smtClean="0"/>
              <a:t>Percentage Change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33700" y="2279561"/>
                <a:ext cx="8987790" cy="4430331"/>
              </a:xfr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00B0F0"/>
                    </a:solidFill>
                  </a:rPr>
                  <a:t>Basic statement 2: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What</a:t>
                </a:r>
                <a:r>
                  <a:rPr lang="en-US" dirty="0" smtClean="0"/>
                  <a:t> percentage of x is y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Basic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Statement </a:t>
                </a:r>
                <a:r>
                  <a:rPr lang="en-US" dirty="0">
                    <a:solidFill>
                      <a:srgbClr val="00B0F0"/>
                    </a:solidFill>
                  </a:rPr>
                  <a:t>3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B0F0"/>
                    </a:solidFill>
                  </a:rPr>
                  <a:t>Percentage Change: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Whenever a change in the quantity is reported as percentage, then it is given as a percentage of the old value.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If the new value is larger than the old value, then there is a increase in the value.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3700" y="2279561"/>
                <a:ext cx="8987790" cy="4430331"/>
              </a:xfrm>
              <a:blipFill>
                <a:blip r:embed="rId2"/>
                <a:stretch>
                  <a:fillRect l="-609" t="-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3142445" y="5550794"/>
                <a:ext cx="6490952" cy="99167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% Increase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𝑁𝑒𝑤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𝑂𝑙𝑑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𝑂𝑙𝑑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445" y="5550794"/>
                <a:ext cx="6490952" cy="99167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37" y="182880"/>
            <a:ext cx="261441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0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100" y="568345"/>
            <a:ext cx="6332171" cy="1440759"/>
          </a:xfrm>
        </p:spPr>
        <p:txBody>
          <a:bodyPr/>
          <a:lstStyle/>
          <a:p>
            <a:pPr algn="ctr"/>
            <a:r>
              <a:rPr lang="en-US" dirty="0" smtClean="0"/>
              <a:t>Percentage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305319"/>
            <a:ext cx="8770571" cy="440457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If the new value is smaller than the old value,  then there is a decrease in the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INITIAL VALUE + % CHANGE = FINAL VALUE.</a:t>
            </a:r>
          </a:p>
          <a:p>
            <a:pPr marL="0" indent="0">
              <a:buNone/>
            </a:pPr>
            <a:r>
              <a:rPr lang="en-US" dirty="0" smtClean="0"/>
              <a:t>There are three different ways to </a:t>
            </a:r>
            <a:r>
              <a:rPr lang="en-US" dirty="0" err="1" smtClean="0"/>
              <a:t>analyse</a:t>
            </a:r>
            <a:r>
              <a:rPr lang="en-US" dirty="0" smtClean="0"/>
              <a:t> percentage change and final value after change.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Percentage Change as Addition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Percentage change as Multiple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Percentage change as Fractions (Unitary Method)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3783706" y="2861256"/>
                <a:ext cx="6606862" cy="1043189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% Decrease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𝑂𝑙𝑑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𝑉𝑎𝑙𝑢𝑒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𝑁𝑒𝑤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𝑉𝑎𝑙𝑢𝑒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𝑂𝑙𝑑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𝑉𝑎𝑙𝑢𝑒</m:t>
                        </m:r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706" y="2861256"/>
                <a:ext cx="6606862" cy="10431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39049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100" y="568345"/>
            <a:ext cx="6463585" cy="1247576"/>
          </a:xfrm>
        </p:spPr>
        <p:txBody>
          <a:bodyPr/>
          <a:lstStyle/>
          <a:p>
            <a:r>
              <a:rPr lang="en-US" dirty="0" smtClean="0"/>
              <a:t>Percentage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397145"/>
            <a:ext cx="8901985" cy="42354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PERCENTAGE CHANGE AS ADDITION : </a:t>
            </a:r>
          </a:p>
          <a:p>
            <a:pPr marL="0" indent="0">
              <a:buNone/>
            </a:pPr>
            <a:r>
              <a:rPr lang="en-US" dirty="0" smtClean="0"/>
              <a:t>Let us now take 40 as initial value and percentage change as 20%. Now let us </a:t>
            </a:r>
            <a:r>
              <a:rPr lang="en-US" dirty="0" err="1" smtClean="0"/>
              <a:t>analyse</a:t>
            </a:r>
            <a:r>
              <a:rPr lang="en-US" dirty="0" smtClean="0"/>
              <a:t> % change and final value in three different forms.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Now, think in reverse manner: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difficult to find the initial value if final value is already given.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39049"/>
            <a:ext cx="24384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14" y="3409092"/>
            <a:ext cx="3678260" cy="649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36" y="4769544"/>
            <a:ext cx="2624070" cy="4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1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100" y="568345"/>
            <a:ext cx="6450706" cy="1492275"/>
          </a:xfrm>
        </p:spPr>
        <p:txBody>
          <a:bodyPr/>
          <a:lstStyle/>
          <a:p>
            <a:pPr algn="ctr"/>
            <a:r>
              <a:rPr lang="en-US" dirty="0" smtClean="0"/>
              <a:t>Percentage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397145"/>
            <a:ext cx="8979258" cy="427411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PERCENTAGE CHANGE AS MULTIPLE 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Think increase and decrease in the following way 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20% ↑ = 1.20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30% ↓ = 0.70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Now think in the reverse manner: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case of reverse just divide 48 by 1.2 as rather multiply.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48/1.2 = 40 (initial)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39049"/>
            <a:ext cx="24384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17" y="4155433"/>
            <a:ext cx="3262112" cy="5129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17" y="5004952"/>
            <a:ext cx="2999437" cy="4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6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100" y="568345"/>
            <a:ext cx="6489342" cy="1363486"/>
          </a:xfrm>
        </p:spPr>
        <p:txBody>
          <a:bodyPr/>
          <a:lstStyle/>
          <a:p>
            <a:pPr algn="ctr"/>
            <a:r>
              <a:rPr lang="en-US" dirty="0" smtClean="0"/>
              <a:t>Percentage Change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33700" y="2361127"/>
                <a:ext cx="8927742" cy="4219977"/>
              </a:xfr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PERCENTAGE CHANGE AS FRACTION :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Think % increase and decrease in the following way: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20%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𝐶h𝑎𝑛𝑔𝑒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𝐹𝑖𝑛𝑎𝑙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𝑖𝑛𝑖𝑡𝑖𝑎𝑙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Now compare,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𝑓𝑖𝑛𝑎𝑙</m:t>
                              </m:r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×8</m:t>
                              </m:r>
                            </m:e>
                          </m:groupCh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?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𝑖𝑛𝑖𝑡𝑖𝑎𝑙</m:t>
                              </m:r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×8</m:t>
                              </m:r>
                            </m:e>
                          </m:groupCh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?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3700" y="2361127"/>
                <a:ext cx="8927742" cy="4219977"/>
              </a:xfrm>
              <a:blipFill>
                <a:blip r:embed="rId2"/>
                <a:stretch>
                  <a:fillRect l="-613" t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39049"/>
            <a:ext cx="24384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61" y="5674492"/>
            <a:ext cx="4475946" cy="73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4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100" y="568345"/>
            <a:ext cx="6332171" cy="1505154"/>
          </a:xfrm>
        </p:spPr>
        <p:txBody>
          <a:bodyPr/>
          <a:lstStyle/>
          <a:p>
            <a:pPr algn="ctr"/>
            <a:r>
              <a:rPr lang="en-US" dirty="0" smtClean="0"/>
              <a:t>Percentage Change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33700" y="2305318"/>
                <a:ext cx="8927742" cy="4250028"/>
              </a:xfr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Now think in reverse manner: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20%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↑→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</m:t>
                          </m:r>
                        </m:e>
                      </m:groupCh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48(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Final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6→ 48, then 1→ 8.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So, 5 → 40.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us </a:t>
                </a:r>
                <a:r>
                  <a:rPr lang="en-US" dirty="0" err="1" smtClean="0"/>
                  <a:t>summarise</a:t>
                </a:r>
                <a:r>
                  <a:rPr lang="en-US" dirty="0" smtClean="0"/>
                  <a:t> above concepts: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3700" y="2305318"/>
                <a:ext cx="8927742" cy="4250028"/>
              </a:xfrm>
              <a:blipFill>
                <a:blip r:embed="rId2"/>
                <a:stretch>
                  <a:fillRect l="-613" t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39049"/>
            <a:ext cx="24384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568" y="4983131"/>
            <a:ext cx="5460643" cy="1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56" y="585787"/>
            <a:ext cx="7959144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7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TF00001244</Template>
  <TotalTime>241</TotalTime>
  <Words>299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Cambria Math</vt:lpstr>
      <vt:lpstr>Century Schoolbook</vt:lpstr>
      <vt:lpstr>Corbel</vt:lpstr>
      <vt:lpstr>Wingdings</vt:lpstr>
      <vt:lpstr>Feathered</vt:lpstr>
      <vt:lpstr>PERCENTAGE</vt:lpstr>
      <vt:lpstr>Percentage means ‘per hundred’</vt:lpstr>
      <vt:lpstr>Percentage Change</vt:lpstr>
      <vt:lpstr>Percentage Change</vt:lpstr>
      <vt:lpstr>Percentage Change</vt:lpstr>
      <vt:lpstr>Percentage Change</vt:lpstr>
      <vt:lpstr>Percentage Change</vt:lpstr>
      <vt:lpstr>Percentage Change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18</cp:revision>
  <dcterms:created xsi:type="dcterms:W3CDTF">2015-02-11T21:49:57Z</dcterms:created>
  <dcterms:modified xsi:type="dcterms:W3CDTF">2020-08-25T14:53:34Z</dcterms:modified>
</cp:coreProperties>
</file>