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4293" y="1023867"/>
            <a:ext cx="4443211" cy="334964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PERCENTAGE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4293" y="4726546"/>
            <a:ext cx="4443211" cy="1378040"/>
          </a:xfrm>
        </p:spPr>
        <p:txBody>
          <a:bodyPr/>
          <a:lstStyle/>
          <a:p>
            <a:r>
              <a:rPr lang="en-US" dirty="0" smtClean="0"/>
              <a:t>Successive percentage change, Product constancy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637" y="568345"/>
            <a:ext cx="7093634" cy="1560716"/>
          </a:xfrm>
        </p:spPr>
        <p:txBody>
          <a:bodyPr/>
          <a:lstStyle/>
          <a:p>
            <a:pPr algn="ctr"/>
            <a:r>
              <a:rPr lang="en-US" dirty="0" smtClean="0"/>
              <a:t>SUCCESSIVE PERCENTAGE CHANGE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50017" y="2266682"/>
                <a:ext cx="9453093" cy="4456090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there is an increase in a quantity successively by 20% and then increase by 30%.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should be done by taking 100 as the initial value and then changing this initial value first by 20% and then by 30%.</a:t>
                </a:r>
              </a:p>
              <a:p>
                <a:pPr marL="457200" indent="-457200">
                  <a:buAutoNum type="arabicPlain" startAt="100"/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0%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+20     </m:t>
                            </m:r>
                          </m:e>
                        </m:eqAr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120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0%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+36           </m:t>
                            </m:r>
                          </m:e>
                        </m:eqAr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 156 </m:t>
                    </m:r>
                  </m:oMath>
                </a14:m>
                <a:r>
                  <a:rPr lang="en-US" dirty="0" smtClean="0"/>
                  <a:t>  (Net change 56%↑)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Multiple Method:</a:t>
                </a:r>
              </a:p>
              <a:p>
                <a:pPr marL="0" indent="0">
                  <a:buNone/>
                </a:pPr>
                <a:r>
                  <a:rPr lang="en-US" dirty="0" smtClean="0"/>
                  <a:t>20%</a:t>
                </a:r>
                <a:r>
                  <a:rPr lang="en-US" dirty="0"/>
                  <a:t> </a:t>
                </a:r>
                <a:r>
                  <a:rPr lang="en-US" dirty="0" smtClean="0"/>
                  <a:t>↑ → 1.2</a:t>
                </a:r>
              </a:p>
              <a:p>
                <a:pPr marL="0" indent="0">
                  <a:buNone/>
                </a:pPr>
                <a:r>
                  <a:rPr lang="en-US" dirty="0"/>
                  <a:t>30% </a:t>
                </a:r>
                <a:r>
                  <a:rPr lang="en-US" dirty="0" smtClean="0"/>
                  <a:t>↑ → 1.3</a:t>
                </a:r>
              </a:p>
              <a:p>
                <a:pPr marL="0" indent="0">
                  <a:buNone/>
                </a:pPr>
                <a:r>
                  <a:rPr lang="en-US" dirty="0" smtClean="0"/>
                  <a:t>Net change = 1.2 × 1.3 = </a:t>
                </a:r>
                <a:r>
                  <a:rPr lang="en-US" dirty="0"/>
                  <a:t>1.56 </a:t>
                </a:r>
                <a:r>
                  <a:rPr lang="en-US" dirty="0" smtClean="0"/>
                  <a:t>→ (Net change = 56%)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Similarly, if there is an increase in a quantity successively by 20% and then decrease by 40%.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0017" y="2266682"/>
                <a:ext cx="9453093" cy="4456090"/>
              </a:xfrm>
              <a:blipFill>
                <a:blip r:embed="rId2"/>
                <a:stretch>
                  <a:fillRect l="-580" t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4" y="300261"/>
            <a:ext cx="261441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77" y="373487"/>
            <a:ext cx="7134896" cy="1635617"/>
          </a:xfrm>
        </p:spPr>
        <p:txBody>
          <a:bodyPr/>
          <a:lstStyle/>
          <a:p>
            <a:pPr algn="ctr"/>
            <a:r>
              <a:rPr lang="en-US" dirty="0"/>
              <a:t>SUCCESSIVE PERCENTAGE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0" y="2228045"/>
                <a:ext cx="9221273" cy="4417454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0%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  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+20  </m:t>
                            </m:r>
                          </m:e>
                        </m:eqArr>
                      </m:e>
                    </m:groupChr>
                    <m:r>
                      <a:rPr lang="en-US" b="0" i="0" smtClean="0">
                        <a:latin typeface="Cambria Math" panose="02040503050406030204" pitchFamily="18" charset="0"/>
                      </a:rPr>
                      <m:t>  120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0%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     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−48</m:t>
                            </m:r>
                          </m:e>
                        </m:eqArr>
                      </m:e>
                    </m:groupChr>
                  </m:oMath>
                </a14:m>
                <a:r>
                  <a:rPr lang="en-US" dirty="0" smtClean="0"/>
                  <a:t> 72 (Net change 28%↓)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Multiple Method:</a:t>
                </a:r>
              </a:p>
              <a:p>
                <a:pPr marL="0" indent="0">
                  <a:buNone/>
                </a:pPr>
                <a:r>
                  <a:rPr lang="en-US" dirty="0" smtClean="0"/>
                  <a:t>20%↑→1.2</a:t>
                </a:r>
              </a:p>
              <a:p>
                <a:pPr marL="0" indent="0">
                  <a:buNone/>
                </a:pPr>
                <a:r>
                  <a:rPr lang="en-US" dirty="0" smtClean="0"/>
                  <a:t>40%↓→0.6</a:t>
                </a:r>
              </a:p>
              <a:p>
                <a:pPr marL="0" indent="0">
                  <a:buNone/>
                </a:pPr>
                <a:r>
                  <a:rPr lang="en-US" dirty="0" smtClean="0"/>
                  <a:t>Net change = 1.2 × 0.6 = 0.72 (Net change 28%</a:t>
                </a:r>
                <a:r>
                  <a:rPr lang="en-US" dirty="0"/>
                  <a:t> ↓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Formula Method:</a:t>
                </a:r>
              </a:p>
              <a:p>
                <a:pPr marL="0" indent="0">
                  <a:buNone/>
                </a:pPr>
                <a:r>
                  <a:rPr lang="en-US" dirty="0" smtClean="0"/>
                  <a:t>OVER ALL PERCENTAGE CHANGE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 smtClean="0"/>
                  <a:t>         (ONLY FOR 2 VALUES)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change is decrease, use – sign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change is increase use + sign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0" y="2228045"/>
                <a:ext cx="9221273" cy="4417454"/>
              </a:xfrm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4" y="300261"/>
            <a:ext cx="261441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2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363" y="568345"/>
            <a:ext cx="7170908" cy="1560716"/>
          </a:xfrm>
        </p:spPr>
        <p:txBody>
          <a:bodyPr/>
          <a:lstStyle/>
          <a:p>
            <a:pPr algn="ctr"/>
            <a:r>
              <a:rPr lang="en-US" dirty="0" smtClean="0"/>
              <a:t>PERCENTAGE – RATIO EQUIVALENCE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0169" y="2240923"/>
                <a:ext cx="9375819" cy="4443212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essence of percentage−ratio equivalence lies in the fact </a:t>
                </a:r>
                <a:r>
                  <a:rPr lang="en-US" dirty="0"/>
                  <a:t>that most of the percentage calculations like 25</a:t>
                </a:r>
                <a:r>
                  <a:rPr lang="en-US" dirty="0" smtClean="0"/>
                  <a:t>%, 37.5</a:t>
                </a:r>
                <a:r>
                  <a:rPr lang="en-US" dirty="0"/>
                  <a:t>%, 33.33%, etc., hover around some particular </a:t>
                </a:r>
                <a:r>
                  <a:rPr lang="en-US" dirty="0" smtClean="0"/>
                  <a:t>ratios only.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Ex: Find 37.5% of 120?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 smtClean="0"/>
                  <a:t>7.5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6 = 45.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Shortcut 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= 3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15 = 45.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0169" y="2240923"/>
                <a:ext cx="9375819" cy="4443212"/>
              </a:xfrm>
              <a:blipFill>
                <a:blip r:embed="rId2"/>
                <a:stretch>
                  <a:fillRect l="-649" t="-274" r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300261"/>
            <a:ext cx="2614411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8" y="3078051"/>
            <a:ext cx="5615188" cy="36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363" y="437883"/>
            <a:ext cx="7353837" cy="1481070"/>
          </a:xfrm>
        </p:spPr>
        <p:txBody>
          <a:bodyPr/>
          <a:lstStyle/>
          <a:p>
            <a:pPr algn="ctr"/>
            <a:r>
              <a:rPr lang="en-US" dirty="0" smtClean="0"/>
              <a:t>PRODUCT CONSTANCY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322" y="2279561"/>
            <a:ext cx="9156878" cy="43916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In a number of topics and concepts, we encounter the relationship where the product of two quantities equals the third quantity.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For example,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Speed × Time = Distance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Price × Consumption = Expenditure</a:t>
            </a:r>
          </a:p>
          <a:p>
            <a:pPr marL="0" indent="0">
              <a:buNone/>
            </a:pPr>
            <a:r>
              <a:rPr lang="en-US" dirty="0" smtClean="0"/>
              <a:t>By generalizing product stability ratio, then it can be as,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A × B = P.</a:t>
            </a:r>
          </a:p>
          <a:p>
            <a:pPr marL="0" indent="0">
              <a:buNone/>
            </a:pPr>
            <a:r>
              <a:rPr lang="en-US" dirty="0" smtClean="0"/>
              <a:t>Now, if A is increased by a certain percentage, then B is required to be decreased by certain percentage so that the product (P) remains stable.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300261"/>
            <a:ext cx="2614411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46" y="3412901"/>
            <a:ext cx="3242480" cy="17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9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58" y="412124"/>
            <a:ext cx="7340957" cy="1545465"/>
          </a:xfrm>
        </p:spPr>
        <p:txBody>
          <a:bodyPr/>
          <a:lstStyle/>
          <a:p>
            <a:pPr algn="ctr"/>
            <a:r>
              <a:rPr lang="en-US" dirty="0" smtClean="0"/>
              <a:t>PRODUCT CONSTANCY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4411" y="2279561"/>
                <a:ext cx="9324303" cy="4353059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there is an increase A by 25% and P has to be constant, then B is required to be decreased by  </a:t>
                </a:r>
                <a:r>
                  <a:rPr lang="en-US" u="sng" dirty="0" smtClean="0"/>
                  <a:t>%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5%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+25</m:t>
                            </m:r>
                          </m:e>
                        </m:eqAr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 125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?        </m:t>
                        </m:r>
                      </m:e>
                    </m:groupChr>
                  </m:oMath>
                </a14:m>
                <a:r>
                  <a:rPr lang="en-US" dirty="0" smtClean="0"/>
                  <a:t> 100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×100=20%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brk m:alnAt="2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5%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   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+25</m:t>
                            </m:r>
                          </m:e>
                        </m:eqAr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  125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20%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</m:eqArr>
                      </m:e>
                    </m:groupChr>
                  </m:oMath>
                </a14:m>
                <a:r>
                  <a:rPr lang="en-US" dirty="0"/>
                  <a:t> 100 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4411" y="2279561"/>
                <a:ext cx="9324303" cy="4353059"/>
              </a:xfrm>
              <a:blipFill>
                <a:blip r:embed="rId2"/>
                <a:stretch>
                  <a:fillRect l="-653" t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300261"/>
            <a:ext cx="2614411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26" y="3271235"/>
            <a:ext cx="4358538" cy="3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8" y="231820"/>
            <a:ext cx="9710670" cy="18972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Problems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100" dirty="0"/>
              <a:t>A number is increased by 15% and </a:t>
            </a:r>
            <a:r>
              <a:rPr lang="en-US" sz="3100" dirty="0" smtClean="0"/>
              <a:t>then decreased </a:t>
            </a:r>
            <a:r>
              <a:rPr lang="en-US" sz="3100" dirty="0"/>
              <a:t>by 25% and the number becomes 22 less </a:t>
            </a:r>
            <a:r>
              <a:rPr lang="en-US" sz="3100" dirty="0" smtClean="0"/>
              <a:t>than the </a:t>
            </a:r>
            <a:r>
              <a:rPr lang="en-US" sz="3100" dirty="0"/>
              <a:t>original number. The original number is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4107" y="2266681"/>
                <a:ext cx="9465971" cy="4301543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Solution 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the number be 100.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5%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+15</m:t>
                            </m:r>
                          </m:e>
                        </m:eqAr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 115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5%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−28.75    </m:t>
                            </m:r>
                          </m:e>
                        </m:eqArr>
                      </m:e>
                    </m:groupChr>
                  </m:oMath>
                </a14:m>
                <a:r>
                  <a:rPr lang="en-US" dirty="0" smtClean="0"/>
                  <a:t> 86.25 (Net change 13.75%↓)</a:t>
                </a:r>
              </a:p>
              <a:p>
                <a:pPr marL="0" indent="0">
                  <a:buNone/>
                </a:pPr>
                <a:r>
                  <a:rPr lang="en-US" dirty="0" smtClean="0"/>
                  <a:t>13.75 units → 22</a:t>
                </a:r>
              </a:p>
              <a:p>
                <a:pPr marL="0" indent="0">
                  <a:buNone/>
                </a:pPr>
                <a:r>
                  <a:rPr lang="en-US" dirty="0" smtClean="0"/>
                  <a:t>1 unit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13.75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100 units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13.75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original number is 160.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4107" y="2266681"/>
                <a:ext cx="9465971" cy="4301543"/>
              </a:xfrm>
              <a:blipFill>
                <a:blip r:embed="rId2"/>
                <a:stretch>
                  <a:fillRect l="-579" t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94" y="2858841"/>
            <a:ext cx="2567191" cy="6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5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218941"/>
            <a:ext cx="9030773" cy="175152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The </a:t>
            </a:r>
            <a:r>
              <a:rPr lang="en-US" sz="3600" dirty="0"/>
              <a:t>population of a town increases by </a:t>
            </a:r>
            <a:r>
              <a:rPr lang="en-US" sz="3600" dirty="0" smtClean="0"/>
              <a:t>5% every </a:t>
            </a:r>
            <a:r>
              <a:rPr lang="en-US" sz="3600" dirty="0"/>
              <a:t>year. If the present population is 9261. </a:t>
            </a:r>
            <a:r>
              <a:rPr lang="en-US" sz="3600" dirty="0" smtClean="0"/>
              <a:t>The population </a:t>
            </a:r>
            <a:r>
              <a:rPr lang="en-US" sz="3600" dirty="0"/>
              <a:t>3 years ago was: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50017" y="2253803"/>
                <a:ext cx="9414455" cy="4404574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Solution 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5%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9261(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8000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𝑖𝑛𝑖𝑡𝑖𝑎𝑙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                                     (or)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Formula Method:</a:t>
                </a:r>
              </a:p>
              <a:p>
                <a:pPr marL="0" indent="0">
                  <a:buNone/>
                </a:pPr>
                <a:r>
                  <a:rPr lang="en-US" dirty="0"/>
                  <a:t>Population of a city at present is P and it increases at the rate of R% per annum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Population after n years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Population n years ago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Population 3 years ago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9261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=8000.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0017" y="2253803"/>
                <a:ext cx="9414455" cy="4404574"/>
              </a:xfrm>
              <a:blipFill>
                <a:blip r:embed="rId2"/>
                <a:stretch>
                  <a:fillRect l="-582" t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52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6" y="585787"/>
            <a:ext cx="7959144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TF00001244</Template>
  <TotalTime>166</TotalTime>
  <Words>267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Century Schoolbook</vt:lpstr>
      <vt:lpstr>Corbel</vt:lpstr>
      <vt:lpstr>Symbol</vt:lpstr>
      <vt:lpstr>Feathered</vt:lpstr>
      <vt:lpstr>PERCENTAGE</vt:lpstr>
      <vt:lpstr>SUCCESSIVE PERCENTAGE CHANGE</vt:lpstr>
      <vt:lpstr>SUCCESSIVE PERCENTAGE CHANGE</vt:lpstr>
      <vt:lpstr>PERCENTAGE – RATIO EQUIVALENCE</vt:lpstr>
      <vt:lpstr>PRODUCT CONSTANCY METHOD</vt:lpstr>
      <vt:lpstr>PRODUCT CONSTANCY METHOD</vt:lpstr>
      <vt:lpstr>Problems A number is increased by 15% and then decreased by 25% and the number becomes 22 less than the original number. The original number is </vt:lpstr>
      <vt:lpstr>The population of a town increases by 5% every year. If the present population is 9261. The population 3 years ago was: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19</cp:revision>
  <dcterms:created xsi:type="dcterms:W3CDTF">2015-02-11T21:49:57Z</dcterms:created>
  <dcterms:modified xsi:type="dcterms:W3CDTF">2020-08-31T08:01:36Z</dcterms:modified>
</cp:coreProperties>
</file>