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0" r:id="rId7"/>
    <p:sldId id="264" r:id="rId8"/>
    <p:sldId id="262"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2" r:id="rId27"/>
    <p:sldId id="283" r:id="rId28"/>
    <p:sldId id="284" r:id="rId29"/>
    <p:sldId id="285" r:id="rId30"/>
    <p:sldId id="281"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632C384-8909-42F4-B0A4-714AA6388D07}" type="datetimeFigureOut">
              <a:rPr lang="en-IN" smtClean="0"/>
              <a:t>12-08-2021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2F0950-528E-4AFD-A502-D5A75E180DDD}" type="slidenum">
              <a:rPr lang="en-IN" smtClean="0"/>
              <a:t>‹#›</a:t>
            </a:fld>
            <a:endParaRPr lang="en-IN"/>
          </a:p>
        </p:txBody>
      </p:sp>
    </p:spTree>
    <p:extLst>
      <p:ext uri="{BB962C8B-B14F-4D97-AF65-F5344CB8AC3E}">
        <p14:creationId xmlns:p14="http://schemas.microsoft.com/office/powerpoint/2010/main" val="2756233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632C384-8909-42F4-B0A4-714AA6388D07}" type="datetimeFigureOut">
              <a:rPr lang="en-IN" smtClean="0"/>
              <a:t>12-08-2021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2F0950-528E-4AFD-A502-D5A75E180DDD}" type="slidenum">
              <a:rPr lang="en-IN" smtClean="0"/>
              <a:t>‹#›</a:t>
            </a:fld>
            <a:endParaRPr lang="en-IN"/>
          </a:p>
        </p:txBody>
      </p:sp>
    </p:spTree>
    <p:extLst>
      <p:ext uri="{BB962C8B-B14F-4D97-AF65-F5344CB8AC3E}">
        <p14:creationId xmlns:p14="http://schemas.microsoft.com/office/powerpoint/2010/main" val="559480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632C384-8909-42F4-B0A4-714AA6388D07}" type="datetimeFigureOut">
              <a:rPr lang="en-IN" smtClean="0"/>
              <a:t>12-08-2021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2F0950-528E-4AFD-A502-D5A75E180DDD}"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041028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632C384-8909-42F4-B0A4-714AA6388D07}" type="datetimeFigureOut">
              <a:rPr lang="en-IN" smtClean="0"/>
              <a:t>12-08-2021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2F0950-528E-4AFD-A502-D5A75E180DDD}" type="slidenum">
              <a:rPr lang="en-IN" smtClean="0"/>
              <a:t>‹#›</a:t>
            </a:fld>
            <a:endParaRPr lang="en-IN"/>
          </a:p>
        </p:txBody>
      </p:sp>
    </p:spTree>
    <p:extLst>
      <p:ext uri="{BB962C8B-B14F-4D97-AF65-F5344CB8AC3E}">
        <p14:creationId xmlns:p14="http://schemas.microsoft.com/office/powerpoint/2010/main" val="33383759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632C384-8909-42F4-B0A4-714AA6388D07}" type="datetimeFigureOut">
              <a:rPr lang="en-IN" smtClean="0"/>
              <a:t>12-08-2021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2F0950-528E-4AFD-A502-D5A75E180DD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177883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632C384-8909-42F4-B0A4-714AA6388D07}" type="datetimeFigureOut">
              <a:rPr lang="en-IN" smtClean="0"/>
              <a:t>12-08-2021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2F0950-528E-4AFD-A502-D5A75E180DDD}" type="slidenum">
              <a:rPr lang="en-IN" smtClean="0"/>
              <a:t>‹#›</a:t>
            </a:fld>
            <a:endParaRPr lang="en-IN"/>
          </a:p>
        </p:txBody>
      </p:sp>
    </p:spTree>
    <p:extLst>
      <p:ext uri="{BB962C8B-B14F-4D97-AF65-F5344CB8AC3E}">
        <p14:creationId xmlns:p14="http://schemas.microsoft.com/office/powerpoint/2010/main" val="23176107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632C384-8909-42F4-B0A4-714AA6388D07}" type="datetimeFigureOut">
              <a:rPr lang="en-IN" smtClean="0"/>
              <a:t>12-08-2021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2F0950-528E-4AFD-A502-D5A75E180DDD}" type="slidenum">
              <a:rPr lang="en-IN" smtClean="0"/>
              <a:t>‹#›</a:t>
            </a:fld>
            <a:endParaRPr lang="en-IN"/>
          </a:p>
        </p:txBody>
      </p:sp>
    </p:spTree>
    <p:extLst>
      <p:ext uri="{BB962C8B-B14F-4D97-AF65-F5344CB8AC3E}">
        <p14:creationId xmlns:p14="http://schemas.microsoft.com/office/powerpoint/2010/main" val="22889538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632C384-8909-42F4-B0A4-714AA6388D07}" type="datetimeFigureOut">
              <a:rPr lang="en-IN" smtClean="0"/>
              <a:t>12-08-2021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2F0950-528E-4AFD-A502-D5A75E180DDD}" type="slidenum">
              <a:rPr lang="en-IN" smtClean="0"/>
              <a:t>‹#›</a:t>
            </a:fld>
            <a:endParaRPr lang="en-IN"/>
          </a:p>
        </p:txBody>
      </p:sp>
    </p:spTree>
    <p:extLst>
      <p:ext uri="{BB962C8B-B14F-4D97-AF65-F5344CB8AC3E}">
        <p14:creationId xmlns:p14="http://schemas.microsoft.com/office/powerpoint/2010/main" val="894741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632C384-8909-42F4-B0A4-714AA6388D07}" type="datetimeFigureOut">
              <a:rPr lang="en-IN" smtClean="0"/>
              <a:t>12-08-2021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2F0950-528E-4AFD-A502-D5A75E180DDD}" type="slidenum">
              <a:rPr lang="en-IN" smtClean="0"/>
              <a:t>‹#›</a:t>
            </a:fld>
            <a:endParaRPr lang="en-IN"/>
          </a:p>
        </p:txBody>
      </p:sp>
    </p:spTree>
    <p:extLst>
      <p:ext uri="{BB962C8B-B14F-4D97-AF65-F5344CB8AC3E}">
        <p14:creationId xmlns:p14="http://schemas.microsoft.com/office/powerpoint/2010/main" val="3724228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632C384-8909-42F4-B0A4-714AA6388D07}" type="datetimeFigureOut">
              <a:rPr lang="en-IN" smtClean="0"/>
              <a:t>12-08-2021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2F0950-528E-4AFD-A502-D5A75E180DDD}" type="slidenum">
              <a:rPr lang="en-IN" smtClean="0"/>
              <a:t>‹#›</a:t>
            </a:fld>
            <a:endParaRPr lang="en-IN"/>
          </a:p>
        </p:txBody>
      </p:sp>
    </p:spTree>
    <p:extLst>
      <p:ext uri="{BB962C8B-B14F-4D97-AF65-F5344CB8AC3E}">
        <p14:creationId xmlns:p14="http://schemas.microsoft.com/office/powerpoint/2010/main" val="431236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632C384-8909-42F4-B0A4-714AA6388D07}" type="datetimeFigureOut">
              <a:rPr lang="en-IN" smtClean="0"/>
              <a:t>12-08-2021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2F0950-528E-4AFD-A502-D5A75E180DDD}" type="slidenum">
              <a:rPr lang="en-IN" smtClean="0"/>
              <a:t>‹#›</a:t>
            </a:fld>
            <a:endParaRPr lang="en-IN"/>
          </a:p>
        </p:txBody>
      </p:sp>
    </p:spTree>
    <p:extLst>
      <p:ext uri="{BB962C8B-B14F-4D97-AF65-F5344CB8AC3E}">
        <p14:creationId xmlns:p14="http://schemas.microsoft.com/office/powerpoint/2010/main" val="2438921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632C384-8909-42F4-B0A4-714AA6388D07}" type="datetimeFigureOut">
              <a:rPr lang="en-IN" smtClean="0"/>
              <a:t>12-08-2021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B2F0950-528E-4AFD-A502-D5A75E180DDD}" type="slidenum">
              <a:rPr lang="en-IN" smtClean="0"/>
              <a:t>‹#›</a:t>
            </a:fld>
            <a:endParaRPr lang="en-IN"/>
          </a:p>
        </p:txBody>
      </p:sp>
    </p:spTree>
    <p:extLst>
      <p:ext uri="{BB962C8B-B14F-4D97-AF65-F5344CB8AC3E}">
        <p14:creationId xmlns:p14="http://schemas.microsoft.com/office/powerpoint/2010/main" val="2563382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632C384-8909-42F4-B0A4-714AA6388D07}" type="datetimeFigureOut">
              <a:rPr lang="en-IN" smtClean="0"/>
              <a:t>12-08-2021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B2F0950-528E-4AFD-A502-D5A75E180DDD}" type="slidenum">
              <a:rPr lang="en-IN" smtClean="0"/>
              <a:t>‹#›</a:t>
            </a:fld>
            <a:endParaRPr lang="en-IN"/>
          </a:p>
        </p:txBody>
      </p:sp>
    </p:spTree>
    <p:extLst>
      <p:ext uri="{BB962C8B-B14F-4D97-AF65-F5344CB8AC3E}">
        <p14:creationId xmlns:p14="http://schemas.microsoft.com/office/powerpoint/2010/main" val="837747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32C384-8909-42F4-B0A4-714AA6388D07}" type="datetimeFigureOut">
              <a:rPr lang="en-IN" smtClean="0"/>
              <a:t>12-08-2021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B2F0950-528E-4AFD-A502-D5A75E180DDD}" type="slidenum">
              <a:rPr lang="en-IN" smtClean="0"/>
              <a:t>‹#›</a:t>
            </a:fld>
            <a:endParaRPr lang="en-IN"/>
          </a:p>
        </p:txBody>
      </p:sp>
    </p:spTree>
    <p:extLst>
      <p:ext uri="{BB962C8B-B14F-4D97-AF65-F5344CB8AC3E}">
        <p14:creationId xmlns:p14="http://schemas.microsoft.com/office/powerpoint/2010/main" val="13859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632C384-8909-42F4-B0A4-714AA6388D07}" type="datetimeFigureOut">
              <a:rPr lang="en-IN" smtClean="0"/>
              <a:t>12-08-2021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2F0950-528E-4AFD-A502-D5A75E180DDD}" type="slidenum">
              <a:rPr lang="en-IN" smtClean="0"/>
              <a:t>‹#›</a:t>
            </a:fld>
            <a:endParaRPr lang="en-IN"/>
          </a:p>
        </p:txBody>
      </p:sp>
    </p:spTree>
    <p:extLst>
      <p:ext uri="{BB962C8B-B14F-4D97-AF65-F5344CB8AC3E}">
        <p14:creationId xmlns:p14="http://schemas.microsoft.com/office/powerpoint/2010/main" val="730440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632C384-8909-42F4-B0A4-714AA6388D07}" type="datetimeFigureOut">
              <a:rPr lang="en-IN" smtClean="0"/>
              <a:t>12-08-2021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2F0950-528E-4AFD-A502-D5A75E180DDD}" type="slidenum">
              <a:rPr lang="en-IN" smtClean="0"/>
              <a:t>‹#›</a:t>
            </a:fld>
            <a:endParaRPr lang="en-IN"/>
          </a:p>
        </p:txBody>
      </p:sp>
    </p:spTree>
    <p:extLst>
      <p:ext uri="{BB962C8B-B14F-4D97-AF65-F5344CB8AC3E}">
        <p14:creationId xmlns:p14="http://schemas.microsoft.com/office/powerpoint/2010/main" val="2271200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632C384-8909-42F4-B0A4-714AA6388D07}" type="datetimeFigureOut">
              <a:rPr lang="en-IN" smtClean="0"/>
              <a:t>12-08-2021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B2F0950-528E-4AFD-A502-D5A75E180DDD}" type="slidenum">
              <a:rPr lang="en-IN" smtClean="0"/>
              <a:t>‹#›</a:t>
            </a:fld>
            <a:endParaRPr lang="en-IN"/>
          </a:p>
        </p:txBody>
      </p:sp>
    </p:spTree>
    <p:extLst>
      <p:ext uri="{BB962C8B-B14F-4D97-AF65-F5344CB8AC3E}">
        <p14:creationId xmlns:p14="http://schemas.microsoft.com/office/powerpoint/2010/main" val="39315426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5.png"/><Relationship Id="rId10" Type="http://schemas.openxmlformats.org/officeDocument/2006/relationships/image" Target="../media/image8.png"/><Relationship Id="rId4" Type="http://schemas.microsoft.com/office/2007/relationships/hdphoto" Target="../media/hdphoto1.wdp"/><Relationship Id="rId9" Type="http://schemas.openxmlformats.org/officeDocument/2006/relationships/image" Target="../media/image7.png"/></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Permutation &amp; Combination</a:t>
            </a:r>
            <a:endParaRPr lang="en-IN" dirty="0"/>
          </a:p>
        </p:txBody>
      </p:sp>
    </p:spTree>
    <p:extLst>
      <p:ext uri="{BB962C8B-B14F-4D97-AF65-F5344CB8AC3E}">
        <p14:creationId xmlns:p14="http://schemas.microsoft.com/office/powerpoint/2010/main" val="25790430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86063"/>
          </a:xfrm>
        </p:spPr>
        <p:txBody>
          <a:bodyPr>
            <a:noAutofit/>
          </a:bodyPr>
          <a:lstStyle/>
          <a:p>
            <a:r>
              <a:rPr lang="en-IN" sz="2400" dirty="0" smtClean="0">
                <a:latin typeface="Times New Roman" panose="02020603050405020304" pitchFamily="18" charset="0"/>
                <a:cs typeface="Times New Roman" panose="02020603050405020304" pitchFamily="18" charset="0"/>
              </a:rPr>
              <a:t>1. If </a:t>
            </a:r>
            <a:r>
              <a:rPr lang="en-IN" sz="2400" dirty="0">
                <a:latin typeface="Times New Roman" panose="02020603050405020304" pitchFamily="18" charset="0"/>
                <a:cs typeface="Times New Roman" panose="02020603050405020304" pitchFamily="18" charset="0"/>
              </a:rPr>
              <a:t>I have kept six different books on a shelf</a:t>
            </a:r>
            <a:r>
              <a:rPr lang="en-IN" sz="2400" dirty="0" smtClean="0">
                <a:latin typeface="Times New Roman" panose="02020603050405020304" pitchFamily="18" charset="0"/>
                <a:cs typeface="Times New Roman" panose="02020603050405020304" pitchFamily="18" charset="0"/>
              </a:rPr>
              <a:t>, in </a:t>
            </a:r>
            <a:r>
              <a:rPr lang="en-IN" sz="2400" dirty="0">
                <a:latin typeface="Times New Roman" panose="02020603050405020304" pitchFamily="18" charset="0"/>
                <a:cs typeface="Times New Roman" panose="02020603050405020304" pitchFamily="18" charset="0"/>
              </a:rPr>
              <a:t>how many different ways can I </a:t>
            </a:r>
            <a:r>
              <a:rPr lang="en-IN" sz="2400" dirty="0" smtClean="0">
                <a:latin typeface="Times New Roman" panose="02020603050405020304" pitchFamily="18" charset="0"/>
                <a:cs typeface="Times New Roman" panose="02020603050405020304" pitchFamily="18" charset="0"/>
              </a:rPr>
              <a:t>arrange them</a:t>
            </a:r>
            <a:r>
              <a:rPr lang="en-IN" sz="2400" dirty="0">
                <a:latin typeface="Times New Roman" panose="02020603050405020304" pitchFamily="18" charset="0"/>
                <a:cs typeface="Times New Roman" panose="02020603050405020304" pitchFamily="18" charset="0"/>
              </a:rPr>
              <a:t>?</a:t>
            </a:r>
            <a:br>
              <a:rPr lang="en-IN"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546978"/>
            <a:ext cx="8596668" cy="799179"/>
          </a:xfrm>
        </p:spPr>
        <p:txBody>
          <a:bodyPr/>
          <a:lstStyle/>
          <a:p>
            <a:pPr marL="0" indent="0">
              <a:buNone/>
            </a:pPr>
            <a:r>
              <a:rPr lang="en-US" dirty="0" smtClean="0"/>
              <a:t>Solution:</a:t>
            </a:r>
          </a:p>
          <a:p>
            <a:pPr marL="0" indent="0">
              <a:buNone/>
            </a:pPr>
            <a:r>
              <a:rPr lang="en-US" dirty="0" smtClean="0"/>
              <a:t>Total ways = 6! = 720</a:t>
            </a:r>
          </a:p>
          <a:p>
            <a:endParaRPr lang="en-IN" dirty="0"/>
          </a:p>
        </p:txBody>
      </p:sp>
      <p:sp>
        <p:nvSpPr>
          <p:cNvPr id="4" name="Title 1"/>
          <p:cNvSpPr txBox="1">
            <a:spLocks/>
          </p:cNvSpPr>
          <p:nvPr/>
        </p:nvSpPr>
        <p:spPr>
          <a:xfrm>
            <a:off x="649255" y="2314075"/>
            <a:ext cx="8596668" cy="786063"/>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latin typeface="Times New Roman" panose="02020603050405020304" pitchFamily="18" charset="0"/>
                <a:cs typeface="Times New Roman" panose="02020603050405020304" pitchFamily="18" charset="0"/>
              </a:rPr>
              <a:t>2. </a:t>
            </a:r>
            <a:r>
              <a:rPr lang="en-US" sz="2400" dirty="0">
                <a:latin typeface="Times New Roman" panose="02020603050405020304" pitchFamily="18" charset="0"/>
                <a:cs typeface="Times New Roman" panose="02020603050405020304" pitchFamily="18" charset="0"/>
              </a:rPr>
              <a:t>In how many ways can the letters of </a:t>
            </a:r>
            <a:r>
              <a:rPr lang="en-US" sz="2400" dirty="0" smtClean="0">
                <a:latin typeface="Times New Roman" panose="02020603050405020304" pitchFamily="18" charset="0"/>
                <a:cs typeface="Times New Roman" panose="02020603050405020304" pitchFamily="18" charset="0"/>
              </a:rPr>
              <a:t>the word </a:t>
            </a:r>
            <a:r>
              <a:rPr lang="en-US" sz="2400" dirty="0">
                <a:latin typeface="Times New Roman" panose="02020603050405020304" pitchFamily="18" charset="0"/>
                <a:cs typeface="Times New Roman" panose="02020603050405020304" pitchFamily="18" charset="0"/>
              </a:rPr>
              <a:t>"LEADER" be rearranged?</a:t>
            </a:r>
          </a:p>
          <a:p>
            <a:r>
              <a:rPr lang="en-IN" sz="2400" dirty="0" smtClean="0">
                <a:latin typeface="Times New Roman" panose="02020603050405020304" pitchFamily="18" charset="0"/>
                <a:cs typeface="Times New Roman" panose="02020603050405020304" pitchFamily="18" charset="0"/>
              </a:rPr>
              <a:t/>
            </a:r>
            <a:br>
              <a:rPr lang="en-IN" sz="2400" dirty="0" smtClean="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625191" y="3227389"/>
            <a:ext cx="8596668" cy="799179"/>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sz="2400" dirty="0" smtClean="0"/>
              <a:t>Solution:</a:t>
            </a:r>
          </a:p>
          <a:p>
            <a:pPr marL="0" indent="0">
              <a:buFont typeface="Wingdings 3" charset="2"/>
              <a:buNone/>
            </a:pPr>
            <a:r>
              <a:rPr lang="en-US" sz="2400" dirty="0" smtClean="0"/>
              <a:t>Total ways = 6!/ 2! </a:t>
            </a:r>
          </a:p>
          <a:p>
            <a:pPr marL="0" indent="0">
              <a:buFont typeface="Wingdings 3" charset="2"/>
              <a:buNone/>
            </a:pPr>
            <a:r>
              <a:rPr lang="en-US" sz="2400" dirty="0"/>
              <a:t> </a:t>
            </a:r>
            <a:r>
              <a:rPr lang="en-US" sz="2400" dirty="0" smtClean="0"/>
              <a:t>                = 720/2</a:t>
            </a:r>
          </a:p>
          <a:p>
            <a:pPr marL="0" indent="0">
              <a:buFont typeface="Wingdings 3" charset="2"/>
              <a:buNone/>
            </a:pPr>
            <a:r>
              <a:rPr lang="en-US" sz="2400" dirty="0"/>
              <a:t> </a:t>
            </a:r>
            <a:r>
              <a:rPr lang="en-US" sz="2400" dirty="0" smtClean="0"/>
              <a:t>                = 360  </a:t>
            </a:r>
          </a:p>
          <a:p>
            <a:endParaRPr lang="en-IN" sz="2400" dirty="0"/>
          </a:p>
        </p:txBody>
      </p:sp>
    </p:spTree>
    <p:extLst>
      <p:ext uri="{BB962C8B-B14F-4D97-AF65-F5344CB8AC3E}">
        <p14:creationId xmlns:p14="http://schemas.microsoft.com/office/powerpoint/2010/main" val="1703619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
                                            <p:txEl>
                                              <p:pRg st="0" end="0"/>
                                            </p:txEl>
                                          </p:spTgt>
                                        </p:tgtEl>
                                        <p:attrNameLst>
                                          <p:attrName>style.visibility</p:attrName>
                                        </p:attrNameLst>
                                      </p:cBhvr>
                                      <p:to>
                                        <p:strVal val="visible"/>
                                      </p:to>
                                    </p:set>
                                    <p:anim calcmode="lin" valueType="num">
                                      <p:cBhvr additive="base">
                                        <p:cTn id="29"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0" end="0"/>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5">
                                            <p:txEl>
                                              <p:pRg st="1" end="1"/>
                                            </p:txEl>
                                          </p:spTgt>
                                        </p:tgtEl>
                                        <p:attrNameLst>
                                          <p:attrName>style.visibility</p:attrName>
                                        </p:attrNameLst>
                                      </p:cBhvr>
                                      <p:to>
                                        <p:strVal val="visible"/>
                                      </p:to>
                                    </p:set>
                                    <p:anim calcmode="lin" valueType="num">
                                      <p:cBhvr additive="base">
                                        <p:cTn id="3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1" end="1"/>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
                                            <p:txEl>
                                              <p:pRg st="2" end="2"/>
                                            </p:txEl>
                                          </p:spTgt>
                                        </p:tgtEl>
                                        <p:attrNameLst>
                                          <p:attrName>style.visibility</p:attrName>
                                        </p:attrNameLst>
                                      </p:cBhvr>
                                      <p:to>
                                        <p:strVal val="visible"/>
                                      </p:to>
                                    </p:set>
                                    <p:anim calcmode="lin" valueType="num">
                                      <p:cBhvr additive="base">
                                        <p:cTn id="3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2" end="2"/>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5">
                                            <p:txEl>
                                              <p:pRg st="3" end="3"/>
                                            </p:txEl>
                                          </p:spTgt>
                                        </p:tgtEl>
                                        <p:attrNameLst>
                                          <p:attrName>style.visibility</p:attrName>
                                        </p:attrNameLst>
                                      </p:cBhvr>
                                      <p:to>
                                        <p:strVal val="visible"/>
                                      </p:to>
                                    </p:set>
                                    <p:anim calcmode="lin" valueType="num">
                                      <p:cBhvr additive="base">
                                        <p:cTn id="4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86063"/>
          </a:xfrm>
        </p:spPr>
        <p:txBody>
          <a:bodyPr>
            <a:noAutofit/>
          </a:bodyPr>
          <a:lstStyle/>
          <a:p>
            <a:r>
              <a:rPr lang="en-IN" sz="2400" dirty="0">
                <a:latin typeface="Times New Roman" panose="02020603050405020304" pitchFamily="18" charset="0"/>
                <a:cs typeface="Times New Roman" panose="02020603050405020304" pitchFamily="18" charset="0"/>
              </a:rPr>
              <a:t>3</a:t>
            </a:r>
            <a:r>
              <a:rPr lang="en-IN"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In how many ways can the letters of </a:t>
            </a:r>
            <a:r>
              <a:rPr lang="en-US" sz="2400" dirty="0" smtClean="0">
                <a:latin typeface="Times New Roman" panose="02020603050405020304" pitchFamily="18" charset="0"/>
                <a:cs typeface="Times New Roman" panose="02020603050405020304" pitchFamily="18" charset="0"/>
              </a:rPr>
              <a:t>the word </a:t>
            </a:r>
            <a:r>
              <a:rPr lang="en-US" sz="2400" dirty="0">
                <a:latin typeface="Times New Roman" panose="02020603050405020304" pitchFamily="18" charset="0"/>
                <a:cs typeface="Times New Roman" panose="02020603050405020304" pitchFamily="18" charset="0"/>
              </a:rPr>
              <a:t>"OPTICAL" be rearranged such </a:t>
            </a:r>
            <a:r>
              <a:rPr lang="en-US" sz="2400" dirty="0" smtClean="0">
                <a:latin typeface="Times New Roman" panose="02020603050405020304" pitchFamily="18" charset="0"/>
                <a:cs typeface="Times New Roman" panose="02020603050405020304" pitchFamily="18" charset="0"/>
              </a:rPr>
              <a:t>that vowels </a:t>
            </a:r>
            <a:r>
              <a:rPr lang="en-US" sz="2400" dirty="0">
                <a:latin typeface="Times New Roman" panose="02020603050405020304" pitchFamily="18" charset="0"/>
                <a:cs typeface="Times New Roman" panose="02020603050405020304" pitchFamily="18" charset="0"/>
              </a:rPr>
              <a:t>are always together?</a:t>
            </a:r>
            <a:br>
              <a:rPr lang="en-US" sz="2400" dirty="0">
                <a:latin typeface="Times New Roman" panose="02020603050405020304" pitchFamily="18" charset="0"/>
                <a:cs typeface="Times New Roman" panose="02020603050405020304" pitchFamily="18" charset="0"/>
              </a:rPr>
            </a:br>
            <a:r>
              <a:rPr lang="en-IN" sz="2400" dirty="0" smtClean="0">
                <a:latin typeface="Times New Roman" panose="02020603050405020304" pitchFamily="18" charset="0"/>
                <a:cs typeface="Times New Roman" panose="02020603050405020304" pitchFamily="18" charset="0"/>
              </a:rPr>
              <a:t/>
            </a:r>
            <a:br>
              <a:rPr lang="en-IN" sz="2400" dirty="0" smtClean="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546978"/>
            <a:ext cx="8596668" cy="799179"/>
          </a:xfrm>
        </p:spPr>
        <p:txBody>
          <a:bodyPr>
            <a:noAutofit/>
          </a:bodyPr>
          <a:lstStyle/>
          <a:p>
            <a:pPr marL="0" indent="0">
              <a:buNone/>
            </a:pPr>
            <a:r>
              <a:rPr lang="en-US" sz="2400" dirty="0" smtClean="0"/>
              <a:t>Solution:</a:t>
            </a:r>
          </a:p>
          <a:p>
            <a:pPr marL="0" indent="0">
              <a:buNone/>
            </a:pPr>
            <a:r>
              <a:rPr lang="en-US" sz="2400" dirty="0" smtClean="0"/>
              <a:t>(OIA) P T C L </a:t>
            </a:r>
          </a:p>
          <a:p>
            <a:pPr marL="0" indent="0">
              <a:buNone/>
            </a:pPr>
            <a:r>
              <a:rPr lang="en-US" sz="2400" dirty="0" smtClean="0"/>
              <a:t>= 5! * 3!</a:t>
            </a:r>
          </a:p>
          <a:p>
            <a:pPr marL="0" indent="0">
              <a:buNone/>
            </a:pPr>
            <a:r>
              <a:rPr lang="en-US" sz="2400" dirty="0" smtClean="0"/>
              <a:t>= 120 * 6</a:t>
            </a:r>
          </a:p>
          <a:p>
            <a:pPr marL="0" indent="0">
              <a:buNone/>
            </a:pPr>
            <a:r>
              <a:rPr lang="en-US" sz="2400" dirty="0" smtClean="0"/>
              <a:t>= 720 </a:t>
            </a:r>
          </a:p>
          <a:p>
            <a:endParaRPr lang="en-IN" sz="2400" dirty="0"/>
          </a:p>
        </p:txBody>
      </p:sp>
    </p:spTree>
    <p:extLst>
      <p:ext uri="{BB962C8B-B14F-4D97-AF65-F5344CB8AC3E}">
        <p14:creationId xmlns:p14="http://schemas.microsoft.com/office/powerpoint/2010/main" val="4271473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6411" y="348916"/>
            <a:ext cx="9083842"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4. </a:t>
            </a:r>
            <a:r>
              <a:rPr lang="en-IN" dirty="0"/>
              <a:t>In how many ways can the letters of </a:t>
            </a:r>
            <a:r>
              <a:rPr lang="en-IN" dirty="0" smtClean="0"/>
              <a:t>the word </a:t>
            </a:r>
            <a:r>
              <a:rPr lang="en-IN" dirty="0"/>
              <a:t>"SIGNATURE" be rearranged such</a:t>
            </a:r>
          </a:p>
          <a:p>
            <a:r>
              <a:rPr lang="en-IN" dirty="0"/>
              <a:t>that vowels are never together?</a:t>
            </a:r>
          </a:p>
          <a:p>
            <a:endParaRPr lang="en-IN" dirty="0"/>
          </a:p>
        </p:txBody>
      </p:sp>
      <p:sp>
        <p:nvSpPr>
          <p:cNvPr id="7" name="TextBox 6"/>
          <p:cNvSpPr txBox="1"/>
          <p:nvPr/>
        </p:nvSpPr>
        <p:spPr>
          <a:xfrm>
            <a:off x="156411" y="1552074"/>
            <a:ext cx="9685421" cy="34163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Solution:</a:t>
            </a:r>
          </a:p>
          <a:p>
            <a:r>
              <a:rPr lang="en-US" dirty="0" smtClean="0"/>
              <a:t>Place Consonants first </a:t>
            </a:r>
          </a:p>
          <a:p>
            <a:r>
              <a:rPr lang="en-US" dirty="0" smtClean="0"/>
              <a:t>S G N T R – 5 Consonants</a:t>
            </a:r>
          </a:p>
          <a:p>
            <a:r>
              <a:rPr lang="en-US" dirty="0" smtClean="0"/>
              <a:t>I  A  U E   - 4 Vowels</a:t>
            </a:r>
          </a:p>
          <a:p>
            <a:endParaRPr lang="en-US" dirty="0"/>
          </a:p>
          <a:p>
            <a:r>
              <a:rPr lang="en-US" dirty="0" smtClean="0"/>
              <a:t>            S      G       N        T         R</a:t>
            </a:r>
          </a:p>
          <a:p>
            <a:endParaRPr lang="en-US" dirty="0"/>
          </a:p>
          <a:p>
            <a:r>
              <a:rPr lang="en-US" dirty="0" smtClean="0"/>
              <a:t>= 5! * 6P4</a:t>
            </a:r>
          </a:p>
          <a:p>
            <a:r>
              <a:rPr lang="en-US" dirty="0" smtClean="0"/>
              <a:t>= 120 * 6*5*4*3</a:t>
            </a:r>
          </a:p>
          <a:p>
            <a:r>
              <a:rPr lang="en-US" dirty="0" smtClean="0"/>
              <a:t>= 120* 360</a:t>
            </a:r>
          </a:p>
          <a:p>
            <a:r>
              <a:rPr lang="en-US" dirty="0" smtClean="0"/>
              <a:t>= 43200</a:t>
            </a:r>
          </a:p>
          <a:p>
            <a:endParaRPr lang="en-IN" dirty="0"/>
          </a:p>
        </p:txBody>
      </p:sp>
      <p:cxnSp>
        <p:nvCxnSpPr>
          <p:cNvPr id="9" name="Straight Connector 8"/>
          <p:cNvCxnSpPr/>
          <p:nvPr/>
        </p:nvCxnSpPr>
        <p:spPr>
          <a:xfrm>
            <a:off x="469232" y="3284621"/>
            <a:ext cx="457200" cy="12032"/>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1138990" y="3296653"/>
            <a:ext cx="457200" cy="12032"/>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1808748" y="3308685"/>
            <a:ext cx="457200" cy="12032"/>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2478506" y="3302669"/>
            <a:ext cx="457200" cy="12032"/>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3184359" y="3320717"/>
            <a:ext cx="457200" cy="12032"/>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a:off x="3962402" y="3332749"/>
            <a:ext cx="457200" cy="12032"/>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29971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 calcmode="lin" valueType="num">
                                      <p:cBhvr additive="base">
                                        <p:cTn id="1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 calcmode="lin" valueType="num">
                                      <p:cBhvr additive="base">
                                        <p:cTn id="1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 calcmode="lin" valueType="num">
                                      <p:cBhvr additive="base">
                                        <p:cTn id="2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anim calcmode="lin" valueType="num">
                                      <p:cBhvr additive="base">
                                        <p:cTn id="27"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
                                            <p:txEl>
                                              <p:pRg st="2" end="2"/>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7">
                                            <p:txEl>
                                              <p:pRg st="3" end="3"/>
                                            </p:txEl>
                                          </p:spTgt>
                                        </p:tgtEl>
                                        <p:attrNameLst>
                                          <p:attrName>style.visibility</p:attrName>
                                        </p:attrNameLst>
                                      </p:cBhvr>
                                      <p:to>
                                        <p:strVal val="visible"/>
                                      </p:to>
                                    </p:set>
                                    <p:anim calcmode="lin" valueType="num">
                                      <p:cBhvr additive="base">
                                        <p:cTn id="31"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additive="base">
                                        <p:cTn id="47" dur="500" fill="hold"/>
                                        <p:tgtEl>
                                          <p:spTgt spid="10"/>
                                        </p:tgtEl>
                                        <p:attrNameLst>
                                          <p:attrName>ppt_x</p:attrName>
                                        </p:attrNameLst>
                                      </p:cBhvr>
                                      <p:tavLst>
                                        <p:tav tm="0">
                                          <p:val>
                                            <p:strVal val="#ppt_x"/>
                                          </p:val>
                                        </p:tav>
                                        <p:tav tm="100000">
                                          <p:val>
                                            <p:strVal val="#ppt_x"/>
                                          </p:val>
                                        </p:tav>
                                      </p:tavLst>
                                    </p:anim>
                                    <p:anim calcmode="lin" valueType="num">
                                      <p:cBhvr additive="base">
                                        <p:cTn id="48" dur="500" fill="hold"/>
                                        <p:tgtEl>
                                          <p:spTgt spid="10"/>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1"/>
                                        </p:tgtEl>
                                        <p:attrNameLst>
                                          <p:attrName>style.visibility</p:attrName>
                                        </p:attrNameLst>
                                      </p:cBhvr>
                                      <p:to>
                                        <p:strVal val="visible"/>
                                      </p:to>
                                    </p:set>
                                    <p:anim calcmode="lin" valueType="num">
                                      <p:cBhvr additive="base">
                                        <p:cTn id="51" dur="500" fill="hold"/>
                                        <p:tgtEl>
                                          <p:spTgt spid="11"/>
                                        </p:tgtEl>
                                        <p:attrNameLst>
                                          <p:attrName>ppt_x</p:attrName>
                                        </p:attrNameLst>
                                      </p:cBhvr>
                                      <p:tavLst>
                                        <p:tav tm="0">
                                          <p:val>
                                            <p:strVal val="#ppt_x"/>
                                          </p:val>
                                        </p:tav>
                                        <p:tav tm="100000">
                                          <p:val>
                                            <p:strVal val="#ppt_x"/>
                                          </p:val>
                                        </p:tav>
                                      </p:tavLst>
                                    </p:anim>
                                    <p:anim calcmode="lin" valueType="num">
                                      <p:cBhvr additive="base">
                                        <p:cTn id="52" dur="500" fill="hold"/>
                                        <p:tgtEl>
                                          <p:spTgt spid="11"/>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500" fill="hold"/>
                                        <p:tgtEl>
                                          <p:spTgt spid="12"/>
                                        </p:tgtEl>
                                        <p:attrNameLst>
                                          <p:attrName>ppt_x</p:attrName>
                                        </p:attrNameLst>
                                      </p:cBhvr>
                                      <p:tavLst>
                                        <p:tav tm="0">
                                          <p:val>
                                            <p:strVal val="#ppt_x"/>
                                          </p:val>
                                        </p:tav>
                                        <p:tav tm="100000">
                                          <p:val>
                                            <p:strVal val="#ppt_x"/>
                                          </p:val>
                                        </p:tav>
                                      </p:tavLst>
                                    </p:anim>
                                    <p:anim calcmode="lin" valueType="num">
                                      <p:cBhvr additive="base">
                                        <p:cTn id="56" dur="500" fill="hold"/>
                                        <p:tgtEl>
                                          <p:spTgt spid="12"/>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13"/>
                                        </p:tgtEl>
                                        <p:attrNameLst>
                                          <p:attrName>style.visibility</p:attrName>
                                        </p:attrNameLst>
                                      </p:cBhvr>
                                      <p:to>
                                        <p:strVal val="visible"/>
                                      </p:to>
                                    </p:set>
                                    <p:anim calcmode="lin" valueType="num">
                                      <p:cBhvr additive="base">
                                        <p:cTn id="59" dur="500" fill="hold"/>
                                        <p:tgtEl>
                                          <p:spTgt spid="13"/>
                                        </p:tgtEl>
                                        <p:attrNameLst>
                                          <p:attrName>ppt_x</p:attrName>
                                        </p:attrNameLst>
                                      </p:cBhvr>
                                      <p:tavLst>
                                        <p:tav tm="0">
                                          <p:val>
                                            <p:strVal val="#ppt_x"/>
                                          </p:val>
                                        </p:tav>
                                        <p:tav tm="100000">
                                          <p:val>
                                            <p:strVal val="#ppt_x"/>
                                          </p:val>
                                        </p:tav>
                                      </p:tavLst>
                                    </p:anim>
                                    <p:anim calcmode="lin" valueType="num">
                                      <p:cBhvr additive="base">
                                        <p:cTn id="60" dur="500" fill="hold"/>
                                        <p:tgtEl>
                                          <p:spTgt spid="13"/>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14"/>
                                        </p:tgtEl>
                                        <p:attrNameLst>
                                          <p:attrName>style.visibility</p:attrName>
                                        </p:attrNameLst>
                                      </p:cBhvr>
                                      <p:to>
                                        <p:strVal val="visible"/>
                                      </p:to>
                                    </p:set>
                                    <p:anim calcmode="lin" valueType="num">
                                      <p:cBhvr additive="base">
                                        <p:cTn id="63" dur="500" fill="hold"/>
                                        <p:tgtEl>
                                          <p:spTgt spid="14"/>
                                        </p:tgtEl>
                                        <p:attrNameLst>
                                          <p:attrName>ppt_x</p:attrName>
                                        </p:attrNameLst>
                                      </p:cBhvr>
                                      <p:tavLst>
                                        <p:tav tm="0">
                                          <p:val>
                                            <p:strVal val="#ppt_x"/>
                                          </p:val>
                                        </p:tav>
                                        <p:tav tm="100000">
                                          <p:val>
                                            <p:strVal val="#ppt_x"/>
                                          </p:val>
                                        </p:tav>
                                      </p:tavLst>
                                    </p:anim>
                                    <p:anim calcmode="lin" valueType="num">
                                      <p:cBhvr additive="base">
                                        <p:cTn id="6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7">
                                            <p:txEl>
                                              <p:pRg st="7" end="7"/>
                                            </p:txEl>
                                          </p:spTgt>
                                        </p:tgtEl>
                                        <p:attrNameLst>
                                          <p:attrName>style.visibility</p:attrName>
                                        </p:attrNameLst>
                                      </p:cBhvr>
                                      <p:to>
                                        <p:strVal val="visible"/>
                                      </p:to>
                                    </p:set>
                                    <p:anim calcmode="lin" valueType="num">
                                      <p:cBhvr additive="base">
                                        <p:cTn id="69"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7">
                                            <p:txEl>
                                              <p:pRg st="7" end="7"/>
                                            </p:txEl>
                                          </p:spTgt>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7">
                                            <p:txEl>
                                              <p:pRg st="8" end="8"/>
                                            </p:txEl>
                                          </p:spTgt>
                                        </p:tgtEl>
                                        <p:attrNameLst>
                                          <p:attrName>style.visibility</p:attrName>
                                        </p:attrNameLst>
                                      </p:cBhvr>
                                      <p:to>
                                        <p:strVal val="visible"/>
                                      </p:to>
                                    </p:set>
                                    <p:anim calcmode="lin" valueType="num">
                                      <p:cBhvr additive="base">
                                        <p:cTn id="73"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7">
                                            <p:txEl>
                                              <p:pRg st="8" end="8"/>
                                            </p:txEl>
                                          </p:spTgt>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7">
                                            <p:txEl>
                                              <p:pRg st="9" end="9"/>
                                            </p:txEl>
                                          </p:spTgt>
                                        </p:tgtEl>
                                        <p:attrNameLst>
                                          <p:attrName>style.visibility</p:attrName>
                                        </p:attrNameLst>
                                      </p:cBhvr>
                                      <p:to>
                                        <p:strVal val="visible"/>
                                      </p:to>
                                    </p:set>
                                    <p:anim calcmode="lin" valueType="num">
                                      <p:cBhvr additive="base">
                                        <p:cTn id="77"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7">
                                            <p:txEl>
                                              <p:pRg st="9" end="9"/>
                                            </p:txEl>
                                          </p:spTgt>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7">
                                            <p:txEl>
                                              <p:pRg st="10" end="10"/>
                                            </p:txEl>
                                          </p:spTgt>
                                        </p:tgtEl>
                                        <p:attrNameLst>
                                          <p:attrName>style.visibility</p:attrName>
                                        </p:attrNameLst>
                                      </p:cBhvr>
                                      <p:to>
                                        <p:strVal val="visible"/>
                                      </p:to>
                                    </p:set>
                                    <p:anim calcmode="lin" valueType="num">
                                      <p:cBhvr additive="base">
                                        <p:cTn id="81"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7">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6411" y="348916"/>
            <a:ext cx="9083842"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smtClean="0"/>
              <a:t>5. In </a:t>
            </a:r>
            <a:r>
              <a:rPr lang="en-IN" dirty="0"/>
              <a:t>how many ways can the letters of </a:t>
            </a:r>
            <a:r>
              <a:rPr lang="en-IN" dirty="0" smtClean="0"/>
              <a:t>the word </a:t>
            </a:r>
            <a:r>
              <a:rPr lang="en-IN" dirty="0"/>
              <a:t>"MACHINE" be arranged such that</a:t>
            </a:r>
          </a:p>
          <a:p>
            <a:r>
              <a:rPr lang="en-IN" dirty="0"/>
              <a:t>vowels occupy only even positions</a:t>
            </a:r>
            <a:r>
              <a:rPr lang="en-IN" dirty="0" smtClean="0"/>
              <a:t>?</a:t>
            </a:r>
            <a:endParaRPr lang="en-IN" dirty="0"/>
          </a:p>
        </p:txBody>
      </p:sp>
      <p:sp>
        <p:nvSpPr>
          <p:cNvPr id="7" name="TextBox 6"/>
          <p:cNvSpPr txBox="1"/>
          <p:nvPr/>
        </p:nvSpPr>
        <p:spPr>
          <a:xfrm>
            <a:off x="156411" y="1552074"/>
            <a:ext cx="9685421" cy="258532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Solution:</a:t>
            </a:r>
          </a:p>
          <a:p>
            <a:r>
              <a:rPr lang="en-US" dirty="0" smtClean="0"/>
              <a:t>M  C  H   N – 4 consonants</a:t>
            </a:r>
          </a:p>
          <a:p>
            <a:r>
              <a:rPr lang="en-US" dirty="0" smtClean="0"/>
              <a:t>A   I   E – 3 vowels</a:t>
            </a:r>
            <a:endParaRPr lang="en-US" dirty="0"/>
          </a:p>
          <a:p>
            <a:r>
              <a:rPr lang="en-US" dirty="0" smtClean="0"/>
              <a:t>       C       V       C       V         C         V           C</a:t>
            </a:r>
          </a:p>
          <a:p>
            <a:endParaRPr lang="en-US" dirty="0"/>
          </a:p>
          <a:p>
            <a:r>
              <a:rPr lang="en-US" dirty="0" smtClean="0"/>
              <a:t>= 3! * 4!</a:t>
            </a:r>
          </a:p>
          <a:p>
            <a:r>
              <a:rPr lang="en-US" dirty="0" smtClean="0"/>
              <a:t>= 24 * 6</a:t>
            </a:r>
          </a:p>
          <a:p>
            <a:r>
              <a:rPr lang="en-US" dirty="0" smtClean="0"/>
              <a:t>= 144</a:t>
            </a:r>
          </a:p>
          <a:p>
            <a:endParaRPr lang="en-IN" dirty="0"/>
          </a:p>
        </p:txBody>
      </p:sp>
      <p:cxnSp>
        <p:nvCxnSpPr>
          <p:cNvPr id="9" name="Straight Connector 8"/>
          <p:cNvCxnSpPr/>
          <p:nvPr/>
        </p:nvCxnSpPr>
        <p:spPr>
          <a:xfrm>
            <a:off x="477262" y="2767261"/>
            <a:ext cx="457200" cy="12032"/>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1147020" y="2779293"/>
            <a:ext cx="457200" cy="12032"/>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1808748" y="2791325"/>
            <a:ext cx="457200" cy="12032"/>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2478506" y="2785309"/>
            <a:ext cx="457200" cy="12032"/>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3192389" y="2803357"/>
            <a:ext cx="457200" cy="12032"/>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a:off x="3962402" y="2815389"/>
            <a:ext cx="457200" cy="12032"/>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a:off x="4812626" y="2811373"/>
            <a:ext cx="457200" cy="12032"/>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08526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 calcmode="lin" valueType="num">
                                      <p:cBhvr additive="base">
                                        <p:cTn id="1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 calcmode="lin" valueType="num">
                                      <p:cBhvr additive="base">
                                        <p:cTn id="1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anim calcmode="lin" valueType="num">
                                      <p:cBhvr additive="base">
                                        <p:cTn id="2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
                                            <p:txEl>
                                              <p:pRg st="1" end="1"/>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anim calcmode="lin" valueType="num">
                                      <p:cBhvr additive="base">
                                        <p:cTn id="27"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7">
                                            <p:txEl>
                                              <p:pRg st="3" end="3"/>
                                            </p:txEl>
                                          </p:spTgt>
                                        </p:tgtEl>
                                        <p:attrNameLst>
                                          <p:attrName>style.visibility</p:attrName>
                                        </p:attrNameLst>
                                      </p:cBhvr>
                                      <p:to>
                                        <p:strVal val="visible"/>
                                      </p:to>
                                    </p:set>
                                    <p:anim calcmode="lin" valueType="num">
                                      <p:cBhvr additive="base">
                                        <p:cTn id="33"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ppt_x"/>
                                          </p:val>
                                        </p:tav>
                                        <p:tav tm="100000">
                                          <p:val>
                                            <p:strVal val="#ppt_x"/>
                                          </p:val>
                                        </p:tav>
                                      </p:tavLst>
                                    </p:anim>
                                    <p:anim calcmode="lin" valueType="num">
                                      <p:cBhvr additive="base">
                                        <p:cTn id="40" dur="500" fill="hold"/>
                                        <p:tgtEl>
                                          <p:spTgt spid="13"/>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additive="base">
                                        <p:cTn id="47" dur="500" fill="hold"/>
                                        <p:tgtEl>
                                          <p:spTgt spid="10"/>
                                        </p:tgtEl>
                                        <p:attrNameLst>
                                          <p:attrName>ppt_x</p:attrName>
                                        </p:attrNameLst>
                                      </p:cBhvr>
                                      <p:tavLst>
                                        <p:tav tm="0">
                                          <p:val>
                                            <p:strVal val="#ppt_x"/>
                                          </p:val>
                                        </p:tav>
                                        <p:tav tm="100000">
                                          <p:val>
                                            <p:strVal val="#ppt_x"/>
                                          </p:val>
                                        </p:tav>
                                      </p:tavLst>
                                    </p:anim>
                                    <p:anim calcmode="lin" valueType="num">
                                      <p:cBhvr additive="base">
                                        <p:cTn id="48" dur="500" fill="hold"/>
                                        <p:tgtEl>
                                          <p:spTgt spid="10"/>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1"/>
                                        </p:tgtEl>
                                        <p:attrNameLst>
                                          <p:attrName>style.visibility</p:attrName>
                                        </p:attrNameLst>
                                      </p:cBhvr>
                                      <p:to>
                                        <p:strVal val="visible"/>
                                      </p:to>
                                    </p:set>
                                    <p:anim calcmode="lin" valueType="num">
                                      <p:cBhvr additive="base">
                                        <p:cTn id="51" dur="500" fill="hold"/>
                                        <p:tgtEl>
                                          <p:spTgt spid="11"/>
                                        </p:tgtEl>
                                        <p:attrNameLst>
                                          <p:attrName>ppt_x</p:attrName>
                                        </p:attrNameLst>
                                      </p:cBhvr>
                                      <p:tavLst>
                                        <p:tav tm="0">
                                          <p:val>
                                            <p:strVal val="#ppt_x"/>
                                          </p:val>
                                        </p:tav>
                                        <p:tav tm="100000">
                                          <p:val>
                                            <p:strVal val="#ppt_x"/>
                                          </p:val>
                                        </p:tav>
                                      </p:tavLst>
                                    </p:anim>
                                    <p:anim calcmode="lin" valueType="num">
                                      <p:cBhvr additive="base">
                                        <p:cTn id="52" dur="500" fill="hold"/>
                                        <p:tgtEl>
                                          <p:spTgt spid="11"/>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500" fill="hold"/>
                                        <p:tgtEl>
                                          <p:spTgt spid="12"/>
                                        </p:tgtEl>
                                        <p:attrNameLst>
                                          <p:attrName>ppt_x</p:attrName>
                                        </p:attrNameLst>
                                      </p:cBhvr>
                                      <p:tavLst>
                                        <p:tav tm="0">
                                          <p:val>
                                            <p:strVal val="#ppt_x"/>
                                          </p:val>
                                        </p:tav>
                                        <p:tav tm="100000">
                                          <p:val>
                                            <p:strVal val="#ppt_x"/>
                                          </p:val>
                                        </p:tav>
                                      </p:tavLst>
                                    </p:anim>
                                    <p:anim calcmode="lin" valueType="num">
                                      <p:cBhvr additive="base">
                                        <p:cTn id="56" dur="500" fill="hold"/>
                                        <p:tgtEl>
                                          <p:spTgt spid="12"/>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14"/>
                                        </p:tgtEl>
                                        <p:attrNameLst>
                                          <p:attrName>style.visibility</p:attrName>
                                        </p:attrNameLst>
                                      </p:cBhvr>
                                      <p:to>
                                        <p:strVal val="visible"/>
                                      </p:to>
                                    </p:set>
                                    <p:anim calcmode="lin" valueType="num">
                                      <p:cBhvr additive="base">
                                        <p:cTn id="59" dur="500" fill="hold"/>
                                        <p:tgtEl>
                                          <p:spTgt spid="14"/>
                                        </p:tgtEl>
                                        <p:attrNameLst>
                                          <p:attrName>ppt_x</p:attrName>
                                        </p:attrNameLst>
                                      </p:cBhvr>
                                      <p:tavLst>
                                        <p:tav tm="0">
                                          <p:val>
                                            <p:strVal val="#ppt_x"/>
                                          </p:val>
                                        </p:tav>
                                        <p:tav tm="100000">
                                          <p:val>
                                            <p:strVal val="#ppt_x"/>
                                          </p:val>
                                        </p:tav>
                                      </p:tavLst>
                                    </p:anim>
                                    <p:anim calcmode="lin" valueType="num">
                                      <p:cBhvr additive="base">
                                        <p:cTn id="60" dur="500" fill="hold"/>
                                        <p:tgtEl>
                                          <p:spTgt spid="14"/>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15"/>
                                        </p:tgtEl>
                                        <p:attrNameLst>
                                          <p:attrName>style.visibility</p:attrName>
                                        </p:attrNameLst>
                                      </p:cBhvr>
                                      <p:to>
                                        <p:strVal val="visible"/>
                                      </p:to>
                                    </p:set>
                                    <p:anim calcmode="lin" valueType="num">
                                      <p:cBhvr additive="base">
                                        <p:cTn id="63" dur="500" fill="hold"/>
                                        <p:tgtEl>
                                          <p:spTgt spid="15"/>
                                        </p:tgtEl>
                                        <p:attrNameLst>
                                          <p:attrName>ppt_x</p:attrName>
                                        </p:attrNameLst>
                                      </p:cBhvr>
                                      <p:tavLst>
                                        <p:tav tm="0">
                                          <p:val>
                                            <p:strVal val="#ppt_x"/>
                                          </p:val>
                                        </p:tav>
                                        <p:tav tm="100000">
                                          <p:val>
                                            <p:strVal val="#ppt_x"/>
                                          </p:val>
                                        </p:tav>
                                      </p:tavLst>
                                    </p:anim>
                                    <p:anim calcmode="lin" valueType="num">
                                      <p:cBhvr additive="base">
                                        <p:cTn id="6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7">
                                            <p:txEl>
                                              <p:pRg st="5" end="5"/>
                                            </p:txEl>
                                          </p:spTgt>
                                        </p:tgtEl>
                                        <p:attrNameLst>
                                          <p:attrName>style.visibility</p:attrName>
                                        </p:attrNameLst>
                                      </p:cBhvr>
                                      <p:to>
                                        <p:strVal val="visible"/>
                                      </p:to>
                                    </p:set>
                                    <p:anim calcmode="lin" valueType="num">
                                      <p:cBhvr additive="base">
                                        <p:cTn id="69"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7">
                                            <p:txEl>
                                              <p:pRg st="5" end="5"/>
                                            </p:txEl>
                                          </p:spTgt>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7">
                                            <p:txEl>
                                              <p:pRg st="6" end="6"/>
                                            </p:txEl>
                                          </p:spTgt>
                                        </p:tgtEl>
                                        <p:attrNameLst>
                                          <p:attrName>style.visibility</p:attrName>
                                        </p:attrNameLst>
                                      </p:cBhvr>
                                      <p:to>
                                        <p:strVal val="visible"/>
                                      </p:to>
                                    </p:set>
                                    <p:anim calcmode="lin" valueType="num">
                                      <p:cBhvr additive="base">
                                        <p:cTn id="7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7">
                                            <p:txEl>
                                              <p:pRg st="6" end="6"/>
                                            </p:txEl>
                                          </p:spTgt>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7">
                                            <p:txEl>
                                              <p:pRg st="7" end="7"/>
                                            </p:txEl>
                                          </p:spTgt>
                                        </p:tgtEl>
                                        <p:attrNameLst>
                                          <p:attrName>style.visibility</p:attrName>
                                        </p:attrNameLst>
                                      </p:cBhvr>
                                      <p:to>
                                        <p:strVal val="visible"/>
                                      </p:to>
                                    </p:set>
                                    <p:anim calcmode="lin" valueType="num">
                                      <p:cBhvr additive="base">
                                        <p:cTn id="77"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6411" y="348916"/>
            <a:ext cx="9083842"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a:t>6</a:t>
            </a:r>
            <a:r>
              <a:rPr lang="en-IN" dirty="0" smtClean="0"/>
              <a:t>. </a:t>
            </a:r>
            <a:r>
              <a:rPr lang="en-IN" dirty="0"/>
              <a:t>The number of 6-digit numbers that can </a:t>
            </a:r>
            <a:r>
              <a:rPr lang="en-IN" dirty="0" smtClean="0"/>
              <a:t>be formed </a:t>
            </a:r>
            <a:r>
              <a:rPr lang="en-IN" dirty="0"/>
              <a:t>from 0, 1, 5, 6, 7 and 8 in which </a:t>
            </a:r>
            <a:r>
              <a:rPr lang="en-IN" dirty="0" smtClean="0"/>
              <a:t>the first </a:t>
            </a:r>
            <a:r>
              <a:rPr lang="en-IN" dirty="0"/>
              <a:t>digit is not 0 are</a:t>
            </a:r>
          </a:p>
          <a:p>
            <a:endParaRPr lang="en-IN" dirty="0"/>
          </a:p>
        </p:txBody>
      </p:sp>
      <p:sp>
        <p:nvSpPr>
          <p:cNvPr id="7" name="TextBox 6"/>
          <p:cNvSpPr txBox="1"/>
          <p:nvPr/>
        </p:nvSpPr>
        <p:spPr>
          <a:xfrm>
            <a:off x="156411" y="1552074"/>
            <a:ext cx="9685421" cy="34163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Solution:</a:t>
            </a:r>
          </a:p>
          <a:p>
            <a:endParaRPr lang="en-US" dirty="0"/>
          </a:p>
          <a:p>
            <a:endParaRPr lang="en-US" dirty="0" smtClean="0"/>
          </a:p>
          <a:p>
            <a:endParaRPr lang="en-US" dirty="0"/>
          </a:p>
          <a:p>
            <a:r>
              <a:rPr lang="en-US" dirty="0" smtClean="0"/>
              <a:t>The first digit cannot be zero</a:t>
            </a:r>
          </a:p>
          <a:p>
            <a:endParaRPr lang="en-US" dirty="0"/>
          </a:p>
          <a:p>
            <a:r>
              <a:rPr lang="en-US" dirty="0" smtClean="0"/>
              <a:t> = 5 * 5 * 4 * 3 * 2 * 1</a:t>
            </a:r>
          </a:p>
          <a:p>
            <a:r>
              <a:rPr lang="en-US" dirty="0" smtClean="0"/>
              <a:t>= 600 </a:t>
            </a:r>
          </a:p>
          <a:p>
            <a:endParaRPr lang="en-US" dirty="0" smtClean="0"/>
          </a:p>
          <a:p>
            <a:endParaRPr lang="en-US" dirty="0" smtClean="0"/>
          </a:p>
          <a:p>
            <a:endParaRPr lang="en-US" dirty="0" smtClean="0"/>
          </a:p>
          <a:p>
            <a:endParaRPr lang="en-IN" dirty="0"/>
          </a:p>
        </p:txBody>
      </p:sp>
      <p:sp>
        <p:nvSpPr>
          <p:cNvPr id="2" name="Rectangle 1"/>
          <p:cNvSpPr/>
          <p:nvPr/>
        </p:nvSpPr>
        <p:spPr>
          <a:xfrm>
            <a:off x="553453" y="2141621"/>
            <a:ext cx="601579" cy="42110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5</a:t>
            </a:r>
            <a:endParaRPr lang="en-IN" dirty="0"/>
          </a:p>
        </p:txBody>
      </p:sp>
      <p:sp>
        <p:nvSpPr>
          <p:cNvPr id="16" name="Rectangle 15"/>
          <p:cNvSpPr/>
          <p:nvPr/>
        </p:nvSpPr>
        <p:spPr>
          <a:xfrm>
            <a:off x="1342023" y="2113315"/>
            <a:ext cx="601579" cy="42110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5</a:t>
            </a:r>
            <a:endParaRPr lang="en-IN" dirty="0"/>
          </a:p>
        </p:txBody>
      </p:sp>
      <p:sp>
        <p:nvSpPr>
          <p:cNvPr id="17" name="Rectangle 16"/>
          <p:cNvSpPr/>
          <p:nvPr/>
        </p:nvSpPr>
        <p:spPr>
          <a:xfrm>
            <a:off x="2161673" y="2113315"/>
            <a:ext cx="601579" cy="42110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a:t>
            </a:r>
            <a:endParaRPr lang="en-IN" dirty="0"/>
          </a:p>
        </p:txBody>
      </p:sp>
      <p:sp>
        <p:nvSpPr>
          <p:cNvPr id="18" name="Rectangle 17"/>
          <p:cNvSpPr/>
          <p:nvPr/>
        </p:nvSpPr>
        <p:spPr>
          <a:xfrm>
            <a:off x="3129213" y="2083468"/>
            <a:ext cx="601579" cy="42110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a:t>
            </a:r>
            <a:endParaRPr lang="en-IN" dirty="0"/>
          </a:p>
        </p:txBody>
      </p:sp>
      <p:sp>
        <p:nvSpPr>
          <p:cNvPr id="19" name="Rectangle 18"/>
          <p:cNvSpPr/>
          <p:nvPr/>
        </p:nvSpPr>
        <p:spPr>
          <a:xfrm>
            <a:off x="4096753" y="2095499"/>
            <a:ext cx="601579" cy="42110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a:t>
            </a:r>
            <a:endParaRPr lang="en-IN" dirty="0"/>
          </a:p>
        </p:txBody>
      </p:sp>
      <p:sp>
        <p:nvSpPr>
          <p:cNvPr id="20" name="Rectangle 19"/>
          <p:cNvSpPr/>
          <p:nvPr/>
        </p:nvSpPr>
        <p:spPr>
          <a:xfrm>
            <a:off x="5273842" y="2095500"/>
            <a:ext cx="601579" cy="42110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a:t>
            </a:r>
            <a:endParaRPr lang="en-IN" dirty="0"/>
          </a:p>
        </p:txBody>
      </p:sp>
    </p:spTree>
    <p:extLst>
      <p:ext uri="{BB962C8B-B14F-4D97-AF65-F5344CB8AC3E}">
        <p14:creationId xmlns:p14="http://schemas.microsoft.com/office/powerpoint/2010/main" val="1807920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
                                            <p:txEl>
                                              <p:pRg st="0" end="0"/>
                                            </p:txEl>
                                          </p:spTgt>
                                        </p:tgtEl>
                                        <p:attrNameLst>
                                          <p:attrName>style.visibility</p:attrName>
                                        </p:attrNameLst>
                                      </p:cBhvr>
                                      <p:to>
                                        <p:strVal val="visible"/>
                                      </p:to>
                                    </p:set>
                                    <p:anim calcmode="lin" valueType="num">
                                      <p:cBhvr additive="base">
                                        <p:cTn id="13"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7">
                                            <p:txEl>
                                              <p:pRg st="0" end="0"/>
                                            </p:txEl>
                                          </p:spTgt>
                                        </p:tgtEl>
                                        <p:attrNameLst>
                                          <p:attrName>style.visibility</p:attrName>
                                        </p:attrNameLst>
                                      </p:cBhvr>
                                      <p:to>
                                        <p:strVal val="visible"/>
                                      </p:to>
                                    </p:set>
                                    <p:anim calcmode="lin" valueType="num">
                                      <p:cBhvr additive="base">
                                        <p:cTn id="19"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8">
                                            <p:txEl>
                                              <p:pRg st="0" end="0"/>
                                            </p:txEl>
                                          </p:spTgt>
                                        </p:tgtEl>
                                        <p:attrNameLst>
                                          <p:attrName>style.visibility</p:attrName>
                                        </p:attrNameLst>
                                      </p:cBhvr>
                                      <p:to>
                                        <p:strVal val="visible"/>
                                      </p:to>
                                    </p:set>
                                    <p:anim calcmode="lin" valueType="num">
                                      <p:cBhvr additive="base">
                                        <p:cTn id="25"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9">
                                            <p:txEl>
                                              <p:pRg st="0" end="0"/>
                                            </p:txEl>
                                          </p:spTgt>
                                        </p:tgtEl>
                                        <p:attrNameLst>
                                          <p:attrName>style.visibility</p:attrName>
                                        </p:attrNameLst>
                                      </p:cBhvr>
                                      <p:to>
                                        <p:strVal val="visible"/>
                                      </p:to>
                                    </p:set>
                                    <p:anim calcmode="lin" valueType="num">
                                      <p:cBhvr additive="base">
                                        <p:cTn id="31"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0">
                                            <p:txEl>
                                              <p:pRg st="0" end="0"/>
                                            </p:txEl>
                                          </p:spTgt>
                                        </p:tgtEl>
                                        <p:attrNameLst>
                                          <p:attrName>style.visibility</p:attrName>
                                        </p:attrNameLst>
                                      </p:cBhvr>
                                      <p:to>
                                        <p:strVal val="visible"/>
                                      </p:to>
                                    </p:set>
                                    <p:anim calcmode="lin" valueType="num">
                                      <p:cBhvr additive="base">
                                        <p:cTn id="37"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xEl>
                                              <p:pRg st="4" end="4"/>
                                            </p:txEl>
                                          </p:spTgt>
                                        </p:tgtEl>
                                        <p:attrNameLst>
                                          <p:attrName>style.visibility</p:attrName>
                                        </p:attrNameLst>
                                      </p:cBhvr>
                                      <p:to>
                                        <p:strVal val="visible"/>
                                      </p:to>
                                    </p:set>
                                    <p:anim calcmode="lin" valueType="num">
                                      <p:cBhvr additive="base">
                                        <p:cTn id="43"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4" end="4"/>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7">
                                            <p:txEl>
                                              <p:pRg st="6" end="6"/>
                                            </p:txEl>
                                          </p:spTgt>
                                        </p:tgtEl>
                                        <p:attrNameLst>
                                          <p:attrName>style.visibility</p:attrName>
                                        </p:attrNameLst>
                                      </p:cBhvr>
                                      <p:to>
                                        <p:strVal val="visible"/>
                                      </p:to>
                                    </p:set>
                                    <p:anim calcmode="lin" valueType="num">
                                      <p:cBhvr additive="base">
                                        <p:cTn id="47"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7">
                                            <p:txEl>
                                              <p:pRg st="6" end="6"/>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7">
                                            <p:txEl>
                                              <p:pRg st="7" end="7"/>
                                            </p:txEl>
                                          </p:spTgt>
                                        </p:tgtEl>
                                        <p:attrNameLst>
                                          <p:attrName>style.visibility</p:attrName>
                                        </p:attrNameLst>
                                      </p:cBhvr>
                                      <p:to>
                                        <p:strVal val="visible"/>
                                      </p:to>
                                    </p:set>
                                    <p:anim calcmode="lin" valueType="num">
                                      <p:cBhvr additive="base">
                                        <p:cTn id="51"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6411" y="300789"/>
            <a:ext cx="9083842"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smtClean="0"/>
              <a:t>7. </a:t>
            </a:r>
            <a:r>
              <a:rPr lang="en-IN" dirty="0"/>
              <a:t>The cause of productivity loss are to </a:t>
            </a:r>
            <a:r>
              <a:rPr lang="en-IN" dirty="0" smtClean="0"/>
              <a:t>be written </a:t>
            </a:r>
            <a:r>
              <a:rPr lang="en-IN" dirty="0"/>
              <a:t>around a circle in the annual </a:t>
            </a:r>
            <a:r>
              <a:rPr lang="en-IN" dirty="0" smtClean="0"/>
              <a:t>report. In </a:t>
            </a:r>
            <a:r>
              <a:rPr lang="en-IN" dirty="0"/>
              <a:t>how many ways can an </a:t>
            </a:r>
            <a:r>
              <a:rPr lang="en-IN" dirty="0" smtClean="0"/>
              <a:t>analyst write </a:t>
            </a:r>
            <a:r>
              <a:rPr lang="en-IN" dirty="0"/>
              <a:t>them around the circle, if the </a:t>
            </a:r>
            <a:r>
              <a:rPr lang="en-IN" dirty="0" smtClean="0"/>
              <a:t>number </a:t>
            </a:r>
            <a:r>
              <a:rPr lang="en-IN" dirty="0"/>
              <a:t>of causes are 5</a:t>
            </a:r>
            <a:r>
              <a:rPr lang="en-IN" dirty="0" smtClean="0"/>
              <a:t>?</a:t>
            </a:r>
            <a:endParaRPr lang="en-IN" dirty="0"/>
          </a:p>
          <a:p>
            <a:endParaRPr lang="en-IN" dirty="0"/>
          </a:p>
        </p:txBody>
      </p:sp>
      <p:sp>
        <p:nvSpPr>
          <p:cNvPr id="3" name="TextBox 2"/>
          <p:cNvSpPr txBox="1"/>
          <p:nvPr/>
        </p:nvSpPr>
        <p:spPr>
          <a:xfrm>
            <a:off x="156411" y="1804737"/>
            <a:ext cx="9083842"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Solution:</a:t>
            </a:r>
          </a:p>
          <a:p>
            <a:r>
              <a:rPr lang="en-US" dirty="0" smtClean="0"/>
              <a:t>In circular arrangement , total ways = (n-1)!</a:t>
            </a:r>
          </a:p>
          <a:p>
            <a:r>
              <a:rPr lang="en-US" dirty="0"/>
              <a:t> </a:t>
            </a:r>
            <a:r>
              <a:rPr lang="en-US" dirty="0" smtClean="0"/>
              <a:t>                                     = (5-1)!</a:t>
            </a:r>
          </a:p>
          <a:p>
            <a:r>
              <a:rPr lang="en-US" dirty="0"/>
              <a:t> </a:t>
            </a:r>
            <a:r>
              <a:rPr lang="en-US" dirty="0" smtClean="0"/>
              <a:t>                                      = 4!</a:t>
            </a:r>
          </a:p>
          <a:p>
            <a:r>
              <a:rPr lang="en-US" dirty="0"/>
              <a:t> </a:t>
            </a:r>
            <a:r>
              <a:rPr lang="en-US" dirty="0" smtClean="0"/>
              <a:t>                                     = 24 </a:t>
            </a:r>
            <a:endParaRPr lang="en-IN" dirty="0"/>
          </a:p>
        </p:txBody>
      </p:sp>
      <p:sp>
        <p:nvSpPr>
          <p:cNvPr id="13" name="TextBox 12"/>
          <p:cNvSpPr txBox="1"/>
          <p:nvPr/>
        </p:nvSpPr>
        <p:spPr>
          <a:xfrm>
            <a:off x="156411" y="3449052"/>
            <a:ext cx="9083842" cy="258532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a:t>8</a:t>
            </a:r>
            <a:r>
              <a:rPr lang="en-IN" dirty="0" smtClean="0"/>
              <a:t>. </a:t>
            </a:r>
            <a:r>
              <a:rPr lang="en-IN" dirty="0"/>
              <a:t>. In how many ways can a group of 5 </a:t>
            </a:r>
            <a:r>
              <a:rPr lang="en-IN" dirty="0" smtClean="0"/>
              <a:t>men and </a:t>
            </a:r>
            <a:r>
              <a:rPr lang="en-IN" dirty="0"/>
              <a:t>2 women be selected from a group of</a:t>
            </a:r>
          </a:p>
          <a:p>
            <a:r>
              <a:rPr lang="en-IN" dirty="0"/>
              <a:t>7 men and 5 women</a:t>
            </a:r>
            <a:r>
              <a:rPr lang="en-IN" dirty="0" smtClean="0"/>
              <a:t>?</a:t>
            </a:r>
          </a:p>
          <a:p>
            <a:r>
              <a:rPr lang="en-US" dirty="0" smtClean="0"/>
              <a:t>Solution:</a:t>
            </a:r>
          </a:p>
          <a:p>
            <a:r>
              <a:rPr lang="en-US" dirty="0" smtClean="0"/>
              <a:t>Selection only so Combination based</a:t>
            </a:r>
          </a:p>
          <a:p>
            <a:r>
              <a:rPr lang="en-US" dirty="0" smtClean="0"/>
              <a:t>= 7C5 * 5C2</a:t>
            </a:r>
          </a:p>
          <a:p>
            <a:r>
              <a:rPr lang="en-US" dirty="0" smtClean="0"/>
              <a:t>= 7C2 * 5C2</a:t>
            </a:r>
          </a:p>
          <a:p>
            <a:r>
              <a:rPr lang="en-US" dirty="0" smtClean="0"/>
              <a:t>= 7*6/2   * 5*4/2</a:t>
            </a:r>
          </a:p>
          <a:p>
            <a:r>
              <a:rPr lang="en-US" dirty="0" smtClean="0"/>
              <a:t>= 21 * 10</a:t>
            </a:r>
          </a:p>
          <a:p>
            <a:r>
              <a:rPr lang="en-US" dirty="0" smtClean="0"/>
              <a:t>=210</a:t>
            </a:r>
            <a:endParaRPr lang="en-IN" dirty="0"/>
          </a:p>
        </p:txBody>
      </p:sp>
    </p:spTree>
    <p:extLst>
      <p:ext uri="{BB962C8B-B14F-4D97-AF65-F5344CB8AC3E}">
        <p14:creationId xmlns:p14="http://schemas.microsoft.com/office/powerpoint/2010/main" val="1066774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1000"/>
                                        <p:tgtEl>
                                          <p:spTgt spid="3">
                                            <p:txEl>
                                              <p:pRg st="2" end="2"/>
                                            </p:txEl>
                                          </p:spTgt>
                                        </p:tgtEl>
                                      </p:cBhvr>
                                    </p:animEffect>
                                    <p:anim calcmode="lin" valueType="num">
                                      <p:cBhvr>
                                        <p:cTn id="2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13">
                                            <p:txEl>
                                              <p:pRg st="0" end="0"/>
                                            </p:txEl>
                                          </p:spTgt>
                                        </p:tgtEl>
                                        <p:attrNameLst>
                                          <p:attrName>style.visibility</p:attrName>
                                        </p:attrNameLst>
                                      </p:cBhvr>
                                      <p:to>
                                        <p:strVal val="visible"/>
                                      </p:to>
                                    </p:set>
                                    <p:animEffect transition="in" filter="fade">
                                      <p:cBhvr>
                                        <p:cTn id="40" dur="1000"/>
                                        <p:tgtEl>
                                          <p:spTgt spid="13">
                                            <p:txEl>
                                              <p:pRg st="0" end="0"/>
                                            </p:txEl>
                                          </p:spTgt>
                                        </p:tgtEl>
                                      </p:cBhvr>
                                    </p:animEffect>
                                    <p:anim calcmode="lin" valueType="num">
                                      <p:cBhvr>
                                        <p:cTn id="41"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42" dur="1000" fill="hold"/>
                                        <p:tgtEl>
                                          <p:spTgt spid="13">
                                            <p:txEl>
                                              <p:pRg st="0" end="0"/>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13">
                                            <p:txEl>
                                              <p:pRg st="1" end="1"/>
                                            </p:txEl>
                                          </p:spTgt>
                                        </p:tgtEl>
                                        <p:attrNameLst>
                                          <p:attrName>style.visibility</p:attrName>
                                        </p:attrNameLst>
                                      </p:cBhvr>
                                      <p:to>
                                        <p:strVal val="visible"/>
                                      </p:to>
                                    </p:set>
                                    <p:animEffect transition="in" filter="fade">
                                      <p:cBhvr>
                                        <p:cTn id="45" dur="1000"/>
                                        <p:tgtEl>
                                          <p:spTgt spid="13">
                                            <p:txEl>
                                              <p:pRg st="1" end="1"/>
                                            </p:txEl>
                                          </p:spTgt>
                                        </p:tgtEl>
                                      </p:cBhvr>
                                    </p:animEffect>
                                    <p:anim calcmode="lin" valueType="num">
                                      <p:cBhvr>
                                        <p:cTn id="46" dur="100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47" dur="1000" fill="hold"/>
                                        <p:tgtEl>
                                          <p:spTgt spid="1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13">
                                            <p:txEl>
                                              <p:pRg st="2" end="2"/>
                                            </p:txEl>
                                          </p:spTgt>
                                        </p:tgtEl>
                                        <p:attrNameLst>
                                          <p:attrName>style.visibility</p:attrName>
                                        </p:attrNameLst>
                                      </p:cBhvr>
                                      <p:to>
                                        <p:strVal val="visible"/>
                                      </p:to>
                                    </p:set>
                                    <p:anim calcmode="lin" valueType="num">
                                      <p:cBhvr additive="base">
                                        <p:cTn id="52" dur="500" fill="hold"/>
                                        <p:tgtEl>
                                          <p:spTgt spid="13">
                                            <p:txEl>
                                              <p:pRg st="2" end="2"/>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13">
                                            <p:txEl>
                                              <p:pRg st="2" end="2"/>
                                            </p:txEl>
                                          </p:spTgt>
                                        </p:tgtEl>
                                        <p:attrNameLst>
                                          <p:attrName>ppt_y</p:attrName>
                                        </p:attrNameLst>
                                      </p:cBhvr>
                                      <p:tavLst>
                                        <p:tav tm="0">
                                          <p:val>
                                            <p:strVal val="1+#ppt_h/2"/>
                                          </p:val>
                                        </p:tav>
                                        <p:tav tm="100000">
                                          <p:val>
                                            <p:strVal val="#ppt_y"/>
                                          </p:val>
                                        </p:tav>
                                      </p:tavLst>
                                    </p:anim>
                                  </p:childTnLst>
                                </p:cTn>
                              </p:par>
                              <p:par>
                                <p:cTn id="54" presetID="2" presetClass="entr" presetSubtype="4" fill="hold" nodeType="withEffect">
                                  <p:stCondLst>
                                    <p:cond delay="0"/>
                                  </p:stCondLst>
                                  <p:childTnLst>
                                    <p:set>
                                      <p:cBhvr>
                                        <p:cTn id="55" dur="1" fill="hold">
                                          <p:stCondLst>
                                            <p:cond delay="0"/>
                                          </p:stCondLst>
                                        </p:cTn>
                                        <p:tgtEl>
                                          <p:spTgt spid="13">
                                            <p:txEl>
                                              <p:pRg st="3" end="3"/>
                                            </p:txEl>
                                          </p:spTgt>
                                        </p:tgtEl>
                                        <p:attrNameLst>
                                          <p:attrName>style.visibility</p:attrName>
                                        </p:attrNameLst>
                                      </p:cBhvr>
                                      <p:to>
                                        <p:strVal val="visible"/>
                                      </p:to>
                                    </p:set>
                                    <p:anim calcmode="lin" valueType="num">
                                      <p:cBhvr additive="base">
                                        <p:cTn id="56" dur="500" fill="hold"/>
                                        <p:tgtEl>
                                          <p:spTgt spid="13">
                                            <p:txEl>
                                              <p:pRg st="3" end="3"/>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1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13">
                                            <p:txEl>
                                              <p:pRg st="4" end="4"/>
                                            </p:txEl>
                                          </p:spTgt>
                                        </p:tgtEl>
                                        <p:attrNameLst>
                                          <p:attrName>style.visibility</p:attrName>
                                        </p:attrNameLst>
                                      </p:cBhvr>
                                      <p:to>
                                        <p:strVal val="visible"/>
                                      </p:to>
                                    </p:set>
                                    <p:anim calcmode="lin" valueType="num">
                                      <p:cBhvr additive="base">
                                        <p:cTn id="62" dur="500" fill="hold"/>
                                        <p:tgtEl>
                                          <p:spTgt spid="13">
                                            <p:txEl>
                                              <p:pRg st="4" end="4"/>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13">
                                            <p:txEl>
                                              <p:pRg st="4" end="4"/>
                                            </p:txEl>
                                          </p:spTgt>
                                        </p:tgtEl>
                                        <p:attrNameLst>
                                          <p:attrName>ppt_y</p:attrName>
                                        </p:attrNameLst>
                                      </p:cBhvr>
                                      <p:tavLst>
                                        <p:tav tm="0">
                                          <p:val>
                                            <p:strVal val="1+#ppt_h/2"/>
                                          </p:val>
                                        </p:tav>
                                        <p:tav tm="100000">
                                          <p:val>
                                            <p:strVal val="#ppt_y"/>
                                          </p:val>
                                        </p:tav>
                                      </p:tavLst>
                                    </p:anim>
                                  </p:childTnLst>
                                </p:cTn>
                              </p:par>
                              <p:par>
                                <p:cTn id="64" presetID="2" presetClass="entr" presetSubtype="4" fill="hold" nodeType="withEffect">
                                  <p:stCondLst>
                                    <p:cond delay="0"/>
                                  </p:stCondLst>
                                  <p:childTnLst>
                                    <p:set>
                                      <p:cBhvr>
                                        <p:cTn id="65" dur="1" fill="hold">
                                          <p:stCondLst>
                                            <p:cond delay="0"/>
                                          </p:stCondLst>
                                        </p:cTn>
                                        <p:tgtEl>
                                          <p:spTgt spid="13">
                                            <p:txEl>
                                              <p:pRg st="5" end="5"/>
                                            </p:txEl>
                                          </p:spTgt>
                                        </p:tgtEl>
                                        <p:attrNameLst>
                                          <p:attrName>style.visibility</p:attrName>
                                        </p:attrNameLst>
                                      </p:cBhvr>
                                      <p:to>
                                        <p:strVal val="visible"/>
                                      </p:to>
                                    </p:set>
                                    <p:anim calcmode="lin" valueType="num">
                                      <p:cBhvr additive="base">
                                        <p:cTn id="66" dur="500" fill="hold"/>
                                        <p:tgtEl>
                                          <p:spTgt spid="13">
                                            <p:txEl>
                                              <p:pRg st="5" end="5"/>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13">
                                            <p:txEl>
                                              <p:pRg st="5" end="5"/>
                                            </p:txEl>
                                          </p:spTgt>
                                        </p:tgtEl>
                                        <p:attrNameLst>
                                          <p:attrName>ppt_y</p:attrName>
                                        </p:attrNameLst>
                                      </p:cBhvr>
                                      <p:tavLst>
                                        <p:tav tm="0">
                                          <p:val>
                                            <p:strVal val="1+#ppt_h/2"/>
                                          </p:val>
                                        </p:tav>
                                        <p:tav tm="100000">
                                          <p:val>
                                            <p:strVal val="#ppt_y"/>
                                          </p:val>
                                        </p:tav>
                                      </p:tavLst>
                                    </p:anim>
                                  </p:childTnLst>
                                </p:cTn>
                              </p:par>
                              <p:par>
                                <p:cTn id="68" presetID="2" presetClass="entr" presetSubtype="4" fill="hold" nodeType="withEffect">
                                  <p:stCondLst>
                                    <p:cond delay="0"/>
                                  </p:stCondLst>
                                  <p:childTnLst>
                                    <p:set>
                                      <p:cBhvr>
                                        <p:cTn id="69" dur="1" fill="hold">
                                          <p:stCondLst>
                                            <p:cond delay="0"/>
                                          </p:stCondLst>
                                        </p:cTn>
                                        <p:tgtEl>
                                          <p:spTgt spid="13">
                                            <p:txEl>
                                              <p:pRg st="6" end="6"/>
                                            </p:txEl>
                                          </p:spTgt>
                                        </p:tgtEl>
                                        <p:attrNameLst>
                                          <p:attrName>style.visibility</p:attrName>
                                        </p:attrNameLst>
                                      </p:cBhvr>
                                      <p:to>
                                        <p:strVal val="visible"/>
                                      </p:to>
                                    </p:set>
                                    <p:anim calcmode="lin" valueType="num">
                                      <p:cBhvr additive="base">
                                        <p:cTn id="70" dur="500" fill="hold"/>
                                        <p:tgtEl>
                                          <p:spTgt spid="13">
                                            <p:txEl>
                                              <p:pRg st="6" end="6"/>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13">
                                            <p:txEl>
                                              <p:pRg st="6" end="6"/>
                                            </p:txEl>
                                          </p:spTgt>
                                        </p:tgtEl>
                                        <p:attrNameLst>
                                          <p:attrName>ppt_y</p:attrName>
                                        </p:attrNameLst>
                                      </p:cBhvr>
                                      <p:tavLst>
                                        <p:tav tm="0">
                                          <p:val>
                                            <p:strVal val="1+#ppt_h/2"/>
                                          </p:val>
                                        </p:tav>
                                        <p:tav tm="100000">
                                          <p:val>
                                            <p:strVal val="#ppt_y"/>
                                          </p:val>
                                        </p:tav>
                                      </p:tavLst>
                                    </p:anim>
                                  </p:childTnLst>
                                </p:cTn>
                              </p:par>
                              <p:par>
                                <p:cTn id="72" presetID="2" presetClass="entr" presetSubtype="4" fill="hold" nodeType="withEffect">
                                  <p:stCondLst>
                                    <p:cond delay="0"/>
                                  </p:stCondLst>
                                  <p:childTnLst>
                                    <p:set>
                                      <p:cBhvr>
                                        <p:cTn id="73" dur="1" fill="hold">
                                          <p:stCondLst>
                                            <p:cond delay="0"/>
                                          </p:stCondLst>
                                        </p:cTn>
                                        <p:tgtEl>
                                          <p:spTgt spid="13">
                                            <p:txEl>
                                              <p:pRg st="7" end="7"/>
                                            </p:txEl>
                                          </p:spTgt>
                                        </p:tgtEl>
                                        <p:attrNameLst>
                                          <p:attrName>style.visibility</p:attrName>
                                        </p:attrNameLst>
                                      </p:cBhvr>
                                      <p:to>
                                        <p:strVal val="visible"/>
                                      </p:to>
                                    </p:set>
                                    <p:anim calcmode="lin" valueType="num">
                                      <p:cBhvr additive="base">
                                        <p:cTn id="74" dur="500" fill="hold"/>
                                        <p:tgtEl>
                                          <p:spTgt spid="13">
                                            <p:txEl>
                                              <p:pRg st="7" end="7"/>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13">
                                            <p:txEl>
                                              <p:pRg st="7" end="7"/>
                                            </p:txEl>
                                          </p:spTgt>
                                        </p:tgtEl>
                                        <p:attrNameLst>
                                          <p:attrName>ppt_y</p:attrName>
                                        </p:attrNameLst>
                                      </p:cBhvr>
                                      <p:tavLst>
                                        <p:tav tm="0">
                                          <p:val>
                                            <p:strVal val="1+#ppt_h/2"/>
                                          </p:val>
                                        </p:tav>
                                        <p:tav tm="100000">
                                          <p:val>
                                            <p:strVal val="#ppt_y"/>
                                          </p:val>
                                        </p:tav>
                                      </p:tavLst>
                                    </p:anim>
                                  </p:childTnLst>
                                </p:cTn>
                              </p:par>
                              <p:par>
                                <p:cTn id="76" presetID="2" presetClass="entr" presetSubtype="4" fill="hold" nodeType="withEffect">
                                  <p:stCondLst>
                                    <p:cond delay="0"/>
                                  </p:stCondLst>
                                  <p:childTnLst>
                                    <p:set>
                                      <p:cBhvr>
                                        <p:cTn id="77" dur="1" fill="hold">
                                          <p:stCondLst>
                                            <p:cond delay="0"/>
                                          </p:stCondLst>
                                        </p:cTn>
                                        <p:tgtEl>
                                          <p:spTgt spid="13">
                                            <p:txEl>
                                              <p:pRg st="8" end="8"/>
                                            </p:txEl>
                                          </p:spTgt>
                                        </p:tgtEl>
                                        <p:attrNameLst>
                                          <p:attrName>style.visibility</p:attrName>
                                        </p:attrNameLst>
                                      </p:cBhvr>
                                      <p:to>
                                        <p:strVal val="visible"/>
                                      </p:to>
                                    </p:set>
                                    <p:anim calcmode="lin" valueType="num">
                                      <p:cBhvr additive="base">
                                        <p:cTn id="78" dur="500" fill="hold"/>
                                        <p:tgtEl>
                                          <p:spTgt spid="13">
                                            <p:txEl>
                                              <p:pRg st="8" end="8"/>
                                            </p:txEl>
                                          </p:spTgt>
                                        </p:tgtEl>
                                        <p:attrNameLst>
                                          <p:attrName>ppt_x</p:attrName>
                                        </p:attrNameLst>
                                      </p:cBhvr>
                                      <p:tavLst>
                                        <p:tav tm="0">
                                          <p:val>
                                            <p:strVal val="#ppt_x"/>
                                          </p:val>
                                        </p:tav>
                                        <p:tav tm="100000">
                                          <p:val>
                                            <p:strVal val="#ppt_x"/>
                                          </p:val>
                                        </p:tav>
                                      </p:tavLst>
                                    </p:anim>
                                    <p:anim calcmode="lin" valueType="num">
                                      <p:cBhvr additive="base">
                                        <p:cTn id="79" dur="500" fill="hold"/>
                                        <p:tgtEl>
                                          <p:spTgt spid="1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6411" y="300789"/>
            <a:ext cx="9083842"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a:t>9</a:t>
            </a:r>
            <a:r>
              <a:rPr lang="en-IN" dirty="0" smtClean="0"/>
              <a:t>. </a:t>
            </a:r>
            <a:r>
              <a:rPr lang="en-IN" dirty="0"/>
              <a:t>A box contains 2 white balls, 3 black </a:t>
            </a:r>
            <a:r>
              <a:rPr lang="en-IN" dirty="0" smtClean="0"/>
              <a:t>balls and </a:t>
            </a:r>
            <a:r>
              <a:rPr lang="en-IN" dirty="0"/>
              <a:t>4 red balls. In how many ways can</a:t>
            </a:r>
          </a:p>
          <a:p>
            <a:r>
              <a:rPr lang="en-IN" dirty="0"/>
              <a:t>three balls be drawn from the box if </a:t>
            </a:r>
            <a:r>
              <a:rPr lang="en-IN" dirty="0" smtClean="0"/>
              <a:t>at least </a:t>
            </a:r>
            <a:r>
              <a:rPr lang="en-IN" dirty="0"/>
              <a:t>one black ball has to be included in</a:t>
            </a:r>
          </a:p>
          <a:p>
            <a:r>
              <a:rPr lang="en-IN" dirty="0"/>
              <a:t>the draw?</a:t>
            </a:r>
          </a:p>
          <a:p>
            <a:endParaRPr lang="en-IN" dirty="0"/>
          </a:p>
        </p:txBody>
      </p:sp>
      <p:sp>
        <p:nvSpPr>
          <p:cNvPr id="3" name="TextBox 2"/>
          <p:cNvSpPr txBox="1"/>
          <p:nvPr/>
        </p:nvSpPr>
        <p:spPr>
          <a:xfrm>
            <a:off x="156411" y="1203158"/>
            <a:ext cx="9083842"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Solution:</a:t>
            </a:r>
          </a:p>
          <a:p>
            <a:r>
              <a:rPr lang="en-US" dirty="0" smtClean="0"/>
              <a:t>Total balls = 2+3+4 = 9</a:t>
            </a:r>
          </a:p>
          <a:p>
            <a:r>
              <a:rPr lang="en-US" dirty="0" err="1" smtClean="0"/>
              <a:t>Atleast</a:t>
            </a:r>
            <a:r>
              <a:rPr lang="en-US" dirty="0" smtClean="0"/>
              <a:t> one black ball so  , total ways – no black ball</a:t>
            </a:r>
          </a:p>
          <a:p>
            <a:r>
              <a:rPr lang="en-US" dirty="0"/>
              <a:t> </a:t>
            </a:r>
            <a:r>
              <a:rPr lang="en-US" dirty="0" smtClean="0"/>
              <a:t>                                     = 9C3 – 6C3</a:t>
            </a:r>
          </a:p>
          <a:p>
            <a:r>
              <a:rPr lang="en-US" dirty="0"/>
              <a:t> </a:t>
            </a:r>
            <a:r>
              <a:rPr lang="en-US" dirty="0" smtClean="0"/>
              <a:t>                                      = 9*8*7/6   - 6*5*4/6</a:t>
            </a:r>
          </a:p>
          <a:p>
            <a:r>
              <a:rPr lang="en-US" dirty="0"/>
              <a:t> </a:t>
            </a:r>
            <a:r>
              <a:rPr lang="en-US" dirty="0" smtClean="0"/>
              <a:t>                                      = 84 - 20  </a:t>
            </a:r>
          </a:p>
          <a:p>
            <a:r>
              <a:rPr lang="en-US" dirty="0"/>
              <a:t> </a:t>
            </a:r>
            <a:r>
              <a:rPr lang="en-US" dirty="0" smtClean="0"/>
              <a:t>                                     = 64 </a:t>
            </a:r>
            <a:endParaRPr lang="en-IN" dirty="0"/>
          </a:p>
        </p:txBody>
      </p:sp>
    </p:spTree>
    <p:extLst>
      <p:ext uri="{BB962C8B-B14F-4D97-AF65-F5344CB8AC3E}">
        <p14:creationId xmlns:p14="http://schemas.microsoft.com/office/powerpoint/2010/main" val="1044248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 calcmode="lin" valueType="num">
                                      <p:cBhvr additive="base">
                                        <p:cTn id="1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 calcmode="lin" valueType="num">
                                      <p:cBhvr additive="base">
                                        <p:cTn id="15"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fade">
                                      <p:cBhvr>
                                        <p:cTn id="21" dur="1000"/>
                                        <p:tgtEl>
                                          <p:spTgt spid="3">
                                            <p:txEl>
                                              <p:pRg st="0" end="0"/>
                                            </p:txEl>
                                          </p:spTgt>
                                        </p:tgtEl>
                                      </p:cBhvr>
                                    </p:animEffect>
                                    <p:anim calcmode="lin" valueType="num">
                                      <p:cBhvr>
                                        <p:cTn id="2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0" end="0"/>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animEffect transition="in" filter="fade">
                                      <p:cBhvr>
                                        <p:cTn id="26" dur="1000"/>
                                        <p:tgtEl>
                                          <p:spTgt spid="3">
                                            <p:txEl>
                                              <p:pRg st="1" end="1"/>
                                            </p:txEl>
                                          </p:spTgt>
                                        </p:tgtEl>
                                      </p:cBhvr>
                                    </p:animEffect>
                                    <p:anim calcmode="lin" valueType="num">
                                      <p:cBhvr>
                                        <p:cTn id="27"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fade">
                                      <p:cBhvr>
                                        <p:cTn id="31" dur="1000"/>
                                        <p:tgtEl>
                                          <p:spTgt spid="3">
                                            <p:txEl>
                                              <p:pRg st="2" end="2"/>
                                            </p:txEl>
                                          </p:spTgt>
                                        </p:tgtEl>
                                      </p:cBhvr>
                                    </p:animEffect>
                                    <p:anim calcmode="lin" valueType="num">
                                      <p:cBhvr>
                                        <p:cTn id="3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3">
                                            <p:txEl>
                                              <p:pRg st="3" end="3"/>
                                            </p:txEl>
                                          </p:spTgt>
                                        </p:tgtEl>
                                        <p:attrNameLst>
                                          <p:attrName>style.visibility</p:attrName>
                                        </p:attrNameLst>
                                      </p:cBhvr>
                                      <p:to>
                                        <p:strVal val="visible"/>
                                      </p:to>
                                    </p:set>
                                    <p:animEffect transition="in" filter="fade">
                                      <p:cBhvr>
                                        <p:cTn id="38" dur="1000"/>
                                        <p:tgtEl>
                                          <p:spTgt spid="3">
                                            <p:txEl>
                                              <p:pRg st="3" end="3"/>
                                            </p:txEl>
                                          </p:spTgt>
                                        </p:tgtEl>
                                      </p:cBhvr>
                                    </p:animEffect>
                                    <p:anim calcmode="lin" valueType="num">
                                      <p:cBhvr>
                                        <p:cTn id="3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3" end="3"/>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Effect transition="in" filter="fade">
                                      <p:cBhvr>
                                        <p:cTn id="43" dur="1000"/>
                                        <p:tgtEl>
                                          <p:spTgt spid="3">
                                            <p:txEl>
                                              <p:pRg st="4" end="4"/>
                                            </p:txEl>
                                          </p:spTgt>
                                        </p:tgtEl>
                                      </p:cBhvr>
                                    </p:animEffect>
                                    <p:anim calcmode="lin" valueType="num">
                                      <p:cBhvr>
                                        <p:cTn id="4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4" end="4"/>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3">
                                            <p:txEl>
                                              <p:pRg st="5" end="5"/>
                                            </p:txEl>
                                          </p:spTgt>
                                        </p:tgtEl>
                                        <p:attrNameLst>
                                          <p:attrName>style.visibility</p:attrName>
                                        </p:attrNameLst>
                                      </p:cBhvr>
                                      <p:to>
                                        <p:strVal val="visible"/>
                                      </p:to>
                                    </p:set>
                                    <p:animEffect transition="in" filter="fade">
                                      <p:cBhvr>
                                        <p:cTn id="48" dur="1000"/>
                                        <p:tgtEl>
                                          <p:spTgt spid="3">
                                            <p:txEl>
                                              <p:pRg st="5" end="5"/>
                                            </p:txEl>
                                          </p:spTgt>
                                        </p:tgtEl>
                                      </p:cBhvr>
                                    </p:animEffect>
                                    <p:anim calcmode="lin" valueType="num">
                                      <p:cBhvr>
                                        <p:cTn id="4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5" end="5"/>
                                            </p:txEl>
                                          </p:spTgt>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3">
                                            <p:txEl>
                                              <p:pRg st="6" end="6"/>
                                            </p:txEl>
                                          </p:spTgt>
                                        </p:tgtEl>
                                        <p:attrNameLst>
                                          <p:attrName>style.visibility</p:attrName>
                                        </p:attrNameLst>
                                      </p:cBhvr>
                                      <p:to>
                                        <p:strVal val="visible"/>
                                      </p:to>
                                    </p:set>
                                    <p:animEffect transition="in" filter="fade">
                                      <p:cBhvr>
                                        <p:cTn id="53" dur="1000"/>
                                        <p:tgtEl>
                                          <p:spTgt spid="3">
                                            <p:txEl>
                                              <p:pRg st="6" end="6"/>
                                            </p:txEl>
                                          </p:spTgt>
                                        </p:tgtEl>
                                      </p:cBhvr>
                                    </p:animEffect>
                                    <p:anim calcmode="lin" valueType="num">
                                      <p:cBhvr>
                                        <p:cTn id="5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6411" y="348916"/>
            <a:ext cx="9083842"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smtClean="0"/>
              <a:t>10. </a:t>
            </a:r>
            <a:r>
              <a:rPr lang="en-IN" dirty="0"/>
              <a:t>How many four digit numbers can </a:t>
            </a:r>
            <a:r>
              <a:rPr lang="en-IN" dirty="0" smtClean="0"/>
              <a:t>be formed </a:t>
            </a:r>
            <a:r>
              <a:rPr lang="en-IN" dirty="0"/>
              <a:t>from the digits 2, 3, 5, 6, 7 and 9</a:t>
            </a:r>
          </a:p>
          <a:p>
            <a:r>
              <a:rPr lang="en-IN" dirty="0"/>
              <a:t>which are divisible by 4 and none of </a:t>
            </a:r>
            <a:r>
              <a:rPr lang="en-IN" dirty="0" smtClean="0"/>
              <a:t>the digits </a:t>
            </a:r>
            <a:r>
              <a:rPr lang="en-IN" dirty="0"/>
              <a:t>is repeated?</a:t>
            </a:r>
          </a:p>
          <a:p>
            <a:endParaRPr lang="en-IN" dirty="0"/>
          </a:p>
        </p:txBody>
      </p:sp>
      <p:sp>
        <p:nvSpPr>
          <p:cNvPr id="7" name="TextBox 6"/>
          <p:cNvSpPr txBox="1"/>
          <p:nvPr/>
        </p:nvSpPr>
        <p:spPr>
          <a:xfrm>
            <a:off x="156411" y="1314478"/>
            <a:ext cx="9685421" cy="535531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Solution:</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a:p>
            <a:endParaRPr lang="en-US" dirty="0" smtClean="0"/>
          </a:p>
          <a:p>
            <a:endParaRPr lang="en-US" dirty="0"/>
          </a:p>
          <a:p>
            <a:endParaRPr lang="en-US" dirty="0" smtClean="0"/>
          </a:p>
          <a:p>
            <a:endParaRPr lang="en-US" dirty="0" smtClean="0"/>
          </a:p>
          <a:p>
            <a:endParaRPr lang="en-US" dirty="0" smtClean="0"/>
          </a:p>
          <a:p>
            <a:endParaRPr lang="en-IN" dirty="0"/>
          </a:p>
        </p:txBody>
      </p:sp>
      <p:sp>
        <p:nvSpPr>
          <p:cNvPr id="2" name="Rectangle 1"/>
          <p:cNvSpPr/>
          <p:nvPr/>
        </p:nvSpPr>
        <p:spPr>
          <a:xfrm>
            <a:off x="522373" y="1902762"/>
            <a:ext cx="601579" cy="42110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a:t>
            </a:r>
            <a:endParaRPr lang="en-IN" dirty="0"/>
          </a:p>
        </p:txBody>
      </p:sp>
      <p:sp>
        <p:nvSpPr>
          <p:cNvPr id="16" name="Rectangle 15"/>
          <p:cNvSpPr/>
          <p:nvPr/>
        </p:nvSpPr>
        <p:spPr>
          <a:xfrm>
            <a:off x="1200650" y="1910551"/>
            <a:ext cx="601579" cy="42110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a:t>
            </a:r>
            <a:endParaRPr lang="en-IN" dirty="0"/>
          </a:p>
        </p:txBody>
      </p:sp>
      <p:sp>
        <p:nvSpPr>
          <p:cNvPr id="17" name="Rectangle 16"/>
          <p:cNvSpPr/>
          <p:nvPr/>
        </p:nvSpPr>
        <p:spPr>
          <a:xfrm>
            <a:off x="1878927" y="1910550"/>
            <a:ext cx="601579" cy="421105"/>
          </a:xfrm>
          <a:prstGeom prst="rect">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a:t>
            </a:r>
            <a:endParaRPr lang="en-IN" dirty="0"/>
          </a:p>
        </p:txBody>
      </p:sp>
      <p:sp>
        <p:nvSpPr>
          <p:cNvPr id="18" name="Rectangle 17"/>
          <p:cNvSpPr/>
          <p:nvPr/>
        </p:nvSpPr>
        <p:spPr>
          <a:xfrm>
            <a:off x="2707093" y="1912555"/>
            <a:ext cx="601579" cy="421105"/>
          </a:xfrm>
          <a:prstGeom prst="rect">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a:t>
            </a:r>
            <a:endParaRPr lang="en-IN" dirty="0"/>
          </a:p>
        </p:txBody>
      </p:sp>
      <p:sp>
        <p:nvSpPr>
          <p:cNvPr id="3" name="TextBox 2"/>
          <p:cNvSpPr txBox="1"/>
          <p:nvPr/>
        </p:nvSpPr>
        <p:spPr>
          <a:xfrm>
            <a:off x="3880160" y="1729376"/>
            <a:ext cx="884346"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 4* 3 </a:t>
            </a:r>
          </a:p>
          <a:p>
            <a:r>
              <a:rPr lang="en-US" dirty="0" smtClean="0"/>
              <a:t>=12</a:t>
            </a:r>
            <a:endParaRPr lang="en-IN" dirty="0"/>
          </a:p>
        </p:txBody>
      </p:sp>
      <p:sp>
        <p:nvSpPr>
          <p:cNvPr id="11" name="Rectangle 10"/>
          <p:cNvSpPr/>
          <p:nvPr/>
        </p:nvSpPr>
        <p:spPr>
          <a:xfrm>
            <a:off x="522373" y="2662252"/>
            <a:ext cx="601579" cy="42110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a:t>
            </a:r>
            <a:endParaRPr lang="en-IN" dirty="0"/>
          </a:p>
        </p:txBody>
      </p:sp>
      <p:sp>
        <p:nvSpPr>
          <p:cNvPr id="12" name="Rectangle 11"/>
          <p:cNvSpPr/>
          <p:nvPr/>
        </p:nvSpPr>
        <p:spPr>
          <a:xfrm>
            <a:off x="1200650" y="2670041"/>
            <a:ext cx="601579" cy="42110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a:t>
            </a:r>
            <a:endParaRPr lang="en-IN" dirty="0"/>
          </a:p>
        </p:txBody>
      </p:sp>
      <p:sp>
        <p:nvSpPr>
          <p:cNvPr id="13" name="Rectangle 12"/>
          <p:cNvSpPr/>
          <p:nvPr/>
        </p:nvSpPr>
        <p:spPr>
          <a:xfrm>
            <a:off x="1878927" y="2670040"/>
            <a:ext cx="601579" cy="421105"/>
          </a:xfrm>
          <a:prstGeom prst="rect">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a:t>
            </a:r>
            <a:endParaRPr lang="en-IN" dirty="0"/>
          </a:p>
        </p:txBody>
      </p:sp>
      <p:sp>
        <p:nvSpPr>
          <p:cNvPr id="14" name="Rectangle 13"/>
          <p:cNvSpPr/>
          <p:nvPr/>
        </p:nvSpPr>
        <p:spPr>
          <a:xfrm>
            <a:off x="2707093" y="2672045"/>
            <a:ext cx="601579" cy="421105"/>
          </a:xfrm>
          <a:prstGeom prst="rect">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endParaRPr lang="en-IN" dirty="0"/>
          </a:p>
        </p:txBody>
      </p:sp>
      <p:sp>
        <p:nvSpPr>
          <p:cNvPr id="15" name="TextBox 14"/>
          <p:cNvSpPr txBox="1"/>
          <p:nvPr/>
        </p:nvSpPr>
        <p:spPr>
          <a:xfrm>
            <a:off x="3880160" y="2488866"/>
            <a:ext cx="884346"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 4* 3 </a:t>
            </a:r>
          </a:p>
          <a:p>
            <a:r>
              <a:rPr lang="en-US" dirty="0" smtClean="0"/>
              <a:t>=12</a:t>
            </a:r>
            <a:endParaRPr lang="en-IN" dirty="0"/>
          </a:p>
        </p:txBody>
      </p:sp>
      <p:sp>
        <p:nvSpPr>
          <p:cNvPr id="21" name="Rectangle 20"/>
          <p:cNvSpPr/>
          <p:nvPr/>
        </p:nvSpPr>
        <p:spPr>
          <a:xfrm>
            <a:off x="534405" y="3381935"/>
            <a:ext cx="601579" cy="42110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a:t>
            </a:r>
            <a:endParaRPr lang="en-IN" dirty="0"/>
          </a:p>
        </p:txBody>
      </p:sp>
      <p:sp>
        <p:nvSpPr>
          <p:cNvPr id="22" name="Rectangle 21"/>
          <p:cNvSpPr/>
          <p:nvPr/>
        </p:nvSpPr>
        <p:spPr>
          <a:xfrm>
            <a:off x="1212682" y="3389724"/>
            <a:ext cx="601579" cy="42110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a:t>
            </a:r>
            <a:endParaRPr lang="en-IN" dirty="0"/>
          </a:p>
        </p:txBody>
      </p:sp>
      <p:sp>
        <p:nvSpPr>
          <p:cNvPr id="23" name="Rectangle 22"/>
          <p:cNvSpPr/>
          <p:nvPr/>
        </p:nvSpPr>
        <p:spPr>
          <a:xfrm>
            <a:off x="1890959" y="3389723"/>
            <a:ext cx="601579" cy="421105"/>
          </a:xfrm>
          <a:prstGeom prst="rect">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endParaRPr lang="en-IN" dirty="0"/>
          </a:p>
        </p:txBody>
      </p:sp>
      <p:sp>
        <p:nvSpPr>
          <p:cNvPr id="24" name="Rectangle 23"/>
          <p:cNvSpPr/>
          <p:nvPr/>
        </p:nvSpPr>
        <p:spPr>
          <a:xfrm>
            <a:off x="2719125" y="3391728"/>
            <a:ext cx="601579" cy="421105"/>
          </a:xfrm>
          <a:prstGeom prst="rect">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a:t>
            </a:r>
            <a:endParaRPr lang="en-IN" dirty="0"/>
          </a:p>
        </p:txBody>
      </p:sp>
      <p:sp>
        <p:nvSpPr>
          <p:cNvPr id="25" name="TextBox 24"/>
          <p:cNvSpPr txBox="1"/>
          <p:nvPr/>
        </p:nvSpPr>
        <p:spPr>
          <a:xfrm>
            <a:off x="3892192" y="3208549"/>
            <a:ext cx="884346"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 4* 3 </a:t>
            </a:r>
          </a:p>
          <a:p>
            <a:r>
              <a:rPr lang="en-US" dirty="0" smtClean="0"/>
              <a:t>=12</a:t>
            </a:r>
            <a:endParaRPr lang="en-IN" dirty="0"/>
          </a:p>
        </p:txBody>
      </p:sp>
      <p:sp>
        <p:nvSpPr>
          <p:cNvPr id="26" name="Rectangle 25"/>
          <p:cNvSpPr/>
          <p:nvPr/>
        </p:nvSpPr>
        <p:spPr>
          <a:xfrm>
            <a:off x="534405" y="4165520"/>
            <a:ext cx="601579" cy="42110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a:t>
            </a:r>
            <a:endParaRPr lang="en-IN" dirty="0"/>
          </a:p>
        </p:txBody>
      </p:sp>
      <p:sp>
        <p:nvSpPr>
          <p:cNvPr id="27" name="Rectangle 26"/>
          <p:cNvSpPr/>
          <p:nvPr/>
        </p:nvSpPr>
        <p:spPr>
          <a:xfrm>
            <a:off x="1212682" y="4173309"/>
            <a:ext cx="601579" cy="42110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a:t>
            </a:r>
            <a:endParaRPr lang="en-IN" dirty="0"/>
          </a:p>
        </p:txBody>
      </p:sp>
      <p:sp>
        <p:nvSpPr>
          <p:cNvPr id="28" name="Rectangle 27"/>
          <p:cNvSpPr/>
          <p:nvPr/>
        </p:nvSpPr>
        <p:spPr>
          <a:xfrm>
            <a:off x="1890959" y="4161277"/>
            <a:ext cx="601579" cy="421105"/>
          </a:xfrm>
          <a:prstGeom prst="rect">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endParaRPr lang="en-IN" dirty="0"/>
          </a:p>
        </p:txBody>
      </p:sp>
      <p:sp>
        <p:nvSpPr>
          <p:cNvPr id="29" name="Rectangle 28"/>
          <p:cNvSpPr/>
          <p:nvPr/>
        </p:nvSpPr>
        <p:spPr>
          <a:xfrm>
            <a:off x="2719125" y="4175313"/>
            <a:ext cx="601579" cy="421105"/>
          </a:xfrm>
          <a:prstGeom prst="rect">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endParaRPr lang="en-IN" dirty="0"/>
          </a:p>
        </p:txBody>
      </p:sp>
      <p:sp>
        <p:nvSpPr>
          <p:cNvPr id="30" name="TextBox 29"/>
          <p:cNvSpPr txBox="1"/>
          <p:nvPr/>
        </p:nvSpPr>
        <p:spPr>
          <a:xfrm>
            <a:off x="3892192" y="3992134"/>
            <a:ext cx="884346"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 4* 3 </a:t>
            </a:r>
          </a:p>
          <a:p>
            <a:r>
              <a:rPr lang="en-US" dirty="0" smtClean="0"/>
              <a:t>=12</a:t>
            </a:r>
            <a:endParaRPr lang="en-IN" dirty="0"/>
          </a:p>
        </p:txBody>
      </p:sp>
      <p:sp>
        <p:nvSpPr>
          <p:cNvPr id="31" name="Rectangle 30"/>
          <p:cNvSpPr/>
          <p:nvPr/>
        </p:nvSpPr>
        <p:spPr>
          <a:xfrm>
            <a:off x="5298910" y="2707549"/>
            <a:ext cx="601579" cy="42110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a:t>
            </a:r>
            <a:endParaRPr lang="en-IN" dirty="0"/>
          </a:p>
        </p:txBody>
      </p:sp>
      <p:sp>
        <p:nvSpPr>
          <p:cNvPr id="32" name="Rectangle 31"/>
          <p:cNvSpPr/>
          <p:nvPr/>
        </p:nvSpPr>
        <p:spPr>
          <a:xfrm>
            <a:off x="5977187" y="2715338"/>
            <a:ext cx="601579" cy="42110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a:t>
            </a:r>
            <a:endParaRPr lang="en-IN" dirty="0"/>
          </a:p>
        </p:txBody>
      </p:sp>
      <p:sp>
        <p:nvSpPr>
          <p:cNvPr id="33" name="Rectangle 32"/>
          <p:cNvSpPr/>
          <p:nvPr/>
        </p:nvSpPr>
        <p:spPr>
          <a:xfrm>
            <a:off x="6655464" y="2715337"/>
            <a:ext cx="601579" cy="421105"/>
          </a:xfrm>
          <a:prstGeom prst="rect">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endParaRPr lang="en-IN" dirty="0"/>
          </a:p>
        </p:txBody>
      </p:sp>
      <p:sp>
        <p:nvSpPr>
          <p:cNvPr id="34" name="Rectangle 33"/>
          <p:cNvSpPr/>
          <p:nvPr/>
        </p:nvSpPr>
        <p:spPr>
          <a:xfrm>
            <a:off x="7483630" y="2717342"/>
            <a:ext cx="601579" cy="421105"/>
          </a:xfrm>
          <a:prstGeom prst="rect">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endParaRPr lang="en-IN" dirty="0"/>
          </a:p>
        </p:txBody>
      </p:sp>
      <p:sp>
        <p:nvSpPr>
          <p:cNvPr id="35" name="TextBox 34"/>
          <p:cNvSpPr txBox="1"/>
          <p:nvPr/>
        </p:nvSpPr>
        <p:spPr>
          <a:xfrm>
            <a:off x="8656697" y="2534163"/>
            <a:ext cx="884346"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 4* 3 </a:t>
            </a:r>
          </a:p>
          <a:p>
            <a:r>
              <a:rPr lang="en-US" dirty="0" smtClean="0"/>
              <a:t>=12</a:t>
            </a:r>
            <a:endParaRPr lang="en-IN" dirty="0"/>
          </a:p>
        </p:txBody>
      </p:sp>
      <p:sp>
        <p:nvSpPr>
          <p:cNvPr id="36" name="Rectangle 35"/>
          <p:cNvSpPr/>
          <p:nvPr/>
        </p:nvSpPr>
        <p:spPr>
          <a:xfrm>
            <a:off x="5220211" y="1871265"/>
            <a:ext cx="601579" cy="42110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a:t>
            </a:r>
            <a:endParaRPr lang="en-IN" dirty="0"/>
          </a:p>
        </p:txBody>
      </p:sp>
      <p:sp>
        <p:nvSpPr>
          <p:cNvPr id="37" name="Rectangle 36"/>
          <p:cNvSpPr/>
          <p:nvPr/>
        </p:nvSpPr>
        <p:spPr>
          <a:xfrm>
            <a:off x="5898488" y="1879054"/>
            <a:ext cx="601579" cy="42110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a:t>
            </a:r>
            <a:endParaRPr lang="en-IN" dirty="0"/>
          </a:p>
        </p:txBody>
      </p:sp>
      <p:sp>
        <p:nvSpPr>
          <p:cNvPr id="38" name="Rectangle 37"/>
          <p:cNvSpPr/>
          <p:nvPr/>
        </p:nvSpPr>
        <p:spPr>
          <a:xfrm>
            <a:off x="6576765" y="1879053"/>
            <a:ext cx="601579" cy="421105"/>
          </a:xfrm>
          <a:prstGeom prst="rect">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endParaRPr lang="en-IN" dirty="0"/>
          </a:p>
        </p:txBody>
      </p:sp>
      <p:sp>
        <p:nvSpPr>
          <p:cNvPr id="39" name="Rectangle 38"/>
          <p:cNvSpPr/>
          <p:nvPr/>
        </p:nvSpPr>
        <p:spPr>
          <a:xfrm>
            <a:off x="7404931" y="1881058"/>
            <a:ext cx="601579" cy="421105"/>
          </a:xfrm>
          <a:prstGeom prst="rect">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a:t>
            </a:r>
            <a:endParaRPr lang="en-IN" dirty="0"/>
          </a:p>
        </p:txBody>
      </p:sp>
      <p:sp>
        <p:nvSpPr>
          <p:cNvPr id="40" name="TextBox 39"/>
          <p:cNvSpPr txBox="1"/>
          <p:nvPr/>
        </p:nvSpPr>
        <p:spPr>
          <a:xfrm>
            <a:off x="8577998" y="1697879"/>
            <a:ext cx="884346"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 4* 3 </a:t>
            </a:r>
          </a:p>
          <a:p>
            <a:r>
              <a:rPr lang="en-US" dirty="0" smtClean="0"/>
              <a:t>=12</a:t>
            </a:r>
            <a:endParaRPr lang="en-IN" dirty="0"/>
          </a:p>
        </p:txBody>
      </p:sp>
      <p:sp>
        <p:nvSpPr>
          <p:cNvPr id="41" name="Rectangle 40"/>
          <p:cNvSpPr/>
          <p:nvPr/>
        </p:nvSpPr>
        <p:spPr>
          <a:xfrm>
            <a:off x="594558" y="5800997"/>
            <a:ext cx="601579" cy="42110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a:t>
            </a:r>
            <a:endParaRPr lang="en-IN" dirty="0"/>
          </a:p>
        </p:txBody>
      </p:sp>
      <p:sp>
        <p:nvSpPr>
          <p:cNvPr id="42" name="Rectangle 41"/>
          <p:cNvSpPr/>
          <p:nvPr/>
        </p:nvSpPr>
        <p:spPr>
          <a:xfrm>
            <a:off x="1272835" y="5808786"/>
            <a:ext cx="601579" cy="42110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a:t>
            </a:r>
            <a:endParaRPr lang="en-IN" dirty="0"/>
          </a:p>
        </p:txBody>
      </p:sp>
      <p:sp>
        <p:nvSpPr>
          <p:cNvPr id="43" name="Rectangle 42"/>
          <p:cNvSpPr/>
          <p:nvPr/>
        </p:nvSpPr>
        <p:spPr>
          <a:xfrm>
            <a:off x="1951112" y="5808785"/>
            <a:ext cx="601579" cy="421105"/>
          </a:xfrm>
          <a:prstGeom prst="rect">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endParaRPr lang="en-IN" dirty="0"/>
          </a:p>
        </p:txBody>
      </p:sp>
      <p:sp>
        <p:nvSpPr>
          <p:cNvPr id="44" name="Rectangle 43"/>
          <p:cNvSpPr/>
          <p:nvPr/>
        </p:nvSpPr>
        <p:spPr>
          <a:xfrm>
            <a:off x="2779278" y="5810790"/>
            <a:ext cx="601579" cy="421105"/>
          </a:xfrm>
          <a:prstGeom prst="rect">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endParaRPr lang="en-IN" dirty="0"/>
          </a:p>
        </p:txBody>
      </p:sp>
      <p:sp>
        <p:nvSpPr>
          <p:cNvPr id="45" name="TextBox 44"/>
          <p:cNvSpPr txBox="1"/>
          <p:nvPr/>
        </p:nvSpPr>
        <p:spPr>
          <a:xfrm>
            <a:off x="3952345" y="5627611"/>
            <a:ext cx="884346"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 4* 3 </a:t>
            </a:r>
          </a:p>
          <a:p>
            <a:r>
              <a:rPr lang="en-US" dirty="0" smtClean="0"/>
              <a:t>=12</a:t>
            </a:r>
            <a:endParaRPr lang="en-IN" dirty="0"/>
          </a:p>
        </p:txBody>
      </p:sp>
      <p:sp>
        <p:nvSpPr>
          <p:cNvPr id="46" name="Rectangle 45"/>
          <p:cNvSpPr/>
          <p:nvPr/>
        </p:nvSpPr>
        <p:spPr>
          <a:xfrm>
            <a:off x="598075" y="4937074"/>
            <a:ext cx="601579" cy="42110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a:t>
            </a:r>
            <a:endParaRPr lang="en-IN" dirty="0"/>
          </a:p>
        </p:txBody>
      </p:sp>
      <p:sp>
        <p:nvSpPr>
          <p:cNvPr id="47" name="Rectangle 46"/>
          <p:cNvSpPr/>
          <p:nvPr/>
        </p:nvSpPr>
        <p:spPr>
          <a:xfrm>
            <a:off x="1276352" y="4944863"/>
            <a:ext cx="601579" cy="42110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a:t>
            </a:r>
            <a:endParaRPr lang="en-IN" dirty="0"/>
          </a:p>
        </p:txBody>
      </p:sp>
      <p:sp>
        <p:nvSpPr>
          <p:cNvPr id="48" name="Rectangle 47"/>
          <p:cNvSpPr/>
          <p:nvPr/>
        </p:nvSpPr>
        <p:spPr>
          <a:xfrm>
            <a:off x="1954629" y="4944862"/>
            <a:ext cx="601579" cy="421105"/>
          </a:xfrm>
          <a:prstGeom prst="rect">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endParaRPr lang="en-IN" dirty="0"/>
          </a:p>
        </p:txBody>
      </p:sp>
      <p:sp>
        <p:nvSpPr>
          <p:cNvPr id="49" name="Rectangle 48"/>
          <p:cNvSpPr/>
          <p:nvPr/>
        </p:nvSpPr>
        <p:spPr>
          <a:xfrm>
            <a:off x="2782795" y="4946867"/>
            <a:ext cx="601579" cy="421105"/>
          </a:xfrm>
          <a:prstGeom prst="rect">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a:t>
            </a:r>
            <a:endParaRPr lang="en-IN" dirty="0"/>
          </a:p>
        </p:txBody>
      </p:sp>
      <p:sp>
        <p:nvSpPr>
          <p:cNvPr id="50" name="TextBox 49"/>
          <p:cNvSpPr txBox="1"/>
          <p:nvPr/>
        </p:nvSpPr>
        <p:spPr>
          <a:xfrm>
            <a:off x="3955862" y="4763688"/>
            <a:ext cx="884346"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 4* 3 </a:t>
            </a:r>
          </a:p>
          <a:p>
            <a:r>
              <a:rPr lang="en-US" dirty="0" smtClean="0"/>
              <a:t>=12</a:t>
            </a:r>
            <a:endParaRPr lang="en-IN" dirty="0"/>
          </a:p>
        </p:txBody>
      </p:sp>
      <p:sp>
        <p:nvSpPr>
          <p:cNvPr id="61" name="TextBox 60"/>
          <p:cNvSpPr txBox="1"/>
          <p:nvPr/>
        </p:nvSpPr>
        <p:spPr>
          <a:xfrm>
            <a:off x="6277975" y="3787650"/>
            <a:ext cx="237872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 12*8</a:t>
            </a:r>
          </a:p>
          <a:p>
            <a:r>
              <a:rPr lang="en-US" dirty="0" smtClean="0"/>
              <a:t>=96</a:t>
            </a:r>
            <a:endParaRPr lang="en-IN" dirty="0"/>
          </a:p>
        </p:txBody>
      </p:sp>
    </p:spTree>
    <p:extLst>
      <p:ext uri="{BB962C8B-B14F-4D97-AF65-F5344CB8AC3E}">
        <p14:creationId xmlns:p14="http://schemas.microsoft.com/office/powerpoint/2010/main" val="2299001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
                                            <p:txEl>
                                              <p:pRg st="0" end="0"/>
                                            </p:txEl>
                                          </p:spTgt>
                                        </p:tgtEl>
                                        <p:attrNameLst>
                                          <p:attrName>style.visibility</p:attrName>
                                        </p:attrNameLst>
                                      </p:cBhvr>
                                      <p:to>
                                        <p:strVal val="visible"/>
                                      </p:to>
                                    </p:set>
                                    <p:anim calcmode="lin" valueType="num">
                                      <p:cBhvr additive="base">
                                        <p:cTn id="13"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7">
                                            <p:txEl>
                                              <p:pRg st="0" end="0"/>
                                            </p:txEl>
                                          </p:spTgt>
                                        </p:tgtEl>
                                        <p:attrNameLst>
                                          <p:attrName>style.visibility</p:attrName>
                                        </p:attrNameLst>
                                      </p:cBhvr>
                                      <p:to>
                                        <p:strVal val="visible"/>
                                      </p:to>
                                    </p:set>
                                    <p:anim calcmode="lin" valueType="num">
                                      <p:cBhvr additive="base">
                                        <p:cTn id="19"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8">
                                            <p:txEl>
                                              <p:pRg st="0" end="0"/>
                                            </p:txEl>
                                          </p:spTgt>
                                        </p:tgtEl>
                                        <p:attrNameLst>
                                          <p:attrName>style.visibility</p:attrName>
                                        </p:attrNameLst>
                                      </p:cBhvr>
                                      <p:to>
                                        <p:strVal val="visible"/>
                                      </p:to>
                                    </p:set>
                                    <p:anim calcmode="lin" valueType="num">
                                      <p:cBhvr additive="base">
                                        <p:cTn id="25"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
                                            <p:txEl>
                                              <p:pRg st="0" end="0"/>
                                            </p:txEl>
                                          </p:spTgt>
                                        </p:tgtEl>
                                        <p:attrNameLst>
                                          <p:attrName>style.visibility</p:attrName>
                                        </p:attrNameLst>
                                      </p:cBhvr>
                                      <p:to>
                                        <p:strVal val="visible"/>
                                      </p:to>
                                    </p:set>
                                    <p:anim calcmode="lin" valueType="num">
                                      <p:cBhvr additive="base">
                                        <p:cTn id="31"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2">
                                            <p:txEl>
                                              <p:pRg st="0" end="0"/>
                                            </p:txEl>
                                          </p:spTgt>
                                        </p:tgtEl>
                                        <p:attrNameLst>
                                          <p:attrName>style.visibility</p:attrName>
                                        </p:attrNameLst>
                                      </p:cBhvr>
                                      <p:to>
                                        <p:strVal val="visible"/>
                                      </p:to>
                                    </p:set>
                                    <p:anim calcmode="lin" valueType="num">
                                      <p:cBhvr additive="base">
                                        <p:cTn id="3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3">
                                            <p:txEl>
                                              <p:pRg st="0" end="0"/>
                                            </p:txEl>
                                          </p:spTgt>
                                        </p:tgtEl>
                                        <p:attrNameLst>
                                          <p:attrName>style.visibility</p:attrName>
                                        </p:attrNameLst>
                                      </p:cBhvr>
                                      <p:to>
                                        <p:strVal val="visible"/>
                                      </p:to>
                                    </p:set>
                                    <p:anim calcmode="lin" valueType="num">
                                      <p:cBhvr additive="base">
                                        <p:cTn id="43"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4">
                                            <p:txEl>
                                              <p:pRg st="0" end="0"/>
                                            </p:txEl>
                                          </p:spTgt>
                                        </p:tgtEl>
                                        <p:attrNameLst>
                                          <p:attrName>style.visibility</p:attrName>
                                        </p:attrNameLst>
                                      </p:cBhvr>
                                      <p:to>
                                        <p:strVal val="visible"/>
                                      </p:to>
                                    </p:set>
                                    <p:anim calcmode="lin" valueType="num">
                                      <p:cBhvr additive="base">
                                        <p:cTn id="49"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21">
                                            <p:txEl>
                                              <p:pRg st="0" end="0"/>
                                            </p:txEl>
                                          </p:spTgt>
                                        </p:tgtEl>
                                        <p:attrNameLst>
                                          <p:attrName>style.visibility</p:attrName>
                                        </p:attrNameLst>
                                      </p:cBhvr>
                                      <p:to>
                                        <p:strVal val="visible"/>
                                      </p:to>
                                    </p:set>
                                    <p:anim calcmode="lin" valueType="num">
                                      <p:cBhvr additive="base">
                                        <p:cTn id="55"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22">
                                            <p:txEl>
                                              <p:pRg st="0" end="0"/>
                                            </p:txEl>
                                          </p:spTgt>
                                        </p:tgtEl>
                                        <p:attrNameLst>
                                          <p:attrName>style.visibility</p:attrName>
                                        </p:attrNameLst>
                                      </p:cBhvr>
                                      <p:to>
                                        <p:strVal val="visible"/>
                                      </p:to>
                                    </p:set>
                                    <p:anim calcmode="lin" valueType="num">
                                      <p:cBhvr additive="base">
                                        <p:cTn id="61"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23">
                                            <p:txEl>
                                              <p:pRg st="0" end="0"/>
                                            </p:txEl>
                                          </p:spTgt>
                                        </p:tgtEl>
                                        <p:attrNameLst>
                                          <p:attrName>style.visibility</p:attrName>
                                        </p:attrNameLst>
                                      </p:cBhvr>
                                      <p:to>
                                        <p:strVal val="visible"/>
                                      </p:to>
                                    </p:set>
                                    <p:anim calcmode="lin" valueType="num">
                                      <p:cBhvr additive="base">
                                        <p:cTn id="67"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24">
                                            <p:txEl>
                                              <p:pRg st="0" end="0"/>
                                            </p:txEl>
                                          </p:spTgt>
                                        </p:tgtEl>
                                        <p:attrNameLst>
                                          <p:attrName>style.visibility</p:attrName>
                                        </p:attrNameLst>
                                      </p:cBhvr>
                                      <p:to>
                                        <p:strVal val="visible"/>
                                      </p:to>
                                    </p:set>
                                    <p:anim calcmode="lin" valueType="num">
                                      <p:cBhvr additive="base">
                                        <p:cTn id="73"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2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26">
                                            <p:txEl>
                                              <p:pRg st="0" end="0"/>
                                            </p:txEl>
                                          </p:spTgt>
                                        </p:tgtEl>
                                        <p:attrNameLst>
                                          <p:attrName>style.visibility</p:attrName>
                                        </p:attrNameLst>
                                      </p:cBhvr>
                                      <p:to>
                                        <p:strVal val="visible"/>
                                      </p:to>
                                    </p:set>
                                    <p:anim calcmode="lin" valueType="num">
                                      <p:cBhvr additive="base">
                                        <p:cTn id="79"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27">
                                            <p:txEl>
                                              <p:pRg st="0" end="0"/>
                                            </p:txEl>
                                          </p:spTgt>
                                        </p:tgtEl>
                                        <p:attrNameLst>
                                          <p:attrName>style.visibility</p:attrName>
                                        </p:attrNameLst>
                                      </p:cBhvr>
                                      <p:to>
                                        <p:strVal val="visible"/>
                                      </p:to>
                                    </p:set>
                                    <p:anim calcmode="lin" valueType="num">
                                      <p:cBhvr additive="base">
                                        <p:cTn id="85"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28">
                                            <p:txEl>
                                              <p:pRg st="0" end="0"/>
                                            </p:txEl>
                                          </p:spTgt>
                                        </p:tgtEl>
                                        <p:attrNameLst>
                                          <p:attrName>style.visibility</p:attrName>
                                        </p:attrNameLst>
                                      </p:cBhvr>
                                      <p:to>
                                        <p:strVal val="visible"/>
                                      </p:to>
                                    </p:set>
                                    <p:anim calcmode="lin" valueType="num">
                                      <p:cBhvr additive="base">
                                        <p:cTn id="91"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2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29">
                                            <p:txEl>
                                              <p:pRg st="0" end="0"/>
                                            </p:txEl>
                                          </p:spTgt>
                                        </p:tgtEl>
                                        <p:attrNameLst>
                                          <p:attrName>style.visibility</p:attrName>
                                        </p:attrNameLst>
                                      </p:cBhvr>
                                      <p:to>
                                        <p:strVal val="visible"/>
                                      </p:to>
                                    </p:set>
                                    <p:anim calcmode="lin" valueType="num">
                                      <p:cBhvr additive="base">
                                        <p:cTn id="97"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31">
                                            <p:txEl>
                                              <p:pRg st="0" end="0"/>
                                            </p:txEl>
                                          </p:spTgt>
                                        </p:tgtEl>
                                        <p:attrNameLst>
                                          <p:attrName>style.visibility</p:attrName>
                                        </p:attrNameLst>
                                      </p:cBhvr>
                                      <p:to>
                                        <p:strVal val="visible"/>
                                      </p:to>
                                    </p:set>
                                    <p:anim calcmode="lin" valueType="num">
                                      <p:cBhvr additive="base">
                                        <p:cTn id="103"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32">
                                            <p:txEl>
                                              <p:pRg st="0" end="0"/>
                                            </p:txEl>
                                          </p:spTgt>
                                        </p:tgtEl>
                                        <p:attrNameLst>
                                          <p:attrName>style.visibility</p:attrName>
                                        </p:attrNameLst>
                                      </p:cBhvr>
                                      <p:to>
                                        <p:strVal val="visible"/>
                                      </p:to>
                                    </p:set>
                                    <p:anim calcmode="lin" valueType="num">
                                      <p:cBhvr additive="base">
                                        <p:cTn id="109"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nodeType="clickEffect">
                                  <p:stCondLst>
                                    <p:cond delay="0"/>
                                  </p:stCondLst>
                                  <p:childTnLst>
                                    <p:set>
                                      <p:cBhvr>
                                        <p:cTn id="114" dur="1" fill="hold">
                                          <p:stCondLst>
                                            <p:cond delay="0"/>
                                          </p:stCondLst>
                                        </p:cTn>
                                        <p:tgtEl>
                                          <p:spTgt spid="33">
                                            <p:txEl>
                                              <p:pRg st="0" end="0"/>
                                            </p:txEl>
                                          </p:spTgt>
                                        </p:tgtEl>
                                        <p:attrNameLst>
                                          <p:attrName>style.visibility</p:attrName>
                                        </p:attrNameLst>
                                      </p:cBhvr>
                                      <p:to>
                                        <p:strVal val="visible"/>
                                      </p:to>
                                    </p:set>
                                    <p:anim calcmode="lin" valueType="num">
                                      <p:cBhvr additive="base">
                                        <p:cTn id="115"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116" dur="500" fill="hold"/>
                                        <p:tgtEl>
                                          <p:spTgt spid="3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nodeType="clickEffect">
                                  <p:stCondLst>
                                    <p:cond delay="0"/>
                                  </p:stCondLst>
                                  <p:childTnLst>
                                    <p:set>
                                      <p:cBhvr>
                                        <p:cTn id="120" dur="1" fill="hold">
                                          <p:stCondLst>
                                            <p:cond delay="0"/>
                                          </p:stCondLst>
                                        </p:cTn>
                                        <p:tgtEl>
                                          <p:spTgt spid="34">
                                            <p:txEl>
                                              <p:pRg st="0" end="0"/>
                                            </p:txEl>
                                          </p:spTgt>
                                        </p:tgtEl>
                                        <p:attrNameLst>
                                          <p:attrName>style.visibility</p:attrName>
                                        </p:attrNameLst>
                                      </p:cBhvr>
                                      <p:to>
                                        <p:strVal val="visible"/>
                                      </p:to>
                                    </p:set>
                                    <p:anim calcmode="lin" valueType="num">
                                      <p:cBhvr additive="base">
                                        <p:cTn id="121"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122" dur="500" fill="hold"/>
                                        <p:tgtEl>
                                          <p:spTgt spid="3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nodeType="clickEffect">
                                  <p:stCondLst>
                                    <p:cond delay="0"/>
                                  </p:stCondLst>
                                  <p:childTnLst>
                                    <p:set>
                                      <p:cBhvr>
                                        <p:cTn id="126" dur="1" fill="hold">
                                          <p:stCondLst>
                                            <p:cond delay="0"/>
                                          </p:stCondLst>
                                        </p:cTn>
                                        <p:tgtEl>
                                          <p:spTgt spid="36">
                                            <p:txEl>
                                              <p:pRg st="0" end="0"/>
                                            </p:txEl>
                                          </p:spTgt>
                                        </p:tgtEl>
                                        <p:attrNameLst>
                                          <p:attrName>style.visibility</p:attrName>
                                        </p:attrNameLst>
                                      </p:cBhvr>
                                      <p:to>
                                        <p:strVal val="visible"/>
                                      </p:to>
                                    </p:set>
                                    <p:anim calcmode="lin" valueType="num">
                                      <p:cBhvr additive="base">
                                        <p:cTn id="127"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128" dur="500" fill="hold"/>
                                        <p:tgtEl>
                                          <p:spTgt spid="3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nodeType="clickEffect">
                                  <p:stCondLst>
                                    <p:cond delay="0"/>
                                  </p:stCondLst>
                                  <p:childTnLst>
                                    <p:set>
                                      <p:cBhvr>
                                        <p:cTn id="132" dur="1" fill="hold">
                                          <p:stCondLst>
                                            <p:cond delay="0"/>
                                          </p:stCondLst>
                                        </p:cTn>
                                        <p:tgtEl>
                                          <p:spTgt spid="37">
                                            <p:txEl>
                                              <p:pRg st="0" end="0"/>
                                            </p:txEl>
                                          </p:spTgt>
                                        </p:tgtEl>
                                        <p:attrNameLst>
                                          <p:attrName>style.visibility</p:attrName>
                                        </p:attrNameLst>
                                      </p:cBhvr>
                                      <p:to>
                                        <p:strVal val="visible"/>
                                      </p:to>
                                    </p:set>
                                    <p:anim calcmode="lin" valueType="num">
                                      <p:cBhvr additive="base">
                                        <p:cTn id="133" dur="50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base">
                                        <p:cTn id="134" dur="500" fill="hold"/>
                                        <p:tgtEl>
                                          <p:spTgt spid="3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4" fill="hold" nodeType="clickEffect">
                                  <p:stCondLst>
                                    <p:cond delay="0"/>
                                  </p:stCondLst>
                                  <p:childTnLst>
                                    <p:set>
                                      <p:cBhvr>
                                        <p:cTn id="138" dur="1" fill="hold">
                                          <p:stCondLst>
                                            <p:cond delay="0"/>
                                          </p:stCondLst>
                                        </p:cTn>
                                        <p:tgtEl>
                                          <p:spTgt spid="38">
                                            <p:txEl>
                                              <p:pRg st="0" end="0"/>
                                            </p:txEl>
                                          </p:spTgt>
                                        </p:tgtEl>
                                        <p:attrNameLst>
                                          <p:attrName>style.visibility</p:attrName>
                                        </p:attrNameLst>
                                      </p:cBhvr>
                                      <p:to>
                                        <p:strVal val="visible"/>
                                      </p:to>
                                    </p:set>
                                    <p:anim calcmode="lin" valueType="num">
                                      <p:cBhvr additive="base">
                                        <p:cTn id="139"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140" dur="500" fill="hold"/>
                                        <p:tgtEl>
                                          <p:spTgt spid="3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4" fill="hold" nodeType="clickEffect">
                                  <p:stCondLst>
                                    <p:cond delay="0"/>
                                  </p:stCondLst>
                                  <p:childTnLst>
                                    <p:set>
                                      <p:cBhvr>
                                        <p:cTn id="144" dur="1" fill="hold">
                                          <p:stCondLst>
                                            <p:cond delay="0"/>
                                          </p:stCondLst>
                                        </p:cTn>
                                        <p:tgtEl>
                                          <p:spTgt spid="39">
                                            <p:txEl>
                                              <p:pRg st="0" end="0"/>
                                            </p:txEl>
                                          </p:spTgt>
                                        </p:tgtEl>
                                        <p:attrNameLst>
                                          <p:attrName>style.visibility</p:attrName>
                                        </p:attrNameLst>
                                      </p:cBhvr>
                                      <p:to>
                                        <p:strVal val="visible"/>
                                      </p:to>
                                    </p:set>
                                    <p:anim calcmode="lin" valueType="num">
                                      <p:cBhvr additive="base">
                                        <p:cTn id="145"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146" dur="500" fill="hold"/>
                                        <p:tgtEl>
                                          <p:spTgt spid="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ntr" presetSubtype="4" fill="hold" nodeType="clickEffect">
                                  <p:stCondLst>
                                    <p:cond delay="0"/>
                                  </p:stCondLst>
                                  <p:childTnLst>
                                    <p:set>
                                      <p:cBhvr>
                                        <p:cTn id="150" dur="1" fill="hold">
                                          <p:stCondLst>
                                            <p:cond delay="0"/>
                                          </p:stCondLst>
                                        </p:cTn>
                                        <p:tgtEl>
                                          <p:spTgt spid="41">
                                            <p:txEl>
                                              <p:pRg st="0" end="0"/>
                                            </p:txEl>
                                          </p:spTgt>
                                        </p:tgtEl>
                                        <p:attrNameLst>
                                          <p:attrName>style.visibility</p:attrName>
                                        </p:attrNameLst>
                                      </p:cBhvr>
                                      <p:to>
                                        <p:strVal val="visible"/>
                                      </p:to>
                                    </p:set>
                                    <p:anim calcmode="lin" valueType="num">
                                      <p:cBhvr additive="base">
                                        <p:cTn id="151" dur="50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152" dur="500" fill="hold"/>
                                        <p:tgtEl>
                                          <p:spTgt spid="4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2" presetClass="entr" presetSubtype="4" fill="hold" nodeType="clickEffect">
                                  <p:stCondLst>
                                    <p:cond delay="0"/>
                                  </p:stCondLst>
                                  <p:childTnLst>
                                    <p:set>
                                      <p:cBhvr>
                                        <p:cTn id="156" dur="1" fill="hold">
                                          <p:stCondLst>
                                            <p:cond delay="0"/>
                                          </p:stCondLst>
                                        </p:cTn>
                                        <p:tgtEl>
                                          <p:spTgt spid="42">
                                            <p:txEl>
                                              <p:pRg st="0" end="0"/>
                                            </p:txEl>
                                          </p:spTgt>
                                        </p:tgtEl>
                                        <p:attrNameLst>
                                          <p:attrName>style.visibility</p:attrName>
                                        </p:attrNameLst>
                                      </p:cBhvr>
                                      <p:to>
                                        <p:strVal val="visible"/>
                                      </p:to>
                                    </p:set>
                                    <p:anim calcmode="lin" valueType="num">
                                      <p:cBhvr additive="base">
                                        <p:cTn id="157" dur="50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158" dur="500" fill="hold"/>
                                        <p:tgtEl>
                                          <p:spTgt spid="4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2" presetClass="entr" presetSubtype="4" fill="hold" nodeType="clickEffect">
                                  <p:stCondLst>
                                    <p:cond delay="0"/>
                                  </p:stCondLst>
                                  <p:childTnLst>
                                    <p:set>
                                      <p:cBhvr>
                                        <p:cTn id="162" dur="1" fill="hold">
                                          <p:stCondLst>
                                            <p:cond delay="0"/>
                                          </p:stCondLst>
                                        </p:cTn>
                                        <p:tgtEl>
                                          <p:spTgt spid="43">
                                            <p:txEl>
                                              <p:pRg st="0" end="0"/>
                                            </p:txEl>
                                          </p:spTgt>
                                        </p:tgtEl>
                                        <p:attrNameLst>
                                          <p:attrName>style.visibility</p:attrName>
                                        </p:attrNameLst>
                                      </p:cBhvr>
                                      <p:to>
                                        <p:strVal val="visible"/>
                                      </p:to>
                                    </p:set>
                                    <p:anim calcmode="lin" valueType="num">
                                      <p:cBhvr additive="base">
                                        <p:cTn id="163" dur="50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164" dur="500" fill="hold"/>
                                        <p:tgtEl>
                                          <p:spTgt spid="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5" fill="hold">
                      <p:stCondLst>
                        <p:cond delay="indefinite"/>
                      </p:stCondLst>
                      <p:childTnLst>
                        <p:par>
                          <p:cTn id="166" fill="hold">
                            <p:stCondLst>
                              <p:cond delay="0"/>
                            </p:stCondLst>
                            <p:childTnLst>
                              <p:par>
                                <p:cTn id="167" presetID="2" presetClass="entr" presetSubtype="4" fill="hold" nodeType="clickEffect">
                                  <p:stCondLst>
                                    <p:cond delay="0"/>
                                  </p:stCondLst>
                                  <p:childTnLst>
                                    <p:set>
                                      <p:cBhvr>
                                        <p:cTn id="168" dur="1" fill="hold">
                                          <p:stCondLst>
                                            <p:cond delay="0"/>
                                          </p:stCondLst>
                                        </p:cTn>
                                        <p:tgtEl>
                                          <p:spTgt spid="44">
                                            <p:txEl>
                                              <p:pRg st="0" end="0"/>
                                            </p:txEl>
                                          </p:spTgt>
                                        </p:tgtEl>
                                        <p:attrNameLst>
                                          <p:attrName>style.visibility</p:attrName>
                                        </p:attrNameLst>
                                      </p:cBhvr>
                                      <p:to>
                                        <p:strVal val="visible"/>
                                      </p:to>
                                    </p:set>
                                    <p:anim calcmode="lin" valueType="num">
                                      <p:cBhvr additive="base">
                                        <p:cTn id="169" dur="500" fill="hold"/>
                                        <p:tgtEl>
                                          <p:spTgt spid="44">
                                            <p:txEl>
                                              <p:pRg st="0" end="0"/>
                                            </p:txEl>
                                          </p:spTgt>
                                        </p:tgtEl>
                                        <p:attrNameLst>
                                          <p:attrName>ppt_x</p:attrName>
                                        </p:attrNameLst>
                                      </p:cBhvr>
                                      <p:tavLst>
                                        <p:tav tm="0">
                                          <p:val>
                                            <p:strVal val="#ppt_x"/>
                                          </p:val>
                                        </p:tav>
                                        <p:tav tm="100000">
                                          <p:val>
                                            <p:strVal val="#ppt_x"/>
                                          </p:val>
                                        </p:tav>
                                      </p:tavLst>
                                    </p:anim>
                                    <p:anim calcmode="lin" valueType="num">
                                      <p:cBhvr additive="base">
                                        <p:cTn id="170" dur="500" fill="hold"/>
                                        <p:tgtEl>
                                          <p:spTgt spid="4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1" fill="hold">
                      <p:stCondLst>
                        <p:cond delay="indefinite"/>
                      </p:stCondLst>
                      <p:childTnLst>
                        <p:par>
                          <p:cTn id="172" fill="hold">
                            <p:stCondLst>
                              <p:cond delay="0"/>
                            </p:stCondLst>
                            <p:childTnLst>
                              <p:par>
                                <p:cTn id="173" presetID="2" presetClass="entr" presetSubtype="4" fill="hold" nodeType="clickEffect">
                                  <p:stCondLst>
                                    <p:cond delay="0"/>
                                  </p:stCondLst>
                                  <p:childTnLst>
                                    <p:set>
                                      <p:cBhvr>
                                        <p:cTn id="174" dur="1" fill="hold">
                                          <p:stCondLst>
                                            <p:cond delay="0"/>
                                          </p:stCondLst>
                                        </p:cTn>
                                        <p:tgtEl>
                                          <p:spTgt spid="46">
                                            <p:txEl>
                                              <p:pRg st="0" end="0"/>
                                            </p:txEl>
                                          </p:spTgt>
                                        </p:tgtEl>
                                        <p:attrNameLst>
                                          <p:attrName>style.visibility</p:attrName>
                                        </p:attrNameLst>
                                      </p:cBhvr>
                                      <p:to>
                                        <p:strVal val="visible"/>
                                      </p:to>
                                    </p:set>
                                    <p:anim calcmode="lin" valueType="num">
                                      <p:cBhvr additive="base">
                                        <p:cTn id="175" dur="500" fill="hold"/>
                                        <p:tgtEl>
                                          <p:spTgt spid="46">
                                            <p:txEl>
                                              <p:pRg st="0" end="0"/>
                                            </p:txEl>
                                          </p:spTgt>
                                        </p:tgtEl>
                                        <p:attrNameLst>
                                          <p:attrName>ppt_x</p:attrName>
                                        </p:attrNameLst>
                                      </p:cBhvr>
                                      <p:tavLst>
                                        <p:tav tm="0">
                                          <p:val>
                                            <p:strVal val="#ppt_x"/>
                                          </p:val>
                                        </p:tav>
                                        <p:tav tm="100000">
                                          <p:val>
                                            <p:strVal val="#ppt_x"/>
                                          </p:val>
                                        </p:tav>
                                      </p:tavLst>
                                    </p:anim>
                                    <p:anim calcmode="lin" valueType="num">
                                      <p:cBhvr additive="base">
                                        <p:cTn id="176" dur="500" fill="hold"/>
                                        <p:tgtEl>
                                          <p:spTgt spid="4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7" fill="hold">
                      <p:stCondLst>
                        <p:cond delay="indefinite"/>
                      </p:stCondLst>
                      <p:childTnLst>
                        <p:par>
                          <p:cTn id="178" fill="hold">
                            <p:stCondLst>
                              <p:cond delay="0"/>
                            </p:stCondLst>
                            <p:childTnLst>
                              <p:par>
                                <p:cTn id="179" presetID="2" presetClass="entr" presetSubtype="4" fill="hold" nodeType="clickEffect">
                                  <p:stCondLst>
                                    <p:cond delay="0"/>
                                  </p:stCondLst>
                                  <p:childTnLst>
                                    <p:set>
                                      <p:cBhvr>
                                        <p:cTn id="180" dur="1" fill="hold">
                                          <p:stCondLst>
                                            <p:cond delay="0"/>
                                          </p:stCondLst>
                                        </p:cTn>
                                        <p:tgtEl>
                                          <p:spTgt spid="47">
                                            <p:txEl>
                                              <p:pRg st="0" end="0"/>
                                            </p:txEl>
                                          </p:spTgt>
                                        </p:tgtEl>
                                        <p:attrNameLst>
                                          <p:attrName>style.visibility</p:attrName>
                                        </p:attrNameLst>
                                      </p:cBhvr>
                                      <p:to>
                                        <p:strVal val="visible"/>
                                      </p:to>
                                    </p:set>
                                    <p:anim calcmode="lin" valueType="num">
                                      <p:cBhvr additive="base">
                                        <p:cTn id="181" dur="500" fill="hold"/>
                                        <p:tgtEl>
                                          <p:spTgt spid="47">
                                            <p:txEl>
                                              <p:pRg st="0" end="0"/>
                                            </p:txEl>
                                          </p:spTgt>
                                        </p:tgtEl>
                                        <p:attrNameLst>
                                          <p:attrName>ppt_x</p:attrName>
                                        </p:attrNameLst>
                                      </p:cBhvr>
                                      <p:tavLst>
                                        <p:tav tm="0">
                                          <p:val>
                                            <p:strVal val="#ppt_x"/>
                                          </p:val>
                                        </p:tav>
                                        <p:tav tm="100000">
                                          <p:val>
                                            <p:strVal val="#ppt_x"/>
                                          </p:val>
                                        </p:tav>
                                      </p:tavLst>
                                    </p:anim>
                                    <p:anim calcmode="lin" valueType="num">
                                      <p:cBhvr additive="base">
                                        <p:cTn id="182" dur="500" fill="hold"/>
                                        <p:tgtEl>
                                          <p:spTgt spid="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83" fill="hold">
                      <p:stCondLst>
                        <p:cond delay="indefinite"/>
                      </p:stCondLst>
                      <p:childTnLst>
                        <p:par>
                          <p:cTn id="184" fill="hold">
                            <p:stCondLst>
                              <p:cond delay="0"/>
                            </p:stCondLst>
                            <p:childTnLst>
                              <p:par>
                                <p:cTn id="185" presetID="2" presetClass="entr" presetSubtype="4" fill="hold" nodeType="clickEffect">
                                  <p:stCondLst>
                                    <p:cond delay="0"/>
                                  </p:stCondLst>
                                  <p:childTnLst>
                                    <p:set>
                                      <p:cBhvr>
                                        <p:cTn id="186" dur="1" fill="hold">
                                          <p:stCondLst>
                                            <p:cond delay="0"/>
                                          </p:stCondLst>
                                        </p:cTn>
                                        <p:tgtEl>
                                          <p:spTgt spid="48">
                                            <p:txEl>
                                              <p:pRg st="0" end="0"/>
                                            </p:txEl>
                                          </p:spTgt>
                                        </p:tgtEl>
                                        <p:attrNameLst>
                                          <p:attrName>style.visibility</p:attrName>
                                        </p:attrNameLst>
                                      </p:cBhvr>
                                      <p:to>
                                        <p:strVal val="visible"/>
                                      </p:to>
                                    </p:set>
                                    <p:anim calcmode="lin" valueType="num">
                                      <p:cBhvr additive="base">
                                        <p:cTn id="187"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188" dur="500" fill="hold"/>
                                        <p:tgtEl>
                                          <p:spTgt spid="4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89" fill="hold">
                      <p:stCondLst>
                        <p:cond delay="indefinite"/>
                      </p:stCondLst>
                      <p:childTnLst>
                        <p:par>
                          <p:cTn id="190" fill="hold">
                            <p:stCondLst>
                              <p:cond delay="0"/>
                            </p:stCondLst>
                            <p:childTnLst>
                              <p:par>
                                <p:cTn id="191" presetID="2" presetClass="entr" presetSubtype="4" fill="hold" nodeType="clickEffect">
                                  <p:stCondLst>
                                    <p:cond delay="0"/>
                                  </p:stCondLst>
                                  <p:childTnLst>
                                    <p:set>
                                      <p:cBhvr>
                                        <p:cTn id="192" dur="1" fill="hold">
                                          <p:stCondLst>
                                            <p:cond delay="0"/>
                                          </p:stCondLst>
                                        </p:cTn>
                                        <p:tgtEl>
                                          <p:spTgt spid="49">
                                            <p:txEl>
                                              <p:pRg st="0" end="0"/>
                                            </p:txEl>
                                          </p:spTgt>
                                        </p:tgtEl>
                                        <p:attrNameLst>
                                          <p:attrName>style.visibility</p:attrName>
                                        </p:attrNameLst>
                                      </p:cBhvr>
                                      <p:to>
                                        <p:strVal val="visible"/>
                                      </p:to>
                                    </p:set>
                                    <p:anim calcmode="lin" valueType="num">
                                      <p:cBhvr additive="base">
                                        <p:cTn id="193" dur="500" fill="hold"/>
                                        <p:tgtEl>
                                          <p:spTgt spid="49">
                                            <p:txEl>
                                              <p:pRg st="0" end="0"/>
                                            </p:txEl>
                                          </p:spTgt>
                                        </p:tgtEl>
                                        <p:attrNameLst>
                                          <p:attrName>ppt_x</p:attrName>
                                        </p:attrNameLst>
                                      </p:cBhvr>
                                      <p:tavLst>
                                        <p:tav tm="0">
                                          <p:val>
                                            <p:strVal val="#ppt_x"/>
                                          </p:val>
                                        </p:tav>
                                        <p:tav tm="100000">
                                          <p:val>
                                            <p:strVal val="#ppt_x"/>
                                          </p:val>
                                        </p:tav>
                                      </p:tavLst>
                                    </p:anim>
                                    <p:anim calcmode="lin" valueType="num">
                                      <p:cBhvr additive="base">
                                        <p:cTn id="194" dur="500" fill="hold"/>
                                        <p:tgtEl>
                                          <p:spTgt spid="4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5" fill="hold">
                      <p:stCondLst>
                        <p:cond delay="indefinite"/>
                      </p:stCondLst>
                      <p:childTnLst>
                        <p:par>
                          <p:cTn id="196" fill="hold">
                            <p:stCondLst>
                              <p:cond delay="0"/>
                            </p:stCondLst>
                            <p:childTnLst>
                              <p:par>
                                <p:cTn id="197" presetID="42" presetClass="entr" presetSubtype="0" fill="hold" nodeType="clickEffect">
                                  <p:stCondLst>
                                    <p:cond delay="0"/>
                                  </p:stCondLst>
                                  <p:childTnLst>
                                    <p:set>
                                      <p:cBhvr>
                                        <p:cTn id="198" dur="1" fill="hold">
                                          <p:stCondLst>
                                            <p:cond delay="0"/>
                                          </p:stCondLst>
                                        </p:cTn>
                                        <p:tgtEl>
                                          <p:spTgt spid="61">
                                            <p:txEl>
                                              <p:pRg st="0" end="0"/>
                                            </p:txEl>
                                          </p:spTgt>
                                        </p:tgtEl>
                                        <p:attrNameLst>
                                          <p:attrName>style.visibility</p:attrName>
                                        </p:attrNameLst>
                                      </p:cBhvr>
                                      <p:to>
                                        <p:strVal val="visible"/>
                                      </p:to>
                                    </p:set>
                                    <p:animEffect transition="in" filter="fade">
                                      <p:cBhvr>
                                        <p:cTn id="199" dur="1000"/>
                                        <p:tgtEl>
                                          <p:spTgt spid="61">
                                            <p:txEl>
                                              <p:pRg st="0" end="0"/>
                                            </p:txEl>
                                          </p:spTgt>
                                        </p:tgtEl>
                                      </p:cBhvr>
                                    </p:animEffect>
                                    <p:anim calcmode="lin" valueType="num">
                                      <p:cBhvr>
                                        <p:cTn id="200" dur="1000" fill="hold"/>
                                        <p:tgtEl>
                                          <p:spTgt spid="61">
                                            <p:txEl>
                                              <p:pRg st="0" end="0"/>
                                            </p:txEl>
                                          </p:spTgt>
                                        </p:tgtEl>
                                        <p:attrNameLst>
                                          <p:attrName>ppt_x</p:attrName>
                                        </p:attrNameLst>
                                      </p:cBhvr>
                                      <p:tavLst>
                                        <p:tav tm="0">
                                          <p:val>
                                            <p:strVal val="#ppt_x"/>
                                          </p:val>
                                        </p:tav>
                                        <p:tav tm="100000">
                                          <p:val>
                                            <p:strVal val="#ppt_x"/>
                                          </p:val>
                                        </p:tav>
                                      </p:tavLst>
                                    </p:anim>
                                    <p:anim calcmode="lin" valueType="num">
                                      <p:cBhvr>
                                        <p:cTn id="201" dur="1000" fill="hold"/>
                                        <p:tgtEl>
                                          <p:spTgt spid="61">
                                            <p:txEl>
                                              <p:pRg st="0" end="0"/>
                                            </p:txEl>
                                          </p:spTgt>
                                        </p:tgtEl>
                                        <p:attrNameLst>
                                          <p:attrName>ppt_y</p:attrName>
                                        </p:attrNameLst>
                                      </p:cBhvr>
                                      <p:tavLst>
                                        <p:tav tm="0">
                                          <p:val>
                                            <p:strVal val="#ppt_y+.1"/>
                                          </p:val>
                                        </p:tav>
                                        <p:tav tm="100000">
                                          <p:val>
                                            <p:strVal val="#ppt_y"/>
                                          </p:val>
                                        </p:tav>
                                      </p:tavLst>
                                    </p:anim>
                                  </p:childTnLst>
                                </p:cTn>
                              </p:par>
                              <p:par>
                                <p:cTn id="202" presetID="42" presetClass="entr" presetSubtype="0" fill="hold" nodeType="withEffect">
                                  <p:stCondLst>
                                    <p:cond delay="0"/>
                                  </p:stCondLst>
                                  <p:childTnLst>
                                    <p:set>
                                      <p:cBhvr>
                                        <p:cTn id="203" dur="1" fill="hold">
                                          <p:stCondLst>
                                            <p:cond delay="0"/>
                                          </p:stCondLst>
                                        </p:cTn>
                                        <p:tgtEl>
                                          <p:spTgt spid="61">
                                            <p:txEl>
                                              <p:pRg st="1" end="1"/>
                                            </p:txEl>
                                          </p:spTgt>
                                        </p:tgtEl>
                                        <p:attrNameLst>
                                          <p:attrName>style.visibility</p:attrName>
                                        </p:attrNameLst>
                                      </p:cBhvr>
                                      <p:to>
                                        <p:strVal val="visible"/>
                                      </p:to>
                                    </p:set>
                                    <p:animEffect transition="in" filter="fade">
                                      <p:cBhvr>
                                        <p:cTn id="204" dur="1000"/>
                                        <p:tgtEl>
                                          <p:spTgt spid="61">
                                            <p:txEl>
                                              <p:pRg st="1" end="1"/>
                                            </p:txEl>
                                          </p:spTgt>
                                        </p:tgtEl>
                                      </p:cBhvr>
                                    </p:animEffect>
                                    <p:anim calcmode="lin" valueType="num">
                                      <p:cBhvr>
                                        <p:cTn id="205" dur="1000" fill="hold"/>
                                        <p:tgtEl>
                                          <p:spTgt spid="61">
                                            <p:txEl>
                                              <p:pRg st="1" end="1"/>
                                            </p:txEl>
                                          </p:spTgt>
                                        </p:tgtEl>
                                        <p:attrNameLst>
                                          <p:attrName>ppt_x</p:attrName>
                                        </p:attrNameLst>
                                      </p:cBhvr>
                                      <p:tavLst>
                                        <p:tav tm="0">
                                          <p:val>
                                            <p:strVal val="#ppt_x"/>
                                          </p:val>
                                        </p:tav>
                                        <p:tav tm="100000">
                                          <p:val>
                                            <p:strVal val="#ppt_x"/>
                                          </p:val>
                                        </p:tav>
                                      </p:tavLst>
                                    </p:anim>
                                    <p:anim calcmode="lin" valueType="num">
                                      <p:cBhvr>
                                        <p:cTn id="206" dur="1000" fill="hold"/>
                                        <p:tgtEl>
                                          <p:spTgt spid="61">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6411" y="300789"/>
            <a:ext cx="9083842"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smtClean="0"/>
              <a:t>11. </a:t>
            </a:r>
            <a:r>
              <a:rPr lang="en-IN" dirty="0"/>
              <a:t>There are five types of envelopes and </a:t>
            </a:r>
            <a:r>
              <a:rPr lang="en-IN" dirty="0" smtClean="0"/>
              <a:t>nine types </a:t>
            </a:r>
            <a:r>
              <a:rPr lang="en-IN" dirty="0"/>
              <a:t>of stamps in a post office. How</a:t>
            </a:r>
          </a:p>
          <a:p>
            <a:r>
              <a:rPr lang="en-IN" dirty="0"/>
              <a:t>many ways are there to buy an </a:t>
            </a:r>
            <a:r>
              <a:rPr lang="en-IN" dirty="0" smtClean="0"/>
              <a:t>envelope and </a:t>
            </a:r>
            <a:r>
              <a:rPr lang="en-IN" dirty="0"/>
              <a:t>a stamp?</a:t>
            </a:r>
          </a:p>
          <a:p>
            <a:endParaRPr lang="en-IN" dirty="0"/>
          </a:p>
        </p:txBody>
      </p:sp>
      <p:sp>
        <p:nvSpPr>
          <p:cNvPr id="3" name="TextBox 2"/>
          <p:cNvSpPr txBox="1"/>
          <p:nvPr/>
        </p:nvSpPr>
        <p:spPr>
          <a:xfrm>
            <a:off x="156411" y="1203158"/>
            <a:ext cx="9083842"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Solution:</a:t>
            </a:r>
          </a:p>
          <a:p>
            <a:r>
              <a:rPr lang="en-US" dirty="0" smtClean="0"/>
              <a:t>Multiplication rule </a:t>
            </a:r>
          </a:p>
          <a:p>
            <a:r>
              <a:rPr lang="en-US" dirty="0" smtClean="0"/>
              <a:t>= 5 * 9</a:t>
            </a:r>
          </a:p>
          <a:p>
            <a:r>
              <a:rPr lang="en-US" dirty="0" smtClean="0"/>
              <a:t>= 45</a:t>
            </a:r>
          </a:p>
        </p:txBody>
      </p:sp>
    </p:spTree>
    <p:extLst>
      <p:ext uri="{BB962C8B-B14F-4D97-AF65-F5344CB8AC3E}">
        <p14:creationId xmlns:p14="http://schemas.microsoft.com/office/powerpoint/2010/main" val="3575493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 calcmode="lin" valueType="num">
                                      <p:cBhvr additive="base">
                                        <p:cTn id="1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 calcmode="lin" valueType="num">
                                      <p:cBhvr additive="base">
                                        <p:cTn id="1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additive="base">
                                        <p:cTn id="2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6411" y="348916"/>
            <a:ext cx="9083842"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smtClean="0"/>
              <a:t>12. </a:t>
            </a:r>
            <a:r>
              <a:rPr lang="en-IN" dirty="0"/>
              <a:t>Find the number of ways in which the </a:t>
            </a:r>
            <a:r>
              <a:rPr lang="en-IN" dirty="0" smtClean="0"/>
              <a:t>letters of </a:t>
            </a:r>
            <a:r>
              <a:rPr lang="en-IN" dirty="0"/>
              <a:t>the word ’EQUATION’ be written</a:t>
            </a:r>
          </a:p>
          <a:p>
            <a:r>
              <a:rPr lang="en-IN" dirty="0"/>
              <a:t>such that no two consonants are together?</a:t>
            </a:r>
          </a:p>
        </p:txBody>
      </p:sp>
      <p:sp>
        <p:nvSpPr>
          <p:cNvPr id="7" name="TextBox 6"/>
          <p:cNvSpPr txBox="1"/>
          <p:nvPr/>
        </p:nvSpPr>
        <p:spPr>
          <a:xfrm>
            <a:off x="156411" y="1582610"/>
            <a:ext cx="9685421" cy="31393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Solution:</a:t>
            </a:r>
          </a:p>
          <a:p>
            <a:r>
              <a:rPr lang="en-US" dirty="0" smtClean="0"/>
              <a:t>Q  T  N– </a:t>
            </a:r>
            <a:r>
              <a:rPr lang="en-US" dirty="0"/>
              <a:t>3</a:t>
            </a:r>
            <a:r>
              <a:rPr lang="en-US" dirty="0" smtClean="0"/>
              <a:t> consonants</a:t>
            </a:r>
          </a:p>
          <a:p>
            <a:r>
              <a:rPr lang="en-US" dirty="0" smtClean="0"/>
              <a:t>A  U O I   E – 5 vowels</a:t>
            </a:r>
          </a:p>
          <a:p>
            <a:r>
              <a:rPr lang="en-US" dirty="0" smtClean="0"/>
              <a:t>Place vowels first</a:t>
            </a:r>
            <a:endParaRPr lang="en-US" dirty="0"/>
          </a:p>
          <a:p>
            <a:r>
              <a:rPr lang="en-US" dirty="0" smtClean="0"/>
              <a:t>                                          A        E        I          O        U</a:t>
            </a:r>
          </a:p>
          <a:p>
            <a:endParaRPr lang="en-US" dirty="0"/>
          </a:p>
          <a:p>
            <a:r>
              <a:rPr lang="en-US" dirty="0" smtClean="0"/>
              <a:t>= 5! * 6P3</a:t>
            </a:r>
          </a:p>
          <a:p>
            <a:r>
              <a:rPr lang="en-US" dirty="0" smtClean="0"/>
              <a:t>= 120 * 6 * 5 * 4 </a:t>
            </a:r>
          </a:p>
          <a:p>
            <a:r>
              <a:rPr lang="en-US" dirty="0" smtClean="0"/>
              <a:t>= 120 * 120</a:t>
            </a:r>
          </a:p>
          <a:p>
            <a:r>
              <a:rPr lang="en-US" dirty="0" smtClean="0"/>
              <a:t>= 14400</a:t>
            </a:r>
          </a:p>
          <a:p>
            <a:endParaRPr lang="en-IN" dirty="0"/>
          </a:p>
        </p:txBody>
      </p:sp>
      <p:cxnSp>
        <p:nvCxnSpPr>
          <p:cNvPr id="9" name="Straight Connector 8"/>
          <p:cNvCxnSpPr/>
          <p:nvPr/>
        </p:nvCxnSpPr>
        <p:spPr>
          <a:xfrm>
            <a:off x="2610853" y="3152271"/>
            <a:ext cx="457200" cy="12032"/>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3280611" y="3164303"/>
            <a:ext cx="457200" cy="12032"/>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3950369" y="3176335"/>
            <a:ext cx="457200" cy="12032"/>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4620127" y="3170319"/>
            <a:ext cx="457200" cy="12032"/>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5325980" y="3188367"/>
            <a:ext cx="457200" cy="12032"/>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a:off x="6104023" y="3200399"/>
            <a:ext cx="457200" cy="12032"/>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03527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 calcmode="lin" valueType="num">
                                      <p:cBhvr additive="base">
                                        <p:cTn id="1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fade">
                                      <p:cBhvr>
                                        <p:cTn id="17" dur="1000"/>
                                        <p:tgtEl>
                                          <p:spTgt spid="7">
                                            <p:txEl>
                                              <p:pRg st="0" end="0"/>
                                            </p:txEl>
                                          </p:spTgt>
                                        </p:tgtEl>
                                      </p:cBhvr>
                                    </p:animEffect>
                                    <p:anim calcmode="lin" valueType="num">
                                      <p:cBhvr>
                                        <p:cTn id="1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1000"/>
                                        <p:tgtEl>
                                          <p:spTgt spid="7">
                                            <p:txEl>
                                              <p:pRg st="1" end="1"/>
                                            </p:txEl>
                                          </p:spTgt>
                                        </p:tgtEl>
                                      </p:cBhvr>
                                    </p:animEffect>
                                    <p:anim calcmode="lin" valueType="num">
                                      <p:cBhvr>
                                        <p:cTn id="23"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4" dur="1000" fill="hold"/>
                                        <p:tgtEl>
                                          <p:spTgt spid="7">
                                            <p:txEl>
                                              <p:pRg st="1" end="1"/>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animEffect transition="in" filter="fade">
                                      <p:cBhvr>
                                        <p:cTn id="27" dur="1000"/>
                                        <p:tgtEl>
                                          <p:spTgt spid="7">
                                            <p:txEl>
                                              <p:pRg st="2" end="2"/>
                                            </p:txEl>
                                          </p:spTgt>
                                        </p:tgtEl>
                                      </p:cBhvr>
                                    </p:animEffect>
                                    <p:anim calcmode="lin" valueType="num">
                                      <p:cBhvr>
                                        <p:cTn id="28"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7">
                                            <p:txEl>
                                              <p:pRg st="3" end="3"/>
                                            </p:txEl>
                                          </p:spTgt>
                                        </p:tgtEl>
                                        <p:attrNameLst>
                                          <p:attrName>style.visibility</p:attrName>
                                        </p:attrNameLst>
                                      </p:cBhvr>
                                      <p:to>
                                        <p:strVal val="visible"/>
                                      </p:to>
                                    </p:set>
                                    <p:anim calcmode="lin" valueType="num">
                                      <p:cBhvr additive="base">
                                        <p:cTn id="34"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9"/>
                                        </p:tgtEl>
                                        <p:attrNameLst>
                                          <p:attrName>style.visibility</p:attrName>
                                        </p:attrNameLst>
                                      </p:cBhvr>
                                      <p:to>
                                        <p:strVal val="visible"/>
                                      </p:to>
                                    </p:set>
                                    <p:anim calcmode="lin" valueType="num">
                                      <p:cBhvr additive="base">
                                        <p:cTn id="44" dur="500" fill="hold"/>
                                        <p:tgtEl>
                                          <p:spTgt spid="9"/>
                                        </p:tgtEl>
                                        <p:attrNameLst>
                                          <p:attrName>ppt_x</p:attrName>
                                        </p:attrNameLst>
                                      </p:cBhvr>
                                      <p:tavLst>
                                        <p:tav tm="0">
                                          <p:val>
                                            <p:strVal val="#ppt_x"/>
                                          </p:val>
                                        </p:tav>
                                        <p:tav tm="100000">
                                          <p:val>
                                            <p:strVal val="#ppt_x"/>
                                          </p:val>
                                        </p:tav>
                                      </p:tavLst>
                                    </p:anim>
                                    <p:anim calcmode="lin" valueType="num">
                                      <p:cBhvr additive="base">
                                        <p:cTn id="45" dur="500" fill="hold"/>
                                        <p:tgtEl>
                                          <p:spTgt spid="9"/>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10"/>
                                        </p:tgtEl>
                                        <p:attrNameLst>
                                          <p:attrName>style.visibility</p:attrName>
                                        </p:attrNameLst>
                                      </p:cBhvr>
                                      <p:to>
                                        <p:strVal val="visible"/>
                                      </p:to>
                                    </p:set>
                                    <p:anim calcmode="lin" valueType="num">
                                      <p:cBhvr additive="base">
                                        <p:cTn id="48" dur="500" fill="hold"/>
                                        <p:tgtEl>
                                          <p:spTgt spid="10"/>
                                        </p:tgtEl>
                                        <p:attrNameLst>
                                          <p:attrName>ppt_x</p:attrName>
                                        </p:attrNameLst>
                                      </p:cBhvr>
                                      <p:tavLst>
                                        <p:tav tm="0">
                                          <p:val>
                                            <p:strVal val="#ppt_x"/>
                                          </p:val>
                                        </p:tav>
                                        <p:tav tm="100000">
                                          <p:val>
                                            <p:strVal val="#ppt_x"/>
                                          </p:val>
                                        </p:tav>
                                      </p:tavLst>
                                    </p:anim>
                                    <p:anim calcmode="lin" valueType="num">
                                      <p:cBhvr additive="base">
                                        <p:cTn id="49" dur="500" fill="hold"/>
                                        <p:tgtEl>
                                          <p:spTgt spid="10"/>
                                        </p:tgtEl>
                                        <p:attrNameLst>
                                          <p:attrName>ppt_y</p:attrName>
                                        </p:attrNameLst>
                                      </p:cBhvr>
                                      <p:tavLst>
                                        <p:tav tm="0">
                                          <p:val>
                                            <p:strVal val="1+#ppt_h/2"/>
                                          </p:val>
                                        </p:tav>
                                        <p:tav tm="100000">
                                          <p:val>
                                            <p:strVal val="#ppt_y"/>
                                          </p:val>
                                        </p:tav>
                                      </p:tavLst>
                                    </p:anim>
                                  </p:childTnLst>
                                </p:cTn>
                              </p:par>
                              <p:par>
                                <p:cTn id="50" presetID="2" presetClass="entr" presetSubtype="4" fill="hold" nodeType="withEffect">
                                  <p:stCondLst>
                                    <p:cond delay="0"/>
                                  </p:stCondLst>
                                  <p:childTnLst>
                                    <p:set>
                                      <p:cBhvr>
                                        <p:cTn id="51" dur="1" fill="hold">
                                          <p:stCondLst>
                                            <p:cond delay="0"/>
                                          </p:stCondLst>
                                        </p:cTn>
                                        <p:tgtEl>
                                          <p:spTgt spid="11"/>
                                        </p:tgtEl>
                                        <p:attrNameLst>
                                          <p:attrName>style.visibility</p:attrName>
                                        </p:attrNameLst>
                                      </p:cBhvr>
                                      <p:to>
                                        <p:strVal val="visible"/>
                                      </p:to>
                                    </p:set>
                                    <p:anim calcmode="lin" valueType="num">
                                      <p:cBhvr additive="base">
                                        <p:cTn id="52" dur="500" fill="hold"/>
                                        <p:tgtEl>
                                          <p:spTgt spid="11"/>
                                        </p:tgtEl>
                                        <p:attrNameLst>
                                          <p:attrName>ppt_x</p:attrName>
                                        </p:attrNameLst>
                                      </p:cBhvr>
                                      <p:tavLst>
                                        <p:tav tm="0">
                                          <p:val>
                                            <p:strVal val="#ppt_x"/>
                                          </p:val>
                                        </p:tav>
                                        <p:tav tm="100000">
                                          <p:val>
                                            <p:strVal val="#ppt_x"/>
                                          </p:val>
                                        </p:tav>
                                      </p:tavLst>
                                    </p:anim>
                                    <p:anim calcmode="lin" valueType="num">
                                      <p:cBhvr additive="base">
                                        <p:cTn id="53" dur="500" fill="hold"/>
                                        <p:tgtEl>
                                          <p:spTgt spid="11"/>
                                        </p:tgtEl>
                                        <p:attrNameLst>
                                          <p:attrName>ppt_y</p:attrName>
                                        </p:attrNameLst>
                                      </p:cBhvr>
                                      <p:tavLst>
                                        <p:tav tm="0">
                                          <p:val>
                                            <p:strVal val="1+#ppt_h/2"/>
                                          </p:val>
                                        </p:tav>
                                        <p:tav tm="100000">
                                          <p:val>
                                            <p:strVal val="#ppt_y"/>
                                          </p:val>
                                        </p:tav>
                                      </p:tavLst>
                                    </p:anim>
                                  </p:childTnLst>
                                </p:cTn>
                              </p:par>
                              <p:par>
                                <p:cTn id="54" presetID="2" presetClass="entr" presetSubtype="4" fill="hold" nodeType="withEffect">
                                  <p:stCondLst>
                                    <p:cond delay="0"/>
                                  </p:stCondLst>
                                  <p:childTnLst>
                                    <p:set>
                                      <p:cBhvr>
                                        <p:cTn id="55" dur="1" fill="hold">
                                          <p:stCondLst>
                                            <p:cond delay="0"/>
                                          </p:stCondLst>
                                        </p:cTn>
                                        <p:tgtEl>
                                          <p:spTgt spid="12"/>
                                        </p:tgtEl>
                                        <p:attrNameLst>
                                          <p:attrName>style.visibility</p:attrName>
                                        </p:attrNameLst>
                                      </p:cBhvr>
                                      <p:to>
                                        <p:strVal val="visible"/>
                                      </p:to>
                                    </p:set>
                                    <p:anim calcmode="lin" valueType="num">
                                      <p:cBhvr additive="base">
                                        <p:cTn id="56" dur="500" fill="hold"/>
                                        <p:tgtEl>
                                          <p:spTgt spid="12"/>
                                        </p:tgtEl>
                                        <p:attrNameLst>
                                          <p:attrName>ppt_x</p:attrName>
                                        </p:attrNameLst>
                                      </p:cBhvr>
                                      <p:tavLst>
                                        <p:tav tm="0">
                                          <p:val>
                                            <p:strVal val="#ppt_x"/>
                                          </p:val>
                                        </p:tav>
                                        <p:tav tm="100000">
                                          <p:val>
                                            <p:strVal val="#ppt_x"/>
                                          </p:val>
                                        </p:tav>
                                      </p:tavLst>
                                    </p:anim>
                                    <p:anim calcmode="lin" valueType="num">
                                      <p:cBhvr additive="base">
                                        <p:cTn id="57" dur="500" fill="hold"/>
                                        <p:tgtEl>
                                          <p:spTgt spid="12"/>
                                        </p:tgtEl>
                                        <p:attrNameLst>
                                          <p:attrName>ppt_y</p:attrName>
                                        </p:attrNameLst>
                                      </p:cBhvr>
                                      <p:tavLst>
                                        <p:tav tm="0">
                                          <p:val>
                                            <p:strVal val="1+#ppt_h/2"/>
                                          </p:val>
                                        </p:tav>
                                        <p:tav tm="100000">
                                          <p:val>
                                            <p:strVal val="#ppt_y"/>
                                          </p:val>
                                        </p:tav>
                                      </p:tavLst>
                                    </p:anim>
                                  </p:childTnLst>
                                </p:cTn>
                              </p:par>
                              <p:par>
                                <p:cTn id="58" presetID="2" presetClass="entr" presetSubtype="4" fill="hold" nodeType="withEffect">
                                  <p:stCondLst>
                                    <p:cond delay="0"/>
                                  </p:stCondLst>
                                  <p:childTnLst>
                                    <p:set>
                                      <p:cBhvr>
                                        <p:cTn id="59" dur="1" fill="hold">
                                          <p:stCondLst>
                                            <p:cond delay="0"/>
                                          </p:stCondLst>
                                        </p:cTn>
                                        <p:tgtEl>
                                          <p:spTgt spid="13"/>
                                        </p:tgtEl>
                                        <p:attrNameLst>
                                          <p:attrName>style.visibility</p:attrName>
                                        </p:attrNameLst>
                                      </p:cBhvr>
                                      <p:to>
                                        <p:strVal val="visible"/>
                                      </p:to>
                                    </p:set>
                                    <p:anim calcmode="lin" valueType="num">
                                      <p:cBhvr additive="base">
                                        <p:cTn id="60" dur="500" fill="hold"/>
                                        <p:tgtEl>
                                          <p:spTgt spid="13"/>
                                        </p:tgtEl>
                                        <p:attrNameLst>
                                          <p:attrName>ppt_x</p:attrName>
                                        </p:attrNameLst>
                                      </p:cBhvr>
                                      <p:tavLst>
                                        <p:tav tm="0">
                                          <p:val>
                                            <p:strVal val="#ppt_x"/>
                                          </p:val>
                                        </p:tav>
                                        <p:tav tm="100000">
                                          <p:val>
                                            <p:strVal val="#ppt_x"/>
                                          </p:val>
                                        </p:tav>
                                      </p:tavLst>
                                    </p:anim>
                                    <p:anim calcmode="lin" valueType="num">
                                      <p:cBhvr additive="base">
                                        <p:cTn id="61" dur="500" fill="hold"/>
                                        <p:tgtEl>
                                          <p:spTgt spid="13"/>
                                        </p:tgtEl>
                                        <p:attrNameLst>
                                          <p:attrName>ppt_y</p:attrName>
                                        </p:attrNameLst>
                                      </p:cBhvr>
                                      <p:tavLst>
                                        <p:tav tm="0">
                                          <p:val>
                                            <p:strVal val="1+#ppt_h/2"/>
                                          </p:val>
                                        </p:tav>
                                        <p:tav tm="100000">
                                          <p:val>
                                            <p:strVal val="#ppt_y"/>
                                          </p:val>
                                        </p:tav>
                                      </p:tavLst>
                                    </p:anim>
                                  </p:childTnLst>
                                </p:cTn>
                              </p:par>
                              <p:par>
                                <p:cTn id="62" presetID="2" presetClass="entr" presetSubtype="4" fill="hold" nodeType="withEffect">
                                  <p:stCondLst>
                                    <p:cond delay="0"/>
                                  </p:stCondLst>
                                  <p:childTnLst>
                                    <p:set>
                                      <p:cBhvr>
                                        <p:cTn id="63" dur="1" fill="hold">
                                          <p:stCondLst>
                                            <p:cond delay="0"/>
                                          </p:stCondLst>
                                        </p:cTn>
                                        <p:tgtEl>
                                          <p:spTgt spid="14"/>
                                        </p:tgtEl>
                                        <p:attrNameLst>
                                          <p:attrName>style.visibility</p:attrName>
                                        </p:attrNameLst>
                                      </p:cBhvr>
                                      <p:to>
                                        <p:strVal val="visible"/>
                                      </p:to>
                                    </p:set>
                                    <p:anim calcmode="lin" valueType="num">
                                      <p:cBhvr additive="base">
                                        <p:cTn id="64" dur="500" fill="hold"/>
                                        <p:tgtEl>
                                          <p:spTgt spid="14"/>
                                        </p:tgtEl>
                                        <p:attrNameLst>
                                          <p:attrName>ppt_x</p:attrName>
                                        </p:attrNameLst>
                                      </p:cBhvr>
                                      <p:tavLst>
                                        <p:tav tm="0">
                                          <p:val>
                                            <p:strVal val="#ppt_x"/>
                                          </p:val>
                                        </p:tav>
                                        <p:tav tm="100000">
                                          <p:val>
                                            <p:strVal val="#ppt_x"/>
                                          </p:val>
                                        </p:tav>
                                      </p:tavLst>
                                    </p:anim>
                                    <p:anim calcmode="lin" valueType="num">
                                      <p:cBhvr additive="base">
                                        <p:cTn id="65"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nodeType="clickEffect">
                                  <p:stCondLst>
                                    <p:cond delay="0"/>
                                  </p:stCondLst>
                                  <p:childTnLst>
                                    <p:set>
                                      <p:cBhvr>
                                        <p:cTn id="69" dur="1" fill="hold">
                                          <p:stCondLst>
                                            <p:cond delay="0"/>
                                          </p:stCondLst>
                                        </p:cTn>
                                        <p:tgtEl>
                                          <p:spTgt spid="7">
                                            <p:txEl>
                                              <p:pRg st="6" end="6"/>
                                            </p:txEl>
                                          </p:spTgt>
                                        </p:tgtEl>
                                        <p:attrNameLst>
                                          <p:attrName>style.visibility</p:attrName>
                                        </p:attrNameLst>
                                      </p:cBhvr>
                                      <p:to>
                                        <p:strVal val="visible"/>
                                      </p:to>
                                    </p:set>
                                    <p:anim calcmode="lin" valueType="num">
                                      <p:cBhvr additive="base">
                                        <p:cTn id="70"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7">
                                            <p:txEl>
                                              <p:pRg st="6" end="6"/>
                                            </p:txEl>
                                          </p:spTgt>
                                        </p:tgtEl>
                                        <p:attrNameLst>
                                          <p:attrName>ppt_y</p:attrName>
                                        </p:attrNameLst>
                                      </p:cBhvr>
                                      <p:tavLst>
                                        <p:tav tm="0">
                                          <p:val>
                                            <p:strVal val="1+#ppt_h/2"/>
                                          </p:val>
                                        </p:tav>
                                        <p:tav tm="100000">
                                          <p:val>
                                            <p:strVal val="#ppt_y"/>
                                          </p:val>
                                        </p:tav>
                                      </p:tavLst>
                                    </p:anim>
                                  </p:childTnLst>
                                </p:cTn>
                              </p:par>
                              <p:par>
                                <p:cTn id="72" presetID="2" presetClass="entr" presetSubtype="4" fill="hold" nodeType="withEffect">
                                  <p:stCondLst>
                                    <p:cond delay="0"/>
                                  </p:stCondLst>
                                  <p:childTnLst>
                                    <p:set>
                                      <p:cBhvr>
                                        <p:cTn id="73" dur="1" fill="hold">
                                          <p:stCondLst>
                                            <p:cond delay="0"/>
                                          </p:stCondLst>
                                        </p:cTn>
                                        <p:tgtEl>
                                          <p:spTgt spid="7">
                                            <p:txEl>
                                              <p:pRg st="7" end="7"/>
                                            </p:txEl>
                                          </p:spTgt>
                                        </p:tgtEl>
                                        <p:attrNameLst>
                                          <p:attrName>style.visibility</p:attrName>
                                        </p:attrNameLst>
                                      </p:cBhvr>
                                      <p:to>
                                        <p:strVal val="visible"/>
                                      </p:to>
                                    </p:set>
                                    <p:anim calcmode="lin" valueType="num">
                                      <p:cBhvr additive="base">
                                        <p:cTn id="74"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7">
                                            <p:txEl>
                                              <p:pRg st="7" end="7"/>
                                            </p:txEl>
                                          </p:spTgt>
                                        </p:tgtEl>
                                        <p:attrNameLst>
                                          <p:attrName>ppt_y</p:attrName>
                                        </p:attrNameLst>
                                      </p:cBhvr>
                                      <p:tavLst>
                                        <p:tav tm="0">
                                          <p:val>
                                            <p:strVal val="1+#ppt_h/2"/>
                                          </p:val>
                                        </p:tav>
                                        <p:tav tm="100000">
                                          <p:val>
                                            <p:strVal val="#ppt_y"/>
                                          </p:val>
                                        </p:tav>
                                      </p:tavLst>
                                    </p:anim>
                                  </p:childTnLst>
                                </p:cTn>
                              </p:par>
                              <p:par>
                                <p:cTn id="76" presetID="2" presetClass="entr" presetSubtype="4" fill="hold" nodeType="withEffect">
                                  <p:stCondLst>
                                    <p:cond delay="0"/>
                                  </p:stCondLst>
                                  <p:childTnLst>
                                    <p:set>
                                      <p:cBhvr>
                                        <p:cTn id="77" dur="1" fill="hold">
                                          <p:stCondLst>
                                            <p:cond delay="0"/>
                                          </p:stCondLst>
                                        </p:cTn>
                                        <p:tgtEl>
                                          <p:spTgt spid="7">
                                            <p:txEl>
                                              <p:pRg st="8" end="8"/>
                                            </p:txEl>
                                          </p:spTgt>
                                        </p:tgtEl>
                                        <p:attrNameLst>
                                          <p:attrName>style.visibility</p:attrName>
                                        </p:attrNameLst>
                                      </p:cBhvr>
                                      <p:to>
                                        <p:strVal val="visible"/>
                                      </p:to>
                                    </p:set>
                                    <p:anim calcmode="lin" valueType="num">
                                      <p:cBhvr additive="base">
                                        <p:cTn id="78"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79" dur="500" fill="hold"/>
                                        <p:tgtEl>
                                          <p:spTgt spid="7">
                                            <p:txEl>
                                              <p:pRg st="8" end="8"/>
                                            </p:txEl>
                                          </p:spTgt>
                                        </p:tgtEl>
                                        <p:attrNameLst>
                                          <p:attrName>ppt_y</p:attrName>
                                        </p:attrNameLst>
                                      </p:cBhvr>
                                      <p:tavLst>
                                        <p:tav tm="0">
                                          <p:val>
                                            <p:strVal val="1+#ppt_h/2"/>
                                          </p:val>
                                        </p:tav>
                                        <p:tav tm="100000">
                                          <p:val>
                                            <p:strVal val="#ppt_y"/>
                                          </p:val>
                                        </p:tav>
                                      </p:tavLst>
                                    </p:anim>
                                  </p:childTnLst>
                                </p:cTn>
                              </p:par>
                              <p:par>
                                <p:cTn id="80" presetID="2" presetClass="entr" presetSubtype="4" fill="hold" nodeType="withEffect">
                                  <p:stCondLst>
                                    <p:cond delay="0"/>
                                  </p:stCondLst>
                                  <p:childTnLst>
                                    <p:set>
                                      <p:cBhvr>
                                        <p:cTn id="81" dur="1" fill="hold">
                                          <p:stCondLst>
                                            <p:cond delay="0"/>
                                          </p:stCondLst>
                                        </p:cTn>
                                        <p:tgtEl>
                                          <p:spTgt spid="7">
                                            <p:txEl>
                                              <p:pRg st="9" end="9"/>
                                            </p:txEl>
                                          </p:spTgt>
                                        </p:tgtEl>
                                        <p:attrNameLst>
                                          <p:attrName>style.visibility</p:attrName>
                                        </p:attrNameLst>
                                      </p:cBhvr>
                                      <p:to>
                                        <p:strVal val="visible"/>
                                      </p:to>
                                    </p:set>
                                    <p:anim calcmode="lin" valueType="num">
                                      <p:cBhvr additive="base">
                                        <p:cTn id="82"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83" dur="500" fill="hold"/>
                                        <p:tgtEl>
                                          <p:spTgt spid="7">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69393" y="946686"/>
            <a:ext cx="7766936" cy="4623935"/>
          </a:xfrm>
        </p:spPr>
        <p:txBody>
          <a:bodyPr>
            <a:normAutofit/>
          </a:bodyPr>
          <a:lstStyle/>
          <a:p>
            <a:pPr algn="l"/>
            <a:r>
              <a:rPr lang="en-US" sz="2400" b="1" dirty="0">
                <a:solidFill>
                  <a:schemeClr val="tx1"/>
                </a:solidFill>
                <a:latin typeface="Times New Roman" panose="02020603050405020304" pitchFamily="18" charset="0"/>
                <a:cs typeface="Times New Roman" panose="02020603050405020304" pitchFamily="18" charset="0"/>
              </a:rPr>
              <a:t>Fundamental principles of </a:t>
            </a:r>
            <a:r>
              <a:rPr lang="en-US" sz="2400" b="1" dirty="0" smtClean="0">
                <a:solidFill>
                  <a:schemeClr val="tx1"/>
                </a:solidFill>
                <a:latin typeface="Times New Roman" panose="02020603050405020304" pitchFamily="18" charset="0"/>
                <a:cs typeface="Times New Roman" panose="02020603050405020304" pitchFamily="18" charset="0"/>
              </a:rPr>
              <a:t>Counting</a:t>
            </a:r>
          </a:p>
          <a:p>
            <a:pPr algn="l"/>
            <a:r>
              <a:rPr lang="en-US" sz="2400" b="1" dirty="0" smtClean="0">
                <a:solidFill>
                  <a:schemeClr val="tx1"/>
                </a:solidFill>
                <a:latin typeface="Times New Roman" panose="02020603050405020304" pitchFamily="18" charset="0"/>
                <a:cs typeface="Times New Roman" panose="02020603050405020304" pitchFamily="18" charset="0"/>
              </a:rPr>
              <a:t>Addition Rule</a:t>
            </a:r>
          </a:p>
          <a:p>
            <a:pPr algn="l"/>
            <a:r>
              <a:rPr lang="en-US" sz="2400" dirty="0" smtClean="0">
                <a:solidFill>
                  <a:schemeClr val="tx1"/>
                </a:solidFill>
                <a:latin typeface="Times New Roman" panose="02020603050405020304" pitchFamily="18" charset="0"/>
                <a:cs typeface="Times New Roman" panose="02020603050405020304" pitchFamily="18" charset="0"/>
              </a:rPr>
              <a:t>If </a:t>
            </a:r>
            <a:r>
              <a:rPr lang="en-US" sz="2400" dirty="0">
                <a:solidFill>
                  <a:schemeClr val="tx1"/>
                </a:solidFill>
                <a:latin typeface="Times New Roman" panose="02020603050405020304" pitchFamily="18" charset="0"/>
                <a:cs typeface="Times New Roman" panose="02020603050405020304" pitchFamily="18" charset="0"/>
              </a:rPr>
              <a:t>a work can be performed in m different ways and a second independent work can be performed in n different ways, either of the two works can be performed in (m + n) different ways</a:t>
            </a:r>
            <a:r>
              <a:rPr lang="en-US" sz="2400" dirty="0" smtClean="0">
                <a:solidFill>
                  <a:schemeClr val="tx1"/>
                </a:solidFill>
                <a:latin typeface="Times New Roman" panose="02020603050405020304" pitchFamily="18" charset="0"/>
                <a:cs typeface="Times New Roman" panose="02020603050405020304" pitchFamily="18" charset="0"/>
              </a:rPr>
              <a:t>.</a:t>
            </a:r>
          </a:p>
          <a:p>
            <a:pPr algn="l"/>
            <a:r>
              <a:rPr lang="en-US" sz="2400" b="1" dirty="0" smtClean="0">
                <a:solidFill>
                  <a:schemeClr val="tx1"/>
                </a:solidFill>
                <a:latin typeface="Times New Roman" panose="02020603050405020304" pitchFamily="18" charset="0"/>
                <a:cs typeface="Times New Roman" panose="02020603050405020304" pitchFamily="18" charset="0"/>
              </a:rPr>
              <a:t>Multiplication Rule</a:t>
            </a:r>
          </a:p>
          <a:p>
            <a:pPr algn="l"/>
            <a:r>
              <a:rPr lang="en-US" sz="2400" dirty="0" smtClean="0">
                <a:solidFill>
                  <a:schemeClr val="tx1"/>
                </a:solidFill>
                <a:latin typeface="Times New Roman" panose="02020603050405020304" pitchFamily="18" charset="0"/>
                <a:cs typeface="Times New Roman" panose="02020603050405020304" pitchFamily="18" charset="0"/>
              </a:rPr>
              <a:t>If </a:t>
            </a:r>
            <a:r>
              <a:rPr lang="en-US" sz="2400" dirty="0">
                <a:solidFill>
                  <a:schemeClr val="tx1"/>
                </a:solidFill>
                <a:latin typeface="Times New Roman" panose="02020603050405020304" pitchFamily="18" charset="0"/>
                <a:cs typeface="Times New Roman" panose="02020603050405020304" pitchFamily="18" charset="0"/>
              </a:rPr>
              <a:t>a work can be performed in m different ways and following which a second work can be performed in n different ways, then the two works in succession can be performed in m </a:t>
            </a:r>
            <a:r>
              <a:rPr lang="en-US" sz="2400" dirty="0" smtClean="0">
                <a:solidFill>
                  <a:schemeClr val="tx1"/>
                </a:solidFill>
                <a:latin typeface="Times New Roman" panose="02020603050405020304" pitchFamily="18" charset="0"/>
                <a:cs typeface="Times New Roman" panose="02020603050405020304" pitchFamily="18" charset="0"/>
              </a:rPr>
              <a:t>* n </a:t>
            </a:r>
            <a:r>
              <a:rPr lang="en-US" sz="2400" dirty="0">
                <a:solidFill>
                  <a:schemeClr val="tx1"/>
                </a:solidFill>
                <a:latin typeface="Times New Roman" panose="02020603050405020304" pitchFamily="18" charset="0"/>
                <a:cs typeface="Times New Roman" panose="02020603050405020304" pitchFamily="18" charset="0"/>
              </a:rPr>
              <a:t>different ways.</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0777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6411" y="300789"/>
            <a:ext cx="9083842"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smtClean="0"/>
              <a:t>13.</a:t>
            </a:r>
            <a:r>
              <a:rPr lang="en-IN" dirty="0"/>
              <a:t> How many different ways can the letters of the word ’ENGINEERING’ be rearranged such that the vowels always come together?</a:t>
            </a:r>
          </a:p>
          <a:p>
            <a:endParaRPr lang="en-IN" dirty="0"/>
          </a:p>
          <a:p>
            <a:endParaRPr lang="en-IN" dirty="0"/>
          </a:p>
        </p:txBody>
      </p:sp>
      <p:sp>
        <p:nvSpPr>
          <p:cNvPr id="3" name="TextBox 2"/>
          <p:cNvSpPr txBox="1"/>
          <p:nvPr/>
        </p:nvSpPr>
        <p:spPr>
          <a:xfrm>
            <a:off x="156411" y="1203158"/>
            <a:ext cx="9083842"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Solution:</a:t>
            </a:r>
          </a:p>
          <a:p>
            <a:r>
              <a:rPr lang="en-US" dirty="0" smtClean="0"/>
              <a:t>(EEE  II)- 1 set</a:t>
            </a:r>
          </a:p>
          <a:p>
            <a:r>
              <a:rPr lang="en-US" dirty="0" smtClean="0"/>
              <a:t>NNN GG R </a:t>
            </a:r>
          </a:p>
          <a:p>
            <a:r>
              <a:rPr lang="en-US" dirty="0" smtClean="0"/>
              <a:t>= (7! * 5!)/ 3! * 3! * 2! * 2!</a:t>
            </a:r>
          </a:p>
          <a:p>
            <a:r>
              <a:rPr lang="en-US" dirty="0" smtClean="0"/>
              <a:t>= 4200</a:t>
            </a:r>
          </a:p>
        </p:txBody>
      </p:sp>
      <p:sp>
        <p:nvSpPr>
          <p:cNvPr id="4" name="TextBox 3"/>
          <p:cNvSpPr txBox="1"/>
          <p:nvPr/>
        </p:nvSpPr>
        <p:spPr>
          <a:xfrm>
            <a:off x="156411" y="2955757"/>
            <a:ext cx="9083842"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smtClean="0"/>
              <a:t>14. </a:t>
            </a:r>
            <a:r>
              <a:rPr lang="en-IN" dirty="0"/>
              <a:t>There are 8 black balls and 8 white balls. In how many ways can these balls be arranged in a row so that balls of different </a:t>
            </a:r>
            <a:r>
              <a:rPr lang="en-IN" dirty="0" err="1"/>
              <a:t>colors</a:t>
            </a:r>
            <a:r>
              <a:rPr lang="en-IN" dirty="0"/>
              <a:t> are alternate?</a:t>
            </a:r>
          </a:p>
          <a:p>
            <a:endParaRPr lang="en-IN" dirty="0"/>
          </a:p>
          <a:p>
            <a:endParaRPr lang="en-IN" dirty="0"/>
          </a:p>
        </p:txBody>
      </p:sp>
      <p:sp>
        <p:nvSpPr>
          <p:cNvPr id="5" name="TextBox 4"/>
          <p:cNvSpPr txBox="1"/>
          <p:nvPr/>
        </p:nvSpPr>
        <p:spPr>
          <a:xfrm>
            <a:off x="156411" y="3582855"/>
            <a:ext cx="9083842" cy="304698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Solution:</a:t>
            </a:r>
          </a:p>
          <a:p>
            <a:r>
              <a:rPr lang="en-US" dirty="0" smtClean="0"/>
              <a:t>There are two possibilities</a:t>
            </a:r>
          </a:p>
          <a:p>
            <a:r>
              <a:rPr lang="en-US" dirty="0" smtClean="0"/>
              <a:t>B W B W B W B W </a:t>
            </a:r>
            <a:r>
              <a:rPr lang="en-US" dirty="0"/>
              <a:t>B W B W B W B </a:t>
            </a:r>
            <a:r>
              <a:rPr lang="en-US" dirty="0" smtClean="0"/>
              <a:t>W = 8! * 8! </a:t>
            </a:r>
          </a:p>
          <a:p>
            <a:r>
              <a:rPr lang="en-US" dirty="0"/>
              <a:t> </a:t>
            </a:r>
            <a:r>
              <a:rPr lang="en-US" dirty="0" smtClean="0"/>
              <a:t>                                                     = (8!)</a:t>
            </a:r>
            <a:r>
              <a:rPr lang="en-US" baseline="30000" dirty="0" smtClean="0"/>
              <a:t>2</a:t>
            </a:r>
          </a:p>
          <a:p>
            <a:r>
              <a:rPr lang="en-US" dirty="0" smtClean="0"/>
              <a:t> (OR)</a:t>
            </a:r>
          </a:p>
          <a:p>
            <a:r>
              <a:rPr lang="en-US" dirty="0"/>
              <a:t>W B W B W B W B W B W B W B </a:t>
            </a:r>
            <a:r>
              <a:rPr lang="en-US" dirty="0" smtClean="0"/>
              <a:t>W B =</a:t>
            </a:r>
            <a:r>
              <a:rPr lang="en-US" dirty="0"/>
              <a:t>8! * 8! </a:t>
            </a:r>
          </a:p>
          <a:p>
            <a:r>
              <a:rPr lang="en-US" dirty="0"/>
              <a:t>                                                      = (8!)</a:t>
            </a:r>
            <a:r>
              <a:rPr lang="en-US" baseline="30000" dirty="0" smtClean="0"/>
              <a:t>2</a:t>
            </a:r>
          </a:p>
          <a:p>
            <a:r>
              <a:rPr lang="en-US" dirty="0" smtClean="0"/>
              <a:t>Therefore =  </a:t>
            </a:r>
            <a:r>
              <a:rPr lang="en-US" dirty="0"/>
              <a:t>(8!)</a:t>
            </a:r>
            <a:r>
              <a:rPr lang="en-US" baseline="30000" dirty="0" smtClean="0"/>
              <a:t>2</a:t>
            </a:r>
            <a:r>
              <a:rPr lang="en-US" dirty="0" smtClean="0"/>
              <a:t> +  </a:t>
            </a:r>
            <a:r>
              <a:rPr lang="en-US" dirty="0"/>
              <a:t>(8!)</a:t>
            </a:r>
            <a:r>
              <a:rPr lang="en-US" baseline="30000" dirty="0" smtClean="0"/>
              <a:t>2</a:t>
            </a:r>
          </a:p>
          <a:p>
            <a:endParaRPr lang="en-US" baseline="30000" dirty="0"/>
          </a:p>
          <a:p>
            <a:r>
              <a:rPr lang="en-US" baseline="30000" dirty="0" smtClean="0"/>
              <a:t>                         </a:t>
            </a:r>
            <a:r>
              <a:rPr lang="en-US" dirty="0" smtClean="0"/>
              <a:t>= 2 *(8</a:t>
            </a:r>
            <a:r>
              <a:rPr lang="en-US" dirty="0"/>
              <a:t>!)</a:t>
            </a:r>
            <a:r>
              <a:rPr lang="en-US" baseline="30000" dirty="0" smtClean="0"/>
              <a:t>2</a:t>
            </a:r>
            <a:endParaRPr lang="en-US" dirty="0"/>
          </a:p>
          <a:p>
            <a:endParaRPr lang="en-US" dirty="0" smtClean="0"/>
          </a:p>
        </p:txBody>
      </p:sp>
    </p:spTree>
    <p:extLst>
      <p:ext uri="{BB962C8B-B14F-4D97-AF65-F5344CB8AC3E}">
        <p14:creationId xmlns:p14="http://schemas.microsoft.com/office/powerpoint/2010/main" val="2747078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1000"/>
                                        <p:tgtEl>
                                          <p:spTgt spid="3">
                                            <p:txEl>
                                              <p:pRg st="2" end="2"/>
                                            </p:txEl>
                                          </p:spTgt>
                                        </p:tgtEl>
                                      </p:cBhvr>
                                    </p:animEffect>
                                    <p:anim calcmode="lin" valueType="num">
                                      <p:cBhvr>
                                        <p:cTn id="2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4">
                                            <p:txEl>
                                              <p:pRg st="0" end="0"/>
                                            </p:txEl>
                                          </p:spTgt>
                                        </p:tgtEl>
                                        <p:attrNameLst>
                                          <p:attrName>style.visibility</p:attrName>
                                        </p:attrNameLst>
                                      </p:cBhvr>
                                      <p:to>
                                        <p:strVal val="visible"/>
                                      </p:to>
                                    </p:set>
                                    <p:anim calcmode="lin" valueType="num">
                                      <p:cBhvr additive="base">
                                        <p:cTn id="36"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5">
                                            <p:txEl>
                                              <p:pRg st="0" end="0"/>
                                            </p:txEl>
                                          </p:spTgt>
                                        </p:tgtEl>
                                        <p:attrNameLst>
                                          <p:attrName>style.visibility</p:attrName>
                                        </p:attrNameLst>
                                      </p:cBhvr>
                                      <p:to>
                                        <p:strVal val="visible"/>
                                      </p:to>
                                    </p:set>
                                    <p:anim calcmode="lin" valueType="num">
                                      <p:cBhvr additive="base">
                                        <p:cTn id="42"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5">
                                            <p:txEl>
                                              <p:pRg st="0" end="0"/>
                                            </p:txEl>
                                          </p:spTgt>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5">
                                            <p:txEl>
                                              <p:pRg st="1" end="1"/>
                                            </p:txEl>
                                          </p:spTgt>
                                        </p:tgtEl>
                                        <p:attrNameLst>
                                          <p:attrName>style.visibility</p:attrName>
                                        </p:attrNameLst>
                                      </p:cBhvr>
                                      <p:to>
                                        <p:strVal val="visible"/>
                                      </p:to>
                                    </p:set>
                                    <p:anim calcmode="lin" valueType="num">
                                      <p:cBhvr additive="base">
                                        <p:cTn id="46"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5">
                                            <p:txEl>
                                              <p:pRg st="2" end="2"/>
                                            </p:txEl>
                                          </p:spTgt>
                                        </p:tgtEl>
                                        <p:attrNameLst>
                                          <p:attrName>style.visibility</p:attrName>
                                        </p:attrNameLst>
                                      </p:cBhvr>
                                      <p:to>
                                        <p:strVal val="visible"/>
                                      </p:to>
                                    </p:set>
                                    <p:anim calcmode="lin" valueType="num">
                                      <p:cBhvr additive="base">
                                        <p:cTn id="52"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5">
                                            <p:txEl>
                                              <p:pRg st="2" end="2"/>
                                            </p:txEl>
                                          </p:spTgt>
                                        </p:tgtEl>
                                        <p:attrNameLst>
                                          <p:attrName>ppt_y</p:attrName>
                                        </p:attrNameLst>
                                      </p:cBhvr>
                                      <p:tavLst>
                                        <p:tav tm="0">
                                          <p:val>
                                            <p:strVal val="1+#ppt_h/2"/>
                                          </p:val>
                                        </p:tav>
                                        <p:tav tm="100000">
                                          <p:val>
                                            <p:strVal val="#ppt_y"/>
                                          </p:val>
                                        </p:tav>
                                      </p:tavLst>
                                    </p:anim>
                                  </p:childTnLst>
                                </p:cTn>
                              </p:par>
                              <p:par>
                                <p:cTn id="54" presetID="2" presetClass="entr" presetSubtype="4" fill="hold" nodeType="withEffect">
                                  <p:stCondLst>
                                    <p:cond delay="0"/>
                                  </p:stCondLst>
                                  <p:childTnLst>
                                    <p:set>
                                      <p:cBhvr>
                                        <p:cTn id="55" dur="1" fill="hold">
                                          <p:stCondLst>
                                            <p:cond delay="0"/>
                                          </p:stCondLst>
                                        </p:cTn>
                                        <p:tgtEl>
                                          <p:spTgt spid="5">
                                            <p:txEl>
                                              <p:pRg st="3" end="3"/>
                                            </p:txEl>
                                          </p:spTgt>
                                        </p:tgtEl>
                                        <p:attrNameLst>
                                          <p:attrName>style.visibility</p:attrName>
                                        </p:attrNameLst>
                                      </p:cBhvr>
                                      <p:to>
                                        <p:strVal val="visible"/>
                                      </p:to>
                                    </p:set>
                                    <p:anim calcmode="lin" valueType="num">
                                      <p:cBhvr additive="base">
                                        <p:cTn id="56"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5">
                                            <p:txEl>
                                              <p:pRg st="4" end="4"/>
                                            </p:txEl>
                                          </p:spTgt>
                                        </p:tgtEl>
                                        <p:attrNameLst>
                                          <p:attrName>style.visibility</p:attrName>
                                        </p:attrNameLst>
                                      </p:cBhvr>
                                      <p:to>
                                        <p:strVal val="visible"/>
                                      </p:to>
                                    </p:set>
                                    <p:anim calcmode="lin" valueType="num">
                                      <p:cBhvr additive="base">
                                        <p:cTn id="62"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nodeType="clickEffect">
                                  <p:stCondLst>
                                    <p:cond delay="0"/>
                                  </p:stCondLst>
                                  <p:childTnLst>
                                    <p:set>
                                      <p:cBhvr>
                                        <p:cTn id="67" dur="1" fill="hold">
                                          <p:stCondLst>
                                            <p:cond delay="0"/>
                                          </p:stCondLst>
                                        </p:cTn>
                                        <p:tgtEl>
                                          <p:spTgt spid="5">
                                            <p:txEl>
                                              <p:pRg st="5" end="5"/>
                                            </p:txEl>
                                          </p:spTgt>
                                        </p:tgtEl>
                                        <p:attrNameLst>
                                          <p:attrName>style.visibility</p:attrName>
                                        </p:attrNameLst>
                                      </p:cBhvr>
                                      <p:to>
                                        <p:strVal val="visible"/>
                                      </p:to>
                                    </p:set>
                                    <p:animEffect transition="in" filter="fade">
                                      <p:cBhvr>
                                        <p:cTn id="68" dur="1000"/>
                                        <p:tgtEl>
                                          <p:spTgt spid="5">
                                            <p:txEl>
                                              <p:pRg st="5" end="5"/>
                                            </p:txEl>
                                          </p:spTgt>
                                        </p:tgtEl>
                                      </p:cBhvr>
                                    </p:animEffect>
                                    <p:anim calcmode="lin" valueType="num">
                                      <p:cBhvr>
                                        <p:cTn id="69"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70" dur="1000" fill="hold"/>
                                        <p:tgtEl>
                                          <p:spTgt spid="5">
                                            <p:txEl>
                                              <p:pRg st="5" end="5"/>
                                            </p:txEl>
                                          </p:spTgt>
                                        </p:tgtEl>
                                        <p:attrNameLst>
                                          <p:attrName>ppt_y</p:attrName>
                                        </p:attrNameLst>
                                      </p:cBhvr>
                                      <p:tavLst>
                                        <p:tav tm="0">
                                          <p:val>
                                            <p:strVal val="#ppt_y+.1"/>
                                          </p:val>
                                        </p:tav>
                                        <p:tav tm="100000">
                                          <p:val>
                                            <p:strVal val="#ppt_y"/>
                                          </p:val>
                                        </p:tav>
                                      </p:tavLst>
                                    </p:anim>
                                  </p:childTnLst>
                                </p:cTn>
                              </p:par>
                              <p:par>
                                <p:cTn id="71" presetID="42" presetClass="entr" presetSubtype="0" fill="hold" nodeType="withEffect">
                                  <p:stCondLst>
                                    <p:cond delay="0"/>
                                  </p:stCondLst>
                                  <p:childTnLst>
                                    <p:set>
                                      <p:cBhvr>
                                        <p:cTn id="72" dur="1" fill="hold">
                                          <p:stCondLst>
                                            <p:cond delay="0"/>
                                          </p:stCondLst>
                                        </p:cTn>
                                        <p:tgtEl>
                                          <p:spTgt spid="5">
                                            <p:txEl>
                                              <p:pRg st="6" end="6"/>
                                            </p:txEl>
                                          </p:spTgt>
                                        </p:tgtEl>
                                        <p:attrNameLst>
                                          <p:attrName>style.visibility</p:attrName>
                                        </p:attrNameLst>
                                      </p:cBhvr>
                                      <p:to>
                                        <p:strVal val="visible"/>
                                      </p:to>
                                    </p:set>
                                    <p:animEffect transition="in" filter="fade">
                                      <p:cBhvr>
                                        <p:cTn id="73" dur="1000"/>
                                        <p:tgtEl>
                                          <p:spTgt spid="5">
                                            <p:txEl>
                                              <p:pRg st="6" end="6"/>
                                            </p:txEl>
                                          </p:spTgt>
                                        </p:tgtEl>
                                      </p:cBhvr>
                                    </p:animEffect>
                                    <p:anim calcmode="lin" valueType="num">
                                      <p:cBhvr>
                                        <p:cTn id="74"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75"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nodeType="clickEffect">
                                  <p:stCondLst>
                                    <p:cond delay="0"/>
                                  </p:stCondLst>
                                  <p:childTnLst>
                                    <p:set>
                                      <p:cBhvr>
                                        <p:cTn id="79" dur="1" fill="hold">
                                          <p:stCondLst>
                                            <p:cond delay="0"/>
                                          </p:stCondLst>
                                        </p:cTn>
                                        <p:tgtEl>
                                          <p:spTgt spid="5">
                                            <p:txEl>
                                              <p:pRg st="7" end="7"/>
                                            </p:txEl>
                                          </p:spTgt>
                                        </p:tgtEl>
                                        <p:attrNameLst>
                                          <p:attrName>style.visibility</p:attrName>
                                        </p:attrNameLst>
                                      </p:cBhvr>
                                      <p:to>
                                        <p:strVal val="visible"/>
                                      </p:to>
                                    </p:set>
                                    <p:anim calcmode="lin" valueType="num">
                                      <p:cBhvr additive="base">
                                        <p:cTn id="80"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81" dur="500" fill="hold"/>
                                        <p:tgtEl>
                                          <p:spTgt spid="5">
                                            <p:txEl>
                                              <p:pRg st="7" end="7"/>
                                            </p:txEl>
                                          </p:spTgt>
                                        </p:tgtEl>
                                        <p:attrNameLst>
                                          <p:attrName>ppt_y</p:attrName>
                                        </p:attrNameLst>
                                      </p:cBhvr>
                                      <p:tavLst>
                                        <p:tav tm="0">
                                          <p:val>
                                            <p:strVal val="1+#ppt_h/2"/>
                                          </p:val>
                                        </p:tav>
                                        <p:tav tm="100000">
                                          <p:val>
                                            <p:strVal val="#ppt_y"/>
                                          </p:val>
                                        </p:tav>
                                      </p:tavLst>
                                    </p:anim>
                                  </p:childTnLst>
                                </p:cTn>
                              </p:par>
                              <p:par>
                                <p:cTn id="82" presetID="2" presetClass="entr" presetSubtype="4" fill="hold" nodeType="withEffect">
                                  <p:stCondLst>
                                    <p:cond delay="0"/>
                                  </p:stCondLst>
                                  <p:childTnLst>
                                    <p:set>
                                      <p:cBhvr>
                                        <p:cTn id="83" dur="1" fill="hold">
                                          <p:stCondLst>
                                            <p:cond delay="0"/>
                                          </p:stCondLst>
                                        </p:cTn>
                                        <p:tgtEl>
                                          <p:spTgt spid="5">
                                            <p:txEl>
                                              <p:pRg st="9" end="9"/>
                                            </p:txEl>
                                          </p:spTgt>
                                        </p:tgtEl>
                                        <p:attrNameLst>
                                          <p:attrName>style.visibility</p:attrName>
                                        </p:attrNameLst>
                                      </p:cBhvr>
                                      <p:to>
                                        <p:strVal val="visible"/>
                                      </p:to>
                                    </p:set>
                                    <p:anim calcmode="lin" valueType="num">
                                      <p:cBhvr additive="base">
                                        <p:cTn id="84"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85"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6411" y="348916"/>
            <a:ext cx="9083842"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smtClean="0"/>
              <a:t>15. </a:t>
            </a:r>
            <a:r>
              <a:rPr lang="en-IN" dirty="0"/>
              <a:t>How many 4 digit numbers divisible by 5 can be formed with the digits 0, 1, 2, 3, 4, 5,6 and 6? (Repetition not allowed, which means 6 can be used 2 times other numbers can be used only once)</a:t>
            </a:r>
          </a:p>
          <a:p>
            <a:endParaRPr lang="en-IN" dirty="0"/>
          </a:p>
        </p:txBody>
      </p:sp>
      <p:sp>
        <p:nvSpPr>
          <p:cNvPr id="7" name="TextBox 6"/>
          <p:cNvSpPr txBox="1"/>
          <p:nvPr/>
        </p:nvSpPr>
        <p:spPr>
          <a:xfrm>
            <a:off x="156411" y="1273816"/>
            <a:ext cx="9950115" cy="535531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Solution:</a:t>
            </a:r>
          </a:p>
          <a:p>
            <a:r>
              <a:rPr lang="en-US" dirty="0" smtClean="0"/>
              <a:t>Without using ‘</a:t>
            </a:r>
            <a:r>
              <a:rPr lang="en-US" dirty="0" err="1" smtClean="0"/>
              <a:t>atmost</a:t>
            </a:r>
            <a:r>
              <a:rPr lang="en-US" dirty="0" smtClean="0"/>
              <a:t> only one 6’</a:t>
            </a:r>
          </a:p>
          <a:p>
            <a:endParaRPr lang="en-US" dirty="0"/>
          </a:p>
          <a:p>
            <a:endParaRPr lang="en-US" dirty="0" smtClean="0"/>
          </a:p>
          <a:p>
            <a:endParaRPr lang="en-US" dirty="0"/>
          </a:p>
          <a:p>
            <a:r>
              <a:rPr lang="en-US" dirty="0" smtClean="0"/>
              <a:t>With </a:t>
            </a:r>
            <a:r>
              <a:rPr lang="en-US" dirty="0" err="1" smtClean="0"/>
              <a:t>atmost</a:t>
            </a:r>
            <a:r>
              <a:rPr lang="en-US" dirty="0" smtClean="0"/>
              <a:t> 2 6’s</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Total</a:t>
            </a:r>
            <a:endParaRPr lang="en-US" dirty="0"/>
          </a:p>
          <a:p>
            <a:endParaRPr lang="en-US" dirty="0" smtClean="0"/>
          </a:p>
          <a:p>
            <a:r>
              <a:rPr lang="en-US" dirty="0" smtClean="0"/>
              <a:t>                                                     = 135 + 114</a:t>
            </a:r>
          </a:p>
          <a:p>
            <a:r>
              <a:rPr lang="en-US" dirty="0"/>
              <a:t> </a:t>
            </a:r>
            <a:r>
              <a:rPr lang="en-US" dirty="0" smtClean="0"/>
              <a:t>                                                    = 249</a:t>
            </a:r>
          </a:p>
          <a:p>
            <a:endParaRPr lang="en-IN" dirty="0"/>
          </a:p>
        </p:txBody>
      </p:sp>
      <p:sp>
        <p:nvSpPr>
          <p:cNvPr id="2" name="Rectangle 1"/>
          <p:cNvSpPr/>
          <p:nvPr/>
        </p:nvSpPr>
        <p:spPr>
          <a:xfrm>
            <a:off x="494266" y="1908083"/>
            <a:ext cx="601579" cy="42110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6</a:t>
            </a:r>
            <a:endParaRPr lang="en-IN" dirty="0"/>
          </a:p>
        </p:txBody>
      </p:sp>
      <p:sp>
        <p:nvSpPr>
          <p:cNvPr id="16" name="Rectangle 15"/>
          <p:cNvSpPr/>
          <p:nvPr/>
        </p:nvSpPr>
        <p:spPr>
          <a:xfrm>
            <a:off x="1200650" y="1910551"/>
            <a:ext cx="601579" cy="42110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5</a:t>
            </a:r>
            <a:endParaRPr lang="en-IN" dirty="0"/>
          </a:p>
        </p:txBody>
      </p:sp>
      <p:sp>
        <p:nvSpPr>
          <p:cNvPr id="17" name="Rectangle 16"/>
          <p:cNvSpPr/>
          <p:nvPr/>
        </p:nvSpPr>
        <p:spPr>
          <a:xfrm>
            <a:off x="1878927" y="1898518"/>
            <a:ext cx="601579" cy="421105"/>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endParaRPr lang="en-IN" dirty="0"/>
          </a:p>
        </p:txBody>
      </p:sp>
      <p:sp>
        <p:nvSpPr>
          <p:cNvPr id="18" name="Rectangle 17"/>
          <p:cNvSpPr/>
          <p:nvPr/>
        </p:nvSpPr>
        <p:spPr>
          <a:xfrm>
            <a:off x="2707093" y="1912555"/>
            <a:ext cx="601579" cy="421105"/>
          </a:xfrm>
          <a:prstGeom prst="rect">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endParaRPr lang="en-IN" dirty="0"/>
          </a:p>
        </p:txBody>
      </p:sp>
      <p:sp>
        <p:nvSpPr>
          <p:cNvPr id="51" name="Rectangle 50"/>
          <p:cNvSpPr/>
          <p:nvPr/>
        </p:nvSpPr>
        <p:spPr>
          <a:xfrm>
            <a:off x="3788952" y="1886485"/>
            <a:ext cx="601579" cy="421105"/>
          </a:xfrm>
          <a:prstGeom prst="rect">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120</a:t>
            </a:r>
            <a:endParaRPr lang="en-IN" dirty="0"/>
          </a:p>
        </p:txBody>
      </p:sp>
      <p:sp>
        <p:nvSpPr>
          <p:cNvPr id="58" name="Rectangle 57"/>
          <p:cNvSpPr/>
          <p:nvPr/>
        </p:nvSpPr>
        <p:spPr>
          <a:xfrm>
            <a:off x="5434770" y="1900295"/>
            <a:ext cx="601579" cy="42110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endParaRPr lang="en-IN" dirty="0"/>
          </a:p>
        </p:txBody>
      </p:sp>
      <p:sp>
        <p:nvSpPr>
          <p:cNvPr id="59" name="Rectangle 58"/>
          <p:cNvSpPr/>
          <p:nvPr/>
        </p:nvSpPr>
        <p:spPr>
          <a:xfrm>
            <a:off x="6113047" y="1908084"/>
            <a:ext cx="601579" cy="42110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5</a:t>
            </a:r>
            <a:endParaRPr lang="en-IN" dirty="0"/>
          </a:p>
        </p:txBody>
      </p:sp>
      <p:sp>
        <p:nvSpPr>
          <p:cNvPr id="60" name="Rectangle 59"/>
          <p:cNvSpPr/>
          <p:nvPr/>
        </p:nvSpPr>
        <p:spPr>
          <a:xfrm>
            <a:off x="6791324" y="1896051"/>
            <a:ext cx="601579" cy="421105"/>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endParaRPr lang="en-IN" dirty="0"/>
          </a:p>
        </p:txBody>
      </p:sp>
      <p:sp>
        <p:nvSpPr>
          <p:cNvPr id="62" name="Rectangle 61"/>
          <p:cNvSpPr/>
          <p:nvPr/>
        </p:nvSpPr>
        <p:spPr>
          <a:xfrm>
            <a:off x="7619490" y="1910088"/>
            <a:ext cx="601579" cy="421105"/>
          </a:xfrm>
          <a:prstGeom prst="rect">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5</a:t>
            </a:r>
            <a:endParaRPr lang="en-IN" dirty="0"/>
          </a:p>
        </p:txBody>
      </p:sp>
      <p:sp>
        <p:nvSpPr>
          <p:cNvPr id="63" name="Rectangle 62"/>
          <p:cNvSpPr/>
          <p:nvPr/>
        </p:nvSpPr>
        <p:spPr>
          <a:xfrm>
            <a:off x="8701349" y="1884018"/>
            <a:ext cx="601579" cy="421105"/>
          </a:xfrm>
          <a:prstGeom prst="rect">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100</a:t>
            </a:r>
            <a:endParaRPr lang="en-IN" dirty="0"/>
          </a:p>
        </p:txBody>
      </p:sp>
      <p:sp>
        <p:nvSpPr>
          <p:cNvPr id="64" name="Rectangle 63"/>
          <p:cNvSpPr/>
          <p:nvPr/>
        </p:nvSpPr>
        <p:spPr>
          <a:xfrm>
            <a:off x="518317" y="3039062"/>
            <a:ext cx="601579" cy="421105"/>
          </a:xfrm>
          <a:prstGeom prst="rect">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6</a:t>
            </a:r>
            <a:endParaRPr lang="en-IN" dirty="0"/>
          </a:p>
        </p:txBody>
      </p:sp>
      <p:sp>
        <p:nvSpPr>
          <p:cNvPr id="65" name="Rectangle 64"/>
          <p:cNvSpPr/>
          <p:nvPr/>
        </p:nvSpPr>
        <p:spPr>
          <a:xfrm>
            <a:off x="1224701" y="3041530"/>
            <a:ext cx="601579" cy="421105"/>
          </a:xfrm>
          <a:prstGeom prst="rect">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endParaRPr lang="en-IN" dirty="0"/>
          </a:p>
        </p:txBody>
      </p:sp>
      <p:sp>
        <p:nvSpPr>
          <p:cNvPr id="66" name="Rectangle 65"/>
          <p:cNvSpPr/>
          <p:nvPr/>
        </p:nvSpPr>
        <p:spPr>
          <a:xfrm>
            <a:off x="2002697" y="3048811"/>
            <a:ext cx="601579" cy="421105"/>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5</a:t>
            </a:r>
            <a:endParaRPr lang="en-IN" dirty="0"/>
          </a:p>
        </p:txBody>
      </p:sp>
      <p:sp>
        <p:nvSpPr>
          <p:cNvPr id="67" name="Rectangle 66"/>
          <p:cNvSpPr/>
          <p:nvPr/>
        </p:nvSpPr>
        <p:spPr>
          <a:xfrm>
            <a:off x="2731144" y="3043534"/>
            <a:ext cx="601579" cy="421105"/>
          </a:xfrm>
          <a:prstGeom prst="rect">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endParaRPr lang="en-IN" dirty="0"/>
          </a:p>
        </p:txBody>
      </p:sp>
      <p:sp>
        <p:nvSpPr>
          <p:cNvPr id="68" name="Rectangle 67"/>
          <p:cNvSpPr/>
          <p:nvPr/>
        </p:nvSpPr>
        <p:spPr>
          <a:xfrm>
            <a:off x="3813003" y="3017464"/>
            <a:ext cx="601579" cy="421105"/>
          </a:xfrm>
          <a:prstGeom prst="rect">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endParaRPr lang="en-IN" dirty="0"/>
          </a:p>
        </p:txBody>
      </p:sp>
      <p:sp>
        <p:nvSpPr>
          <p:cNvPr id="69" name="Rectangle 68"/>
          <p:cNvSpPr/>
          <p:nvPr/>
        </p:nvSpPr>
        <p:spPr>
          <a:xfrm>
            <a:off x="518317" y="3621555"/>
            <a:ext cx="601579" cy="421105"/>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5</a:t>
            </a:r>
            <a:endParaRPr lang="en-IN" dirty="0"/>
          </a:p>
        </p:txBody>
      </p:sp>
      <p:sp>
        <p:nvSpPr>
          <p:cNvPr id="70" name="Rectangle 69"/>
          <p:cNvSpPr/>
          <p:nvPr/>
        </p:nvSpPr>
        <p:spPr>
          <a:xfrm>
            <a:off x="2731144" y="3617396"/>
            <a:ext cx="601579" cy="421105"/>
          </a:xfrm>
          <a:prstGeom prst="rect">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endParaRPr lang="en-IN" dirty="0"/>
          </a:p>
        </p:txBody>
      </p:sp>
      <p:sp>
        <p:nvSpPr>
          <p:cNvPr id="71" name="Rectangle 70"/>
          <p:cNvSpPr/>
          <p:nvPr/>
        </p:nvSpPr>
        <p:spPr>
          <a:xfrm>
            <a:off x="1271538" y="3625103"/>
            <a:ext cx="601579" cy="421105"/>
          </a:xfrm>
          <a:prstGeom prst="rect">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6</a:t>
            </a:r>
            <a:endParaRPr lang="en-IN" dirty="0"/>
          </a:p>
        </p:txBody>
      </p:sp>
      <p:sp>
        <p:nvSpPr>
          <p:cNvPr id="72" name="Rectangle 71"/>
          <p:cNvSpPr/>
          <p:nvPr/>
        </p:nvSpPr>
        <p:spPr>
          <a:xfrm>
            <a:off x="1977922" y="3627571"/>
            <a:ext cx="601579" cy="421105"/>
          </a:xfrm>
          <a:prstGeom prst="rect">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endParaRPr lang="en-IN" dirty="0"/>
          </a:p>
        </p:txBody>
      </p:sp>
      <p:sp>
        <p:nvSpPr>
          <p:cNvPr id="73" name="Rectangle 72"/>
          <p:cNvSpPr/>
          <p:nvPr/>
        </p:nvSpPr>
        <p:spPr>
          <a:xfrm>
            <a:off x="3837323" y="3617395"/>
            <a:ext cx="601579" cy="421105"/>
          </a:xfrm>
          <a:prstGeom prst="rect">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endParaRPr lang="en-IN" dirty="0"/>
          </a:p>
        </p:txBody>
      </p:sp>
      <p:sp>
        <p:nvSpPr>
          <p:cNvPr id="74" name="Rectangle 73"/>
          <p:cNvSpPr/>
          <p:nvPr/>
        </p:nvSpPr>
        <p:spPr>
          <a:xfrm>
            <a:off x="2731144" y="4294916"/>
            <a:ext cx="601579" cy="421105"/>
          </a:xfrm>
          <a:prstGeom prst="rect">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endParaRPr lang="en-IN" dirty="0"/>
          </a:p>
        </p:txBody>
      </p:sp>
      <p:sp>
        <p:nvSpPr>
          <p:cNvPr id="75" name="Rectangle 74"/>
          <p:cNvSpPr/>
          <p:nvPr/>
        </p:nvSpPr>
        <p:spPr>
          <a:xfrm>
            <a:off x="1278066" y="4315737"/>
            <a:ext cx="601579" cy="421105"/>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5</a:t>
            </a:r>
            <a:endParaRPr lang="en-IN" dirty="0"/>
          </a:p>
        </p:txBody>
      </p:sp>
      <p:sp>
        <p:nvSpPr>
          <p:cNvPr id="76" name="Rectangle 75"/>
          <p:cNvSpPr/>
          <p:nvPr/>
        </p:nvSpPr>
        <p:spPr>
          <a:xfrm>
            <a:off x="2002697" y="4315736"/>
            <a:ext cx="601579" cy="421105"/>
          </a:xfrm>
          <a:prstGeom prst="rect">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endParaRPr lang="en-IN" dirty="0"/>
          </a:p>
        </p:txBody>
      </p:sp>
      <p:sp>
        <p:nvSpPr>
          <p:cNvPr id="77" name="Rectangle 76"/>
          <p:cNvSpPr/>
          <p:nvPr/>
        </p:nvSpPr>
        <p:spPr>
          <a:xfrm>
            <a:off x="561038" y="4315736"/>
            <a:ext cx="601579" cy="421105"/>
          </a:xfrm>
          <a:prstGeom prst="rect">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6</a:t>
            </a:r>
            <a:endParaRPr lang="en-IN" dirty="0"/>
          </a:p>
        </p:txBody>
      </p:sp>
      <p:sp>
        <p:nvSpPr>
          <p:cNvPr id="78" name="Rectangle 77"/>
          <p:cNvSpPr/>
          <p:nvPr/>
        </p:nvSpPr>
        <p:spPr>
          <a:xfrm>
            <a:off x="3837322" y="4279957"/>
            <a:ext cx="601579" cy="421105"/>
          </a:xfrm>
          <a:prstGeom prst="rect">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endParaRPr lang="en-IN" dirty="0"/>
          </a:p>
        </p:txBody>
      </p:sp>
      <p:sp>
        <p:nvSpPr>
          <p:cNvPr id="79" name="Rectangle 78"/>
          <p:cNvSpPr/>
          <p:nvPr/>
        </p:nvSpPr>
        <p:spPr>
          <a:xfrm>
            <a:off x="3812251" y="4982291"/>
            <a:ext cx="601579" cy="421105"/>
          </a:xfrm>
          <a:prstGeom prst="rect">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135</a:t>
            </a:r>
            <a:endParaRPr lang="en-IN" dirty="0"/>
          </a:p>
        </p:txBody>
      </p:sp>
      <p:sp>
        <p:nvSpPr>
          <p:cNvPr id="80" name="Rectangle 79"/>
          <p:cNvSpPr/>
          <p:nvPr/>
        </p:nvSpPr>
        <p:spPr>
          <a:xfrm>
            <a:off x="5367782" y="2969075"/>
            <a:ext cx="601579" cy="421105"/>
          </a:xfrm>
          <a:prstGeom prst="rect">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6</a:t>
            </a:r>
            <a:endParaRPr lang="en-IN" dirty="0"/>
          </a:p>
        </p:txBody>
      </p:sp>
      <p:sp>
        <p:nvSpPr>
          <p:cNvPr id="81" name="Rectangle 80"/>
          <p:cNvSpPr/>
          <p:nvPr/>
        </p:nvSpPr>
        <p:spPr>
          <a:xfrm>
            <a:off x="6074166" y="2971543"/>
            <a:ext cx="601579" cy="421105"/>
          </a:xfrm>
          <a:prstGeom prst="rect">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endParaRPr lang="en-IN" dirty="0"/>
          </a:p>
        </p:txBody>
      </p:sp>
      <p:sp>
        <p:nvSpPr>
          <p:cNvPr id="82" name="Rectangle 81"/>
          <p:cNvSpPr/>
          <p:nvPr/>
        </p:nvSpPr>
        <p:spPr>
          <a:xfrm>
            <a:off x="6852162" y="2978824"/>
            <a:ext cx="601579" cy="421105"/>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5</a:t>
            </a:r>
            <a:endParaRPr lang="en-IN" dirty="0"/>
          </a:p>
        </p:txBody>
      </p:sp>
      <p:sp>
        <p:nvSpPr>
          <p:cNvPr id="83" name="Rectangle 82"/>
          <p:cNvSpPr/>
          <p:nvPr/>
        </p:nvSpPr>
        <p:spPr>
          <a:xfrm>
            <a:off x="7580609" y="2973547"/>
            <a:ext cx="601579" cy="421105"/>
          </a:xfrm>
          <a:prstGeom prst="rect">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5</a:t>
            </a:r>
            <a:endParaRPr lang="en-IN" dirty="0"/>
          </a:p>
        </p:txBody>
      </p:sp>
      <p:sp>
        <p:nvSpPr>
          <p:cNvPr id="84" name="Rectangle 83"/>
          <p:cNvSpPr/>
          <p:nvPr/>
        </p:nvSpPr>
        <p:spPr>
          <a:xfrm>
            <a:off x="8662468" y="2947477"/>
            <a:ext cx="601579" cy="421105"/>
          </a:xfrm>
          <a:prstGeom prst="rect">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endParaRPr lang="en-IN" dirty="0"/>
          </a:p>
        </p:txBody>
      </p:sp>
      <p:sp>
        <p:nvSpPr>
          <p:cNvPr id="85" name="Rectangle 84"/>
          <p:cNvSpPr/>
          <p:nvPr/>
        </p:nvSpPr>
        <p:spPr>
          <a:xfrm>
            <a:off x="5367782" y="3551568"/>
            <a:ext cx="601579" cy="421105"/>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endParaRPr lang="en-IN" dirty="0"/>
          </a:p>
        </p:txBody>
      </p:sp>
      <p:sp>
        <p:nvSpPr>
          <p:cNvPr id="86" name="Rectangle 85"/>
          <p:cNvSpPr/>
          <p:nvPr/>
        </p:nvSpPr>
        <p:spPr>
          <a:xfrm>
            <a:off x="7580609" y="3547409"/>
            <a:ext cx="601579" cy="421105"/>
          </a:xfrm>
          <a:prstGeom prst="rect">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5</a:t>
            </a:r>
            <a:endParaRPr lang="en-IN" dirty="0"/>
          </a:p>
        </p:txBody>
      </p:sp>
      <p:sp>
        <p:nvSpPr>
          <p:cNvPr id="87" name="Rectangle 86"/>
          <p:cNvSpPr/>
          <p:nvPr/>
        </p:nvSpPr>
        <p:spPr>
          <a:xfrm>
            <a:off x="6121003" y="3555116"/>
            <a:ext cx="601579" cy="421105"/>
          </a:xfrm>
          <a:prstGeom prst="rect">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6</a:t>
            </a:r>
            <a:endParaRPr lang="en-IN" dirty="0"/>
          </a:p>
        </p:txBody>
      </p:sp>
      <p:sp>
        <p:nvSpPr>
          <p:cNvPr id="88" name="Rectangle 87"/>
          <p:cNvSpPr/>
          <p:nvPr/>
        </p:nvSpPr>
        <p:spPr>
          <a:xfrm>
            <a:off x="6827387" y="3557584"/>
            <a:ext cx="601579" cy="421105"/>
          </a:xfrm>
          <a:prstGeom prst="rect">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endParaRPr lang="en-IN" dirty="0"/>
          </a:p>
        </p:txBody>
      </p:sp>
      <p:sp>
        <p:nvSpPr>
          <p:cNvPr id="89" name="Rectangle 88"/>
          <p:cNvSpPr/>
          <p:nvPr/>
        </p:nvSpPr>
        <p:spPr>
          <a:xfrm>
            <a:off x="8686788" y="3547408"/>
            <a:ext cx="601579" cy="421105"/>
          </a:xfrm>
          <a:prstGeom prst="rect">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a:t>
            </a:r>
            <a:endParaRPr lang="en-IN" dirty="0"/>
          </a:p>
        </p:txBody>
      </p:sp>
      <p:sp>
        <p:nvSpPr>
          <p:cNvPr id="90" name="Rectangle 89"/>
          <p:cNvSpPr/>
          <p:nvPr/>
        </p:nvSpPr>
        <p:spPr>
          <a:xfrm>
            <a:off x="7580609" y="4224929"/>
            <a:ext cx="601579" cy="421105"/>
          </a:xfrm>
          <a:prstGeom prst="rect">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5</a:t>
            </a:r>
            <a:endParaRPr lang="en-IN" dirty="0"/>
          </a:p>
        </p:txBody>
      </p:sp>
      <p:sp>
        <p:nvSpPr>
          <p:cNvPr id="91" name="Rectangle 90"/>
          <p:cNvSpPr/>
          <p:nvPr/>
        </p:nvSpPr>
        <p:spPr>
          <a:xfrm>
            <a:off x="6127531" y="4245750"/>
            <a:ext cx="601579" cy="421105"/>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5</a:t>
            </a:r>
            <a:endParaRPr lang="en-IN" dirty="0"/>
          </a:p>
        </p:txBody>
      </p:sp>
      <p:sp>
        <p:nvSpPr>
          <p:cNvPr id="92" name="Rectangle 91"/>
          <p:cNvSpPr/>
          <p:nvPr/>
        </p:nvSpPr>
        <p:spPr>
          <a:xfrm>
            <a:off x="6852162" y="4245749"/>
            <a:ext cx="601579" cy="421105"/>
          </a:xfrm>
          <a:prstGeom prst="rect">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endParaRPr lang="en-IN" dirty="0"/>
          </a:p>
        </p:txBody>
      </p:sp>
      <p:sp>
        <p:nvSpPr>
          <p:cNvPr id="93" name="Rectangle 92"/>
          <p:cNvSpPr/>
          <p:nvPr/>
        </p:nvSpPr>
        <p:spPr>
          <a:xfrm>
            <a:off x="5410503" y="4245749"/>
            <a:ext cx="601579" cy="421105"/>
          </a:xfrm>
          <a:prstGeom prst="rect">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6</a:t>
            </a:r>
            <a:endParaRPr lang="en-IN" dirty="0"/>
          </a:p>
        </p:txBody>
      </p:sp>
      <p:sp>
        <p:nvSpPr>
          <p:cNvPr id="94" name="Rectangle 93"/>
          <p:cNvSpPr/>
          <p:nvPr/>
        </p:nvSpPr>
        <p:spPr>
          <a:xfrm>
            <a:off x="8686787" y="4209970"/>
            <a:ext cx="601579" cy="421105"/>
          </a:xfrm>
          <a:prstGeom prst="rect">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endParaRPr lang="en-IN" dirty="0"/>
          </a:p>
        </p:txBody>
      </p:sp>
      <p:sp>
        <p:nvSpPr>
          <p:cNvPr id="95" name="Rectangle 94"/>
          <p:cNvSpPr/>
          <p:nvPr/>
        </p:nvSpPr>
        <p:spPr>
          <a:xfrm>
            <a:off x="8661716" y="4905013"/>
            <a:ext cx="601579" cy="421105"/>
          </a:xfrm>
          <a:prstGeom prst="rect">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114</a:t>
            </a:r>
            <a:endParaRPr lang="en-IN" dirty="0"/>
          </a:p>
        </p:txBody>
      </p:sp>
    </p:spTree>
    <p:extLst>
      <p:ext uri="{BB962C8B-B14F-4D97-AF65-F5344CB8AC3E}">
        <p14:creationId xmlns:p14="http://schemas.microsoft.com/office/powerpoint/2010/main" val="3071682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
                                            <p:txEl>
                                              <p:pRg st="0" end="0"/>
                                            </p:txEl>
                                          </p:spTgt>
                                        </p:tgtEl>
                                        <p:attrNameLst>
                                          <p:attrName>style.visibility</p:attrName>
                                        </p:attrNameLst>
                                      </p:cBhvr>
                                      <p:to>
                                        <p:strVal val="visible"/>
                                      </p:to>
                                    </p:set>
                                    <p:anim calcmode="lin" valueType="num">
                                      <p:cBhvr additive="base">
                                        <p:cTn id="13"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7">
                                            <p:txEl>
                                              <p:pRg st="0" end="0"/>
                                            </p:txEl>
                                          </p:spTgt>
                                        </p:tgtEl>
                                        <p:attrNameLst>
                                          <p:attrName>style.visibility</p:attrName>
                                        </p:attrNameLst>
                                      </p:cBhvr>
                                      <p:to>
                                        <p:strVal val="visible"/>
                                      </p:to>
                                    </p:set>
                                    <p:anim calcmode="lin" valueType="num">
                                      <p:cBhvr additive="base">
                                        <p:cTn id="19"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8">
                                            <p:txEl>
                                              <p:pRg st="0" end="0"/>
                                            </p:txEl>
                                          </p:spTgt>
                                        </p:tgtEl>
                                        <p:attrNameLst>
                                          <p:attrName>style.visibility</p:attrName>
                                        </p:attrNameLst>
                                      </p:cBhvr>
                                      <p:to>
                                        <p:strVal val="visible"/>
                                      </p:to>
                                    </p:set>
                                    <p:anim calcmode="lin" valueType="num">
                                      <p:cBhvr additive="base">
                                        <p:cTn id="25"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1">
                                            <p:txEl>
                                              <p:pRg st="0" end="0"/>
                                            </p:txEl>
                                          </p:spTgt>
                                        </p:tgtEl>
                                        <p:attrNameLst>
                                          <p:attrName>style.visibility</p:attrName>
                                        </p:attrNameLst>
                                      </p:cBhvr>
                                      <p:to>
                                        <p:strVal val="visible"/>
                                      </p:to>
                                    </p:set>
                                    <p:anim calcmode="lin" valueType="num">
                                      <p:cBhvr additive="base">
                                        <p:cTn id="31" dur="500" fill="hold"/>
                                        <p:tgtEl>
                                          <p:spTgt spid="51">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8">
                                            <p:txEl>
                                              <p:pRg st="0" end="0"/>
                                            </p:txEl>
                                          </p:spTgt>
                                        </p:tgtEl>
                                        <p:attrNameLst>
                                          <p:attrName>style.visibility</p:attrName>
                                        </p:attrNameLst>
                                      </p:cBhvr>
                                      <p:to>
                                        <p:strVal val="visible"/>
                                      </p:to>
                                    </p:set>
                                    <p:anim calcmode="lin" valueType="num">
                                      <p:cBhvr additive="base">
                                        <p:cTn id="37" dur="500" fill="hold"/>
                                        <p:tgtEl>
                                          <p:spTgt spid="58">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9">
                                            <p:txEl>
                                              <p:pRg st="0" end="0"/>
                                            </p:txEl>
                                          </p:spTgt>
                                        </p:tgtEl>
                                        <p:attrNameLst>
                                          <p:attrName>style.visibility</p:attrName>
                                        </p:attrNameLst>
                                      </p:cBhvr>
                                      <p:to>
                                        <p:strVal val="visible"/>
                                      </p:to>
                                    </p:set>
                                    <p:anim calcmode="lin" valueType="num">
                                      <p:cBhvr additive="base">
                                        <p:cTn id="43" dur="500" fill="hold"/>
                                        <p:tgtEl>
                                          <p:spTgt spid="59">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60">
                                            <p:txEl>
                                              <p:pRg st="0" end="0"/>
                                            </p:txEl>
                                          </p:spTgt>
                                        </p:tgtEl>
                                        <p:attrNameLst>
                                          <p:attrName>style.visibility</p:attrName>
                                        </p:attrNameLst>
                                      </p:cBhvr>
                                      <p:to>
                                        <p:strVal val="visible"/>
                                      </p:to>
                                    </p:set>
                                    <p:anim calcmode="lin" valueType="num">
                                      <p:cBhvr additive="base">
                                        <p:cTn id="49" dur="500" fill="hold"/>
                                        <p:tgtEl>
                                          <p:spTgt spid="60">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62">
                                            <p:txEl>
                                              <p:pRg st="0" end="0"/>
                                            </p:txEl>
                                          </p:spTgt>
                                        </p:tgtEl>
                                        <p:attrNameLst>
                                          <p:attrName>style.visibility</p:attrName>
                                        </p:attrNameLst>
                                      </p:cBhvr>
                                      <p:to>
                                        <p:strVal val="visible"/>
                                      </p:to>
                                    </p:set>
                                    <p:anim calcmode="lin" valueType="num">
                                      <p:cBhvr additive="base">
                                        <p:cTn id="55" dur="500" fill="hold"/>
                                        <p:tgtEl>
                                          <p:spTgt spid="62">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63">
                                            <p:txEl>
                                              <p:pRg st="0" end="0"/>
                                            </p:txEl>
                                          </p:spTgt>
                                        </p:tgtEl>
                                        <p:attrNameLst>
                                          <p:attrName>style.visibility</p:attrName>
                                        </p:attrNameLst>
                                      </p:cBhvr>
                                      <p:to>
                                        <p:strVal val="visible"/>
                                      </p:to>
                                    </p:set>
                                    <p:anim calcmode="lin" valueType="num">
                                      <p:cBhvr additive="base">
                                        <p:cTn id="61" dur="500" fill="hold"/>
                                        <p:tgtEl>
                                          <p:spTgt spid="63">
                                            <p:txEl>
                                              <p:pRg st="0" end="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64">
                                            <p:txEl>
                                              <p:pRg st="0" end="0"/>
                                            </p:txEl>
                                          </p:spTgt>
                                        </p:tgtEl>
                                        <p:attrNameLst>
                                          <p:attrName>style.visibility</p:attrName>
                                        </p:attrNameLst>
                                      </p:cBhvr>
                                      <p:to>
                                        <p:strVal val="visible"/>
                                      </p:to>
                                    </p:set>
                                    <p:anim calcmode="lin" valueType="num">
                                      <p:cBhvr additive="base">
                                        <p:cTn id="67" dur="500" fill="hold"/>
                                        <p:tgtEl>
                                          <p:spTgt spid="64">
                                            <p:txEl>
                                              <p:pRg st="0" end="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6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65">
                                            <p:txEl>
                                              <p:pRg st="0" end="0"/>
                                            </p:txEl>
                                          </p:spTgt>
                                        </p:tgtEl>
                                        <p:attrNameLst>
                                          <p:attrName>style.visibility</p:attrName>
                                        </p:attrNameLst>
                                      </p:cBhvr>
                                      <p:to>
                                        <p:strVal val="visible"/>
                                      </p:to>
                                    </p:set>
                                    <p:anim calcmode="lin" valueType="num">
                                      <p:cBhvr additive="base">
                                        <p:cTn id="73" dur="500" fill="hold"/>
                                        <p:tgtEl>
                                          <p:spTgt spid="65">
                                            <p:txEl>
                                              <p:pRg st="0" end="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6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66">
                                            <p:txEl>
                                              <p:pRg st="0" end="0"/>
                                            </p:txEl>
                                          </p:spTgt>
                                        </p:tgtEl>
                                        <p:attrNameLst>
                                          <p:attrName>style.visibility</p:attrName>
                                        </p:attrNameLst>
                                      </p:cBhvr>
                                      <p:to>
                                        <p:strVal val="visible"/>
                                      </p:to>
                                    </p:set>
                                    <p:anim calcmode="lin" valueType="num">
                                      <p:cBhvr additive="base">
                                        <p:cTn id="79" dur="500" fill="hold"/>
                                        <p:tgtEl>
                                          <p:spTgt spid="66">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6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67">
                                            <p:txEl>
                                              <p:pRg st="0" end="0"/>
                                            </p:txEl>
                                          </p:spTgt>
                                        </p:tgtEl>
                                        <p:attrNameLst>
                                          <p:attrName>style.visibility</p:attrName>
                                        </p:attrNameLst>
                                      </p:cBhvr>
                                      <p:to>
                                        <p:strVal val="visible"/>
                                      </p:to>
                                    </p:set>
                                    <p:anim calcmode="lin" valueType="num">
                                      <p:cBhvr additive="base">
                                        <p:cTn id="85" dur="500" fill="hold"/>
                                        <p:tgtEl>
                                          <p:spTgt spid="67">
                                            <p:txEl>
                                              <p:pRg st="0" end="0"/>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68">
                                            <p:txEl>
                                              <p:pRg st="0" end="0"/>
                                            </p:txEl>
                                          </p:spTgt>
                                        </p:tgtEl>
                                        <p:attrNameLst>
                                          <p:attrName>style.visibility</p:attrName>
                                        </p:attrNameLst>
                                      </p:cBhvr>
                                      <p:to>
                                        <p:strVal val="visible"/>
                                      </p:to>
                                    </p:set>
                                    <p:anim calcmode="lin" valueType="num">
                                      <p:cBhvr additive="base">
                                        <p:cTn id="91" dur="500" fill="hold"/>
                                        <p:tgtEl>
                                          <p:spTgt spid="68">
                                            <p:txEl>
                                              <p:pRg st="0" end="0"/>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6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69">
                                            <p:txEl>
                                              <p:pRg st="0" end="0"/>
                                            </p:txEl>
                                          </p:spTgt>
                                        </p:tgtEl>
                                        <p:attrNameLst>
                                          <p:attrName>style.visibility</p:attrName>
                                        </p:attrNameLst>
                                      </p:cBhvr>
                                      <p:to>
                                        <p:strVal val="visible"/>
                                      </p:to>
                                    </p:set>
                                    <p:anim calcmode="lin" valueType="num">
                                      <p:cBhvr additive="base">
                                        <p:cTn id="97" dur="500" fill="hold"/>
                                        <p:tgtEl>
                                          <p:spTgt spid="69">
                                            <p:txEl>
                                              <p:pRg st="0" end="0"/>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6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70">
                                            <p:txEl>
                                              <p:pRg st="0" end="0"/>
                                            </p:txEl>
                                          </p:spTgt>
                                        </p:tgtEl>
                                        <p:attrNameLst>
                                          <p:attrName>style.visibility</p:attrName>
                                        </p:attrNameLst>
                                      </p:cBhvr>
                                      <p:to>
                                        <p:strVal val="visible"/>
                                      </p:to>
                                    </p:set>
                                    <p:anim calcmode="lin" valueType="num">
                                      <p:cBhvr additive="base">
                                        <p:cTn id="103" dur="500" fill="hold"/>
                                        <p:tgtEl>
                                          <p:spTgt spid="70">
                                            <p:txEl>
                                              <p:pRg st="0" end="0"/>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7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71">
                                            <p:txEl>
                                              <p:pRg st="0" end="0"/>
                                            </p:txEl>
                                          </p:spTgt>
                                        </p:tgtEl>
                                        <p:attrNameLst>
                                          <p:attrName>style.visibility</p:attrName>
                                        </p:attrNameLst>
                                      </p:cBhvr>
                                      <p:to>
                                        <p:strVal val="visible"/>
                                      </p:to>
                                    </p:set>
                                    <p:anim calcmode="lin" valueType="num">
                                      <p:cBhvr additive="base">
                                        <p:cTn id="109" dur="500" fill="hold"/>
                                        <p:tgtEl>
                                          <p:spTgt spid="71">
                                            <p:txEl>
                                              <p:pRg st="0" end="0"/>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nodeType="clickEffect">
                                  <p:stCondLst>
                                    <p:cond delay="0"/>
                                  </p:stCondLst>
                                  <p:childTnLst>
                                    <p:set>
                                      <p:cBhvr>
                                        <p:cTn id="114" dur="1" fill="hold">
                                          <p:stCondLst>
                                            <p:cond delay="0"/>
                                          </p:stCondLst>
                                        </p:cTn>
                                        <p:tgtEl>
                                          <p:spTgt spid="72">
                                            <p:txEl>
                                              <p:pRg st="0" end="0"/>
                                            </p:txEl>
                                          </p:spTgt>
                                        </p:tgtEl>
                                        <p:attrNameLst>
                                          <p:attrName>style.visibility</p:attrName>
                                        </p:attrNameLst>
                                      </p:cBhvr>
                                      <p:to>
                                        <p:strVal val="visible"/>
                                      </p:to>
                                    </p:set>
                                    <p:anim calcmode="lin" valueType="num">
                                      <p:cBhvr additive="base">
                                        <p:cTn id="115" dur="500" fill="hold"/>
                                        <p:tgtEl>
                                          <p:spTgt spid="72">
                                            <p:txEl>
                                              <p:pRg st="0" end="0"/>
                                            </p:txEl>
                                          </p:spTgt>
                                        </p:tgtEl>
                                        <p:attrNameLst>
                                          <p:attrName>ppt_x</p:attrName>
                                        </p:attrNameLst>
                                      </p:cBhvr>
                                      <p:tavLst>
                                        <p:tav tm="0">
                                          <p:val>
                                            <p:strVal val="#ppt_x"/>
                                          </p:val>
                                        </p:tav>
                                        <p:tav tm="100000">
                                          <p:val>
                                            <p:strVal val="#ppt_x"/>
                                          </p:val>
                                        </p:tav>
                                      </p:tavLst>
                                    </p:anim>
                                    <p:anim calcmode="lin" valueType="num">
                                      <p:cBhvr additive="base">
                                        <p:cTn id="116" dur="500" fill="hold"/>
                                        <p:tgtEl>
                                          <p:spTgt spid="7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nodeType="clickEffect">
                                  <p:stCondLst>
                                    <p:cond delay="0"/>
                                  </p:stCondLst>
                                  <p:childTnLst>
                                    <p:set>
                                      <p:cBhvr>
                                        <p:cTn id="120" dur="1" fill="hold">
                                          <p:stCondLst>
                                            <p:cond delay="0"/>
                                          </p:stCondLst>
                                        </p:cTn>
                                        <p:tgtEl>
                                          <p:spTgt spid="73">
                                            <p:txEl>
                                              <p:pRg st="0" end="0"/>
                                            </p:txEl>
                                          </p:spTgt>
                                        </p:tgtEl>
                                        <p:attrNameLst>
                                          <p:attrName>style.visibility</p:attrName>
                                        </p:attrNameLst>
                                      </p:cBhvr>
                                      <p:to>
                                        <p:strVal val="visible"/>
                                      </p:to>
                                    </p:set>
                                    <p:anim calcmode="lin" valueType="num">
                                      <p:cBhvr additive="base">
                                        <p:cTn id="121" dur="500" fill="hold"/>
                                        <p:tgtEl>
                                          <p:spTgt spid="73">
                                            <p:txEl>
                                              <p:pRg st="0" end="0"/>
                                            </p:txEl>
                                          </p:spTgt>
                                        </p:tgtEl>
                                        <p:attrNameLst>
                                          <p:attrName>ppt_x</p:attrName>
                                        </p:attrNameLst>
                                      </p:cBhvr>
                                      <p:tavLst>
                                        <p:tav tm="0">
                                          <p:val>
                                            <p:strVal val="#ppt_x"/>
                                          </p:val>
                                        </p:tav>
                                        <p:tav tm="100000">
                                          <p:val>
                                            <p:strVal val="#ppt_x"/>
                                          </p:val>
                                        </p:tav>
                                      </p:tavLst>
                                    </p:anim>
                                    <p:anim calcmode="lin" valueType="num">
                                      <p:cBhvr additive="base">
                                        <p:cTn id="122" dur="500" fill="hold"/>
                                        <p:tgtEl>
                                          <p:spTgt spid="7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nodeType="clickEffect">
                                  <p:stCondLst>
                                    <p:cond delay="0"/>
                                  </p:stCondLst>
                                  <p:childTnLst>
                                    <p:set>
                                      <p:cBhvr>
                                        <p:cTn id="126" dur="1" fill="hold">
                                          <p:stCondLst>
                                            <p:cond delay="0"/>
                                          </p:stCondLst>
                                        </p:cTn>
                                        <p:tgtEl>
                                          <p:spTgt spid="74">
                                            <p:txEl>
                                              <p:pRg st="0" end="0"/>
                                            </p:txEl>
                                          </p:spTgt>
                                        </p:tgtEl>
                                        <p:attrNameLst>
                                          <p:attrName>style.visibility</p:attrName>
                                        </p:attrNameLst>
                                      </p:cBhvr>
                                      <p:to>
                                        <p:strVal val="visible"/>
                                      </p:to>
                                    </p:set>
                                    <p:anim calcmode="lin" valueType="num">
                                      <p:cBhvr additive="base">
                                        <p:cTn id="127" dur="500" fill="hold"/>
                                        <p:tgtEl>
                                          <p:spTgt spid="74">
                                            <p:txEl>
                                              <p:pRg st="0" end="0"/>
                                            </p:txEl>
                                          </p:spTgt>
                                        </p:tgtEl>
                                        <p:attrNameLst>
                                          <p:attrName>ppt_x</p:attrName>
                                        </p:attrNameLst>
                                      </p:cBhvr>
                                      <p:tavLst>
                                        <p:tav tm="0">
                                          <p:val>
                                            <p:strVal val="#ppt_x"/>
                                          </p:val>
                                        </p:tav>
                                        <p:tav tm="100000">
                                          <p:val>
                                            <p:strVal val="#ppt_x"/>
                                          </p:val>
                                        </p:tav>
                                      </p:tavLst>
                                    </p:anim>
                                    <p:anim calcmode="lin" valueType="num">
                                      <p:cBhvr additive="base">
                                        <p:cTn id="128" dur="500" fill="hold"/>
                                        <p:tgtEl>
                                          <p:spTgt spid="7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nodeType="clickEffect">
                                  <p:stCondLst>
                                    <p:cond delay="0"/>
                                  </p:stCondLst>
                                  <p:childTnLst>
                                    <p:set>
                                      <p:cBhvr>
                                        <p:cTn id="132" dur="1" fill="hold">
                                          <p:stCondLst>
                                            <p:cond delay="0"/>
                                          </p:stCondLst>
                                        </p:cTn>
                                        <p:tgtEl>
                                          <p:spTgt spid="75">
                                            <p:txEl>
                                              <p:pRg st="0" end="0"/>
                                            </p:txEl>
                                          </p:spTgt>
                                        </p:tgtEl>
                                        <p:attrNameLst>
                                          <p:attrName>style.visibility</p:attrName>
                                        </p:attrNameLst>
                                      </p:cBhvr>
                                      <p:to>
                                        <p:strVal val="visible"/>
                                      </p:to>
                                    </p:set>
                                    <p:anim calcmode="lin" valueType="num">
                                      <p:cBhvr additive="base">
                                        <p:cTn id="133" dur="500" fill="hold"/>
                                        <p:tgtEl>
                                          <p:spTgt spid="75">
                                            <p:txEl>
                                              <p:pRg st="0" end="0"/>
                                            </p:txEl>
                                          </p:spTgt>
                                        </p:tgtEl>
                                        <p:attrNameLst>
                                          <p:attrName>ppt_x</p:attrName>
                                        </p:attrNameLst>
                                      </p:cBhvr>
                                      <p:tavLst>
                                        <p:tav tm="0">
                                          <p:val>
                                            <p:strVal val="#ppt_x"/>
                                          </p:val>
                                        </p:tav>
                                        <p:tav tm="100000">
                                          <p:val>
                                            <p:strVal val="#ppt_x"/>
                                          </p:val>
                                        </p:tav>
                                      </p:tavLst>
                                    </p:anim>
                                    <p:anim calcmode="lin" valueType="num">
                                      <p:cBhvr additive="base">
                                        <p:cTn id="134" dur="500" fill="hold"/>
                                        <p:tgtEl>
                                          <p:spTgt spid="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4" fill="hold" nodeType="clickEffect">
                                  <p:stCondLst>
                                    <p:cond delay="0"/>
                                  </p:stCondLst>
                                  <p:childTnLst>
                                    <p:set>
                                      <p:cBhvr>
                                        <p:cTn id="138" dur="1" fill="hold">
                                          <p:stCondLst>
                                            <p:cond delay="0"/>
                                          </p:stCondLst>
                                        </p:cTn>
                                        <p:tgtEl>
                                          <p:spTgt spid="76">
                                            <p:txEl>
                                              <p:pRg st="0" end="0"/>
                                            </p:txEl>
                                          </p:spTgt>
                                        </p:tgtEl>
                                        <p:attrNameLst>
                                          <p:attrName>style.visibility</p:attrName>
                                        </p:attrNameLst>
                                      </p:cBhvr>
                                      <p:to>
                                        <p:strVal val="visible"/>
                                      </p:to>
                                    </p:set>
                                    <p:anim calcmode="lin" valueType="num">
                                      <p:cBhvr additive="base">
                                        <p:cTn id="139" dur="500" fill="hold"/>
                                        <p:tgtEl>
                                          <p:spTgt spid="76">
                                            <p:txEl>
                                              <p:pRg st="0" end="0"/>
                                            </p:txEl>
                                          </p:spTgt>
                                        </p:tgtEl>
                                        <p:attrNameLst>
                                          <p:attrName>ppt_x</p:attrName>
                                        </p:attrNameLst>
                                      </p:cBhvr>
                                      <p:tavLst>
                                        <p:tav tm="0">
                                          <p:val>
                                            <p:strVal val="#ppt_x"/>
                                          </p:val>
                                        </p:tav>
                                        <p:tav tm="100000">
                                          <p:val>
                                            <p:strVal val="#ppt_x"/>
                                          </p:val>
                                        </p:tav>
                                      </p:tavLst>
                                    </p:anim>
                                    <p:anim calcmode="lin" valueType="num">
                                      <p:cBhvr additive="base">
                                        <p:cTn id="140" dur="500" fill="hold"/>
                                        <p:tgtEl>
                                          <p:spTgt spid="7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4" fill="hold" nodeType="clickEffect">
                                  <p:stCondLst>
                                    <p:cond delay="0"/>
                                  </p:stCondLst>
                                  <p:childTnLst>
                                    <p:set>
                                      <p:cBhvr>
                                        <p:cTn id="144" dur="1" fill="hold">
                                          <p:stCondLst>
                                            <p:cond delay="0"/>
                                          </p:stCondLst>
                                        </p:cTn>
                                        <p:tgtEl>
                                          <p:spTgt spid="77">
                                            <p:txEl>
                                              <p:pRg st="0" end="0"/>
                                            </p:txEl>
                                          </p:spTgt>
                                        </p:tgtEl>
                                        <p:attrNameLst>
                                          <p:attrName>style.visibility</p:attrName>
                                        </p:attrNameLst>
                                      </p:cBhvr>
                                      <p:to>
                                        <p:strVal val="visible"/>
                                      </p:to>
                                    </p:set>
                                    <p:anim calcmode="lin" valueType="num">
                                      <p:cBhvr additive="base">
                                        <p:cTn id="145" dur="500" fill="hold"/>
                                        <p:tgtEl>
                                          <p:spTgt spid="77">
                                            <p:txEl>
                                              <p:pRg st="0" end="0"/>
                                            </p:txEl>
                                          </p:spTgt>
                                        </p:tgtEl>
                                        <p:attrNameLst>
                                          <p:attrName>ppt_x</p:attrName>
                                        </p:attrNameLst>
                                      </p:cBhvr>
                                      <p:tavLst>
                                        <p:tav tm="0">
                                          <p:val>
                                            <p:strVal val="#ppt_x"/>
                                          </p:val>
                                        </p:tav>
                                        <p:tav tm="100000">
                                          <p:val>
                                            <p:strVal val="#ppt_x"/>
                                          </p:val>
                                        </p:tav>
                                      </p:tavLst>
                                    </p:anim>
                                    <p:anim calcmode="lin" valueType="num">
                                      <p:cBhvr additive="base">
                                        <p:cTn id="146" dur="500" fill="hold"/>
                                        <p:tgtEl>
                                          <p:spTgt spid="7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ntr" presetSubtype="4" fill="hold" nodeType="clickEffect">
                                  <p:stCondLst>
                                    <p:cond delay="0"/>
                                  </p:stCondLst>
                                  <p:childTnLst>
                                    <p:set>
                                      <p:cBhvr>
                                        <p:cTn id="150" dur="1" fill="hold">
                                          <p:stCondLst>
                                            <p:cond delay="0"/>
                                          </p:stCondLst>
                                        </p:cTn>
                                        <p:tgtEl>
                                          <p:spTgt spid="78">
                                            <p:txEl>
                                              <p:pRg st="0" end="0"/>
                                            </p:txEl>
                                          </p:spTgt>
                                        </p:tgtEl>
                                        <p:attrNameLst>
                                          <p:attrName>style.visibility</p:attrName>
                                        </p:attrNameLst>
                                      </p:cBhvr>
                                      <p:to>
                                        <p:strVal val="visible"/>
                                      </p:to>
                                    </p:set>
                                    <p:anim calcmode="lin" valueType="num">
                                      <p:cBhvr additive="base">
                                        <p:cTn id="151" dur="500" fill="hold"/>
                                        <p:tgtEl>
                                          <p:spTgt spid="78">
                                            <p:txEl>
                                              <p:pRg st="0" end="0"/>
                                            </p:txEl>
                                          </p:spTgt>
                                        </p:tgtEl>
                                        <p:attrNameLst>
                                          <p:attrName>ppt_x</p:attrName>
                                        </p:attrNameLst>
                                      </p:cBhvr>
                                      <p:tavLst>
                                        <p:tav tm="0">
                                          <p:val>
                                            <p:strVal val="#ppt_x"/>
                                          </p:val>
                                        </p:tav>
                                        <p:tav tm="100000">
                                          <p:val>
                                            <p:strVal val="#ppt_x"/>
                                          </p:val>
                                        </p:tav>
                                      </p:tavLst>
                                    </p:anim>
                                    <p:anim calcmode="lin" valueType="num">
                                      <p:cBhvr additive="base">
                                        <p:cTn id="152" dur="500" fill="hold"/>
                                        <p:tgtEl>
                                          <p:spTgt spid="7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2" presetClass="entr" presetSubtype="4" fill="hold" nodeType="clickEffect">
                                  <p:stCondLst>
                                    <p:cond delay="0"/>
                                  </p:stCondLst>
                                  <p:childTnLst>
                                    <p:set>
                                      <p:cBhvr>
                                        <p:cTn id="156" dur="1" fill="hold">
                                          <p:stCondLst>
                                            <p:cond delay="0"/>
                                          </p:stCondLst>
                                        </p:cTn>
                                        <p:tgtEl>
                                          <p:spTgt spid="79">
                                            <p:txEl>
                                              <p:pRg st="0" end="0"/>
                                            </p:txEl>
                                          </p:spTgt>
                                        </p:tgtEl>
                                        <p:attrNameLst>
                                          <p:attrName>style.visibility</p:attrName>
                                        </p:attrNameLst>
                                      </p:cBhvr>
                                      <p:to>
                                        <p:strVal val="visible"/>
                                      </p:to>
                                    </p:set>
                                    <p:anim calcmode="lin" valueType="num">
                                      <p:cBhvr additive="base">
                                        <p:cTn id="157" dur="500" fill="hold"/>
                                        <p:tgtEl>
                                          <p:spTgt spid="79">
                                            <p:txEl>
                                              <p:pRg st="0" end="0"/>
                                            </p:txEl>
                                          </p:spTgt>
                                        </p:tgtEl>
                                        <p:attrNameLst>
                                          <p:attrName>ppt_x</p:attrName>
                                        </p:attrNameLst>
                                      </p:cBhvr>
                                      <p:tavLst>
                                        <p:tav tm="0">
                                          <p:val>
                                            <p:strVal val="#ppt_x"/>
                                          </p:val>
                                        </p:tav>
                                        <p:tav tm="100000">
                                          <p:val>
                                            <p:strVal val="#ppt_x"/>
                                          </p:val>
                                        </p:tav>
                                      </p:tavLst>
                                    </p:anim>
                                    <p:anim calcmode="lin" valueType="num">
                                      <p:cBhvr additive="base">
                                        <p:cTn id="158" dur="500" fill="hold"/>
                                        <p:tgtEl>
                                          <p:spTgt spid="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2" presetClass="entr" presetSubtype="4" fill="hold" nodeType="clickEffect">
                                  <p:stCondLst>
                                    <p:cond delay="0"/>
                                  </p:stCondLst>
                                  <p:childTnLst>
                                    <p:set>
                                      <p:cBhvr>
                                        <p:cTn id="162" dur="1" fill="hold">
                                          <p:stCondLst>
                                            <p:cond delay="0"/>
                                          </p:stCondLst>
                                        </p:cTn>
                                        <p:tgtEl>
                                          <p:spTgt spid="80">
                                            <p:txEl>
                                              <p:pRg st="0" end="0"/>
                                            </p:txEl>
                                          </p:spTgt>
                                        </p:tgtEl>
                                        <p:attrNameLst>
                                          <p:attrName>style.visibility</p:attrName>
                                        </p:attrNameLst>
                                      </p:cBhvr>
                                      <p:to>
                                        <p:strVal val="visible"/>
                                      </p:to>
                                    </p:set>
                                    <p:anim calcmode="lin" valueType="num">
                                      <p:cBhvr additive="base">
                                        <p:cTn id="163" dur="500" fill="hold"/>
                                        <p:tgtEl>
                                          <p:spTgt spid="80">
                                            <p:txEl>
                                              <p:pRg st="0" end="0"/>
                                            </p:txEl>
                                          </p:spTgt>
                                        </p:tgtEl>
                                        <p:attrNameLst>
                                          <p:attrName>ppt_x</p:attrName>
                                        </p:attrNameLst>
                                      </p:cBhvr>
                                      <p:tavLst>
                                        <p:tav tm="0">
                                          <p:val>
                                            <p:strVal val="#ppt_x"/>
                                          </p:val>
                                        </p:tav>
                                        <p:tav tm="100000">
                                          <p:val>
                                            <p:strVal val="#ppt_x"/>
                                          </p:val>
                                        </p:tav>
                                      </p:tavLst>
                                    </p:anim>
                                    <p:anim calcmode="lin" valueType="num">
                                      <p:cBhvr additive="base">
                                        <p:cTn id="164" dur="500" fill="hold"/>
                                        <p:tgtEl>
                                          <p:spTgt spid="8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5" fill="hold">
                      <p:stCondLst>
                        <p:cond delay="indefinite"/>
                      </p:stCondLst>
                      <p:childTnLst>
                        <p:par>
                          <p:cTn id="166" fill="hold">
                            <p:stCondLst>
                              <p:cond delay="0"/>
                            </p:stCondLst>
                            <p:childTnLst>
                              <p:par>
                                <p:cTn id="167" presetID="2" presetClass="entr" presetSubtype="4" fill="hold" nodeType="clickEffect">
                                  <p:stCondLst>
                                    <p:cond delay="0"/>
                                  </p:stCondLst>
                                  <p:childTnLst>
                                    <p:set>
                                      <p:cBhvr>
                                        <p:cTn id="168" dur="1" fill="hold">
                                          <p:stCondLst>
                                            <p:cond delay="0"/>
                                          </p:stCondLst>
                                        </p:cTn>
                                        <p:tgtEl>
                                          <p:spTgt spid="81">
                                            <p:txEl>
                                              <p:pRg st="0" end="0"/>
                                            </p:txEl>
                                          </p:spTgt>
                                        </p:tgtEl>
                                        <p:attrNameLst>
                                          <p:attrName>style.visibility</p:attrName>
                                        </p:attrNameLst>
                                      </p:cBhvr>
                                      <p:to>
                                        <p:strVal val="visible"/>
                                      </p:to>
                                    </p:set>
                                    <p:anim calcmode="lin" valueType="num">
                                      <p:cBhvr additive="base">
                                        <p:cTn id="169" dur="500" fill="hold"/>
                                        <p:tgtEl>
                                          <p:spTgt spid="81">
                                            <p:txEl>
                                              <p:pRg st="0" end="0"/>
                                            </p:txEl>
                                          </p:spTgt>
                                        </p:tgtEl>
                                        <p:attrNameLst>
                                          <p:attrName>ppt_x</p:attrName>
                                        </p:attrNameLst>
                                      </p:cBhvr>
                                      <p:tavLst>
                                        <p:tav tm="0">
                                          <p:val>
                                            <p:strVal val="#ppt_x"/>
                                          </p:val>
                                        </p:tav>
                                        <p:tav tm="100000">
                                          <p:val>
                                            <p:strVal val="#ppt_x"/>
                                          </p:val>
                                        </p:tav>
                                      </p:tavLst>
                                    </p:anim>
                                    <p:anim calcmode="lin" valueType="num">
                                      <p:cBhvr additive="base">
                                        <p:cTn id="170" dur="500" fill="hold"/>
                                        <p:tgtEl>
                                          <p:spTgt spid="8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1" fill="hold">
                      <p:stCondLst>
                        <p:cond delay="indefinite"/>
                      </p:stCondLst>
                      <p:childTnLst>
                        <p:par>
                          <p:cTn id="172" fill="hold">
                            <p:stCondLst>
                              <p:cond delay="0"/>
                            </p:stCondLst>
                            <p:childTnLst>
                              <p:par>
                                <p:cTn id="173" presetID="2" presetClass="entr" presetSubtype="4" fill="hold" nodeType="clickEffect">
                                  <p:stCondLst>
                                    <p:cond delay="0"/>
                                  </p:stCondLst>
                                  <p:childTnLst>
                                    <p:set>
                                      <p:cBhvr>
                                        <p:cTn id="174" dur="1" fill="hold">
                                          <p:stCondLst>
                                            <p:cond delay="0"/>
                                          </p:stCondLst>
                                        </p:cTn>
                                        <p:tgtEl>
                                          <p:spTgt spid="82">
                                            <p:txEl>
                                              <p:pRg st="0" end="0"/>
                                            </p:txEl>
                                          </p:spTgt>
                                        </p:tgtEl>
                                        <p:attrNameLst>
                                          <p:attrName>style.visibility</p:attrName>
                                        </p:attrNameLst>
                                      </p:cBhvr>
                                      <p:to>
                                        <p:strVal val="visible"/>
                                      </p:to>
                                    </p:set>
                                    <p:anim calcmode="lin" valueType="num">
                                      <p:cBhvr additive="base">
                                        <p:cTn id="175" dur="500" fill="hold"/>
                                        <p:tgtEl>
                                          <p:spTgt spid="82">
                                            <p:txEl>
                                              <p:pRg st="0" end="0"/>
                                            </p:txEl>
                                          </p:spTgt>
                                        </p:tgtEl>
                                        <p:attrNameLst>
                                          <p:attrName>ppt_x</p:attrName>
                                        </p:attrNameLst>
                                      </p:cBhvr>
                                      <p:tavLst>
                                        <p:tav tm="0">
                                          <p:val>
                                            <p:strVal val="#ppt_x"/>
                                          </p:val>
                                        </p:tav>
                                        <p:tav tm="100000">
                                          <p:val>
                                            <p:strVal val="#ppt_x"/>
                                          </p:val>
                                        </p:tav>
                                      </p:tavLst>
                                    </p:anim>
                                    <p:anim calcmode="lin" valueType="num">
                                      <p:cBhvr additive="base">
                                        <p:cTn id="176" dur="500" fill="hold"/>
                                        <p:tgtEl>
                                          <p:spTgt spid="8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7" fill="hold">
                      <p:stCondLst>
                        <p:cond delay="indefinite"/>
                      </p:stCondLst>
                      <p:childTnLst>
                        <p:par>
                          <p:cTn id="178" fill="hold">
                            <p:stCondLst>
                              <p:cond delay="0"/>
                            </p:stCondLst>
                            <p:childTnLst>
                              <p:par>
                                <p:cTn id="179" presetID="2" presetClass="entr" presetSubtype="4" fill="hold" nodeType="clickEffect">
                                  <p:stCondLst>
                                    <p:cond delay="0"/>
                                  </p:stCondLst>
                                  <p:childTnLst>
                                    <p:set>
                                      <p:cBhvr>
                                        <p:cTn id="180" dur="1" fill="hold">
                                          <p:stCondLst>
                                            <p:cond delay="0"/>
                                          </p:stCondLst>
                                        </p:cTn>
                                        <p:tgtEl>
                                          <p:spTgt spid="83">
                                            <p:txEl>
                                              <p:pRg st="0" end="0"/>
                                            </p:txEl>
                                          </p:spTgt>
                                        </p:tgtEl>
                                        <p:attrNameLst>
                                          <p:attrName>style.visibility</p:attrName>
                                        </p:attrNameLst>
                                      </p:cBhvr>
                                      <p:to>
                                        <p:strVal val="visible"/>
                                      </p:to>
                                    </p:set>
                                    <p:anim calcmode="lin" valueType="num">
                                      <p:cBhvr additive="base">
                                        <p:cTn id="181" dur="500" fill="hold"/>
                                        <p:tgtEl>
                                          <p:spTgt spid="83">
                                            <p:txEl>
                                              <p:pRg st="0" end="0"/>
                                            </p:txEl>
                                          </p:spTgt>
                                        </p:tgtEl>
                                        <p:attrNameLst>
                                          <p:attrName>ppt_x</p:attrName>
                                        </p:attrNameLst>
                                      </p:cBhvr>
                                      <p:tavLst>
                                        <p:tav tm="0">
                                          <p:val>
                                            <p:strVal val="#ppt_x"/>
                                          </p:val>
                                        </p:tav>
                                        <p:tav tm="100000">
                                          <p:val>
                                            <p:strVal val="#ppt_x"/>
                                          </p:val>
                                        </p:tav>
                                      </p:tavLst>
                                    </p:anim>
                                    <p:anim calcmode="lin" valueType="num">
                                      <p:cBhvr additive="base">
                                        <p:cTn id="182" dur="500" fill="hold"/>
                                        <p:tgtEl>
                                          <p:spTgt spid="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83" fill="hold">
                      <p:stCondLst>
                        <p:cond delay="indefinite"/>
                      </p:stCondLst>
                      <p:childTnLst>
                        <p:par>
                          <p:cTn id="184" fill="hold">
                            <p:stCondLst>
                              <p:cond delay="0"/>
                            </p:stCondLst>
                            <p:childTnLst>
                              <p:par>
                                <p:cTn id="185" presetID="2" presetClass="entr" presetSubtype="4" fill="hold" nodeType="clickEffect">
                                  <p:stCondLst>
                                    <p:cond delay="0"/>
                                  </p:stCondLst>
                                  <p:childTnLst>
                                    <p:set>
                                      <p:cBhvr>
                                        <p:cTn id="186" dur="1" fill="hold">
                                          <p:stCondLst>
                                            <p:cond delay="0"/>
                                          </p:stCondLst>
                                        </p:cTn>
                                        <p:tgtEl>
                                          <p:spTgt spid="84">
                                            <p:txEl>
                                              <p:pRg st="0" end="0"/>
                                            </p:txEl>
                                          </p:spTgt>
                                        </p:tgtEl>
                                        <p:attrNameLst>
                                          <p:attrName>style.visibility</p:attrName>
                                        </p:attrNameLst>
                                      </p:cBhvr>
                                      <p:to>
                                        <p:strVal val="visible"/>
                                      </p:to>
                                    </p:set>
                                    <p:anim calcmode="lin" valueType="num">
                                      <p:cBhvr additive="base">
                                        <p:cTn id="187" dur="500" fill="hold"/>
                                        <p:tgtEl>
                                          <p:spTgt spid="84">
                                            <p:txEl>
                                              <p:pRg st="0" end="0"/>
                                            </p:txEl>
                                          </p:spTgt>
                                        </p:tgtEl>
                                        <p:attrNameLst>
                                          <p:attrName>ppt_x</p:attrName>
                                        </p:attrNameLst>
                                      </p:cBhvr>
                                      <p:tavLst>
                                        <p:tav tm="0">
                                          <p:val>
                                            <p:strVal val="#ppt_x"/>
                                          </p:val>
                                        </p:tav>
                                        <p:tav tm="100000">
                                          <p:val>
                                            <p:strVal val="#ppt_x"/>
                                          </p:val>
                                        </p:tav>
                                      </p:tavLst>
                                    </p:anim>
                                    <p:anim calcmode="lin" valueType="num">
                                      <p:cBhvr additive="base">
                                        <p:cTn id="188" dur="500" fill="hold"/>
                                        <p:tgtEl>
                                          <p:spTgt spid="8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89" fill="hold">
                      <p:stCondLst>
                        <p:cond delay="indefinite"/>
                      </p:stCondLst>
                      <p:childTnLst>
                        <p:par>
                          <p:cTn id="190" fill="hold">
                            <p:stCondLst>
                              <p:cond delay="0"/>
                            </p:stCondLst>
                            <p:childTnLst>
                              <p:par>
                                <p:cTn id="191" presetID="2" presetClass="entr" presetSubtype="4" fill="hold" nodeType="clickEffect">
                                  <p:stCondLst>
                                    <p:cond delay="0"/>
                                  </p:stCondLst>
                                  <p:childTnLst>
                                    <p:set>
                                      <p:cBhvr>
                                        <p:cTn id="192" dur="1" fill="hold">
                                          <p:stCondLst>
                                            <p:cond delay="0"/>
                                          </p:stCondLst>
                                        </p:cTn>
                                        <p:tgtEl>
                                          <p:spTgt spid="85">
                                            <p:txEl>
                                              <p:pRg st="0" end="0"/>
                                            </p:txEl>
                                          </p:spTgt>
                                        </p:tgtEl>
                                        <p:attrNameLst>
                                          <p:attrName>style.visibility</p:attrName>
                                        </p:attrNameLst>
                                      </p:cBhvr>
                                      <p:to>
                                        <p:strVal val="visible"/>
                                      </p:to>
                                    </p:set>
                                    <p:anim calcmode="lin" valueType="num">
                                      <p:cBhvr additive="base">
                                        <p:cTn id="193" dur="500" fill="hold"/>
                                        <p:tgtEl>
                                          <p:spTgt spid="85">
                                            <p:txEl>
                                              <p:pRg st="0" end="0"/>
                                            </p:txEl>
                                          </p:spTgt>
                                        </p:tgtEl>
                                        <p:attrNameLst>
                                          <p:attrName>ppt_x</p:attrName>
                                        </p:attrNameLst>
                                      </p:cBhvr>
                                      <p:tavLst>
                                        <p:tav tm="0">
                                          <p:val>
                                            <p:strVal val="#ppt_x"/>
                                          </p:val>
                                        </p:tav>
                                        <p:tav tm="100000">
                                          <p:val>
                                            <p:strVal val="#ppt_x"/>
                                          </p:val>
                                        </p:tav>
                                      </p:tavLst>
                                    </p:anim>
                                    <p:anim calcmode="lin" valueType="num">
                                      <p:cBhvr additive="base">
                                        <p:cTn id="194" dur="500" fill="hold"/>
                                        <p:tgtEl>
                                          <p:spTgt spid="8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5" fill="hold">
                      <p:stCondLst>
                        <p:cond delay="indefinite"/>
                      </p:stCondLst>
                      <p:childTnLst>
                        <p:par>
                          <p:cTn id="196" fill="hold">
                            <p:stCondLst>
                              <p:cond delay="0"/>
                            </p:stCondLst>
                            <p:childTnLst>
                              <p:par>
                                <p:cTn id="197" presetID="2" presetClass="entr" presetSubtype="4" fill="hold" nodeType="clickEffect">
                                  <p:stCondLst>
                                    <p:cond delay="0"/>
                                  </p:stCondLst>
                                  <p:childTnLst>
                                    <p:set>
                                      <p:cBhvr>
                                        <p:cTn id="198" dur="1" fill="hold">
                                          <p:stCondLst>
                                            <p:cond delay="0"/>
                                          </p:stCondLst>
                                        </p:cTn>
                                        <p:tgtEl>
                                          <p:spTgt spid="86">
                                            <p:txEl>
                                              <p:pRg st="0" end="0"/>
                                            </p:txEl>
                                          </p:spTgt>
                                        </p:tgtEl>
                                        <p:attrNameLst>
                                          <p:attrName>style.visibility</p:attrName>
                                        </p:attrNameLst>
                                      </p:cBhvr>
                                      <p:to>
                                        <p:strVal val="visible"/>
                                      </p:to>
                                    </p:set>
                                    <p:anim calcmode="lin" valueType="num">
                                      <p:cBhvr additive="base">
                                        <p:cTn id="199" dur="500" fill="hold"/>
                                        <p:tgtEl>
                                          <p:spTgt spid="86">
                                            <p:txEl>
                                              <p:pRg st="0" end="0"/>
                                            </p:txEl>
                                          </p:spTgt>
                                        </p:tgtEl>
                                        <p:attrNameLst>
                                          <p:attrName>ppt_x</p:attrName>
                                        </p:attrNameLst>
                                      </p:cBhvr>
                                      <p:tavLst>
                                        <p:tav tm="0">
                                          <p:val>
                                            <p:strVal val="#ppt_x"/>
                                          </p:val>
                                        </p:tav>
                                        <p:tav tm="100000">
                                          <p:val>
                                            <p:strVal val="#ppt_x"/>
                                          </p:val>
                                        </p:tav>
                                      </p:tavLst>
                                    </p:anim>
                                    <p:anim calcmode="lin" valueType="num">
                                      <p:cBhvr additive="base">
                                        <p:cTn id="200" dur="500" fill="hold"/>
                                        <p:tgtEl>
                                          <p:spTgt spid="8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1" fill="hold">
                      <p:stCondLst>
                        <p:cond delay="indefinite"/>
                      </p:stCondLst>
                      <p:childTnLst>
                        <p:par>
                          <p:cTn id="202" fill="hold">
                            <p:stCondLst>
                              <p:cond delay="0"/>
                            </p:stCondLst>
                            <p:childTnLst>
                              <p:par>
                                <p:cTn id="203" presetID="2" presetClass="entr" presetSubtype="4" fill="hold" nodeType="clickEffect">
                                  <p:stCondLst>
                                    <p:cond delay="0"/>
                                  </p:stCondLst>
                                  <p:childTnLst>
                                    <p:set>
                                      <p:cBhvr>
                                        <p:cTn id="204" dur="1" fill="hold">
                                          <p:stCondLst>
                                            <p:cond delay="0"/>
                                          </p:stCondLst>
                                        </p:cTn>
                                        <p:tgtEl>
                                          <p:spTgt spid="87">
                                            <p:txEl>
                                              <p:pRg st="0" end="0"/>
                                            </p:txEl>
                                          </p:spTgt>
                                        </p:tgtEl>
                                        <p:attrNameLst>
                                          <p:attrName>style.visibility</p:attrName>
                                        </p:attrNameLst>
                                      </p:cBhvr>
                                      <p:to>
                                        <p:strVal val="visible"/>
                                      </p:to>
                                    </p:set>
                                    <p:anim calcmode="lin" valueType="num">
                                      <p:cBhvr additive="base">
                                        <p:cTn id="205" dur="500" fill="hold"/>
                                        <p:tgtEl>
                                          <p:spTgt spid="87">
                                            <p:txEl>
                                              <p:pRg st="0" end="0"/>
                                            </p:txEl>
                                          </p:spTgt>
                                        </p:tgtEl>
                                        <p:attrNameLst>
                                          <p:attrName>ppt_x</p:attrName>
                                        </p:attrNameLst>
                                      </p:cBhvr>
                                      <p:tavLst>
                                        <p:tav tm="0">
                                          <p:val>
                                            <p:strVal val="#ppt_x"/>
                                          </p:val>
                                        </p:tav>
                                        <p:tav tm="100000">
                                          <p:val>
                                            <p:strVal val="#ppt_x"/>
                                          </p:val>
                                        </p:tav>
                                      </p:tavLst>
                                    </p:anim>
                                    <p:anim calcmode="lin" valueType="num">
                                      <p:cBhvr additive="base">
                                        <p:cTn id="206" dur="500" fill="hold"/>
                                        <p:tgtEl>
                                          <p:spTgt spid="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7" fill="hold">
                      <p:stCondLst>
                        <p:cond delay="indefinite"/>
                      </p:stCondLst>
                      <p:childTnLst>
                        <p:par>
                          <p:cTn id="208" fill="hold">
                            <p:stCondLst>
                              <p:cond delay="0"/>
                            </p:stCondLst>
                            <p:childTnLst>
                              <p:par>
                                <p:cTn id="209" presetID="2" presetClass="entr" presetSubtype="4" fill="hold" nodeType="clickEffect">
                                  <p:stCondLst>
                                    <p:cond delay="0"/>
                                  </p:stCondLst>
                                  <p:childTnLst>
                                    <p:set>
                                      <p:cBhvr>
                                        <p:cTn id="210" dur="1" fill="hold">
                                          <p:stCondLst>
                                            <p:cond delay="0"/>
                                          </p:stCondLst>
                                        </p:cTn>
                                        <p:tgtEl>
                                          <p:spTgt spid="88">
                                            <p:txEl>
                                              <p:pRg st="0" end="0"/>
                                            </p:txEl>
                                          </p:spTgt>
                                        </p:tgtEl>
                                        <p:attrNameLst>
                                          <p:attrName>style.visibility</p:attrName>
                                        </p:attrNameLst>
                                      </p:cBhvr>
                                      <p:to>
                                        <p:strVal val="visible"/>
                                      </p:to>
                                    </p:set>
                                    <p:anim calcmode="lin" valueType="num">
                                      <p:cBhvr additive="base">
                                        <p:cTn id="211" dur="500" fill="hold"/>
                                        <p:tgtEl>
                                          <p:spTgt spid="88">
                                            <p:txEl>
                                              <p:pRg st="0" end="0"/>
                                            </p:txEl>
                                          </p:spTgt>
                                        </p:tgtEl>
                                        <p:attrNameLst>
                                          <p:attrName>ppt_x</p:attrName>
                                        </p:attrNameLst>
                                      </p:cBhvr>
                                      <p:tavLst>
                                        <p:tav tm="0">
                                          <p:val>
                                            <p:strVal val="#ppt_x"/>
                                          </p:val>
                                        </p:tav>
                                        <p:tav tm="100000">
                                          <p:val>
                                            <p:strVal val="#ppt_x"/>
                                          </p:val>
                                        </p:tav>
                                      </p:tavLst>
                                    </p:anim>
                                    <p:anim calcmode="lin" valueType="num">
                                      <p:cBhvr additive="base">
                                        <p:cTn id="212" dur="500" fill="hold"/>
                                        <p:tgtEl>
                                          <p:spTgt spid="8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3" fill="hold">
                      <p:stCondLst>
                        <p:cond delay="indefinite"/>
                      </p:stCondLst>
                      <p:childTnLst>
                        <p:par>
                          <p:cTn id="214" fill="hold">
                            <p:stCondLst>
                              <p:cond delay="0"/>
                            </p:stCondLst>
                            <p:childTnLst>
                              <p:par>
                                <p:cTn id="215" presetID="2" presetClass="entr" presetSubtype="4" fill="hold" nodeType="clickEffect">
                                  <p:stCondLst>
                                    <p:cond delay="0"/>
                                  </p:stCondLst>
                                  <p:childTnLst>
                                    <p:set>
                                      <p:cBhvr>
                                        <p:cTn id="216" dur="1" fill="hold">
                                          <p:stCondLst>
                                            <p:cond delay="0"/>
                                          </p:stCondLst>
                                        </p:cTn>
                                        <p:tgtEl>
                                          <p:spTgt spid="89">
                                            <p:txEl>
                                              <p:pRg st="0" end="0"/>
                                            </p:txEl>
                                          </p:spTgt>
                                        </p:tgtEl>
                                        <p:attrNameLst>
                                          <p:attrName>style.visibility</p:attrName>
                                        </p:attrNameLst>
                                      </p:cBhvr>
                                      <p:to>
                                        <p:strVal val="visible"/>
                                      </p:to>
                                    </p:set>
                                    <p:anim calcmode="lin" valueType="num">
                                      <p:cBhvr additive="base">
                                        <p:cTn id="217" dur="500" fill="hold"/>
                                        <p:tgtEl>
                                          <p:spTgt spid="89">
                                            <p:txEl>
                                              <p:pRg st="0" end="0"/>
                                            </p:txEl>
                                          </p:spTgt>
                                        </p:tgtEl>
                                        <p:attrNameLst>
                                          <p:attrName>ppt_x</p:attrName>
                                        </p:attrNameLst>
                                      </p:cBhvr>
                                      <p:tavLst>
                                        <p:tav tm="0">
                                          <p:val>
                                            <p:strVal val="#ppt_x"/>
                                          </p:val>
                                        </p:tav>
                                        <p:tav tm="100000">
                                          <p:val>
                                            <p:strVal val="#ppt_x"/>
                                          </p:val>
                                        </p:tav>
                                      </p:tavLst>
                                    </p:anim>
                                    <p:anim calcmode="lin" valueType="num">
                                      <p:cBhvr additive="base">
                                        <p:cTn id="218" dur="500" fill="hold"/>
                                        <p:tgtEl>
                                          <p:spTgt spid="8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9" fill="hold">
                      <p:stCondLst>
                        <p:cond delay="indefinite"/>
                      </p:stCondLst>
                      <p:childTnLst>
                        <p:par>
                          <p:cTn id="220" fill="hold">
                            <p:stCondLst>
                              <p:cond delay="0"/>
                            </p:stCondLst>
                            <p:childTnLst>
                              <p:par>
                                <p:cTn id="221" presetID="2" presetClass="entr" presetSubtype="4" fill="hold" nodeType="clickEffect">
                                  <p:stCondLst>
                                    <p:cond delay="0"/>
                                  </p:stCondLst>
                                  <p:childTnLst>
                                    <p:set>
                                      <p:cBhvr>
                                        <p:cTn id="222" dur="1" fill="hold">
                                          <p:stCondLst>
                                            <p:cond delay="0"/>
                                          </p:stCondLst>
                                        </p:cTn>
                                        <p:tgtEl>
                                          <p:spTgt spid="90">
                                            <p:txEl>
                                              <p:pRg st="0" end="0"/>
                                            </p:txEl>
                                          </p:spTgt>
                                        </p:tgtEl>
                                        <p:attrNameLst>
                                          <p:attrName>style.visibility</p:attrName>
                                        </p:attrNameLst>
                                      </p:cBhvr>
                                      <p:to>
                                        <p:strVal val="visible"/>
                                      </p:to>
                                    </p:set>
                                    <p:anim calcmode="lin" valueType="num">
                                      <p:cBhvr additive="base">
                                        <p:cTn id="223" dur="500" fill="hold"/>
                                        <p:tgtEl>
                                          <p:spTgt spid="90">
                                            <p:txEl>
                                              <p:pRg st="0" end="0"/>
                                            </p:txEl>
                                          </p:spTgt>
                                        </p:tgtEl>
                                        <p:attrNameLst>
                                          <p:attrName>ppt_x</p:attrName>
                                        </p:attrNameLst>
                                      </p:cBhvr>
                                      <p:tavLst>
                                        <p:tav tm="0">
                                          <p:val>
                                            <p:strVal val="#ppt_x"/>
                                          </p:val>
                                        </p:tav>
                                        <p:tav tm="100000">
                                          <p:val>
                                            <p:strVal val="#ppt_x"/>
                                          </p:val>
                                        </p:tav>
                                      </p:tavLst>
                                    </p:anim>
                                    <p:anim calcmode="lin" valueType="num">
                                      <p:cBhvr additive="base">
                                        <p:cTn id="224" dur="500" fill="hold"/>
                                        <p:tgtEl>
                                          <p:spTgt spid="9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25" fill="hold">
                      <p:stCondLst>
                        <p:cond delay="indefinite"/>
                      </p:stCondLst>
                      <p:childTnLst>
                        <p:par>
                          <p:cTn id="226" fill="hold">
                            <p:stCondLst>
                              <p:cond delay="0"/>
                            </p:stCondLst>
                            <p:childTnLst>
                              <p:par>
                                <p:cTn id="227" presetID="2" presetClass="entr" presetSubtype="4" fill="hold" nodeType="clickEffect">
                                  <p:stCondLst>
                                    <p:cond delay="0"/>
                                  </p:stCondLst>
                                  <p:childTnLst>
                                    <p:set>
                                      <p:cBhvr>
                                        <p:cTn id="228" dur="1" fill="hold">
                                          <p:stCondLst>
                                            <p:cond delay="0"/>
                                          </p:stCondLst>
                                        </p:cTn>
                                        <p:tgtEl>
                                          <p:spTgt spid="91">
                                            <p:txEl>
                                              <p:pRg st="0" end="0"/>
                                            </p:txEl>
                                          </p:spTgt>
                                        </p:tgtEl>
                                        <p:attrNameLst>
                                          <p:attrName>style.visibility</p:attrName>
                                        </p:attrNameLst>
                                      </p:cBhvr>
                                      <p:to>
                                        <p:strVal val="visible"/>
                                      </p:to>
                                    </p:set>
                                    <p:anim calcmode="lin" valueType="num">
                                      <p:cBhvr additive="base">
                                        <p:cTn id="229" dur="500" fill="hold"/>
                                        <p:tgtEl>
                                          <p:spTgt spid="91">
                                            <p:txEl>
                                              <p:pRg st="0" end="0"/>
                                            </p:txEl>
                                          </p:spTgt>
                                        </p:tgtEl>
                                        <p:attrNameLst>
                                          <p:attrName>ppt_x</p:attrName>
                                        </p:attrNameLst>
                                      </p:cBhvr>
                                      <p:tavLst>
                                        <p:tav tm="0">
                                          <p:val>
                                            <p:strVal val="#ppt_x"/>
                                          </p:val>
                                        </p:tav>
                                        <p:tav tm="100000">
                                          <p:val>
                                            <p:strVal val="#ppt_x"/>
                                          </p:val>
                                        </p:tav>
                                      </p:tavLst>
                                    </p:anim>
                                    <p:anim calcmode="lin" valueType="num">
                                      <p:cBhvr additive="base">
                                        <p:cTn id="230" dur="500" fill="hold"/>
                                        <p:tgtEl>
                                          <p:spTgt spid="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31" fill="hold">
                      <p:stCondLst>
                        <p:cond delay="indefinite"/>
                      </p:stCondLst>
                      <p:childTnLst>
                        <p:par>
                          <p:cTn id="232" fill="hold">
                            <p:stCondLst>
                              <p:cond delay="0"/>
                            </p:stCondLst>
                            <p:childTnLst>
                              <p:par>
                                <p:cTn id="233" presetID="2" presetClass="entr" presetSubtype="4" fill="hold" nodeType="clickEffect">
                                  <p:stCondLst>
                                    <p:cond delay="0"/>
                                  </p:stCondLst>
                                  <p:childTnLst>
                                    <p:set>
                                      <p:cBhvr>
                                        <p:cTn id="234" dur="1" fill="hold">
                                          <p:stCondLst>
                                            <p:cond delay="0"/>
                                          </p:stCondLst>
                                        </p:cTn>
                                        <p:tgtEl>
                                          <p:spTgt spid="92">
                                            <p:txEl>
                                              <p:pRg st="0" end="0"/>
                                            </p:txEl>
                                          </p:spTgt>
                                        </p:tgtEl>
                                        <p:attrNameLst>
                                          <p:attrName>style.visibility</p:attrName>
                                        </p:attrNameLst>
                                      </p:cBhvr>
                                      <p:to>
                                        <p:strVal val="visible"/>
                                      </p:to>
                                    </p:set>
                                    <p:anim calcmode="lin" valueType="num">
                                      <p:cBhvr additive="base">
                                        <p:cTn id="235" dur="500" fill="hold"/>
                                        <p:tgtEl>
                                          <p:spTgt spid="92">
                                            <p:txEl>
                                              <p:pRg st="0" end="0"/>
                                            </p:txEl>
                                          </p:spTgt>
                                        </p:tgtEl>
                                        <p:attrNameLst>
                                          <p:attrName>ppt_x</p:attrName>
                                        </p:attrNameLst>
                                      </p:cBhvr>
                                      <p:tavLst>
                                        <p:tav tm="0">
                                          <p:val>
                                            <p:strVal val="#ppt_x"/>
                                          </p:val>
                                        </p:tav>
                                        <p:tav tm="100000">
                                          <p:val>
                                            <p:strVal val="#ppt_x"/>
                                          </p:val>
                                        </p:tav>
                                      </p:tavLst>
                                    </p:anim>
                                    <p:anim calcmode="lin" valueType="num">
                                      <p:cBhvr additive="base">
                                        <p:cTn id="236" dur="500" fill="hold"/>
                                        <p:tgtEl>
                                          <p:spTgt spid="9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37" fill="hold">
                      <p:stCondLst>
                        <p:cond delay="indefinite"/>
                      </p:stCondLst>
                      <p:childTnLst>
                        <p:par>
                          <p:cTn id="238" fill="hold">
                            <p:stCondLst>
                              <p:cond delay="0"/>
                            </p:stCondLst>
                            <p:childTnLst>
                              <p:par>
                                <p:cTn id="239" presetID="2" presetClass="entr" presetSubtype="4" fill="hold" nodeType="clickEffect">
                                  <p:stCondLst>
                                    <p:cond delay="0"/>
                                  </p:stCondLst>
                                  <p:childTnLst>
                                    <p:set>
                                      <p:cBhvr>
                                        <p:cTn id="240" dur="1" fill="hold">
                                          <p:stCondLst>
                                            <p:cond delay="0"/>
                                          </p:stCondLst>
                                        </p:cTn>
                                        <p:tgtEl>
                                          <p:spTgt spid="93">
                                            <p:txEl>
                                              <p:pRg st="0" end="0"/>
                                            </p:txEl>
                                          </p:spTgt>
                                        </p:tgtEl>
                                        <p:attrNameLst>
                                          <p:attrName>style.visibility</p:attrName>
                                        </p:attrNameLst>
                                      </p:cBhvr>
                                      <p:to>
                                        <p:strVal val="visible"/>
                                      </p:to>
                                    </p:set>
                                    <p:anim calcmode="lin" valueType="num">
                                      <p:cBhvr additive="base">
                                        <p:cTn id="241" dur="500" fill="hold"/>
                                        <p:tgtEl>
                                          <p:spTgt spid="93">
                                            <p:txEl>
                                              <p:pRg st="0" end="0"/>
                                            </p:txEl>
                                          </p:spTgt>
                                        </p:tgtEl>
                                        <p:attrNameLst>
                                          <p:attrName>ppt_x</p:attrName>
                                        </p:attrNameLst>
                                      </p:cBhvr>
                                      <p:tavLst>
                                        <p:tav tm="0">
                                          <p:val>
                                            <p:strVal val="#ppt_x"/>
                                          </p:val>
                                        </p:tav>
                                        <p:tav tm="100000">
                                          <p:val>
                                            <p:strVal val="#ppt_x"/>
                                          </p:val>
                                        </p:tav>
                                      </p:tavLst>
                                    </p:anim>
                                    <p:anim calcmode="lin" valueType="num">
                                      <p:cBhvr additive="base">
                                        <p:cTn id="242" dur="500" fill="hold"/>
                                        <p:tgtEl>
                                          <p:spTgt spid="9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43" fill="hold">
                      <p:stCondLst>
                        <p:cond delay="indefinite"/>
                      </p:stCondLst>
                      <p:childTnLst>
                        <p:par>
                          <p:cTn id="244" fill="hold">
                            <p:stCondLst>
                              <p:cond delay="0"/>
                            </p:stCondLst>
                            <p:childTnLst>
                              <p:par>
                                <p:cTn id="245" presetID="2" presetClass="entr" presetSubtype="4" fill="hold" nodeType="clickEffect">
                                  <p:stCondLst>
                                    <p:cond delay="0"/>
                                  </p:stCondLst>
                                  <p:childTnLst>
                                    <p:set>
                                      <p:cBhvr>
                                        <p:cTn id="246" dur="1" fill="hold">
                                          <p:stCondLst>
                                            <p:cond delay="0"/>
                                          </p:stCondLst>
                                        </p:cTn>
                                        <p:tgtEl>
                                          <p:spTgt spid="94">
                                            <p:txEl>
                                              <p:pRg st="0" end="0"/>
                                            </p:txEl>
                                          </p:spTgt>
                                        </p:tgtEl>
                                        <p:attrNameLst>
                                          <p:attrName>style.visibility</p:attrName>
                                        </p:attrNameLst>
                                      </p:cBhvr>
                                      <p:to>
                                        <p:strVal val="visible"/>
                                      </p:to>
                                    </p:set>
                                    <p:anim calcmode="lin" valueType="num">
                                      <p:cBhvr additive="base">
                                        <p:cTn id="247" dur="500" fill="hold"/>
                                        <p:tgtEl>
                                          <p:spTgt spid="94">
                                            <p:txEl>
                                              <p:pRg st="0" end="0"/>
                                            </p:txEl>
                                          </p:spTgt>
                                        </p:tgtEl>
                                        <p:attrNameLst>
                                          <p:attrName>ppt_x</p:attrName>
                                        </p:attrNameLst>
                                      </p:cBhvr>
                                      <p:tavLst>
                                        <p:tav tm="0">
                                          <p:val>
                                            <p:strVal val="#ppt_x"/>
                                          </p:val>
                                        </p:tav>
                                        <p:tav tm="100000">
                                          <p:val>
                                            <p:strVal val="#ppt_x"/>
                                          </p:val>
                                        </p:tav>
                                      </p:tavLst>
                                    </p:anim>
                                    <p:anim calcmode="lin" valueType="num">
                                      <p:cBhvr additive="base">
                                        <p:cTn id="248" dur="500" fill="hold"/>
                                        <p:tgtEl>
                                          <p:spTgt spid="9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49" fill="hold">
                      <p:stCondLst>
                        <p:cond delay="indefinite"/>
                      </p:stCondLst>
                      <p:childTnLst>
                        <p:par>
                          <p:cTn id="250" fill="hold">
                            <p:stCondLst>
                              <p:cond delay="0"/>
                            </p:stCondLst>
                            <p:childTnLst>
                              <p:par>
                                <p:cTn id="251" presetID="2" presetClass="entr" presetSubtype="4" fill="hold" nodeType="clickEffect">
                                  <p:stCondLst>
                                    <p:cond delay="0"/>
                                  </p:stCondLst>
                                  <p:childTnLst>
                                    <p:set>
                                      <p:cBhvr>
                                        <p:cTn id="252" dur="1" fill="hold">
                                          <p:stCondLst>
                                            <p:cond delay="0"/>
                                          </p:stCondLst>
                                        </p:cTn>
                                        <p:tgtEl>
                                          <p:spTgt spid="95">
                                            <p:txEl>
                                              <p:pRg st="0" end="0"/>
                                            </p:txEl>
                                          </p:spTgt>
                                        </p:tgtEl>
                                        <p:attrNameLst>
                                          <p:attrName>style.visibility</p:attrName>
                                        </p:attrNameLst>
                                      </p:cBhvr>
                                      <p:to>
                                        <p:strVal val="visible"/>
                                      </p:to>
                                    </p:set>
                                    <p:anim calcmode="lin" valueType="num">
                                      <p:cBhvr additive="base">
                                        <p:cTn id="253" dur="500" fill="hold"/>
                                        <p:tgtEl>
                                          <p:spTgt spid="95">
                                            <p:txEl>
                                              <p:pRg st="0" end="0"/>
                                            </p:txEl>
                                          </p:spTgt>
                                        </p:tgtEl>
                                        <p:attrNameLst>
                                          <p:attrName>ppt_x</p:attrName>
                                        </p:attrNameLst>
                                      </p:cBhvr>
                                      <p:tavLst>
                                        <p:tav tm="0">
                                          <p:val>
                                            <p:strVal val="#ppt_x"/>
                                          </p:val>
                                        </p:tav>
                                        <p:tav tm="100000">
                                          <p:val>
                                            <p:strVal val="#ppt_x"/>
                                          </p:val>
                                        </p:tav>
                                      </p:tavLst>
                                    </p:anim>
                                    <p:anim calcmode="lin" valueType="num">
                                      <p:cBhvr additive="base">
                                        <p:cTn id="254" dur="500" fill="hold"/>
                                        <p:tgtEl>
                                          <p:spTgt spid="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5" fill="hold">
                      <p:stCondLst>
                        <p:cond delay="indefinite"/>
                      </p:stCondLst>
                      <p:childTnLst>
                        <p:par>
                          <p:cTn id="256" fill="hold">
                            <p:stCondLst>
                              <p:cond delay="0"/>
                            </p:stCondLst>
                            <p:childTnLst>
                              <p:par>
                                <p:cTn id="257" presetID="42" presetClass="entr" presetSubtype="0" fill="hold" nodeType="clickEffect">
                                  <p:stCondLst>
                                    <p:cond delay="0"/>
                                  </p:stCondLst>
                                  <p:childTnLst>
                                    <p:set>
                                      <p:cBhvr>
                                        <p:cTn id="258" dur="1" fill="hold">
                                          <p:stCondLst>
                                            <p:cond delay="0"/>
                                          </p:stCondLst>
                                        </p:cTn>
                                        <p:tgtEl>
                                          <p:spTgt spid="7">
                                            <p:txEl>
                                              <p:pRg st="16" end="16"/>
                                            </p:txEl>
                                          </p:spTgt>
                                        </p:tgtEl>
                                        <p:attrNameLst>
                                          <p:attrName>style.visibility</p:attrName>
                                        </p:attrNameLst>
                                      </p:cBhvr>
                                      <p:to>
                                        <p:strVal val="visible"/>
                                      </p:to>
                                    </p:set>
                                    <p:animEffect transition="in" filter="fade">
                                      <p:cBhvr>
                                        <p:cTn id="259" dur="1000"/>
                                        <p:tgtEl>
                                          <p:spTgt spid="7">
                                            <p:txEl>
                                              <p:pRg st="16" end="16"/>
                                            </p:txEl>
                                          </p:spTgt>
                                        </p:tgtEl>
                                      </p:cBhvr>
                                    </p:animEffect>
                                    <p:anim calcmode="lin" valueType="num">
                                      <p:cBhvr>
                                        <p:cTn id="260" dur="1000" fill="hold"/>
                                        <p:tgtEl>
                                          <p:spTgt spid="7">
                                            <p:txEl>
                                              <p:pRg st="16" end="16"/>
                                            </p:txEl>
                                          </p:spTgt>
                                        </p:tgtEl>
                                        <p:attrNameLst>
                                          <p:attrName>ppt_x</p:attrName>
                                        </p:attrNameLst>
                                      </p:cBhvr>
                                      <p:tavLst>
                                        <p:tav tm="0">
                                          <p:val>
                                            <p:strVal val="#ppt_x"/>
                                          </p:val>
                                        </p:tav>
                                        <p:tav tm="100000">
                                          <p:val>
                                            <p:strVal val="#ppt_x"/>
                                          </p:val>
                                        </p:tav>
                                      </p:tavLst>
                                    </p:anim>
                                    <p:anim calcmode="lin" valueType="num">
                                      <p:cBhvr>
                                        <p:cTn id="261" dur="1000" fill="hold"/>
                                        <p:tgtEl>
                                          <p:spTgt spid="7">
                                            <p:txEl>
                                              <p:pRg st="16" end="16"/>
                                            </p:txEl>
                                          </p:spTgt>
                                        </p:tgtEl>
                                        <p:attrNameLst>
                                          <p:attrName>ppt_y</p:attrName>
                                        </p:attrNameLst>
                                      </p:cBhvr>
                                      <p:tavLst>
                                        <p:tav tm="0">
                                          <p:val>
                                            <p:strVal val="#ppt_y+.1"/>
                                          </p:val>
                                        </p:tav>
                                        <p:tav tm="100000">
                                          <p:val>
                                            <p:strVal val="#ppt_y"/>
                                          </p:val>
                                        </p:tav>
                                      </p:tavLst>
                                    </p:anim>
                                  </p:childTnLst>
                                </p:cTn>
                              </p:par>
                              <p:par>
                                <p:cTn id="262" presetID="42" presetClass="entr" presetSubtype="0" fill="hold" nodeType="withEffect">
                                  <p:stCondLst>
                                    <p:cond delay="0"/>
                                  </p:stCondLst>
                                  <p:childTnLst>
                                    <p:set>
                                      <p:cBhvr>
                                        <p:cTn id="263" dur="1" fill="hold">
                                          <p:stCondLst>
                                            <p:cond delay="0"/>
                                          </p:stCondLst>
                                        </p:cTn>
                                        <p:tgtEl>
                                          <p:spTgt spid="7">
                                            <p:txEl>
                                              <p:pRg st="17" end="17"/>
                                            </p:txEl>
                                          </p:spTgt>
                                        </p:tgtEl>
                                        <p:attrNameLst>
                                          <p:attrName>style.visibility</p:attrName>
                                        </p:attrNameLst>
                                      </p:cBhvr>
                                      <p:to>
                                        <p:strVal val="visible"/>
                                      </p:to>
                                    </p:set>
                                    <p:animEffect transition="in" filter="fade">
                                      <p:cBhvr>
                                        <p:cTn id="264" dur="1000"/>
                                        <p:tgtEl>
                                          <p:spTgt spid="7">
                                            <p:txEl>
                                              <p:pRg st="17" end="17"/>
                                            </p:txEl>
                                          </p:spTgt>
                                        </p:tgtEl>
                                      </p:cBhvr>
                                    </p:animEffect>
                                    <p:anim calcmode="lin" valueType="num">
                                      <p:cBhvr>
                                        <p:cTn id="265" dur="1000" fill="hold"/>
                                        <p:tgtEl>
                                          <p:spTgt spid="7">
                                            <p:txEl>
                                              <p:pRg st="17" end="17"/>
                                            </p:txEl>
                                          </p:spTgt>
                                        </p:tgtEl>
                                        <p:attrNameLst>
                                          <p:attrName>ppt_x</p:attrName>
                                        </p:attrNameLst>
                                      </p:cBhvr>
                                      <p:tavLst>
                                        <p:tav tm="0">
                                          <p:val>
                                            <p:strVal val="#ppt_x"/>
                                          </p:val>
                                        </p:tav>
                                        <p:tav tm="100000">
                                          <p:val>
                                            <p:strVal val="#ppt_x"/>
                                          </p:val>
                                        </p:tav>
                                      </p:tavLst>
                                    </p:anim>
                                    <p:anim calcmode="lin" valueType="num">
                                      <p:cBhvr>
                                        <p:cTn id="266" dur="1000" fill="hold"/>
                                        <p:tgtEl>
                                          <p:spTgt spid="7">
                                            <p:txEl>
                                              <p:pRg st="17" end="1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6411" y="300789"/>
            <a:ext cx="9083842"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smtClean="0"/>
              <a:t>16. </a:t>
            </a:r>
            <a:r>
              <a:rPr lang="en-IN" dirty="0"/>
              <a:t>There are 20 people among whom 2 are sisters. Find the number of ways in which we can arrange them around a circle so that there is exactly one person between the 2 sisters.</a:t>
            </a:r>
          </a:p>
        </p:txBody>
      </p:sp>
      <p:sp>
        <p:nvSpPr>
          <p:cNvPr id="3" name="TextBox 2"/>
          <p:cNvSpPr txBox="1"/>
          <p:nvPr/>
        </p:nvSpPr>
        <p:spPr>
          <a:xfrm>
            <a:off x="156411" y="1212087"/>
            <a:ext cx="9083842" cy="784830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Solution:</a:t>
            </a:r>
          </a:p>
          <a:p>
            <a:r>
              <a:rPr lang="en-US" dirty="0" smtClean="0"/>
              <a:t>Let the two sisters be S1, S2 </a:t>
            </a:r>
          </a:p>
          <a:p>
            <a:r>
              <a:rPr lang="en-US" dirty="0" smtClean="0"/>
              <a:t>Others persons be A, B, C, D , ……., P, Q , R</a:t>
            </a:r>
          </a:p>
          <a:p>
            <a:r>
              <a:rPr lang="en-US" dirty="0" smtClean="0"/>
              <a:t>(S1, _ , S2)  - 1 set </a:t>
            </a:r>
          </a:p>
          <a:p>
            <a:r>
              <a:rPr lang="en-US" dirty="0" smtClean="0"/>
              <a:t>= 17! * 18 * 2!</a:t>
            </a:r>
          </a:p>
          <a:p>
            <a:r>
              <a:rPr lang="en-US" dirty="0" smtClean="0"/>
              <a:t>= 18! * 2!    </a:t>
            </a:r>
          </a:p>
          <a:p>
            <a:endParaRPr lang="en-US" dirty="0"/>
          </a:p>
          <a:p>
            <a:endParaRPr lang="en-US" dirty="0" smtClean="0"/>
          </a:p>
          <a:p>
            <a:r>
              <a:rPr lang="en-US" dirty="0"/>
              <a:t> </a:t>
            </a:r>
            <a:r>
              <a:rPr lang="en-US" dirty="0" smtClean="0"/>
              <a:t>                                                  circular arrangement = (n-1)!</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p:txBody>
      </p:sp>
      <p:sp>
        <p:nvSpPr>
          <p:cNvPr id="2" name="Oval 1"/>
          <p:cNvSpPr/>
          <p:nvPr/>
        </p:nvSpPr>
        <p:spPr>
          <a:xfrm>
            <a:off x="1203158" y="2959768"/>
            <a:ext cx="2382253" cy="190099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5" name="Straight Connector 4"/>
          <p:cNvCxnSpPr/>
          <p:nvPr/>
        </p:nvCxnSpPr>
        <p:spPr>
          <a:xfrm>
            <a:off x="2394284" y="2743200"/>
            <a:ext cx="0" cy="40907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1888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additive="base">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additive="base">
                                        <p:cTn id="2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2"/>
                                        </p:tgtEl>
                                        <p:attrNameLst>
                                          <p:attrName>style.visibility</p:attrName>
                                        </p:attrNameLst>
                                      </p:cBhvr>
                                      <p:to>
                                        <p:strVal val="visible"/>
                                      </p:to>
                                    </p:set>
                                    <p:anim calcmode="lin" valueType="num">
                                      <p:cBhvr additive="base">
                                        <p:cTn id="34" dur="500" fill="hold"/>
                                        <p:tgtEl>
                                          <p:spTgt spid="2"/>
                                        </p:tgtEl>
                                        <p:attrNameLst>
                                          <p:attrName>ppt_x</p:attrName>
                                        </p:attrNameLst>
                                      </p:cBhvr>
                                      <p:tavLst>
                                        <p:tav tm="0">
                                          <p:val>
                                            <p:strVal val="#ppt_x"/>
                                          </p:val>
                                        </p:tav>
                                        <p:tav tm="100000">
                                          <p:val>
                                            <p:strVal val="#ppt_x"/>
                                          </p:val>
                                        </p:tav>
                                      </p:tavLst>
                                    </p:anim>
                                    <p:anim calcmode="lin" valueType="num">
                                      <p:cBhvr additive="base">
                                        <p:cTn id="3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 calcmode="lin" valueType="num">
                                      <p:cBhvr additive="base">
                                        <p:cTn id="40"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3">
                                            <p:txEl>
                                              <p:pRg st="4" end="4"/>
                                            </p:txEl>
                                          </p:spTgt>
                                        </p:tgtEl>
                                        <p:attrNameLst>
                                          <p:attrName>style.visibility</p:attrName>
                                        </p:attrNameLst>
                                      </p:cBhvr>
                                      <p:to>
                                        <p:strVal val="visible"/>
                                      </p:to>
                                    </p:set>
                                    <p:anim calcmode="lin" valueType="num">
                                      <p:cBhvr additive="base">
                                        <p:cTn id="4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3">
                                            <p:txEl>
                                              <p:pRg st="5" end="5"/>
                                            </p:txEl>
                                          </p:spTgt>
                                        </p:tgtEl>
                                        <p:attrNameLst>
                                          <p:attrName>style.visibility</p:attrName>
                                        </p:attrNameLst>
                                      </p:cBhvr>
                                      <p:to>
                                        <p:strVal val="visible"/>
                                      </p:to>
                                    </p:set>
                                    <p:anim calcmode="lin" valueType="num">
                                      <p:cBhvr additive="base">
                                        <p:cTn id="5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6411" y="300789"/>
            <a:ext cx="9083842"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smtClean="0"/>
              <a:t>17 </a:t>
            </a:r>
            <a:r>
              <a:rPr lang="en-IN" dirty="0"/>
              <a:t>. If you jumble and arrange the </a:t>
            </a:r>
            <a:r>
              <a:rPr lang="en-IN" dirty="0" smtClean="0"/>
              <a:t>word LABOUR </a:t>
            </a:r>
            <a:r>
              <a:rPr lang="en-IN" dirty="0"/>
              <a:t>in all possible ways and arrange</a:t>
            </a:r>
          </a:p>
          <a:p>
            <a:r>
              <a:rPr lang="en-IN" dirty="0"/>
              <a:t>all the words so formed as in a </a:t>
            </a:r>
            <a:r>
              <a:rPr lang="en-IN" dirty="0" smtClean="0"/>
              <a:t>dictionary. What </a:t>
            </a:r>
            <a:r>
              <a:rPr lang="en-IN" dirty="0"/>
              <a:t>will be the rank of the word</a:t>
            </a:r>
          </a:p>
          <a:p>
            <a:r>
              <a:rPr lang="en-IN" dirty="0"/>
              <a:t>LABOUR?</a:t>
            </a:r>
          </a:p>
          <a:p>
            <a:endParaRPr lang="en-IN" dirty="0"/>
          </a:p>
        </p:txBody>
      </p:sp>
      <p:sp>
        <p:nvSpPr>
          <p:cNvPr id="3" name="TextBox 2"/>
          <p:cNvSpPr txBox="1"/>
          <p:nvPr/>
        </p:nvSpPr>
        <p:spPr>
          <a:xfrm>
            <a:off x="156411" y="1203158"/>
            <a:ext cx="9083842" cy="258532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Solution:</a:t>
            </a:r>
          </a:p>
          <a:p>
            <a:r>
              <a:rPr lang="en-US" dirty="0" smtClean="0"/>
              <a:t>LABOUR</a:t>
            </a:r>
          </a:p>
          <a:p>
            <a:r>
              <a:rPr lang="en-US" dirty="0" smtClean="0"/>
              <a:t>First arrange the word in alphabetical order</a:t>
            </a:r>
          </a:p>
          <a:p>
            <a:r>
              <a:rPr lang="en-US" dirty="0" smtClean="0"/>
              <a:t>ABLORU</a:t>
            </a:r>
          </a:p>
          <a:p>
            <a:r>
              <a:rPr lang="en-US" dirty="0" smtClean="0"/>
              <a:t>A _ _ _ _ _ = 5! = 120</a:t>
            </a:r>
          </a:p>
          <a:p>
            <a:r>
              <a:rPr lang="en-US" dirty="0" smtClean="0"/>
              <a:t>B _ _ _ _ _ = 5! = 120</a:t>
            </a:r>
          </a:p>
          <a:p>
            <a:r>
              <a:rPr lang="en-US" dirty="0" smtClean="0"/>
              <a:t>L A B O R _ = 1! = 1</a:t>
            </a:r>
          </a:p>
          <a:p>
            <a:r>
              <a:rPr lang="en-US" dirty="0" smtClean="0"/>
              <a:t>L A B O U R = 0! = 1</a:t>
            </a:r>
          </a:p>
          <a:p>
            <a:r>
              <a:rPr lang="en-US" dirty="0" smtClean="0"/>
              <a:t>So the Rank of the LABOUR = 120+120+1+1 = 242</a:t>
            </a:r>
          </a:p>
        </p:txBody>
      </p:sp>
    </p:spTree>
    <p:extLst>
      <p:ext uri="{BB962C8B-B14F-4D97-AF65-F5344CB8AC3E}">
        <p14:creationId xmlns:p14="http://schemas.microsoft.com/office/powerpoint/2010/main" val="423576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 calcmode="lin" valueType="num">
                                      <p:cBhvr additive="base">
                                        <p:cTn id="1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 calcmode="lin" valueType="num">
                                      <p:cBhvr additive="base">
                                        <p:cTn id="15"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 calcmode="lin" valueType="num">
                                      <p:cBhvr additive="base">
                                        <p:cTn id="2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0" end="0"/>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additive="base">
                                        <p:cTn id="3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 calcmode="lin" valueType="num">
                                      <p:cBhvr additive="base">
                                        <p:cTn id="3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anim calcmode="lin" valueType="num">
                                      <p:cBhvr additive="base">
                                        <p:cTn id="4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 calcmode="lin" valueType="num">
                                      <p:cBhvr additive="base">
                                        <p:cTn id="4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3">
                                            <p:txEl>
                                              <p:pRg st="6" end="6"/>
                                            </p:txEl>
                                          </p:spTgt>
                                        </p:tgtEl>
                                        <p:attrNameLst>
                                          <p:attrName>style.visibility</p:attrName>
                                        </p:attrNameLst>
                                      </p:cBhvr>
                                      <p:to>
                                        <p:strVal val="visible"/>
                                      </p:to>
                                    </p:set>
                                    <p:anim calcmode="lin" valueType="num">
                                      <p:cBhvr additive="base">
                                        <p:cTn id="5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3">
                                            <p:txEl>
                                              <p:pRg st="7" end="7"/>
                                            </p:txEl>
                                          </p:spTgt>
                                        </p:tgtEl>
                                        <p:attrNameLst>
                                          <p:attrName>style.visibility</p:attrName>
                                        </p:attrNameLst>
                                      </p:cBhvr>
                                      <p:to>
                                        <p:strVal val="visible"/>
                                      </p:to>
                                    </p:set>
                                    <p:anim calcmode="lin" valueType="num">
                                      <p:cBhvr additive="base">
                                        <p:cTn id="5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3">
                                            <p:txEl>
                                              <p:pRg st="8" end="8"/>
                                            </p:txEl>
                                          </p:spTgt>
                                        </p:tgtEl>
                                        <p:attrNameLst>
                                          <p:attrName>style.visibility</p:attrName>
                                        </p:attrNameLst>
                                      </p:cBhvr>
                                      <p:to>
                                        <p:strVal val="visible"/>
                                      </p:to>
                                    </p:set>
                                    <p:anim calcmode="lin" valueType="num">
                                      <p:cBhvr additive="base">
                                        <p:cTn id="6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6411" y="300789"/>
            <a:ext cx="9083842"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smtClean="0"/>
              <a:t>18. </a:t>
            </a:r>
            <a:r>
              <a:rPr lang="en-IN" dirty="0"/>
              <a:t>A student selects 3 digits from numbers 1 to 9 such that they are in strictly increasing order. How many selections have the property that the three digits form an arithmetic progression?</a:t>
            </a:r>
          </a:p>
          <a:p>
            <a:endParaRPr lang="en-IN" dirty="0"/>
          </a:p>
        </p:txBody>
      </p:sp>
      <p:sp>
        <p:nvSpPr>
          <p:cNvPr id="3" name="TextBox 2"/>
          <p:cNvSpPr txBox="1"/>
          <p:nvPr/>
        </p:nvSpPr>
        <p:spPr>
          <a:xfrm>
            <a:off x="156411" y="1203158"/>
            <a:ext cx="9083842" cy="397031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Solution:</a:t>
            </a:r>
          </a:p>
          <a:p>
            <a:r>
              <a:rPr lang="en-US" dirty="0" smtClean="0"/>
              <a:t>With common difference 1</a:t>
            </a:r>
          </a:p>
          <a:p>
            <a:r>
              <a:rPr lang="en-US" dirty="0" smtClean="0"/>
              <a:t>1,2,3        	2,3,4	3,4,5	4,5,6	5,6,7	6,7,8 	7,8,9</a:t>
            </a:r>
          </a:p>
          <a:p>
            <a:r>
              <a:rPr lang="en-US" dirty="0" smtClean="0"/>
              <a:t>Total = 7</a:t>
            </a:r>
          </a:p>
          <a:p>
            <a:r>
              <a:rPr lang="en-US" dirty="0" smtClean="0"/>
              <a:t>With common difference 2</a:t>
            </a:r>
          </a:p>
          <a:p>
            <a:r>
              <a:rPr lang="en-US" dirty="0" smtClean="0"/>
              <a:t>1,3,5		3,5,7	5,7,9	2,4,6	4,6,8	</a:t>
            </a:r>
          </a:p>
          <a:p>
            <a:r>
              <a:rPr lang="en-US" dirty="0" smtClean="0"/>
              <a:t>Total = 5</a:t>
            </a:r>
          </a:p>
          <a:p>
            <a:r>
              <a:rPr lang="en-US" dirty="0" smtClean="0"/>
              <a:t>With common difference 3</a:t>
            </a:r>
          </a:p>
          <a:p>
            <a:r>
              <a:rPr lang="en-US" dirty="0" smtClean="0"/>
              <a:t>1,4,7		2,5,8	3,6,9</a:t>
            </a:r>
          </a:p>
          <a:p>
            <a:r>
              <a:rPr lang="en-US" dirty="0" smtClean="0"/>
              <a:t>Total = 3</a:t>
            </a:r>
          </a:p>
          <a:p>
            <a:r>
              <a:rPr lang="en-US" dirty="0" smtClean="0"/>
              <a:t>With common difference 4</a:t>
            </a:r>
          </a:p>
          <a:p>
            <a:r>
              <a:rPr lang="en-US" dirty="0" smtClean="0"/>
              <a:t>1,5,9	</a:t>
            </a:r>
          </a:p>
          <a:p>
            <a:r>
              <a:rPr lang="en-US" dirty="0" smtClean="0"/>
              <a:t>Total =1 </a:t>
            </a:r>
          </a:p>
          <a:p>
            <a:r>
              <a:rPr lang="en-US" dirty="0" smtClean="0"/>
              <a:t>So , 7+5+3+1 = 16</a:t>
            </a:r>
          </a:p>
        </p:txBody>
      </p:sp>
    </p:spTree>
    <p:extLst>
      <p:ext uri="{BB962C8B-B14F-4D97-AF65-F5344CB8AC3E}">
        <p14:creationId xmlns:p14="http://schemas.microsoft.com/office/powerpoint/2010/main" val="3954649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 calcmode="lin" valueType="num">
                                      <p:cBhvr additive="base">
                                        <p:cTn id="3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 calcmode="lin" valueType="num">
                                      <p:cBhvr additive="base">
                                        <p:cTn id="5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 calcmode="lin" valueType="num">
                                      <p:cBhvr additive="base">
                                        <p:cTn id="5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3">
                                            <p:txEl>
                                              <p:pRg st="10" end="10"/>
                                            </p:txEl>
                                          </p:spTgt>
                                        </p:tgtEl>
                                        <p:attrNameLst>
                                          <p:attrName>style.visibility</p:attrName>
                                        </p:attrNameLst>
                                      </p:cBhvr>
                                      <p:to>
                                        <p:strVal val="visible"/>
                                      </p:to>
                                    </p:set>
                                    <p:anim calcmode="lin" valueType="num">
                                      <p:cBhvr additive="base">
                                        <p:cTn id="6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 calcmode="lin" valueType="num">
                                      <p:cBhvr additive="base">
                                        <p:cTn id="6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3">
                                            <p:txEl>
                                              <p:pRg st="12" end="12"/>
                                            </p:txEl>
                                          </p:spTgt>
                                        </p:tgtEl>
                                        <p:attrNameLst>
                                          <p:attrName>style.visibility</p:attrName>
                                        </p:attrNameLst>
                                      </p:cBhvr>
                                      <p:to>
                                        <p:strVal val="visible"/>
                                      </p:to>
                                    </p:set>
                                    <p:anim calcmode="lin" valueType="num">
                                      <p:cBhvr additive="base">
                                        <p:cTn id="71"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3">
                                            <p:txEl>
                                              <p:pRg st="13" end="13"/>
                                            </p:txEl>
                                          </p:spTgt>
                                        </p:tgtEl>
                                        <p:attrNameLst>
                                          <p:attrName>style.visibility</p:attrName>
                                        </p:attrNameLst>
                                      </p:cBhvr>
                                      <p:to>
                                        <p:strVal val="visible"/>
                                      </p:to>
                                    </p:set>
                                    <p:anim calcmode="lin" valueType="num">
                                      <p:cBhvr additive="base">
                                        <p:cTn id="77"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6411" y="300789"/>
            <a:ext cx="9083842"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smtClean="0"/>
              <a:t>19. </a:t>
            </a:r>
            <a:r>
              <a:rPr lang="en-IN" dirty="0"/>
              <a:t>How many numbers can be made with </a:t>
            </a:r>
            <a:r>
              <a:rPr lang="en-IN" dirty="0" smtClean="0"/>
              <a:t>digits 0</a:t>
            </a:r>
            <a:r>
              <a:rPr lang="en-IN" dirty="0"/>
              <a:t>, 7, 8 which are greater than 0 and </a:t>
            </a:r>
            <a:r>
              <a:rPr lang="en-IN" dirty="0" smtClean="0"/>
              <a:t>less than </a:t>
            </a:r>
            <a:r>
              <a:rPr lang="en-IN" dirty="0"/>
              <a:t>a million?</a:t>
            </a:r>
          </a:p>
          <a:p>
            <a:endParaRPr lang="en-IN" dirty="0"/>
          </a:p>
        </p:txBody>
      </p:sp>
      <p:sp>
        <p:nvSpPr>
          <p:cNvPr id="3" name="TextBox 2"/>
          <p:cNvSpPr txBox="1"/>
          <p:nvPr/>
        </p:nvSpPr>
        <p:spPr>
          <a:xfrm>
            <a:off x="156411" y="1203158"/>
            <a:ext cx="9083842" cy="258532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Solution:</a:t>
            </a:r>
          </a:p>
          <a:p>
            <a:endParaRPr lang="en-US" dirty="0"/>
          </a:p>
          <a:p>
            <a:endParaRPr lang="en-US" dirty="0" smtClean="0"/>
          </a:p>
          <a:p>
            <a:endParaRPr lang="en-US" dirty="0"/>
          </a:p>
          <a:p>
            <a:endParaRPr lang="en-US" dirty="0" smtClean="0"/>
          </a:p>
          <a:p>
            <a:r>
              <a:rPr lang="en-US" dirty="0" smtClean="0"/>
              <a:t>3* 3 * 3 * 3 * 3 * 3 = 729</a:t>
            </a:r>
          </a:p>
          <a:p>
            <a:r>
              <a:rPr lang="en-US" dirty="0" smtClean="0"/>
              <a:t>Neglect one case where we get 0 0 0 0 0 0  ,</a:t>
            </a:r>
          </a:p>
          <a:p>
            <a:r>
              <a:rPr lang="en-US" dirty="0" smtClean="0"/>
              <a:t>So 729 – 1 = 728</a:t>
            </a:r>
            <a:endParaRPr lang="en-US" dirty="0"/>
          </a:p>
          <a:p>
            <a:endParaRPr lang="en-US" dirty="0" smtClean="0"/>
          </a:p>
        </p:txBody>
      </p:sp>
      <p:sp>
        <p:nvSpPr>
          <p:cNvPr id="5" name="Rectangle 4"/>
          <p:cNvSpPr/>
          <p:nvPr/>
        </p:nvSpPr>
        <p:spPr>
          <a:xfrm>
            <a:off x="649705" y="1900989"/>
            <a:ext cx="914400" cy="5414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a:t>
            </a:r>
            <a:endParaRPr lang="en-IN" dirty="0"/>
          </a:p>
        </p:txBody>
      </p:sp>
      <p:sp>
        <p:nvSpPr>
          <p:cNvPr id="7" name="Rectangle 6"/>
          <p:cNvSpPr/>
          <p:nvPr/>
        </p:nvSpPr>
        <p:spPr>
          <a:xfrm>
            <a:off x="1600199" y="1913021"/>
            <a:ext cx="914400" cy="5414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endParaRPr lang="en-IN" dirty="0"/>
          </a:p>
        </p:txBody>
      </p:sp>
      <p:sp>
        <p:nvSpPr>
          <p:cNvPr id="8" name="Rectangle 7"/>
          <p:cNvSpPr/>
          <p:nvPr/>
        </p:nvSpPr>
        <p:spPr>
          <a:xfrm>
            <a:off x="2550693" y="1913021"/>
            <a:ext cx="914400" cy="5414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endParaRPr lang="en-IN" dirty="0"/>
          </a:p>
        </p:txBody>
      </p:sp>
      <p:sp>
        <p:nvSpPr>
          <p:cNvPr id="9" name="Rectangle 8"/>
          <p:cNvSpPr/>
          <p:nvPr/>
        </p:nvSpPr>
        <p:spPr>
          <a:xfrm>
            <a:off x="3537285" y="1900990"/>
            <a:ext cx="914400" cy="5414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a:t>
            </a:r>
            <a:endParaRPr lang="en-IN" dirty="0"/>
          </a:p>
        </p:txBody>
      </p:sp>
      <p:sp>
        <p:nvSpPr>
          <p:cNvPr id="10" name="Rectangle 9"/>
          <p:cNvSpPr/>
          <p:nvPr/>
        </p:nvSpPr>
        <p:spPr>
          <a:xfrm>
            <a:off x="4487779" y="1913022"/>
            <a:ext cx="914400" cy="5414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endParaRPr lang="en-IN" dirty="0"/>
          </a:p>
        </p:txBody>
      </p:sp>
      <p:sp>
        <p:nvSpPr>
          <p:cNvPr id="11" name="Rectangle 10"/>
          <p:cNvSpPr/>
          <p:nvPr/>
        </p:nvSpPr>
        <p:spPr>
          <a:xfrm>
            <a:off x="5438273" y="1913022"/>
            <a:ext cx="914400" cy="5414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endParaRPr lang="en-IN" dirty="0"/>
          </a:p>
        </p:txBody>
      </p:sp>
    </p:spTree>
    <p:extLst>
      <p:ext uri="{BB962C8B-B14F-4D97-AF65-F5344CB8AC3E}">
        <p14:creationId xmlns:p14="http://schemas.microsoft.com/office/powerpoint/2010/main" val="2203756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anim calcmode="lin" valueType="num">
                                      <p:cBhvr additive="base">
                                        <p:cTn id="4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3">
                                            <p:txEl>
                                              <p:pRg st="6" end="6"/>
                                            </p:txEl>
                                          </p:spTgt>
                                        </p:tgtEl>
                                        <p:attrNameLst>
                                          <p:attrName>style.visibility</p:attrName>
                                        </p:attrNameLst>
                                      </p:cBhvr>
                                      <p:to>
                                        <p:strVal val="visible"/>
                                      </p:to>
                                    </p:set>
                                    <p:anim calcmode="lin" valueType="num">
                                      <p:cBhvr additive="base">
                                        <p:cTn id="5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3">
                                            <p:txEl>
                                              <p:pRg st="7" end="7"/>
                                            </p:txEl>
                                          </p:spTgt>
                                        </p:tgtEl>
                                        <p:attrNameLst>
                                          <p:attrName>style.visibility</p:attrName>
                                        </p:attrNameLst>
                                      </p:cBhvr>
                                      <p:to>
                                        <p:strVal val="visible"/>
                                      </p:to>
                                    </p:set>
                                    <p:anim calcmode="lin" valueType="num">
                                      <p:cBhvr additive="base">
                                        <p:cTn id="5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P spid="1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6411" y="273080"/>
            <a:ext cx="908384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DISTRIBUTION BASED PROBLEMS – PARTIONING BASED</a:t>
            </a:r>
            <a:endParaRPr lang="en-IN" dirty="0"/>
          </a:p>
        </p:txBody>
      </p:sp>
      <p:sp>
        <p:nvSpPr>
          <p:cNvPr id="3" name="TextBox 2"/>
          <p:cNvSpPr txBox="1"/>
          <p:nvPr/>
        </p:nvSpPr>
        <p:spPr>
          <a:xfrm>
            <a:off x="572048" y="1294537"/>
            <a:ext cx="9083842" cy="449353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‘N’ IDENTICAL ITEMS IN ‘R’ DISTINCT GROUPS</a:t>
            </a:r>
          </a:p>
          <a:p>
            <a:r>
              <a:rPr lang="en-US" dirty="0" smtClean="0"/>
              <a:t>Example : Distribution ‘n’ chocolates to ‘r’ different persons </a:t>
            </a:r>
          </a:p>
          <a:p>
            <a:endParaRPr lang="en-US" dirty="0" smtClean="0"/>
          </a:p>
          <a:p>
            <a:r>
              <a:rPr lang="en-US" dirty="0" smtClean="0"/>
              <a:t>Two different cases:</a:t>
            </a:r>
          </a:p>
          <a:p>
            <a:pPr marL="342900" indent="-342900">
              <a:buAutoNum type="arabicPeriod"/>
            </a:pPr>
            <a:r>
              <a:rPr lang="en-US" dirty="0" smtClean="0"/>
              <a:t>No restriction for 0 or empty .</a:t>
            </a:r>
          </a:p>
          <a:p>
            <a:pPr marL="342900" indent="-342900">
              <a:buAutoNum type="arabicPeriod"/>
            </a:pPr>
            <a:r>
              <a:rPr lang="en-US" dirty="0"/>
              <a:t> </a:t>
            </a:r>
            <a:r>
              <a:rPr lang="en-US" dirty="0" smtClean="0"/>
              <a:t>With Restriction where no box can be empty</a:t>
            </a:r>
          </a:p>
          <a:p>
            <a:pPr marL="342900" indent="-342900">
              <a:buAutoNum type="arabicPeriod"/>
            </a:pPr>
            <a:endParaRPr lang="en-US" dirty="0"/>
          </a:p>
          <a:p>
            <a:r>
              <a:rPr lang="en-US" dirty="0" smtClean="0"/>
              <a:t>Case 1:</a:t>
            </a:r>
          </a:p>
          <a:p>
            <a:r>
              <a:rPr lang="en-US" sz="4400" baseline="30000" dirty="0" smtClean="0"/>
              <a:t>N+r-1</a:t>
            </a:r>
            <a:r>
              <a:rPr lang="en-US" sz="4400" dirty="0" smtClean="0"/>
              <a:t> C </a:t>
            </a:r>
            <a:r>
              <a:rPr lang="en-US" sz="4400" baseline="-25000" dirty="0" smtClean="0"/>
              <a:t>r-1</a:t>
            </a:r>
          </a:p>
          <a:p>
            <a:r>
              <a:rPr lang="en-US" dirty="0" smtClean="0"/>
              <a:t>Case 2:</a:t>
            </a:r>
          </a:p>
          <a:p>
            <a:r>
              <a:rPr lang="en-US" dirty="0" smtClean="0"/>
              <a:t>                      </a:t>
            </a:r>
            <a:r>
              <a:rPr lang="en-US" sz="4400" baseline="30000" dirty="0" smtClean="0"/>
              <a:t>N-1</a:t>
            </a:r>
            <a:r>
              <a:rPr lang="en-US" sz="4400" dirty="0" smtClean="0"/>
              <a:t> </a:t>
            </a:r>
            <a:r>
              <a:rPr lang="en-US" sz="4400" dirty="0"/>
              <a:t>C </a:t>
            </a:r>
            <a:r>
              <a:rPr lang="en-US" sz="4400" baseline="-25000" dirty="0" smtClean="0"/>
              <a:t>r-1</a:t>
            </a:r>
          </a:p>
          <a:p>
            <a:endParaRPr lang="en-US" dirty="0"/>
          </a:p>
          <a:p>
            <a:endParaRPr lang="en-US" dirty="0" smtClean="0"/>
          </a:p>
        </p:txBody>
      </p:sp>
    </p:spTree>
    <p:extLst>
      <p:ext uri="{BB962C8B-B14F-4D97-AF65-F5344CB8AC3E}">
        <p14:creationId xmlns:p14="http://schemas.microsoft.com/office/powerpoint/2010/main" val="4282461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6411" y="273080"/>
            <a:ext cx="908384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DISTRIBUTION BASED PROBLEMS – PARTIONING BASED</a:t>
            </a:r>
            <a:endParaRPr lang="en-IN" dirty="0"/>
          </a:p>
        </p:txBody>
      </p:sp>
      <p:sp>
        <p:nvSpPr>
          <p:cNvPr id="3" name="TextBox 2"/>
          <p:cNvSpPr txBox="1"/>
          <p:nvPr/>
        </p:nvSpPr>
        <p:spPr>
          <a:xfrm>
            <a:off x="572048" y="1294537"/>
            <a:ext cx="9083842" cy="246221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‘N’ distinct objects IN ‘R’ identical GROUPS</a:t>
            </a:r>
          </a:p>
          <a:p>
            <a:r>
              <a:rPr lang="en-US" dirty="0" smtClean="0"/>
              <a:t>Example : Distribution ‘n’ chocolates to ‘r’ different persons </a:t>
            </a:r>
          </a:p>
          <a:p>
            <a:endParaRPr lang="en-US" dirty="0" smtClean="0"/>
          </a:p>
          <a:p>
            <a:r>
              <a:rPr lang="en-US" dirty="0" smtClean="0"/>
              <a:t>Two different cases:</a:t>
            </a:r>
          </a:p>
          <a:p>
            <a:pPr marL="342900" indent="-342900">
              <a:buAutoNum type="arabicPeriod"/>
            </a:pPr>
            <a:r>
              <a:rPr lang="en-US" dirty="0" smtClean="0"/>
              <a:t>No restriction   = </a:t>
            </a:r>
            <a:r>
              <a:rPr lang="en-US" sz="2800" dirty="0" smtClean="0"/>
              <a:t>R</a:t>
            </a:r>
            <a:r>
              <a:rPr lang="en-US" sz="2800" baseline="30000" dirty="0" smtClean="0"/>
              <a:t>n</a:t>
            </a:r>
          </a:p>
          <a:p>
            <a:pPr marL="342900" indent="-342900">
              <a:buAutoNum type="arabicPeriod"/>
            </a:pPr>
            <a:r>
              <a:rPr lang="en-US" dirty="0"/>
              <a:t> </a:t>
            </a:r>
            <a:r>
              <a:rPr lang="en-US" dirty="0" smtClean="0"/>
              <a:t>With Restriction then arrangement will play a major role</a:t>
            </a:r>
          </a:p>
          <a:p>
            <a:r>
              <a:rPr lang="en-US" dirty="0"/>
              <a:t> </a:t>
            </a:r>
            <a:endParaRPr lang="en-US" dirty="0" smtClean="0"/>
          </a:p>
          <a:p>
            <a:endParaRPr lang="en-US" dirty="0"/>
          </a:p>
        </p:txBody>
      </p:sp>
    </p:spTree>
    <p:extLst>
      <p:ext uri="{BB962C8B-B14F-4D97-AF65-F5344CB8AC3E}">
        <p14:creationId xmlns:p14="http://schemas.microsoft.com/office/powerpoint/2010/main" val="1793049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6411" y="245371"/>
            <a:ext cx="908384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 Derangement based problems</a:t>
            </a:r>
            <a:endParaRPr lang="en-IN" dirty="0"/>
          </a:p>
        </p:txBody>
      </p:sp>
      <p:sp>
        <p:nvSpPr>
          <p:cNvPr id="3" name="TextBox 2"/>
          <p:cNvSpPr txBox="1"/>
          <p:nvPr/>
        </p:nvSpPr>
        <p:spPr>
          <a:xfrm>
            <a:off x="157247" y="732417"/>
            <a:ext cx="9083842" cy="563231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 </a:t>
            </a:r>
          </a:p>
          <a:p>
            <a:r>
              <a:rPr lang="en-US" dirty="0" smtClean="0"/>
              <a:t>Derangement :</a:t>
            </a:r>
          </a:p>
          <a:p>
            <a:r>
              <a:rPr lang="en-US" dirty="0" smtClean="0"/>
              <a:t>If ‘n’ things form an arrangement in a row, the number of ways in which they can be arranged so that none of them occupies its original place.</a:t>
            </a:r>
          </a:p>
          <a:p>
            <a:r>
              <a:rPr lang="en-US" dirty="0" smtClean="0"/>
              <a:t>Example:</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8441" y="2313709"/>
            <a:ext cx="1054723" cy="1542407"/>
          </a:xfrm>
          <a:prstGeom prst="rect">
            <a:avLst/>
          </a:prstGeom>
        </p:spPr>
      </p:pic>
      <p:pic>
        <p:nvPicPr>
          <p:cNvPr id="8" name="Picture 7"/>
          <p:cNvPicPr>
            <a:picLocks noChangeAspect="1"/>
          </p:cNvPicPr>
          <p:nvPr/>
        </p:nvPicPr>
        <p:blipFill>
          <a:blip r:embed="rId3" cstate="print">
            <a:extLst>
              <a:ext uri="{BEBA8EAE-BF5A-486C-A8C5-ECC9F3942E4B}">
                <a14:imgProps xmlns:a14="http://schemas.microsoft.com/office/drawing/2010/main">
                  <a14:imgLayer r:embed="rId4">
                    <a14:imgEffect>
                      <a14:backgroundRemoval t="3710" b="98871" l="12111" r="90000"/>
                    </a14:imgEffect>
                  </a14:imgLayer>
                </a14:imgProps>
              </a:ext>
              <a:ext uri="{28A0092B-C50C-407E-A947-70E740481C1C}">
                <a14:useLocalDpi xmlns:a14="http://schemas.microsoft.com/office/drawing/2010/main" val="0"/>
              </a:ext>
            </a:extLst>
          </a:blip>
          <a:stretch>
            <a:fillRect/>
          </a:stretch>
        </p:blipFill>
        <p:spPr>
          <a:xfrm>
            <a:off x="1611593" y="2313710"/>
            <a:ext cx="1876972" cy="1542406"/>
          </a:xfrm>
          <a:prstGeom prst="rect">
            <a:avLst/>
          </a:prstGeom>
        </p:spPr>
      </p:pic>
      <p:pic>
        <p:nvPicPr>
          <p:cNvPr id="9" name="Picture 8"/>
          <p:cNvPicPr>
            <a:picLocks noChangeAspect="1"/>
          </p:cNvPicPr>
          <p:nvPr/>
        </p:nvPicPr>
        <p:blipFill>
          <a:blip r:embed="rId5" cstate="print">
            <a:extLst>
              <a:ext uri="{BEBA8EAE-BF5A-486C-A8C5-ECC9F3942E4B}">
                <a14:imgProps xmlns:a14="http://schemas.microsoft.com/office/drawing/2010/main">
                  <a14:imgLayer r:embed="rId6">
                    <a14:imgEffect>
                      <a14:backgroundRemoval t="1563" b="98633" l="9900" r="89957"/>
                    </a14:imgEffect>
                  </a14:imgLayer>
                </a14:imgProps>
              </a:ext>
              <a:ext uri="{28A0092B-C50C-407E-A947-70E740481C1C}">
                <a14:useLocalDpi xmlns:a14="http://schemas.microsoft.com/office/drawing/2010/main" val="0"/>
              </a:ext>
            </a:extLst>
          </a:blip>
          <a:stretch>
            <a:fillRect/>
          </a:stretch>
        </p:blipFill>
        <p:spPr>
          <a:xfrm>
            <a:off x="3488565" y="2161309"/>
            <a:ext cx="1348530" cy="1981198"/>
          </a:xfrm>
          <a:prstGeom prst="rect">
            <a:avLst/>
          </a:prstGeom>
        </p:spPr>
      </p:pic>
      <p:pic>
        <p:nvPicPr>
          <p:cNvPr id="10" name="Picture 9"/>
          <p:cNvPicPr>
            <a:picLocks noChangeAspect="1"/>
          </p:cNvPicPr>
          <p:nvPr/>
        </p:nvPicPr>
        <p:blipFill>
          <a:blip r:embed="rId7" cstate="print">
            <a:extLst>
              <a:ext uri="{BEBA8EAE-BF5A-486C-A8C5-ECC9F3942E4B}">
                <a14:imgProps xmlns:a14="http://schemas.microsoft.com/office/drawing/2010/main">
                  <a14:imgLayer r:embed="rId8">
                    <a14:imgEffect>
                      <a14:backgroundRemoval t="2622" b="98939" l="8333" r="92024"/>
                    </a14:imgEffect>
                  </a14:imgLayer>
                </a14:imgProps>
              </a:ext>
              <a:ext uri="{28A0092B-C50C-407E-A947-70E740481C1C}">
                <a14:useLocalDpi xmlns:a14="http://schemas.microsoft.com/office/drawing/2010/main" val="0"/>
              </a:ext>
            </a:extLst>
          </a:blip>
          <a:stretch>
            <a:fillRect/>
          </a:stretch>
        </p:blipFill>
        <p:spPr>
          <a:xfrm>
            <a:off x="4859304" y="1981200"/>
            <a:ext cx="1181278" cy="2252866"/>
          </a:xfrm>
          <a:prstGeom prst="rect">
            <a:avLst/>
          </a:prstGeom>
        </p:spPr>
      </p:pic>
      <p:pic>
        <p:nvPicPr>
          <p:cNvPr id="11" name="Picture 1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199951" y="1981200"/>
            <a:ext cx="863600" cy="2355274"/>
          </a:xfrm>
          <a:prstGeom prst="rect">
            <a:avLst/>
          </a:prstGeom>
        </p:spPr>
      </p:pic>
      <p:pic>
        <p:nvPicPr>
          <p:cNvPr id="12" name="Picture 1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597240" y="1981200"/>
            <a:ext cx="1116778" cy="2252866"/>
          </a:xfrm>
          <a:prstGeom prst="rect">
            <a:avLst/>
          </a:prstGeom>
        </p:spPr>
      </p:pic>
      <p:sp>
        <p:nvSpPr>
          <p:cNvPr id="14" name="TextBox 13"/>
          <p:cNvSpPr txBox="1"/>
          <p:nvPr/>
        </p:nvSpPr>
        <p:spPr>
          <a:xfrm>
            <a:off x="358441" y="4461164"/>
            <a:ext cx="805341"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Vijay </a:t>
            </a:r>
            <a:endParaRPr lang="en-IN" dirty="0"/>
          </a:p>
        </p:txBody>
      </p:sp>
      <p:sp>
        <p:nvSpPr>
          <p:cNvPr id="15" name="TextBox 14"/>
          <p:cNvSpPr txBox="1"/>
          <p:nvPr/>
        </p:nvSpPr>
        <p:spPr>
          <a:xfrm>
            <a:off x="2020987" y="4461164"/>
            <a:ext cx="805341"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err="1" smtClean="0"/>
              <a:t>Ajith</a:t>
            </a:r>
            <a:r>
              <a:rPr lang="en-US" dirty="0" smtClean="0"/>
              <a:t> </a:t>
            </a:r>
            <a:endParaRPr lang="en-IN" dirty="0"/>
          </a:p>
        </p:txBody>
      </p:sp>
      <p:sp>
        <p:nvSpPr>
          <p:cNvPr id="16" name="TextBox 15"/>
          <p:cNvSpPr txBox="1"/>
          <p:nvPr/>
        </p:nvSpPr>
        <p:spPr>
          <a:xfrm>
            <a:off x="3760159" y="4394029"/>
            <a:ext cx="805341"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Surya </a:t>
            </a:r>
            <a:endParaRPr lang="en-IN" dirty="0"/>
          </a:p>
        </p:txBody>
      </p:sp>
      <p:sp>
        <p:nvSpPr>
          <p:cNvPr id="17" name="TextBox 16"/>
          <p:cNvSpPr txBox="1"/>
          <p:nvPr/>
        </p:nvSpPr>
        <p:spPr>
          <a:xfrm>
            <a:off x="4724869" y="4285612"/>
            <a:ext cx="1569935"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Mahesh </a:t>
            </a:r>
            <a:r>
              <a:rPr lang="en-US" dirty="0" err="1" smtClean="0"/>
              <a:t>babu</a:t>
            </a:r>
            <a:r>
              <a:rPr lang="en-US" dirty="0" smtClean="0"/>
              <a:t> </a:t>
            </a:r>
            <a:endParaRPr lang="en-IN" dirty="0"/>
          </a:p>
        </p:txBody>
      </p:sp>
      <p:sp>
        <p:nvSpPr>
          <p:cNvPr id="18" name="TextBox 17"/>
          <p:cNvSpPr txBox="1"/>
          <p:nvPr/>
        </p:nvSpPr>
        <p:spPr>
          <a:xfrm>
            <a:off x="6500624" y="4454005"/>
            <a:ext cx="893326"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err="1" smtClean="0"/>
              <a:t>Pawan</a:t>
            </a:r>
            <a:r>
              <a:rPr lang="en-US" dirty="0" smtClean="0"/>
              <a:t> </a:t>
            </a:r>
            <a:r>
              <a:rPr lang="en-US" dirty="0" err="1" smtClean="0"/>
              <a:t>kalyan</a:t>
            </a:r>
            <a:r>
              <a:rPr lang="en-US" dirty="0" smtClean="0"/>
              <a:t> </a:t>
            </a:r>
            <a:endParaRPr lang="en-IN" dirty="0"/>
          </a:p>
        </p:txBody>
      </p:sp>
      <p:sp>
        <p:nvSpPr>
          <p:cNvPr id="19" name="TextBox 18"/>
          <p:cNvSpPr txBox="1"/>
          <p:nvPr/>
        </p:nvSpPr>
        <p:spPr>
          <a:xfrm>
            <a:off x="7914849" y="4454005"/>
            <a:ext cx="80534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Allu Arjun</a:t>
            </a:r>
            <a:endParaRPr lang="en-IN" dirty="0"/>
          </a:p>
        </p:txBody>
      </p:sp>
    </p:spTree>
    <p:extLst>
      <p:ext uri="{BB962C8B-B14F-4D97-AF65-F5344CB8AC3E}">
        <p14:creationId xmlns:p14="http://schemas.microsoft.com/office/powerpoint/2010/main" val="2565525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6411" y="245371"/>
            <a:ext cx="908384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Derangement Formula</a:t>
            </a:r>
            <a:endParaRPr lang="en-IN" dirty="0"/>
          </a:p>
        </p:txBody>
      </p:sp>
      <mc:AlternateContent xmlns:mc="http://schemas.openxmlformats.org/markup-compatibility/2006" xmlns:a14="http://schemas.microsoft.com/office/drawing/2010/main">
        <mc:Choice Requires="a14">
          <p:sp>
            <p:nvSpPr>
              <p:cNvPr id="3" name="TextBox 2"/>
              <p:cNvSpPr txBox="1"/>
              <p:nvPr/>
            </p:nvSpPr>
            <p:spPr>
              <a:xfrm>
                <a:off x="281100" y="1212729"/>
                <a:ext cx="9083842" cy="133953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 </a:t>
                </a:r>
              </a:p>
              <a:p>
                <a:r>
                  <a:rPr lang="en-US" dirty="0" smtClean="0"/>
                  <a:t>Total ways:</a:t>
                </a:r>
              </a:p>
              <a:p>
                <a:endParaRPr lang="en-US" dirty="0"/>
              </a:p>
              <a:p>
                <a:r>
                  <a:rPr lang="en-US" dirty="0" smtClean="0"/>
                  <a:t>Derangement(D) = n! </a:t>
                </a:r>
                <a14:m>
                  <m:oMath xmlns:m="http://schemas.openxmlformats.org/officeDocument/2006/math">
                    <m:r>
                      <a:rPr lang="en-US" b="0" i="0" smtClean="0">
                        <a:latin typeface="Cambria Math" panose="02040503050406030204" pitchFamily="18" charset="0"/>
                      </a:rPr>
                      <m:t>(</m:t>
                    </m:r>
                    <m:r>
                      <a:rPr lang="en-US" i="1" smtClean="0">
                        <a:latin typeface="Cambria Math" panose="02040503050406030204" pitchFamily="18" charset="0"/>
                      </a:rPr>
                      <m:t>1</m:t>
                    </m:r>
                    <m:r>
                      <a:rPr lang="en-US" b="0"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i="1" smtClean="0">
                            <a:latin typeface="Cambria Math" panose="02040503050406030204" pitchFamily="18" charset="0"/>
                          </a:rPr>
                          <m:t>1!</m:t>
                        </m:r>
                      </m:den>
                    </m:f>
                    <m:r>
                      <a:rPr lang="en-US"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i="1" smtClean="0">
                            <a:latin typeface="Cambria Math" panose="02040503050406030204" pitchFamily="18" charset="0"/>
                          </a:rPr>
                          <m:t>2!</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rPr>
                          <m:t>3!</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rPr>
                          <m:t>4</m:t>
                        </m:r>
                        <m:r>
                          <a:rPr lang="en-US" i="1">
                            <a:latin typeface="Cambria Math" panose="02040503050406030204" pitchFamily="18" charset="0"/>
                          </a:rPr>
                          <m:t>!</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rPr>
                          <m:t>5</m:t>
                        </m:r>
                        <m:r>
                          <a:rPr lang="en-US" i="1">
                            <a:latin typeface="Cambria Math" panose="02040503050406030204" pitchFamily="18" charset="0"/>
                          </a:rPr>
                          <m:t>!</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rPr>
                          <m:t>6</m:t>
                        </m:r>
                        <m:r>
                          <a:rPr lang="en-US" i="1">
                            <a:latin typeface="Cambria Math" panose="02040503050406030204" pitchFamily="18" charset="0"/>
                          </a:rPr>
                          <m:t>!</m:t>
                        </m:r>
                      </m:den>
                    </m:f>
                    <m:r>
                      <a:rPr lang="en-US" i="1">
                        <a:latin typeface="Cambria Math" panose="02040503050406030204" pitchFamily="18" charset="0"/>
                      </a:rPr>
                      <m:t>+</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e>
                    </m:d>
                    <m:r>
                      <a:rPr lang="en-US" b="0" i="1" baseline="30000" smtClean="0">
                        <a:latin typeface="Cambria Math" panose="02040503050406030204" pitchFamily="18" charset="0"/>
                      </a:rPr>
                      <m:t>𝑛</m:t>
                    </m:r>
                    <m:f>
                      <m:fPr>
                        <m:ctrlPr>
                          <a:rPr lang="en-US" i="1">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rPr>
                          <m:t>𝑛</m:t>
                        </m:r>
                        <m:r>
                          <a:rPr lang="en-US" i="1">
                            <a:latin typeface="Cambria Math" panose="02040503050406030204" pitchFamily="18" charset="0"/>
                          </a:rPr>
                          <m:t>!</m:t>
                        </m:r>
                      </m:den>
                    </m:f>
                    <m:r>
                      <a:rPr lang="en-US" b="0" i="1" smtClean="0">
                        <a:latin typeface="Cambria Math" panose="02040503050406030204" pitchFamily="18" charset="0"/>
                      </a:rPr>
                      <m:t> )</m:t>
                    </m:r>
                  </m:oMath>
                </a14:m>
                <a:endParaRPr lang="en-US" baseline="30000" dirty="0"/>
              </a:p>
            </p:txBody>
          </p:sp>
        </mc:Choice>
        <mc:Fallback xmlns="">
          <p:sp>
            <p:nvSpPr>
              <p:cNvPr id="3" name="TextBox 2"/>
              <p:cNvSpPr txBox="1">
                <a:spLocks noRot="1" noChangeAspect="1" noMove="1" noResize="1" noEditPoints="1" noAdjustHandles="1" noChangeArrowheads="1" noChangeShapeType="1" noTextEdit="1"/>
              </p:cNvSpPr>
              <p:nvPr/>
            </p:nvSpPr>
            <p:spPr>
              <a:xfrm>
                <a:off x="281100" y="1212729"/>
                <a:ext cx="9083842" cy="1339534"/>
              </a:xfrm>
              <a:prstGeom prst="rect">
                <a:avLst/>
              </a:prstGeom>
              <a:blipFill>
                <a:blip r:embed="rId2"/>
                <a:stretch>
                  <a:fillRect l="-469"/>
                </a:stretch>
              </a:blipFill>
            </p:spPr>
            <p:txBody>
              <a:bodyPr/>
              <a:lstStyle/>
              <a:p>
                <a:r>
                  <a:rPr lang="en-IN">
                    <a:noFill/>
                  </a:rPr>
                  <a:t> </a:t>
                </a:r>
              </a:p>
            </p:txBody>
          </p:sp>
        </mc:Fallback>
      </mc:AlternateContent>
    </p:spTree>
    <p:extLst>
      <p:ext uri="{BB962C8B-B14F-4D97-AF65-F5344CB8AC3E}">
        <p14:creationId xmlns:p14="http://schemas.microsoft.com/office/powerpoint/2010/main" val="4034571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63" y="1178776"/>
            <a:ext cx="7212807" cy="4054961"/>
          </a:xfrm>
          <a:prstGeom prst="rect">
            <a:avLst/>
          </a:prstGeom>
        </p:spPr>
      </p:pic>
    </p:spTree>
    <p:extLst>
      <p:ext uri="{BB962C8B-B14F-4D97-AF65-F5344CB8AC3E}">
        <p14:creationId xmlns:p14="http://schemas.microsoft.com/office/powerpoint/2010/main" val="14880225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6411" y="300789"/>
            <a:ext cx="9083842"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smtClean="0"/>
              <a:t>20. </a:t>
            </a:r>
            <a:r>
              <a:rPr lang="en-IN" dirty="0"/>
              <a:t>In how many ways can 5 apples (</a:t>
            </a:r>
            <a:r>
              <a:rPr lang="en-IN" dirty="0" smtClean="0"/>
              <a:t>identical) be </a:t>
            </a:r>
            <a:r>
              <a:rPr lang="en-IN" dirty="0"/>
              <a:t>distributed among 4 children? (Some</a:t>
            </a:r>
          </a:p>
          <a:p>
            <a:r>
              <a:rPr lang="en-IN" dirty="0"/>
              <a:t>children may get no apples.)</a:t>
            </a:r>
          </a:p>
          <a:p>
            <a:endParaRPr lang="en-IN" dirty="0"/>
          </a:p>
        </p:txBody>
      </p:sp>
      <p:sp>
        <p:nvSpPr>
          <p:cNvPr id="3" name="TextBox 2"/>
          <p:cNvSpPr txBox="1"/>
          <p:nvPr/>
        </p:nvSpPr>
        <p:spPr>
          <a:xfrm>
            <a:off x="156411" y="1294537"/>
            <a:ext cx="9083842" cy="480131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Solution:</a:t>
            </a:r>
          </a:p>
          <a:p>
            <a:endParaRPr lang="en-US" dirty="0" smtClean="0"/>
          </a:p>
          <a:p>
            <a:r>
              <a:rPr lang="en-US" dirty="0" smtClean="0"/>
              <a:t>                    +               +                     +</a:t>
            </a:r>
            <a:endParaRPr lang="en-US" dirty="0"/>
          </a:p>
          <a:p>
            <a:endParaRPr lang="en-US" dirty="0" smtClean="0"/>
          </a:p>
          <a:p>
            <a:r>
              <a:rPr lang="en-US" dirty="0" smtClean="0"/>
              <a:t>  n+r-1</a:t>
            </a:r>
          </a:p>
          <a:p>
            <a:r>
              <a:rPr lang="en-US" dirty="0"/>
              <a:t> </a:t>
            </a:r>
            <a:r>
              <a:rPr lang="en-US" dirty="0" smtClean="0"/>
              <a:t>          C</a:t>
            </a:r>
          </a:p>
          <a:p>
            <a:r>
              <a:rPr lang="en-US" dirty="0"/>
              <a:t> </a:t>
            </a:r>
            <a:r>
              <a:rPr lang="en-US" dirty="0" smtClean="0"/>
              <a:t>             r-1</a:t>
            </a:r>
          </a:p>
          <a:p>
            <a:r>
              <a:rPr lang="en-US" dirty="0" smtClean="0"/>
              <a:t>Here n = 5, r = 4</a:t>
            </a:r>
          </a:p>
          <a:p>
            <a:r>
              <a:rPr lang="en-US" dirty="0"/>
              <a:t> </a:t>
            </a:r>
            <a:r>
              <a:rPr lang="en-US" dirty="0" smtClean="0"/>
              <a:t> 5 + 4 -1</a:t>
            </a:r>
          </a:p>
          <a:p>
            <a:r>
              <a:rPr lang="en-US" dirty="0"/>
              <a:t> </a:t>
            </a:r>
            <a:r>
              <a:rPr lang="en-US" dirty="0" smtClean="0"/>
              <a:t>             C</a:t>
            </a:r>
          </a:p>
          <a:p>
            <a:r>
              <a:rPr lang="en-US" dirty="0"/>
              <a:t> </a:t>
            </a:r>
            <a:r>
              <a:rPr lang="en-US" dirty="0" smtClean="0"/>
              <a:t>                4-1</a:t>
            </a:r>
          </a:p>
          <a:p>
            <a:r>
              <a:rPr lang="en-US" dirty="0"/>
              <a:t> </a:t>
            </a:r>
            <a:r>
              <a:rPr lang="en-US" dirty="0" smtClean="0"/>
              <a:t>         </a:t>
            </a:r>
          </a:p>
          <a:p>
            <a:r>
              <a:rPr lang="en-US" dirty="0"/>
              <a:t> </a:t>
            </a:r>
            <a:r>
              <a:rPr lang="en-US" dirty="0" smtClean="0"/>
              <a:t>           = 8C3</a:t>
            </a:r>
          </a:p>
          <a:p>
            <a:r>
              <a:rPr lang="en-US" dirty="0"/>
              <a:t> </a:t>
            </a:r>
            <a:r>
              <a:rPr lang="en-US" dirty="0" smtClean="0"/>
              <a:t>           = 8*7*6 / 6</a:t>
            </a:r>
          </a:p>
          <a:p>
            <a:r>
              <a:rPr lang="en-US" dirty="0"/>
              <a:t> </a:t>
            </a:r>
            <a:r>
              <a:rPr lang="en-US" dirty="0" smtClean="0"/>
              <a:t>           = 56 </a:t>
            </a:r>
            <a:endParaRPr lang="en-US" dirty="0"/>
          </a:p>
          <a:p>
            <a:endParaRPr lang="en-US" dirty="0"/>
          </a:p>
          <a:p>
            <a:endParaRPr lang="en-US" dirty="0" smtClean="0"/>
          </a:p>
        </p:txBody>
      </p:sp>
      <p:sp>
        <p:nvSpPr>
          <p:cNvPr id="5" name="Rectangle 4"/>
          <p:cNvSpPr/>
          <p:nvPr/>
        </p:nvSpPr>
        <p:spPr>
          <a:xfrm>
            <a:off x="649705" y="1900989"/>
            <a:ext cx="914400" cy="5414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endParaRPr lang="en-IN" dirty="0"/>
          </a:p>
        </p:txBody>
      </p:sp>
      <p:sp>
        <p:nvSpPr>
          <p:cNvPr id="7" name="Rectangle 6"/>
          <p:cNvSpPr/>
          <p:nvPr/>
        </p:nvSpPr>
        <p:spPr>
          <a:xfrm>
            <a:off x="1801728" y="1925053"/>
            <a:ext cx="914400" cy="5414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B</a:t>
            </a:r>
            <a:endParaRPr lang="en-IN" dirty="0"/>
          </a:p>
        </p:txBody>
      </p:sp>
      <p:sp>
        <p:nvSpPr>
          <p:cNvPr id="8" name="Rectangle 7"/>
          <p:cNvSpPr/>
          <p:nvPr/>
        </p:nvSpPr>
        <p:spPr>
          <a:xfrm>
            <a:off x="2953752" y="1925054"/>
            <a:ext cx="914400" cy="5414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a:t>
            </a:r>
            <a:endParaRPr lang="en-IN" dirty="0"/>
          </a:p>
        </p:txBody>
      </p:sp>
      <p:sp>
        <p:nvSpPr>
          <p:cNvPr id="9" name="Rectangle 8"/>
          <p:cNvSpPr/>
          <p:nvPr/>
        </p:nvSpPr>
        <p:spPr>
          <a:xfrm>
            <a:off x="4487779" y="1925053"/>
            <a:ext cx="914400" cy="5414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endParaRPr lang="en-IN" dirty="0"/>
          </a:p>
        </p:txBody>
      </p:sp>
    </p:spTree>
    <p:extLst>
      <p:ext uri="{BB962C8B-B14F-4D97-AF65-F5344CB8AC3E}">
        <p14:creationId xmlns:p14="http://schemas.microsoft.com/office/powerpoint/2010/main" val="1086680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 calcmode="lin" valueType="num">
                                      <p:cBhvr additive="base">
                                        <p:cTn id="1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 calcmode="lin" valueType="num">
                                      <p:cBhvr additive="base">
                                        <p:cTn id="1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anim calcmode="lin" valueType="num">
                                      <p:cBhvr additive="base">
                                        <p:cTn id="4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anim calcmode="lin" valueType="num">
                                      <p:cBhvr additive="base">
                                        <p:cTn id="4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7" end="7"/>
                                            </p:txEl>
                                          </p:spTgt>
                                        </p:tgtEl>
                                        <p:attrNameLst>
                                          <p:attrName>style.visibility</p:attrName>
                                        </p:attrNameLst>
                                      </p:cBhvr>
                                      <p:to>
                                        <p:strVal val="visible"/>
                                      </p:to>
                                    </p:set>
                                    <p:anim calcmode="lin" valueType="num">
                                      <p:cBhvr additive="base">
                                        <p:cTn id="5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3">
                                            <p:txEl>
                                              <p:pRg st="8" end="8"/>
                                            </p:txEl>
                                          </p:spTgt>
                                        </p:tgtEl>
                                        <p:attrNameLst>
                                          <p:attrName>style.visibility</p:attrName>
                                        </p:attrNameLst>
                                      </p:cBhvr>
                                      <p:to>
                                        <p:strVal val="visible"/>
                                      </p:to>
                                    </p:set>
                                    <p:anim calcmode="lin" valueType="num">
                                      <p:cBhvr additive="base">
                                        <p:cTn id="5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3">
                                            <p:txEl>
                                              <p:pRg st="9" end="9"/>
                                            </p:txEl>
                                          </p:spTgt>
                                        </p:tgtEl>
                                        <p:attrNameLst>
                                          <p:attrName>style.visibility</p:attrName>
                                        </p:attrNameLst>
                                      </p:cBhvr>
                                      <p:to>
                                        <p:strVal val="visible"/>
                                      </p:to>
                                    </p:set>
                                    <p:anim calcmode="lin" valueType="num">
                                      <p:cBhvr additive="base">
                                        <p:cTn id="6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9" end="9"/>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3">
                                            <p:txEl>
                                              <p:pRg st="11" end="11"/>
                                            </p:txEl>
                                          </p:spTgt>
                                        </p:tgtEl>
                                        <p:attrNameLst>
                                          <p:attrName>style.visibility</p:attrName>
                                        </p:attrNameLst>
                                      </p:cBhvr>
                                      <p:to>
                                        <p:strVal val="visible"/>
                                      </p:to>
                                    </p:set>
                                    <p:anim calcmode="lin" valueType="num">
                                      <p:cBhvr additive="base">
                                        <p:cTn id="7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3">
                                            <p:txEl>
                                              <p:pRg st="12" end="12"/>
                                            </p:txEl>
                                          </p:spTgt>
                                        </p:tgtEl>
                                        <p:attrNameLst>
                                          <p:attrName>style.visibility</p:attrName>
                                        </p:attrNameLst>
                                      </p:cBhvr>
                                      <p:to>
                                        <p:strVal val="visible"/>
                                      </p:to>
                                    </p:set>
                                    <p:anim calcmode="lin" valueType="num">
                                      <p:cBhvr additive="base">
                                        <p:cTn id="7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3">
                                            <p:txEl>
                                              <p:pRg st="13" end="13"/>
                                            </p:txEl>
                                          </p:spTgt>
                                        </p:tgtEl>
                                        <p:attrNameLst>
                                          <p:attrName>style.visibility</p:attrName>
                                        </p:attrNameLst>
                                      </p:cBhvr>
                                      <p:to>
                                        <p:strVal val="visible"/>
                                      </p:to>
                                    </p:set>
                                    <p:anim calcmode="lin" valueType="num">
                                      <p:cBhvr additive="base">
                                        <p:cTn id="81"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3">
                                            <p:txEl>
                                              <p:pRg st="14" end="14"/>
                                            </p:txEl>
                                          </p:spTgt>
                                        </p:tgtEl>
                                        <p:attrNameLst>
                                          <p:attrName>style.visibility</p:attrName>
                                        </p:attrNameLst>
                                      </p:cBhvr>
                                      <p:to>
                                        <p:strVal val="visible"/>
                                      </p:to>
                                    </p:set>
                                    <p:anim calcmode="lin" valueType="num">
                                      <p:cBhvr additive="base">
                                        <p:cTn id="85"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6411" y="300789"/>
            <a:ext cx="9083842"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smtClean="0"/>
              <a:t>21. </a:t>
            </a:r>
            <a:r>
              <a:rPr lang="en-IN" dirty="0"/>
              <a:t>The number of non-negative integral solutions of the equation a + b + c + d = 20 will be</a:t>
            </a:r>
          </a:p>
        </p:txBody>
      </p:sp>
      <p:sp>
        <p:nvSpPr>
          <p:cNvPr id="3" name="TextBox 2"/>
          <p:cNvSpPr txBox="1"/>
          <p:nvPr/>
        </p:nvSpPr>
        <p:spPr>
          <a:xfrm>
            <a:off x="156411" y="1294537"/>
            <a:ext cx="9083842" cy="507831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Solution:</a:t>
            </a:r>
          </a:p>
          <a:p>
            <a:endParaRPr lang="en-US" dirty="0" smtClean="0"/>
          </a:p>
          <a:p>
            <a:r>
              <a:rPr lang="en-US" dirty="0" smtClean="0"/>
              <a:t>                    +               +                     +</a:t>
            </a:r>
            <a:endParaRPr lang="en-US" dirty="0"/>
          </a:p>
          <a:p>
            <a:endParaRPr lang="en-US" dirty="0" smtClean="0"/>
          </a:p>
          <a:p>
            <a:r>
              <a:rPr lang="en-US" dirty="0" smtClean="0"/>
              <a:t>  n+r-1</a:t>
            </a:r>
          </a:p>
          <a:p>
            <a:r>
              <a:rPr lang="en-US" dirty="0"/>
              <a:t> </a:t>
            </a:r>
            <a:r>
              <a:rPr lang="en-US" dirty="0" smtClean="0"/>
              <a:t>          C</a:t>
            </a:r>
          </a:p>
          <a:p>
            <a:r>
              <a:rPr lang="en-US" dirty="0"/>
              <a:t> </a:t>
            </a:r>
            <a:r>
              <a:rPr lang="en-US" dirty="0" smtClean="0"/>
              <a:t>             r-1</a:t>
            </a:r>
          </a:p>
          <a:p>
            <a:r>
              <a:rPr lang="en-US" dirty="0" smtClean="0"/>
              <a:t>Here n = 20, r = 4</a:t>
            </a:r>
          </a:p>
          <a:p>
            <a:r>
              <a:rPr lang="en-US" dirty="0"/>
              <a:t> </a:t>
            </a:r>
            <a:r>
              <a:rPr lang="en-US" dirty="0" smtClean="0"/>
              <a:t> 20 + 4 -1</a:t>
            </a:r>
          </a:p>
          <a:p>
            <a:r>
              <a:rPr lang="en-US" dirty="0"/>
              <a:t> </a:t>
            </a:r>
            <a:r>
              <a:rPr lang="en-US" dirty="0" smtClean="0"/>
              <a:t>             C</a:t>
            </a:r>
          </a:p>
          <a:p>
            <a:r>
              <a:rPr lang="en-US" dirty="0"/>
              <a:t> </a:t>
            </a:r>
            <a:r>
              <a:rPr lang="en-US" dirty="0" smtClean="0"/>
              <a:t>                4-1</a:t>
            </a:r>
          </a:p>
          <a:p>
            <a:r>
              <a:rPr lang="en-US" dirty="0"/>
              <a:t> </a:t>
            </a:r>
            <a:r>
              <a:rPr lang="en-US" dirty="0" smtClean="0"/>
              <a:t>         </a:t>
            </a:r>
          </a:p>
          <a:p>
            <a:r>
              <a:rPr lang="en-US" dirty="0"/>
              <a:t> </a:t>
            </a:r>
            <a:r>
              <a:rPr lang="en-US" dirty="0" smtClean="0"/>
              <a:t>           = 23C3</a:t>
            </a:r>
          </a:p>
          <a:p>
            <a:r>
              <a:rPr lang="en-US" dirty="0"/>
              <a:t> </a:t>
            </a:r>
            <a:r>
              <a:rPr lang="en-US" dirty="0" smtClean="0"/>
              <a:t>           = 23*22*21 / 6</a:t>
            </a:r>
          </a:p>
          <a:p>
            <a:r>
              <a:rPr lang="en-US" dirty="0"/>
              <a:t> </a:t>
            </a:r>
            <a:r>
              <a:rPr lang="en-US" dirty="0" smtClean="0"/>
              <a:t>           = 23*77</a:t>
            </a:r>
          </a:p>
          <a:p>
            <a:r>
              <a:rPr lang="en-US" dirty="0"/>
              <a:t> </a:t>
            </a:r>
            <a:r>
              <a:rPr lang="en-US" dirty="0" smtClean="0"/>
              <a:t>           = 1771</a:t>
            </a:r>
            <a:endParaRPr lang="en-US" dirty="0"/>
          </a:p>
          <a:p>
            <a:endParaRPr lang="en-US" dirty="0"/>
          </a:p>
          <a:p>
            <a:endParaRPr lang="en-US" dirty="0" smtClean="0"/>
          </a:p>
        </p:txBody>
      </p:sp>
      <p:sp>
        <p:nvSpPr>
          <p:cNvPr id="5" name="Rectangle 4"/>
          <p:cNvSpPr/>
          <p:nvPr/>
        </p:nvSpPr>
        <p:spPr>
          <a:xfrm>
            <a:off x="649705" y="1900989"/>
            <a:ext cx="914400" cy="5414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endParaRPr lang="en-IN" dirty="0"/>
          </a:p>
        </p:txBody>
      </p:sp>
      <p:sp>
        <p:nvSpPr>
          <p:cNvPr id="7" name="Rectangle 6"/>
          <p:cNvSpPr/>
          <p:nvPr/>
        </p:nvSpPr>
        <p:spPr>
          <a:xfrm>
            <a:off x="1801728" y="1925053"/>
            <a:ext cx="914400" cy="5414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B</a:t>
            </a:r>
            <a:endParaRPr lang="en-IN" dirty="0"/>
          </a:p>
        </p:txBody>
      </p:sp>
      <p:sp>
        <p:nvSpPr>
          <p:cNvPr id="8" name="Rectangle 7"/>
          <p:cNvSpPr/>
          <p:nvPr/>
        </p:nvSpPr>
        <p:spPr>
          <a:xfrm>
            <a:off x="2953752" y="1925054"/>
            <a:ext cx="914400" cy="5414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a:t>
            </a:r>
            <a:endParaRPr lang="en-IN" dirty="0"/>
          </a:p>
        </p:txBody>
      </p:sp>
      <p:sp>
        <p:nvSpPr>
          <p:cNvPr id="9" name="Rectangle 8"/>
          <p:cNvSpPr/>
          <p:nvPr/>
        </p:nvSpPr>
        <p:spPr>
          <a:xfrm>
            <a:off x="4487779" y="1925053"/>
            <a:ext cx="914400" cy="5414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endParaRPr lang="en-IN" dirty="0"/>
          </a:p>
        </p:txBody>
      </p:sp>
    </p:spTree>
    <p:extLst>
      <p:ext uri="{BB962C8B-B14F-4D97-AF65-F5344CB8AC3E}">
        <p14:creationId xmlns:p14="http://schemas.microsoft.com/office/powerpoint/2010/main" val="576153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 calcmode="lin" valueType="num">
                                      <p:cBhvr additive="base">
                                        <p:cTn id="4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 calcmode="lin" valueType="num">
                                      <p:cBhvr additive="base">
                                        <p:cTn id="4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
                                            <p:txEl>
                                              <p:pRg st="9" end="9"/>
                                            </p:txEl>
                                          </p:spTgt>
                                        </p:tgtEl>
                                        <p:attrNameLst>
                                          <p:attrName>style.visibility</p:attrName>
                                        </p:attrNameLst>
                                      </p:cBhvr>
                                      <p:to>
                                        <p:strVal val="visible"/>
                                      </p:to>
                                    </p:set>
                                    <p:anim calcmode="lin" valueType="num">
                                      <p:cBhvr additive="base">
                                        <p:cTn id="5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3">
                                            <p:txEl>
                                              <p:pRg st="10" end="10"/>
                                            </p:txEl>
                                          </p:spTgt>
                                        </p:tgtEl>
                                        <p:attrNameLst>
                                          <p:attrName>style.visibility</p:attrName>
                                        </p:attrNameLst>
                                      </p:cBhvr>
                                      <p:to>
                                        <p:strVal val="visible"/>
                                      </p:to>
                                    </p:set>
                                    <p:anim calcmode="lin" valueType="num">
                                      <p:cBhvr additive="base">
                                        <p:cTn id="6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 calcmode="lin" valueType="num">
                                      <p:cBhvr additive="base">
                                        <p:cTn id="6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2" end="12"/>
                                            </p:txEl>
                                          </p:spTgt>
                                        </p:tgtEl>
                                        <p:attrNameLst>
                                          <p:attrName>style.visibility</p:attrName>
                                        </p:attrNameLst>
                                      </p:cBhvr>
                                      <p:to>
                                        <p:strVal val="visible"/>
                                      </p:to>
                                    </p:set>
                                    <p:anim calcmode="lin" valueType="num">
                                      <p:cBhvr additive="base">
                                        <p:cTn id="7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3">
                                            <p:txEl>
                                              <p:pRg st="13" end="13"/>
                                            </p:txEl>
                                          </p:spTgt>
                                        </p:tgtEl>
                                        <p:attrNameLst>
                                          <p:attrName>style.visibility</p:attrName>
                                        </p:attrNameLst>
                                      </p:cBhvr>
                                      <p:to>
                                        <p:strVal val="visible"/>
                                      </p:to>
                                    </p:set>
                                    <p:anim calcmode="lin" valueType="num">
                                      <p:cBhvr additive="base">
                                        <p:cTn id="77"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3">
                                            <p:txEl>
                                              <p:pRg st="14" end="14"/>
                                            </p:txEl>
                                          </p:spTgt>
                                        </p:tgtEl>
                                        <p:attrNameLst>
                                          <p:attrName>style.visibility</p:attrName>
                                        </p:attrNameLst>
                                      </p:cBhvr>
                                      <p:to>
                                        <p:strVal val="visible"/>
                                      </p:to>
                                    </p:set>
                                    <p:anim calcmode="lin" valueType="num">
                                      <p:cBhvr additive="base">
                                        <p:cTn id="8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3">
                                            <p:txEl>
                                              <p:pRg st="15" end="15"/>
                                            </p:txEl>
                                          </p:spTgt>
                                        </p:tgtEl>
                                        <p:attrNameLst>
                                          <p:attrName>style.visibility</p:attrName>
                                        </p:attrNameLst>
                                      </p:cBhvr>
                                      <p:to>
                                        <p:strVal val="visible"/>
                                      </p:to>
                                    </p:set>
                                    <p:anim calcmode="lin" valueType="num">
                                      <p:cBhvr additive="base">
                                        <p:cTn id="85"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6411" y="300789"/>
            <a:ext cx="9083842"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smtClean="0"/>
              <a:t>22. </a:t>
            </a:r>
            <a:r>
              <a:rPr lang="en-IN" dirty="0"/>
              <a:t>How many ways can a group of 4 men and 3 women be selected from a group containing 7 men and 6 women so that Ms .X refuses to be in the same group as Mr. Y?</a:t>
            </a:r>
          </a:p>
          <a:p>
            <a:endParaRPr lang="en-IN" dirty="0"/>
          </a:p>
        </p:txBody>
      </p:sp>
      <p:sp>
        <p:nvSpPr>
          <p:cNvPr id="3" name="TextBox 2"/>
          <p:cNvSpPr txBox="1"/>
          <p:nvPr/>
        </p:nvSpPr>
        <p:spPr>
          <a:xfrm>
            <a:off x="156411" y="1294537"/>
            <a:ext cx="9083842" cy="507831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Solution:</a:t>
            </a:r>
          </a:p>
          <a:p>
            <a:endParaRPr lang="en-US" dirty="0" smtClean="0"/>
          </a:p>
          <a:p>
            <a:r>
              <a:rPr lang="en-US" dirty="0" smtClean="0"/>
              <a:t>Case 1: </a:t>
            </a:r>
            <a:r>
              <a:rPr lang="en-US" dirty="0" err="1" smtClean="0"/>
              <a:t>Ms.X</a:t>
            </a:r>
            <a:r>
              <a:rPr lang="en-US" dirty="0" smtClean="0"/>
              <a:t> is selected , then </a:t>
            </a:r>
            <a:r>
              <a:rPr lang="en-US" dirty="0" err="1" smtClean="0"/>
              <a:t>Mr.Y</a:t>
            </a:r>
            <a:r>
              <a:rPr lang="en-US" dirty="0" smtClean="0"/>
              <a:t> cannot be selected</a:t>
            </a:r>
          </a:p>
          <a:p>
            <a:r>
              <a:rPr lang="en-US" dirty="0" smtClean="0"/>
              <a:t>= 6C4 * 5C2</a:t>
            </a:r>
          </a:p>
          <a:p>
            <a:r>
              <a:rPr lang="en-US" dirty="0" smtClean="0"/>
              <a:t>= 6C2 * 5C2</a:t>
            </a:r>
          </a:p>
          <a:p>
            <a:r>
              <a:rPr lang="en-US" dirty="0" smtClean="0"/>
              <a:t>= 6*5/2 *5*4/2</a:t>
            </a:r>
          </a:p>
          <a:p>
            <a:r>
              <a:rPr lang="en-US" dirty="0" smtClean="0"/>
              <a:t>= 15*10 = 150</a:t>
            </a:r>
          </a:p>
          <a:p>
            <a:r>
              <a:rPr lang="en-US" dirty="0" smtClean="0"/>
              <a:t>Case 2: </a:t>
            </a:r>
            <a:r>
              <a:rPr lang="en-US" dirty="0" err="1" smtClean="0"/>
              <a:t>Mr.Y</a:t>
            </a:r>
            <a:r>
              <a:rPr lang="en-US" dirty="0" smtClean="0"/>
              <a:t> is Selected , then </a:t>
            </a:r>
            <a:r>
              <a:rPr lang="en-US" dirty="0" err="1" smtClean="0"/>
              <a:t>Ms.X</a:t>
            </a:r>
            <a:r>
              <a:rPr lang="en-US" dirty="0" smtClean="0"/>
              <a:t> cannot be selected</a:t>
            </a:r>
          </a:p>
          <a:p>
            <a:r>
              <a:rPr lang="en-US" dirty="0" smtClean="0"/>
              <a:t>= 6C3* 5C3</a:t>
            </a:r>
          </a:p>
          <a:p>
            <a:r>
              <a:rPr lang="en-US" dirty="0" smtClean="0"/>
              <a:t>= 6*5*4/6 * 5*4/2</a:t>
            </a:r>
          </a:p>
          <a:p>
            <a:r>
              <a:rPr lang="en-US" dirty="0" smtClean="0"/>
              <a:t>= 20*10 = 200</a:t>
            </a:r>
          </a:p>
          <a:p>
            <a:r>
              <a:rPr lang="en-US" dirty="0" smtClean="0"/>
              <a:t>Case 3: Both </a:t>
            </a:r>
            <a:r>
              <a:rPr lang="en-US" dirty="0" err="1" smtClean="0"/>
              <a:t>Mr.Y</a:t>
            </a:r>
            <a:r>
              <a:rPr lang="en-US" dirty="0" smtClean="0"/>
              <a:t> and </a:t>
            </a:r>
            <a:r>
              <a:rPr lang="en-US" dirty="0" err="1" smtClean="0"/>
              <a:t>Ms.X</a:t>
            </a:r>
            <a:r>
              <a:rPr lang="en-US" dirty="0" smtClean="0"/>
              <a:t> not getting selected</a:t>
            </a:r>
          </a:p>
          <a:p>
            <a:r>
              <a:rPr lang="en-US" dirty="0" smtClean="0"/>
              <a:t>= 6C4 * 5C3</a:t>
            </a:r>
          </a:p>
          <a:p>
            <a:r>
              <a:rPr lang="en-US" dirty="0" smtClean="0"/>
              <a:t>= 15*10 = 150</a:t>
            </a:r>
          </a:p>
          <a:p>
            <a:r>
              <a:rPr lang="en-US" dirty="0" smtClean="0"/>
              <a:t>Total ways = 150+150+200 </a:t>
            </a:r>
          </a:p>
          <a:p>
            <a:r>
              <a:rPr lang="en-US" dirty="0"/>
              <a:t> </a:t>
            </a:r>
            <a:r>
              <a:rPr lang="en-US" dirty="0" smtClean="0"/>
              <a:t>                = 500</a:t>
            </a:r>
            <a:endParaRPr lang="en-US" dirty="0"/>
          </a:p>
          <a:p>
            <a:endParaRPr lang="en-US" dirty="0"/>
          </a:p>
          <a:p>
            <a:endParaRPr lang="en-US" dirty="0" smtClean="0"/>
          </a:p>
        </p:txBody>
      </p:sp>
    </p:spTree>
    <p:extLst>
      <p:ext uri="{BB962C8B-B14F-4D97-AF65-F5344CB8AC3E}">
        <p14:creationId xmlns:p14="http://schemas.microsoft.com/office/powerpoint/2010/main" val="3754096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3">
                                            <p:txEl>
                                              <p:pRg st="14" end="14"/>
                                            </p:txEl>
                                          </p:spTgt>
                                        </p:tgtEl>
                                        <p:attrNameLst>
                                          <p:attrName>style.visibility</p:attrName>
                                        </p:attrNameLst>
                                      </p:cBhvr>
                                      <p:to>
                                        <p:strVal val="visible"/>
                                      </p:to>
                                    </p:set>
                                    <p:anim calcmode="lin" valueType="num">
                                      <p:cBhvr additive="base">
                                        <p:cTn id="9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3">
                                            <p:txEl>
                                              <p:pRg st="15" end="15"/>
                                            </p:txEl>
                                          </p:spTgt>
                                        </p:tgtEl>
                                        <p:attrNameLst>
                                          <p:attrName>style.visibility</p:attrName>
                                        </p:attrNameLst>
                                      </p:cBhvr>
                                      <p:to>
                                        <p:strVal val="visible"/>
                                      </p:to>
                                    </p:set>
                                    <p:anim calcmode="lin" valueType="num">
                                      <p:cBhvr additive="base">
                                        <p:cTn id="97"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6411" y="300789"/>
            <a:ext cx="9083842"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smtClean="0"/>
              <a:t>23. </a:t>
            </a:r>
            <a:r>
              <a:rPr lang="en-IN" dirty="0"/>
              <a:t>There are 4 different letters and 4 addressed envelopes. In how many ways can the letters be put in the envelopes so that at least one letter goes to the correct address?</a:t>
            </a:r>
          </a:p>
        </p:txBody>
      </p:sp>
      <mc:AlternateContent xmlns:mc="http://schemas.openxmlformats.org/markup-compatibility/2006" xmlns:a14="http://schemas.microsoft.com/office/drawing/2010/main">
        <mc:Choice Requires="a14">
          <p:sp>
            <p:nvSpPr>
              <p:cNvPr id="3" name="TextBox 2"/>
              <p:cNvSpPr txBox="1"/>
              <p:nvPr/>
            </p:nvSpPr>
            <p:spPr>
              <a:xfrm>
                <a:off x="156411" y="1294537"/>
                <a:ext cx="9083842" cy="313964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Solution:</a:t>
                </a:r>
              </a:p>
              <a:p>
                <a:r>
                  <a:rPr lang="en-US" dirty="0" err="1" smtClean="0"/>
                  <a:t>Atleast</a:t>
                </a:r>
                <a:r>
                  <a:rPr lang="en-US" dirty="0" smtClean="0"/>
                  <a:t> one correct = Total ways – all wrong (Derangement)</a:t>
                </a:r>
              </a:p>
              <a:p>
                <a:r>
                  <a:rPr lang="en-US" dirty="0"/>
                  <a:t>                              = 4! - </a:t>
                </a:r>
                <a:r>
                  <a:rPr lang="en-US" dirty="0" smtClean="0"/>
                  <a:t> </a:t>
                </a:r>
                <a:r>
                  <a:rPr lang="en-US" dirty="0"/>
                  <a:t>n! </a:t>
                </a:r>
                <a14:m>
                  <m:oMath xmlns:m="http://schemas.openxmlformats.org/officeDocument/2006/math">
                    <m:r>
                      <a:rPr lang="en-US">
                        <a:latin typeface="Cambria Math" panose="02040503050406030204" pitchFamily="18" charset="0"/>
                      </a:rPr>
                      <m:t>(</m:t>
                    </m:r>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1!</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3!</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4!</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5!</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6!</m:t>
                        </m:r>
                      </m:den>
                    </m:f>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−1</m:t>
                        </m:r>
                      </m:e>
                    </m:d>
                    <m:r>
                      <a:rPr lang="en-US" i="1" baseline="30000">
                        <a:latin typeface="Cambria Math" panose="02040503050406030204" pitchFamily="18" charset="0"/>
                      </a:rPr>
                      <m:t>𝑛</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r>
                          <a:rPr lang="en-US" i="1">
                            <a:latin typeface="Cambria Math" panose="02040503050406030204" pitchFamily="18" charset="0"/>
                          </a:rPr>
                          <m:t>!</m:t>
                        </m:r>
                      </m:den>
                    </m:f>
                    <m:r>
                      <a:rPr lang="en-US" i="1">
                        <a:latin typeface="Cambria Math" panose="02040503050406030204" pitchFamily="18" charset="0"/>
                      </a:rPr>
                      <m:t> )</m:t>
                    </m:r>
                  </m:oMath>
                </a14:m>
                <a:endParaRPr lang="en-US" baseline="30000" dirty="0" smtClean="0"/>
              </a:p>
              <a:p>
                <a:r>
                  <a:rPr lang="en-US" baseline="30000" dirty="0"/>
                  <a:t> </a:t>
                </a:r>
                <a:r>
                  <a:rPr lang="en-US" dirty="0"/>
                  <a:t>Derangement(D) = </a:t>
                </a:r>
                <a:r>
                  <a:rPr lang="en-US" dirty="0" smtClean="0"/>
                  <a:t>4! </a:t>
                </a:r>
                <a14:m>
                  <m:oMath xmlns:m="http://schemas.openxmlformats.org/officeDocument/2006/math">
                    <m:r>
                      <a:rPr lang="en-US">
                        <a:latin typeface="Cambria Math" panose="02040503050406030204" pitchFamily="18" charset="0"/>
                      </a:rPr>
                      <m:t>(</m:t>
                    </m:r>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1!</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3!</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4!</m:t>
                        </m:r>
                      </m:den>
                    </m:f>
                    <m:r>
                      <a:rPr lang="en-US" i="1">
                        <a:latin typeface="Cambria Math" panose="02040503050406030204" pitchFamily="18" charset="0"/>
                      </a:rPr>
                      <m:t> )</m:t>
                    </m:r>
                  </m:oMath>
                </a14:m>
                <a:endParaRPr lang="en-US" baseline="30000" dirty="0" smtClean="0"/>
              </a:p>
              <a:p>
                <a:r>
                  <a:rPr lang="en-US" baseline="30000" dirty="0"/>
                  <a:t> </a:t>
                </a:r>
                <a:r>
                  <a:rPr lang="en-US" baseline="30000" dirty="0" smtClean="0"/>
                  <a:t>  </a:t>
                </a:r>
              </a:p>
              <a:p>
                <a:r>
                  <a:rPr lang="en-US" dirty="0" smtClean="0"/>
                  <a:t>                           = 4! </a:t>
                </a:r>
                <a14:m>
                  <m:oMath xmlns:m="http://schemas.openxmlformats.org/officeDocument/2006/math">
                    <m:r>
                      <a:rPr lang="en-US">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rPr>
                          <m:t>6</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rPr>
                          <m:t>24</m:t>
                        </m:r>
                      </m:den>
                    </m:f>
                    <m:r>
                      <a:rPr lang="en-US" i="1">
                        <a:latin typeface="Cambria Math" panose="02040503050406030204" pitchFamily="18" charset="0"/>
                      </a:rPr>
                      <m:t> )</m:t>
                    </m:r>
                  </m:oMath>
                </a14:m>
                <a:r>
                  <a:rPr lang="en-US" baseline="30000" dirty="0" smtClean="0"/>
                  <a:t> </a:t>
                </a:r>
              </a:p>
              <a:p>
                <a:endParaRPr lang="en-US" baseline="30000" dirty="0"/>
              </a:p>
              <a:p>
                <a:r>
                  <a:rPr lang="en-US" dirty="0"/>
                  <a:t>= 4! </a:t>
                </a:r>
                <a14:m>
                  <m:oMath xmlns:m="http://schemas.openxmlformats.org/officeDocument/2006/math">
                    <m:r>
                      <a:rPr lang="en-US">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12−4+1</m:t>
                        </m:r>
                      </m:num>
                      <m:den>
                        <m:r>
                          <a:rPr lang="en-US" i="1">
                            <a:latin typeface="Cambria Math" panose="02040503050406030204" pitchFamily="18" charset="0"/>
                          </a:rPr>
                          <m:t>24</m:t>
                        </m:r>
                      </m:den>
                    </m:f>
                    <m:r>
                      <a:rPr lang="en-US" i="1">
                        <a:latin typeface="Cambria Math" panose="02040503050406030204" pitchFamily="18" charset="0"/>
                      </a:rPr>
                      <m:t> )</m:t>
                    </m:r>
                  </m:oMath>
                </a14:m>
                <a:r>
                  <a:rPr lang="en-US" baseline="30000" dirty="0"/>
                  <a:t> </a:t>
                </a:r>
                <a:r>
                  <a:rPr lang="en-US" baseline="30000" dirty="0" smtClean="0"/>
                  <a:t>  </a:t>
                </a:r>
              </a:p>
              <a:p>
                <a:r>
                  <a:rPr lang="en-US" dirty="0" smtClean="0"/>
                  <a:t>= 9</a:t>
                </a:r>
              </a:p>
              <a:p>
                <a:r>
                  <a:rPr lang="en-US" dirty="0" smtClean="0"/>
                  <a:t>Therefore Answer = 24-9 = 15</a:t>
                </a:r>
              </a:p>
            </p:txBody>
          </p:sp>
        </mc:Choice>
        <mc:Fallback xmlns="">
          <p:sp>
            <p:nvSpPr>
              <p:cNvPr id="3" name="TextBox 2"/>
              <p:cNvSpPr txBox="1">
                <a:spLocks noRot="1" noChangeAspect="1" noMove="1" noResize="1" noEditPoints="1" noAdjustHandles="1" noChangeArrowheads="1" noChangeShapeType="1" noTextEdit="1"/>
              </p:cNvSpPr>
              <p:nvPr/>
            </p:nvSpPr>
            <p:spPr>
              <a:xfrm>
                <a:off x="156411" y="1294537"/>
                <a:ext cx="9083842" cy="3139642"/>
              </a:xfrm>
              <a:prstGeom prst="rect">
                <a:avLst/>
              </a:prstGeom>
              <a:blipFill>
                <a:blip r:embed="rId2"/>
                <a:stretch>
                  <a:fillRect l="-536" t="-965" b="-1544"/>
                </a:stretch>
              </a:blipFill>
            </p:spPr>
            <p:txBody>
              <a:bodyPr/>
              <a:lstStyle/>
              <a:p>
                <a:r>
                  <a:rPr lang="en-IN">
                    <a:noFill/>
                  </a:rPr>
                  <a:t> </a:t>
                </a:r>
              </a:p>
            </p:txBody>
          </p:sp>
        </mc:Fallback>
      </mc:AlternateContent>
    </p:spTree>
    <p:extLst>
      <p:ext uri="{BB962C8B-B14F-4D97-AF65-F5344CB8AC3E}">
        <p14:creationId xmlns:p14="http://schemas.microsoft.com/office/powerpoint/2010/main" val="3145318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6411" y="300789"/>
            <a:ext cx="9083842"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smtClean="0"/>
              <a:t>24. </a:t>
            </a:r>
            <a:r>
              <a:rPr lang="en-IN" dirty="0"/>
              <a:t>A manager has to send 10 letters to </a:t>
            </a:r>
            <a:r>
              <a:rPr lang="en-IN" dirty="0" smtClean="0"/>
              <a:t>10 clients</a:t>
            </a:r>
            <a:r>
              <a:rPr lang="en-IN" dirty="0"/>
              <a:t>. She writes the 10 envelopes and</a:t>
            </a:r>
          </a:p>
          <a:p>
            <a:r>
              <a:rPr lang="en-IN" dirty="0"/>
              <a:t>addresses the 10 envelopes and then calls in her secretary and asked her to put the letters in the envelopes and mail them. In how many ways can the manager send the letter such that she gets exactly 6 letters correct?</a:t>
            </a:r>
          </a:p>
        </p:txBody>
      </p:sp>
      <mc:AlternateContent xmlns:mc="http://schemas.openxmlformats.org/markup-compatibility/2006" xmlns:a14="http://schemas.microsoft.com/office/drawing/2010/main">
        <mc:Choice Requires="a14">
          <p:sp>
            <p:nvSpPr>
              <p:cNvPr id="3" name="TextBox 2"/>
              <p:cNvSpPr txBox="1"/>
              <p:nvPr/>
            </p:nvSpPr>
            <p:spPr>
              <a:xfrm>
                <a:off x="267247" y="2070391"/>
                <a:ext cx="9083842" cy="397063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Solution:</a:t>
                </a:r>
              </a:p>
              <a:p>
                <a:r>
                  <a:rPr lang="en-US" dirty="0" smtClean="0"/>
                  <a:t>Out of 10 clients any 6 letters can be correct so the possibilities for that will be </a:t>
                </a:r>
              </a:p>
              <a:p>
                <a:r>
                  <a:rPr lang="en-US" dirty="0"/>
                  <a:t> </a:t>
                </a:r>
                <a:r>
                  <a:rPr lang="en-US" dirty="0" smtClean="0"/>
                  <a:t>                              10 C 6 = 10 C4 = 10*9*8*7/24</a:t>
                </a:r>
              </a:p>
              <a:p>
                <a:r>
                  <a:rPr lang="en-US" dirty="0"/>
                  <a:t> </a:t>
                </a:r>
                <a:r>
                  <a:rPr lang="en-US" dirty="0" smtClean="0"/>
                  <a:t>                                                    = 210</a:t>
                </a:r>
              </a:p>
              <a:p>
                <a:r>
                  <a:rPr lang="en-US" dirty="0" smtClean="0"/>
                  <a:t>Remaining 4 clients all has to be wrong so derangement </a:t>
                </a:r>
              </a:p>
              <a:p>
                <a:r>
                  <a:rPr lang="en-US" dirty="0"/>
                  <a:t>                              = 4! - </a:t>
                </a:r>
                <a:r>
                  <a:rPr lang="en-US" dirty="0" smtClean="0"/>
                  <a:t> </a:t>
                </a:r>
                <a:r>
                  <a:rPr lang="en-US" dirty="0"/>
                  <a:t>n! </a:t>
                </a:r>
                <a14:m>
                  <m:oMath xmlns:m="http://schemas.openxmlformats.org/officeDocument/2006/math">
                    <m:r>
                      <a:rPr lang="en-US">
                        <a:latin typeface="Cambria Math" panose="02040503050406030204" pitchFamily="18" charset="0"/>
                      </a:rPr>
                      <m:t>(</m:t>
                    </m:r>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1!</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3!</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4!</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5!</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6!</m:t>
                        </m:r>
                      </m:den>
                    </m:f>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−1</m:t>
                        </m:r>
                      </m:e>
                    </m:d>
                    <m:r>
                      <a:rPr lang="en-US" i="1" baseline="30000">
                        <a:latin typeface="Cambria Math" panose="02040503050406030204" pitchFamily="18" charset="0"/>
                      </a:rPr>
                      <m:t>𝑛</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r>
                          <a:rPr lang="en-US" i="1">
                            <a:latin typeface="Cambria Math" panose="02040503050406030204" pitchFamily="18" charset="0"/>
                          </a:rPr>
                          <m:t>!</m:t>
                        </m:r>
                      </m:den>
                    </m:f>
                    <m:r>
                      <a:rPr lang="en-US" i="1">
                        <a:latin typeface="Cambria Math" panose="02040503050406030204" pitchFamily="18" charset="0"/>
                      </a:rPr>
                      <m:t> )</m:t>
                    </m:r>
                  </m:oMath>
                </a14:m>
                <a:endParaRPr lang="en-US" baseline="30000" dirty="0" smtClean="0"/>
              </a:p>
              <a:p>
                <a:r>
                  <a:rPr lang="en-US" baseline="30000" dirty="0"/>
                  <a:t> </a:t>
                </a:r>
                <a:r>
                  <a:rPr lang="en-US" dirty="0"/>
                  <a:t>Derangement(D) = </a:t>
                </a:r>
                <a:r>
                  <a:rPr lang="en-US" dirty="0" smtClean="0"/>
                  <a:t>4! </a:t>
                </a:r>
                <a14:m>
                  <m:oMath xmlns:m="http://schemas.openxmlformats.org/officeDocument/2006/math">
                    <m:r>
                      <a:rPr lang="en-US">
                        <a:latin typeface="Cambria Math" panose="02040503050406030204" pitchFamily="18" charset="0"/>
                      </a:rPr>
                      <m:t>(</m:t>
                    </m:r>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1!</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3!</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4!</m:t>
                        </m:r>
                      </m:den>
                    </m:f>
                    <m:r>
                      <a:rPr lang="en-US" i="1">
                        <a:latin typeface="Cambria Math" panose="02040503050406030204" pitchFamily="18" charset="0"/>
                      </a:rPr>
                      <m:t> )</m:t>
                    </m:r>
                  </m:oMath>
                </a14:m>
                <a:endParaRPr lang="en-US" baseline="30000" dirty="0" smtClean="0"/>
              </a:p>
              <a:p>
                <a:r>
                  <a:rPr lang="en-US" baseline="30000" dirty="0"/>
                  <a:t> </a:t>
                </a:r>
                <a:r>
                  <a:rPr lang="en-US" baseline="30000" dirty="0" smtClean="0"/>
                  <a:t>  </a:t>
                </a:r>
              </a:p>
              <a:p>
                <a:r>
                  <a:rPr lang="en-US" dirty="0" smtClean="0"/>
                  <a:t>                           = 4! </a:t>
                </a:r>
                <a14:m>
                  <m:oMath xmlns:m="http://schemas.openxmlformats.org/officeDocument/2006/math">
                    <m:r>
                      <a:rPr lang="en-US">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rPr>
                          <m:t>6</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rPr>
                          <m:t>24</m:t>
                        </m:r>
                      </m:den>
                    </m:f>
                    <m:r>
                      <a:rPr lang="en-US" i="1">
                        <a:latin typeface="Cambria Math" panose="02040503050406030204" pitchFamily="18" charset="0"/>
                      </a:rPr>
                      <m:t> )</m:t>
                    </m:r>
                  </m:oMath>
                </a14:m>
                <a:r>
                  <a:rPr lang="en-US" baseline="30000" dirty="0" smtClean="0"/>
                  <a:t> </a:t>
                </a:r>
              </a:p>
              <a:p>
                <a:endParaRPr lang="en-US" baseline="30000" dirty="0"/>
              </a:p>
              <a:p>
                <a:r>
                  <a:rPr lang="en-US" dirty="0"/>
                  <a:t>= 4! </a:t>
                </a:r>
                <a14:m>
                  <m:oMath xmlns:m="http://schemas.openxmlformats.org/officeDocument/2006/math">
                    <m:r>
                      <a:rPr lang="en-US">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12−4+1</m:t>
                        </m:r>
                      </m:num>
                      <m:den>
                        <m:r>
                          <a:rPr lang="en-US" i="1">
                            <a:latin typeface="Cambria Math" panose="02040503050406030204" pitchFamily="18" charset="0"/>
                          </a:rPr>
                          <m:t>24</m:t>
                        </m:r>
                      </m:den>
                    </m:f>
                    <m:r>
                      <a:rPr lang="en-US" i="1">
                        <a:latin typeface="Cambria Math" panose="02040503050406030204" pitchFamily="18" charset="0"/>
                      </a:rPr>
                      <m:t> )</m:t>
                    </m:r>
                  </m:oMath>
                </a14:m>
                <a:r>
                  <a:rPr lang="en-US" baseline="30000" dirty="0"/>
                  <a:t> </a:t>
                </a:r>
                <a:r>
                  <a:rPr lang="en-US" baseline="30000" dirty="0" smtClean="0"/>
                  <a:t>  </a:t>
                </a:r>
              </a:p>
              <a:p>
                <a:r>
                  <a:rPr lang="en-US" dirty="0" smtClean="0"/>
                  <a:t>= 9</a:t>
                </a:r>
              </a:p>
              <a:p>
                <a:r>
                  <a:rPr lang="en-US" dirty="0" smtClean="0"/>
                  <a:t>Therefore Answer = 210*9 = 1890</a:t>
                </a:r>
              </a:p>
            </p:txBody>
          </p:sp>
        </mc:Choice>
        <mc:Fallback xmlns="">
          <p:sp>
            <p:nvSpPr>
              <p:cNvPr id="3" name="TextBox 2"/>
              <p:cNvSpPr txBox="1">
                <a:spLocks noRot="1" noChangeAspect="1" noMove="1" noResize="1" noEditPoints="1" noAdjustHandles="1" noChangeArrowheads="1" noChangeShapeType="1" noTextEdit="1"/>
              </p:cNvSpPr>
              <p:nvPr/>
            </p:nvSpPr>
            <p:spPr>
              <a:xfrm>
                <a:off x="267247" y="2070391"/>
                <a:ext cx="9083842" cy="3970639"/>
              </a:xfrm>
              <a:prstGeom prst="rect">
                <a:avLst/>
              </a:prstGeom>
              <a:blipFill>
                <a:blip r:embed="rId2"/>
                <a:stretch>
                  <a:fillRect l="-536" t="-917" b="-1070"/>
                </a:stretch>
              </a:blipFill>
            </p:spPr>
            <p:txBody>
              <a:bodyPr/>
              <a:lstStyle/>
              <a:p>
                <a:r>
                  <a:rPr lang="en-IN">
                    <a:noFill/>
                  </a:rPr>
                  <a:t> </a:t>
                </a:r>
              </a:p>
            </p:txBody>
          </p:sp>
        </mc:Fallback>
      </mc:AlternateContent>
    </p:spTree>
    <p:extLst>
      <p:ext uri="{BB962C8B-B14F-4D97-AF65-F5344CB8AC3E}">
        <p14:creationId xmlns:p14="http://schemas.microsoft.com/office/powerpoint/2010/main" val="3941917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additive="base">
                                        <p:cTn id="3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 calcmode="lin" valueType="num">
                                      <p:cBhvr additive="base">
                                        <p:cTn id="3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 calcmode="lin" valueType="num">
                                      <p:cBhvr additive="base">
                                        <p:cTn id="4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 calcmode="lin" valueType="num">
                                      <p:cBhvr additive="base">
                                        <p:cTn id="4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anim calcmode="lin" valueType="num">
                                      <p:cBhvr additive="base">
                                        <p:cTn id="5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7" end="7"/>
                                            </p:txEl>
                                          </p:spTgt>
                                        </p:tgtEl>
                                        <p:attrNameLst>
                                          <p:attrName>style.visibility</p:attrName>
                                        </p:attrNameLst>
                                      </p:cBhvr>
                                      <p:to>
                                        <p:strVal val="visible"/>
                                      </p:to>
                                    </p:set>
                                    <p:anim calcmode="lin" valueType="num">
                                      <p:cBhvr additive="base">
                                        <p:cTn id="6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8" end="8"/>
                                            </p:txEl>
                                          </p:spTgt>
                                        </p:tgtEl>
                                        <p:attrNameLst>
                                          <p:attrName>style.visibility</p:attrName>
                                        </p:attrNameLst>
                                      </p:cBhvr>
                                      <p:to>
                                        <p:strVal val="visible"/>
                                      </p:to>
                                    </p:set>
                                    <p:anim calcmode="lin" valueType="num">
                                      <p:cBhvr additive="base">
                                        <p:cTn id="6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0" end="10"/>
                                            </p:txEl>
                                          </p:spTgt>
                                        </p:tgtEl>
                                        <p:attrNameLst>
                                          <p:attrName>style.visibility</p:attrName>
                                        </p:attrNameLst>
                                      </p:cBhvr>
                                      <p:to>
                                        <p:strVal val="visible"/>
                                      </p:to>
                                    </p:set>
                                    <p:anim calcmode="lin" valueType="num">
                                      <p:cBhvr additive="base">
                                        <p:cTn id="7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3">
                                            <p:txEl>
                                              <p:pRg st="11" end="11"/>
                                            </p:txEl>
                                          </p:spTgt>
                                        </p:tgtEl>
                                        <p:attrNameLst>
                                          <p:attrName>style.visibility</p:attrName>
                                        </p:attrNameLst>
                                      </p:cBhvr>
                                      <p:to>
                                        <p:strVal val="visible"/>
                                      </p:to>
                                    </p:set>
                                    <p:anim calcmode="lin" valueType="num">
                                      <p:cBhvr additive="base">
                                        <p:cTn id="7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3">
                                            <p:txEl>
                                              <p:pRg st="12" end="12"/>
                                            </p:txEl>
                                          </p:spTgt>
                                        </p:tgtEl>
                                        <p:attrNameLst>
                                          <p:attrName>style.visibility</p:attrName>
                                        </p:attrNameLst>
                                      </p:cBhvr>
                                      <p:to>
                                        <p:strVal val="visible"/>
                                      </p:to>
                                    </p:set>
                                    <p:anim calcmode="lin" valueType="num">
                                      <p:cBhvr additive="base">
                                        <p:cTn id="85"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6411" y="300789"/>
            <a:ext cx="9083842"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smtClean="0"/>
              <a:t>25. </a:t>
            </a:r>
            <a:r>
              <a:rPr lang="en-IN" dirty="0"/>
              <a:t>There are six friends who take 6 different buses which go in six different routes from a particular junction. Given that, one person can board only one bus at a time. How many combinations are possible such that none of the six friends reaches the correct destination?</a:t>
            </a:r>
          </a:p>
        </p:txBody>
      </p:sp>
      <mc:AlternateContent xmlns:mc="http://schemas.openxmlformats.org/markup-compatibility/2006" xmlns:a14="http://schemas.microsoft.com/office/drawing/2010/main">
        <mc:Choice Requires="a14">
          <p:sp>
            <p:nvSpPr>
              <p:cNvPr id="3" name="TextBox 2"/>
              <p:cNvSpPr txBox="1"/>
              <p:nvPr/>
            </p:nvSpPr>
            <p:spPr>
              <a:xfrm>
                <a:off x="267247" y="2070391"/>
                <a:ext cx="9083842" cy="28626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All six friends  has to be wrong destination  so derangement </a:t>
                </a:r>
              </a:p>
              <a:p>
                <a:r>
                  <a:rPr lang="en-US" dirty="0"/>
                  <a:t>                              = </a:t>
                </a:r>
                <a:r>
                  <a:rPr lang="en-US" dirty="0" smtClean="0"/>
                  <a:t>  </a:t>
                </a:r>
                <a:r>
                  <a:rPr lang="en-US" dirty="0"/>
                  <a:t>n! </a:t>
                </a:r>
                <a14:m>
                  <m:oMath xmlns:m="http://schemas.openxmlformats.org/officeDocument/2006/math">
                    <m:r>
                      <a:rPr lang="en-US">
                        <a:latin typeface="Cambria Math" panose="02040503050406030204" pitchFamily="18" charset="0"/>
                      </a:rPr>
                      <m:t>(</m:t>
                    </m:r>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1!</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3!</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4!</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5!</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6!</m:t>
                        </m:r>
                      </m:den>
                    </m:f>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−1</m:t>
                        </m:r>
                      </m:e>
                    </m:d>
                    <m:r>
                      <a:rPr lang="en-US" i="1" baseline="30000">
                        <a:latin typeface="Cambria Math" panose="02040503050406030204" pitchFamily="18" charset="0"/>
                      </a:rPr>
                      <m:t>𝑛</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r>
                          <a:rPr lang="en-US" i="1">
                            <a:latin typeface="Cambria Math" panose="02040503050406030204" pitchFamily="18" charset="0"/>
                          </a:rPr>
                          <m:t>!</m:t>
                        </m:r>
                      </m:den>
                    </m:f>
                    <m:r>
                      <a:rPr lang="en-US" i="1">
                        <a:latin typeface="Cambria Math" panose="02040503050406030204" pitchFamily="18" charset="0"/>
                      </a:rPr>
                      <m:t> )</m:t>
                    </m:r>
                  </m:oMath>
                </a14:m>
                <a:endParaRPr lang="en-US" baseline="30000" dirty="0" smtClean="0"/>
              </a:p>
              <a:p>
                <a:r>
                  <a:rPr lang="en-US" baseline="30000" dirty="0"/>
                  <a:t> </a:t>
                </a:r>
                <a:r>
                  <a:rPr lang="en-US" dirty="0"/>
                  <a:t>Derangement(D) = 6</a:t>
                </a:r>
                <a:r>
                  <a:rPr lang="en-US" dirty="0" smtClean="0"/>
                  <a:t>! </a:t>
                </a:r>
                <a14:m>
                  <m:oMath xmlns:m="http://schemas.openxmlformats.org/officeDocument/2006/math">
                    <m:r>
                      <a:rPr lang="en-US">
                        <a:latin typeface="Cambria Math" panose="02040503050406030204" pitchFamily="18" charset="0"/>
                      </a:rPr>
                      <m:t>(</m:t>
                    </m:r>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1!</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3!</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4!</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5!</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6!</m:t>
                        </m:r>
                      </m:den>
                    </m:f>
                    <m:r>
                      <a:rPr lang="en-US" i="1">
                        <a:latin typeface="Cambria Math" panose="02040503050406030204" pitchFamily="18" charset="0"/>
                      </a:rPr>
                      <m:t>)</m:t>
                    </m:r>
                  </m:oMath>
                </a14:m>
                <a:endParaRPr lang="en-US" baseline="30000" dirty="0" smtClean="0"/>
              </a:p>
              <a:p>
                <a:r>
                  <a:rPr lang="en-US" baseline="30000" dirty="0"/>
                  <a:t> </a:t>
                </a:r>
                <a:r>
                  <a:rPr lang="en-US" baseline="30000" dirty="0" smtClean="0"/>
                  <a:t>  </a:t>
                </a:r>
              </a:p>
              <a:p>
                <a:r>
                  <a:rPr lang="en-US" dirty="0" smtClean="0"/>
                  <a:t>                           = 6! </a:t>
                </a:r>
                <a14:m>
                  <m:oMath xmlns:m="http://schemas.openxmlformats.org/officeDocument/2006/math">
                    <m:r>
                      <a:rPr lang="en-US">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rPr>
                          <m:t>6</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rPr>
                          <m:t>24</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rPr>
                          <m:t>120</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rPr>
                          <m:t>720</m:t>
                        </m:r>
                      </m:den>
                    </m:f>
                    <m:r>
                      <a:rPr lang="en-US" i="1">
                        <a:latin typeface="Cambria Math" panose="02040503050406030204" pitchFamily="18" charset="0"/>
                      </a:rPr>
                      <m:t>)</m:t>
                    </m:r>
                  </m:oMath>
                </a14:m>
                <a:r>
                  <a:rPr lang="en-US" baseline="30000" dirty="0" smtClean="0"/>
                  <a:t> </a:t>
                </a:r>
              </a:p>
              <a:p>
                <a:endParaRPr lang="en-US" baseline="30000" dirty="0"/>
              </a:p>
              <a:p>
                <a:r>
                  <a:rPr lang="en-US" dirty="0"/>
                  <a:t>= </a:t>
                </a:r>
                <a:r>
                  <a:rPr lang="en-US" dirty="0" smtClean="0"/>
                  <a:t>6! </a:t>
                </a:r>
                <a14:m>
                  <m:oMath xmlns:m="http://schemas.openxmlformats.org/officeDocument/2006/math">
                    <m:r>
                      <a:rPr lang="en-US">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360−120+30−6+1</m:t>
                        </m:r>
                      </m:num>
                      <m:den>
                        <m:r>
                          <a:rPr lang="en-US" b="0" i="1" smtClean="0">
                            <a:latin typeface="Cambria Math" panose="02040503050406030204" pitchFamily="18" charset="0"/>
                          </a:rPr>
                          <m:t>720</m:t>
                        </m:r>
                      </m:den>
                    </m:f>
                    <m:r>
                      <a:rPr lang="en-US" i="1">
                        <a:latin typeface="Cambria Math" panose="02040503050406030204" pitchFamily="18" charset="0"/>
                      </a:rPr>
                      <m:t> )</m:t>
                    </m:r>
                  </m:oMath>
                </a14:m>
                <a:r>
                  <a:rPr lang="en-US" baseline="30000" dirty="0"/>
                  <a:t> </a:t>
                </a:r>
                <a:r>
                  <a:rPr lang="en-US" baseline="30000" dirty="0" smtClean="0"/>
                  <a:t>  </a:t>
                </a:r>
              </a:p>
              <a:p>
                <a:r>
                  <a:rPr lang="en-US" dirty="0" smtClean="0"/>
                  <a:t>= 360-120+30-6+1</a:t>
                </a:r>
              </a:p>
              <a:p>
                <a:r>
                  <a:rPr lang="en-US" dirty="0" smtClean="0"/>
                  <a:t>Therefore Answer = 265 </a:t>
                </a:r>
              </a:p>
            </p:txBody>
          </p:sp>
        </mc:Choice>
        <mc:Fallback xmlns="">
          <p:sp>
            <p:nvSpPr>
              <p:cNvPr id="3" name="TextBox 2"/>
              <p:cNvSpPr txBox="1">
                <a:spLocks noRot="1" noChangeAspect="1" noMove="1" noResize="1" noEditPoints="1" noAdjustHandles="1" noChangeArrowheads="1" noChangeShapeType="1" noTextEdit="1"/>
              </p:cNvSpPr>
              <p:nvPr/>
            </p:nvSpPr>
            <p:spPr>
              <a:xfrm>
                <a:off x="267247" y="2070391"/>
                <a:ext cx="9083842" cy="2862643"/>
              </a:xfrm>
              <a:prstGeom prst="rect">
                <a:avLst/>
              </a:prstGeom>
              <a:blipFill>
                <a:blip r:embed="rId2"/>
                <a:stretch>
                  <a:fillRect l="-536" t="-1271" b="-2119"/>
                </a:stretch>
              </a:blipFill>
            </p:spPr>
            <p:txBody>
              <a:bodyPr/>
              <a:lstStyle/>
              <a:p>
                <a:r>
                  <a:rPr lang="en-IN">
                    <a:noFill/>
                  </a:rPr>
                  <a:t> </a:t>
                </a:r>
              </a:p>
            </p:txBody>
          </p:sp>
        </mc:Fallback>
      </mc:AlternateContent>
    </p:spTree>
    <p:extLst>
      <p:ext uri="{BB962C8B-B14F-4D97-AF65-F5344CB8AC3E}">
        <p14:creationId xmlns:p14="http://schemas.microsoft.com/office/powerpoint/2010/main" val="1035523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6411" y="300789"/>
            <a:ext cx="9083842"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smtClean="0"/>
              <a:t>26. </a:t>
            </a:r>
            <a:r>
              <a:rPr lang="en-IN" dirty="0"/>
              <a:t>In how many ways is it possible to choose a white square and a black square on a chessboard so that the squares must not lie in the same row or column?</a:t>
            </a:r>
          </a:p>
        </p:txBody>
      </p:sp>
      <p:sp>
        <p:nvSpPr>
          <p:cNvPr id="3" name="TextBox 2"/>
          <p:cNvSpPr txBox="1"/>
          <p:nvPr/>
        </p:nvSpPr>
        <p:spPr>
          <a:xfrm>
            <a:off x="156411" y="1072864"/>
            <a:ext cx="9083842" cy="397031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70365" y="1177636"/>
            <a:ext cx="3685308" cy="2611583"/>
          </a:xfrm>
          <a:prstGeom prst="rect">
            <a:avLst/>
          </a:prstGeom>
        </p:spPr>
      </p:pic>
      <p:sp>
        <p:nvSpPr>
          <p:cNvPr id="4" name="Multiply 3"/>
          <p:cNvSpPr/>
          <p:nvPr/>
        </p:nvSpPr>
        <p:spPr>
          <a:xfrm>
            <a:off x="3726870" y="1995047"/>
            <a:ext cx="498763" cy="65116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Arrow Connector 6"/>
          <p:cNvCxnSpPr/>
          <p:nvPr/>
        </p:nvCxnSpPr>
        <p:spPr>
          <a:xfrm>
            <a:off x="3976251" y="1072864"/>
            <a:ext cx="0" cy="3429863"/>
          </a:xfrm>
          <a:prstGeom prst="straightConnector1">
            <a:avLst/>
          </a:prstGeom>
          <a:ln>
            <a:solidFill>
              <a:srgbClr val="FF0000"/>
            </a:solidFill>
            <a:tailEnd type="triangle"/>
          </a:ln>
          <a:scene3d>
            <a:camera prst="isometricOffAxis2Right"/>
            <a:lightRig rig="threePt" dir="t"/>
          </a:scene3d>
        </p:spPr>
        <p:style>
          <a:lnRef idx="1">
            <a:schemeClr val="dk1"/>
          </a:lnRef>
          <a:fillRef idx="0">
            <a:schemeClr val="dk1"/>
          </a:fillRef>
          <a:effectRef idx="0">
            <a:schemeClr val="dk1"/>
          </a:effectRef>
          <a:fontRef idx="minor">
            <a:schemeClr val="tx1"/>
          </a:fontRef>
        </p:style>
      </p:cxnSp>
      <p:cxnSp>
        <p:nvCxnSpPr>
          <p:cNvPr id="9" name="Straight Arrow Connector 8"/>
          <p:cNvCxnSpPr/>
          <p:nvPr/>
        </p:nvCxnSpPr>
        <p:spPr>
          <a:xfrm>
            <a:off x="1371600" y="2320629"/>
            <a:ext cx="471054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405745" y="4059516"/>
            <a:ext cx="6179127"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To Select white square 32 C 1 = 32</a:t>
            </a:r>
          </a:p>
          <a:p>
            <a:r>
              <a:rPr lang="en-US" dirty="0" smtClean="0"/>
              <a:t>To select Black square 24 C 1 = 24</a:t>
            </a:r>
          </a:p>
          <a:p>
            <a:r>
              <a:rPr lang="en-US" dirty="0" smtClean="0"/>
              <a:t>32 C 1 * 24 C 1 = 32*24 </a:t>
            </a:r>
          </a:p>
          <a:p>
            <a:r>
              <a:rPr lang="en-US" dirty="0"/>
              <a:t> </a:t>
            </a:r>
            <a:r>
              <a:rPr lang="en-US" dirty="0" smtClean="0"/>
              <a:t>              = 768</a:t>
            </a:r>
            <a:endParaRPr lang="en-IN" dirty="0"/>
          </a:p>
        </p:txBody>
      </p:sp>
    </p:spTree>
    <p:extLst>
      <p:ext uri="{BB962C8B-B14F-4D97-AF65-F5344CB8AC3E}">
        <p14:creationId xmlns:p14="http://schemas.microsoft.com/office/powerpoint/2010/main" val="1638978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10">
                                            <p:txEl>
                                              <p:pRg st="0" end="0"/>
                                            </p:txEl>
                                          </p:spTgt>
                                        </p:tgtEl>
                                        <p:attrNameLst>
                                          <p:attrName>style.visibility</p:attrName>
                                        </p:attrNameLst>
                                      </p:cBhvr>
                                      <p:to>
                                        <p:strVal val="visible"/>
                                      </p:to>
                                    </p:set>
                                    <p:animEffect transition="in" filter="fade">
                                      <p:cBhvr>
                                        <p:cTn id="43" dur="1000"/>
                                        <p:tgtEl>
                                          <p:spTgt spid="10">
                                            <p:txEl>
                                              <p:pRg st="0" end="0"/>
                                            </p:txEl>
                                          </p:spTgt>
                                        </p:tgtEl>
                                      </p:cBhvr>
                                    </p:animEffect>
                                    <p:anim calcmode="lin" valueType="num">
                                      <p:cBhvr>
                                        <p:cTn id="44"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45"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10">
                                            <p:txEl>
                                              <p:pRg st="1" end="1"/>
                                            </p:txEl>
                                          </p:spTgt>
                                        </p:tgtEl>
                                        <p:attrNameLst>
                                          <p:attrName>style.visibility</p:attrName>
                                        </p:attrNameLst>
                                      </p:cBhvr>
                                      <p:to>
                                        <p:strVal val="visible"/>
                                      </p:to>
                                    </p:set>
                                    <p:anim calcmode="lin" valueType="num">
                                      <p:cBhvr additive="base">
                                        <p:cTn id="50"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10">
                                            <p:txEl>
                                              <p:pRg st="2" end="2"/>
                                            </p:txEl>
                                          </p:spTgt>
                                        </p:tgtEl>
                                        <p:attrNameLst>
                                          <p:attrName>style.visibility</p:attrName>
                                        </p:attrNameLst>
                                      </p:cBhvr>
                                      <p:to>
                                        <p:strVal val="visible"/>
                                      </p:to>
                                    </p:set>
                                    <p:anim calcmode="lin" valueType="num">
                                      <p:cBhvr additive="base">
                                        <p:cTn id="56"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10">
                                            <p:txEl>
                                              <p:pRg st="3" end="3"/>
                                            </p:txEl>
                                          </p:spTgt>
                                        </p:tgtEl>
                                        <p:attrNameLst>
                                          <p:attrName>style.visibility</p:attrName>
                                        </p:attrNameLst>
                                      </p:cBhvr>
                                      <p:to>
                                        <p:strVal val="visible"/>
                                      </p:to>
                                    </p:set>
                                    <p:anim calcmode="lin" valueType="num">
                                      <p:cBhvr additive="base">
                                        <p:cTn id="62"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1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6411" y="348916"/>
            <a:ext cx="9083842"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smtClean="0"/>
              <a:t>27. </a:t>
            </a:r>
            <a:r>
              <a:rPr lang="en-IN" dirty="0"/>
              <a:t>How many natural numbers less than 4300 can be formed with the digits 0, 1, 2, 3, 4 (if repetitions are not allowed)?</a:t>
            </a:r>
          </a:p>
        </p:txBody>
      </p:sp>
      <p:sp>
        <p:nvSpPr>
          <p:cNvPr id="7" name="TextBox 6"/>
          <p:cNvSpPr txBox="1"/>
          <p:nvPr/>
        </p:nvSpPr>
        <p:spPr>
          <a:xfrm>
            <a:off x="95596" y="1152357"/>
            <a:ext cx="9950115" cy="59093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Solution:</a:t>
            </a:r>
          </a:p>
          <a:p>
            <a:r>
              <a:rPr lang="en-US" dirty="0" smtClean="0"/>
              <a:t>Single digit number                                                       </a:t>
            </a:r>
          </a:p>
          <a:p>
            <a:r>
              <a:rPr lang="en-US" dirty="0"/>
              <a:t> </a:t>
            </a:r>
            <a:r>
              <a:rPr lang="en-US" dirty="0" smtClean="0"/>
              <a:t>                                     Two digit number    </a:t>
            </a:r>
          </a:p>
          <a:p>
            <a:endParaRPr lang="en-US" dirty="0"/>
          </a:p>
          <a:p>
            <a:endParaRPr lang="en-US" dirty="0" smtClean="0"/>
          </a:p>
          <a:p>
            <a:r>
              <a:rPr lang="en-US" dirty="0" smtClean="0"/>
              <a:t>Three digit number </a:t>
            </a:r>
          </a:p>
          <a:p>
            <a:endParaRPr lang="en-US" dirty="0"/>
          </a:p>
          <a:p>
            <a:endParaRPr lang="en-US" dirty="0" smtClean="0"/>
          </a:p>
          <a:p>
            <a:endParaRPr lang="en-US" dirty="0" smtClean="0"/>
          </a:p>
          <a:p>
            <a:r>
              <a:rPr lang="en-US" dirty="0" smtClean="0"/>
              <a:t>Four digit number</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t>Total</a:t>
            </a:r>
            <a:endParaRPr lang="en-US" dirty="0"/>
          </a:p>
          <a:p>
            <a:endParaRPr lang="en-US" dirty="0" smtClean="0"/>
          </a:p>
          <a:p>
            <a:r>
              <a:rPr lang="en-US" dirty="0" smtClean="0"/>
              <a:t>                                                     = 4+16+48+24+24+24+18</a:t>
            </a:r>
          </a:p>
          <a:p>
            <a:r>
              <a:rPr lang="en-US" dirty="0"/>
              <a:t> </a:t>
            </a:r>
            <a:r>
              <a:rPr lang="en-US" dirty="0" smtClean="0"/>
              <a:t>                                                    = 158</a:t>
            </a:r>
          </a:p>
          <a:p>
            <a:endParaRPr lang="en-IN" dirty="0"/>
          </a:p>
        </p:txBody>
      </p:sp>
      <p:sp>
        <p:nvSpPr>
          <p:cNvPr id="2" name="Rectangle 1"/>
          <p:cNvSpPr/>
          <p:nvPr/>
        </p:nvSpPr>
        <p:spPr>
          <a:xfrm>
            <a:off x="494266" y="1908083"/>
            <a:ext cx="601579" cy="42110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endParaRPr lang="en-IN" dirty="0"/>
          </a:p>
        </p:txBody>
      </p:sp>
      <p:sp>
        <p:nvSpPr>
          <p:cNvPr id="51" name="Rectangle 50"/>
          <p:cNvSpPr/>
          <p:nvPr/>
        </p:nvSpPr>
        <p:spPr>
          <a:xfrm>
            <a:off x="1322432" y="1915174"/>
            <a:ext cx="601579" cy="421105"/>
          </a:xfrm>
          <a:prstGeom prst="rect">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endParaRPr lang="en-IN" dirty="0"/>
          </a:p>
        </p:txBody>
      </p:sp>
      <p:sp>
        <p:nvSpPr>
          <p:cNvPr id="58" name="Rectangle 57"/>
          <p:cNvSpPr/>
          <p:nvPr/>
        </p:nvSpPr>
        <p:spPr>
          <a:xfrm>
            <a:off x="5284881" y="1896562"/>
            <a:ext cx="601579" cy="42110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endParaRPr lang="en-IN" dirty="0"/>
          </a:p>
        </p:txBody>
      </p:sp>
      <p:sp>
        <p:nvSpPr>
          <p:cNvPr id="59" name="Rectangle 58"/>
          <p:cNvSpPr/>
          <p:nvPr/>
        </p:nvSpPr>
        <p:spPr>
          <a:xfrm>
            <a:off x="6113047" y="1908084"/>
            <a:ext cx="601579" cy="42110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endParaRPr lang="en-IN" dirty="0"/>
          </a:p>
        </p:txBody>
      </p:sp>
      <p:sp>
        <p:nvSpPr>
          <p:cNvPr id="63" name="Rectangle 62"/>
          <p:cNvSpPr/>
          <p:nvPr/>
        </p:nvSpPr>
        <p:spPr>
          <a:xfrm>
            <a:off x="7138661" y="1896562"/>
            <a:ext cx="601579" cy="421105"/>
          </a:xfrm>
          <a:prstGeom prst="rect">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16</a:t>
            </a:r>
            <a:endParaRPr lang="en-IN" dirty="0"/>
          </a:p>
        </p:txBody>
      </p:sp>
      <p:sp>
        <p:nvSpPr>
          <p:cNvPr id="64" name="Rectangle 63"/>
          <p:cNvSpPr/>
          <p:nvPr/>
        </p:nvSpPr>
        <p:spPr>
          <a:xfrm>
            <a:off x="518317" y="3039062"/>
            <a:ext cx="601579" cy="421105"/>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endParaRPr lang="en-IN" dirty="0"/>
          </a:p>
        </p:txBody>
      </p:sp>
      <p:sp>
        <p:nvSpPr>
          <p:cNvPr id="65" name="Rectangle 64"/>
          <p:cNvSpPr/>
          <p:nvPr/>
        </p:nvSpPr>
        <p:spPr>
          <a:xfrm>
            <a:off x="1557035" y="3016269"/>
            <a:ext cx="601579" cy="421105"/>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endParaRPr lang="en-IN" dirty="0"/>
          </a:p>
        </p:txBody>
      </p:sp>
      <p:sp>
        <p:nvSpPr>
          <p:cNvPr id="66" name="Rectangle 65"/>
          <p:cNvSpPr/>
          <p:nvPr/>
        </p:nvSpPr>
        <p:spPr>
          <a:xfrm>
            <a:off x="2607060" y="2978824"/>
            <a:ext cx="601579" cy="421105"/>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endParaRPr lang="en-IN" dirty="0"/>
          </a:p>
        </p:txBody>
      </p:sp>
      <p:sp>
        <p:nvSpPr>
          <p:cNvPr id="68" name="Rectangle 67"/>
          <p:cNvSpPr/>
          <p:nvPr/>
        </p:nvSpPr>
        <p:spPr>
          <a:xfrm>
            <a:off x="3813003" y="3017464"/>
            <a:ext cx="601579" cy="421105"/>
          </a:xfrm>
          <a:prstGeom prst="rect">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48</a:t>
            </a:r>
            <a:endParaRPr lang="en-IN" dirty="0"/>
          </a:p>
        </p:txBody>
      </p:sp>
      <p:sp>
        <p:nvSpPr>
          <p:cNvPr id="75" name="Rectangle 74"/>
          <p:cNvSpPr/>
          <p:nvPr/>
        </p:nvSpPr>
        <p:spPr>
          <a:xfrm>
            <a:off x="1278066" y="4315737"/>
            <a:ext cx="601579" cy="421105"/>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endParaRPr lang="en-IN" dirty="0"/>
          </a:p>
        </p:txBody>
      </p:sp>
      <p:sp>
        <p:nvSpPr>
          <p:cNvPr id="77" name="Rectangle 76"/>
          <p:cNvSpPr/>
          <p:nvPr/>
        </p:nvSpPr>
        <p:spPr>
          <a:xfrm>
            <a:off x="561038" y="4315736"/>
            <a:ext cx="601579" cy="421105"/>
          </a:xfrm>
          <a:prstGeom prst="rect">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endParaRPr lang="en-IN" dirty="0"/>
          </a:p>
        </p:txBody>
      </p:sp>
      <p:sp>
        <p:nvSpPr>
          <p:cNvPr id="78" name="Rectangle 77"/>
          <p:cNvSpPr/>
          <p:nvPr/>
        </p:nvSpPr>
        <p:spPr>
          <a:xfrm>
            <a:off x="3837322" y="4279957"/>
            <a:ext cx="601579" cy="421105"/>
          </a:xfrm>
          <a:prstGeom prst="rect">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24</a:t>
            </a:r>
            <a:endParaRPr lang="en-IN" dirty="0"/>
          </a:p>
        </p:txBody>
      </p:sp>
      <p:sp>
        <p:nvSpPr>
          <p:cNvPr id="79" name="Rectangle 78"/>
          <p:cNvSpPr/>
          <p:nvPr/>
        </p:nvSpPr>
        <p:spPr>
          <a:xfrm>
            <a:off x="3812251" y="4982291"/>
            <a:ext cx="601579" cy="421105"/>
          </a:xfrm>
          <a:prstGeom prst="rect">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18</a:t>
            </a:r>
            <a:endParaRPr lang="en-IN" dirty="0"/>
          </a:p>
        </p:txBody>
      </p:sp>
      <p:sp>
        <p:nvSpPr>
          <p:cNvPr id="85" name="Rectangle 84"/>
          <p:cNvSpPr/>
          <p:nvPr/>
        </p:nvSpPr>
        <p:spPr>
          <a:xfrm>
            <a:off x="5367782" y="3551568"/>
            <a:ext cx="601579" cy="421105"/>
          </a:xfrm>
          <a:prstGeom prst="rect">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endParaRPr lang="en-IN" dirty="0"/>
          </a:p>
        </p:txBody>
      </p:sp>
      <p:sp>
        <p:nvSpPr>
          <p:cNvPr id="86" name="Rectangle 85"/>
          <p:cNvSpPr/>
          <p:nvPr/>
        </p:nvSpPr>
        <p:spPr>
          <a:xfrm>
            <a:off x="7580609" y="3547409"/>
            <a:ext cx="601579" cy="421105"/>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endParaRPr lang="en-IN" dirty="0"/>
          </a:p>
        </p:txBody>
      </p:sp>
      <p:sp>
        <p:nvSpPr>
          <p:cNvPr id="87" name="Rectangle 86"/>
          <p:cNvSpPr/>
          <p:nvPr/>
        </p:nvSpPr>
        <p:spPr>
          <a:xfrm>
            <a:off x="6121004" y="3557583"/>
            <a:ext cx="601579" cy="421105"/>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endParaRPr lang="en-IN" dirty="0"/>
          </a:p>
        </p:txBody>
      </p:sp>
      <p:sp>
        <p:nvSpPr>
          <p:cNvPr id="88" name="Rectangle 87"/>
          <p:cNvSpPr/>
          <p:nvPr/>
        </p:nvSpPr>
        <p:spPr>
          <a:xfrm>
            <a:off x="6827387" y="3557584"/>
            <a:ext cx="601579" cy="421105"/>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endParaRPr lang="en-IN" dirty="0"/>
          </a:p>
        </p:txBody>
      </p:sp>
      <p:sp>
        <p:nvSpPr>
          <p:cNvPr id="89" name="Rectangle 88"/>
          <p:cNvSpPr/>
          <p:nvPr/>
        </p:nvSpPr>
        <p:spPr>
          <a:xfrm>
            <a:off x="8686788" y="3547408"/>
            <a:ext cx="601579" cy="421105"/>
          </a:xfrm>
          <a:prstGeom prst="rect">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24</a:t>
            </a:r>
            <a:endParaRPr lang="en-IN" dirty="0"/>
          </a:p>
        </p:txBody>
      </p:sp>
      <p:sp>
        <p:nvSpPr>
          <p:cNvPr id="91" name="Rectangle 90"/>
          <p:cNvSpPr/>
          <p:nvPr/>
        </p:nvSpPr>
        <p:spPr>
          <a:xfrm>
            <a:off x="6127531" y="4245750"/>
            <a:ext cx="601579" cy="421105"/>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endParaRPr lang="en-IN" dirty="0"/>
          </a:p>
        </p:txBody>
      </p:sp>
      <p:sp>
        <p:nvSpPr>
          <p:cNvPr id="93" name="Rectangle 92"/>
          <p:cNvSpPr/>
          <p:nvPr/>
        </p:nvSpPr>
        <p:spPr>
          <a:xfrm>
            <a:off x="5410503" y="4245749"/>
            <a:ext cx="601579" cy="421105"/>
          </a:xfrm>
          <a:prstGeom prst="rect">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endParaRPr lang="en-IN" dirty="0"/>
          </a:p>
        </p:txBody>
      </p:sp>
      <p:sp>
        <p:nvSpPr>
          <p:cNvPr id="94" name="Rectangle 93"/>
          <p:cNvSpPr/>
          <p:nvPr/>
        </p:nvSpPr>
        <p:spPr>
          <a:xfrm>
            <a:off x="8686787" y="4209970"/>
            <a:ext cx="601579" cy="421105"/>
          </a:xfrm>
          <a:prstGeom prst="rect">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24</a:t>
            </a:r>
            <a:endParaRPr lang="en-IN" dirty="0"/>
          </a:p>
        </p:txBody>
      </p:sp>
      <p:sp>
        <p:nvSpPr>
          <p:cNvPr id="46" name="Rectangle 45"/>
          <p:cNvSpPr/>
          <p:nvPr/>
        </p:nvSpPr>
        <p:spPr>
          <a:xfrm>
            <a:off x="1968034" y="4317372"/>
            <a:ext cx="601579" cy="421105"/>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endParaRPr lang="en-IN" dirty="0"/>
          </a:p>
        </p:txBody>
      </p:sp>
      <p:sp>
        <p:nvSpPr>
          <p:cNvPr id="47" name="Rectangle 46"/>
          <p:cNvSpPr/>
          <p:nvPr/>
        </p:nvSpPr>
        <p:spPr>
          <a:xfrm>
            <a:off x="2692218" y="4347817"/>
            <a:ext cx="601579" cy="421105"/>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endParaRPr lang="en-IN" dirty="0"/>
          </a:p>
        </p:txBody>
      </p:sp>
      <p:sp>
        <p:nvSpPr>
          <p:cNvPr id="48" name="Rectangle 47"/>
          <p:cNvSpPr/>
          <p:nvPr/>
        </p:nvSpPr>
        <p:spPr>
          <a:xfrm>
            <a:off x="6858689" y="4248092"/>
            <a:ext cx="601579" cy="421105"/>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endParaRPr lang="en-IN" dirty="0"/>
          </a:p>
        </p:txBody>
      </p:sp>
      <p:sp>
        <p:nvSpPr>
          <p:cNvPr id="49" name="Rectangle 48"/>
          <p:cNvSpPr/>
          <p:nvPr/>
        </p:nvSpPr>
        <p:spPr>
          <a:xfrm>
            <a:off x="7606824" y="4234237"/>
            <a:ext cx="601579" cy="421105"/>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a:t>
            </a:r>
            <a:endParaRPr lang="en-IN" dirty="0"/>
          </a:p>
        </p:txBody>
      </p:sp>
      <p:sp>
        <p:nvSpPr>
          <p:cNvPr id="50" name="Rectangle 49"/>
          <p:cNvSpPr/>
          <p:nvPr/>
        </p:nvSpPr>
        <p:spPr>
          <a:xfrm>
            <a:off x="1322432" y="4994595"/>
            <a:ext cx="601579" cy="421105"/>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a:t>
            </a:r>
            <a:endParaRPr lang="en-IN" dirty="0"/>
          </a:p>
        </p:txBody>
      </p:sp>
      <p:sp>
        <p:nvSpPr>
          <p:cNvPr id="52" name="Rectangle 51"/>
          <p:cNvSpPr/>
          <p:nvPr/>
        </p:nvSpPr>
        <p:spPr>
          <a:xfrm>
            <a:off x="605404" y="4994594"/>
            <a:ext cx="601579" cy="421105"/>
          </a:xfrm>
          <a:prstGeom prst="rect">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a:t>
            </a:r>
            <a:endParaRPr lang="en-IN" dirty="0"/>
          </a:p>
        </p:txBody>
      </p:sp>
      <p:sp>
        <p:nvSpPr>
          <p:cNvPr id="53" name="Rectangle 52"/>
          <p:cNvSpPr/>
          <p:nvPr/>
        </p:nvSpPr>
        <p:spPr>
          <a:xfrm>
            <a:off x="2053590" y="4996937"/>
            <a:ext cx="601579" cy="421105"/>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endParaRPr lang="en-IN" dirty="0"/>
          </a:p>
        </p:txBody>
      </p:sp>
      <p:sp>
        <p:nvSpPr>
          <p:cNvPr id="54" name="Rectangle 53"/>
          <p:cNvSpPr/>
          <p:nvPr/>
        </p:nvSpPr>
        <p:spPr>
          <a:xfrm>
            <a:off x="2801725" y="4983082"/>
            <a:ext cx="601579" cy="421105"/>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a:t>
            </a:r>
            <a:endParaRPr lang="en-IN" dirty="0"/>
          </a:p>
        </p:txBody>
      </p:sp>
    </p:spTree>
    <p:extLst>
      <p:ext uri="{BB962C8B-B14F-4D97-AF65-F5344CB8AC3E}">
        <p14:creationId xmlns:p14="http://schemas.microsoft.com/office/powerpoint/2010/main" val="455934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
                                            <p:txEl>
                                              <p:pRg st="0" end="0"/>
                                            </p:txEl>
                                          </p:spTgt>
                                        </p:tgtEl>
                                        <p:attrNameLst>
                                          <p:attrName>style.visibility</p:attrName>
                                        </p:attrNameLst>
                                      </p:cBhvr>
                                      <p:to>
                                        <p:strVal val="visible"/>
                                      </p:to>
                                    </p:set>
                                    <p:anim calcmode="lin" valueType="num">
                                      <p:cBhvr additive="base">
                                        <p:cTn id="13" dur="500" fill="hold"/>
                                        <p:tgtEl>
                                          <p:spTgt spid="51">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8">
                                            <p:txEl>
                                              <p:pRg st="0" end="0"/>
                                            </p:txEl>
                                          </p:spTgt>
                                        </p:tgtEl>
                                        <p:attrNameLst>
                                          <p:attrName>style.visibility</p:attrName>
                                        </p:attrNameLst>
                                      </p:cBhvr>
                                      <p:to>
                                        <p:strVal val="visible"/>
                                      </p:to>
                                    </p:set>
                                    <p:anim calcmode="lin" valueType="num">
                                      <p:cBhvr additive="base">
                                        <p:cTn id="19" dur="500" fill="hold"/>
                                        <p:tgtEl>
                                          <p:spTgt spid="58">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9">
                                            <p:txEl>
                                              <p:pRg st="0" end="0"/>
                                            </p:txEl>
                                          </p:spTgt>
                                        </p:tgtEl>
                                        <p:attrNameLst>
                                          <p:attrName>style.visibility</p:attrName>
                                        </p:attrNameLst>
                                      </p:cBhvr>
                                      <p:to>
                                        <p:strVal val="visible"/>
                                      </p:to>
                                    </p:set>
                                    <p:anim calcmode="lin" valueType="num">
                                      <p:cBhvr additive="base">
                                        <p:cTn id="25" dur="500" fill="hold"/>
                                        <p:tgtEl>
                                          <p:spTgt spid="59">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3">
                                            <p:txEl>
                                              <p:pRg st="0" end="0"/>
                                            </p:txEl>
                                          </p:spTgt>
                                        </p:tgtEl>
                                        <p:attrNameLst>
                                          <p:attrName>style.visibility</p:attrName>
                                        </p:attrNameLst>
                                      </p:cBhvr>
                                      <p:to>
                                        <p:strVal val="visible"/>
                                      </p:to>
                                    </p:set>
                                    <p:anim calcmode="lin" valueType="num">
                                      <p:cBhvr additive="base">
                                        <p:cTn id="31" dur="500" fill="hold"/>
                                        <p:tgtEl>
                                          <p:spTgt spid="63">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4">
                                            <p:txEl>
                                              <p:pRg st="0" end="0"/>
                                            </p:txEl>
                                          </p:spTgt>
                                        </p:tgtEl>
                                        <p:attrNameLst>
                                          <p:attrName>style.visibility</p:attrName>
                                        </p:attrNameLst>
                                      </p:cBhvr>
                                      <p:to>
                                        <p:strVal val="visible"/>
                                      </p:to>
                                    </p:set>
                                    <p:anim calcmode="lin" valueType="num">
                                      <p:cBhvr additive="base">
                                        <p:cTn id="37" dur="500" fill="hold"/>
                                        <p:tgtEl>
                                          <p:spTgt spid="64">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5">
                                            <p:txEl>
                                              <p:pRg st="0" end="0"/>
                                            </p:txEl>
                                          </p:spTgt>
                                        </p:tgtEl>
                                        <p:attrNameLst>
                                          <p:attrName>style.visibility</p:attrName>
                                        </p:attrNameLst>
                                      </p:cBhvr>
                                      <p:to>
                                        <p:strVal val="visible"/>
                                      </p:to>
                                    </p:set>
                                    <p:anim calcmode="lin" valueType="num">
                                      <p:cBhvr additive="base">
                                        <p:cTn id="43" dur="500" fill="hold"/>
                                        <p:tgtEl>
                                          <p:spTgt spid="65">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66">
                                            <p:txEl>
                                              <p:pRg st="0" end="0"/>
                                            </p:txEl>
                                          </p:spTgt>
                                        </p:tgtEl>
                                        <p:attrNameLst>
                                          <p:attrName>style.visibility</p:attrName>
                                        </p:attrNameLst>
                                      </p:cBhvr>
                                      <p:to>
                                        <p:strVal val="visible"/>
                                      </p:to>
                                    </p:set>
                                    <p:anim calcmode="lin" valueType="num">
                                      <p:cBhvr additive="base">
                                        <p:cTn id="49" dur="500" fill="hold"/>
                                        <p:tgtEl>
                                          <p:spTgt spid="66">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68">
                                            <p:txEl>
                                              <p:pRg st="0" end="0"/>
                                            </p:txEl>
                                          </p:spTgt>
                                        </p:tgtEl>
                                        <p:attrNameLst>
                                          <p:attrName>style.visibility</p:attrName>
                                        </p:attrNameLst>
                                      </p:cBhvr>
                                      <p:to>
                                        <p:strVal val="visible"/>
                                      </p:to>
                                    </p:set>
                                    <p:anim calcmode="lin" valueType="num">
                                      <p:cBhvr additive="base">
                                        <p:cTn id="55" dur="500" fill="hold"/>
                                        <p:tgtEl>
                                          <p:spTgt spid="68">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75">
                                            <p:txEl>
                                              <p:pRg st="0" end="0"/>
                                            </p:txEl>
                                          </p:spTgt>
                                        </p:tgtEl>
                                        <p:attrNameLst>
                                          <p:attrName>style.visibility</p:attrName>
                                        </p:attrNameLst>
                                      </p:cBhvr>
                                      <p:to>
                                        <p:strVal val="visible"/>
                                      </p:to>
                                    </p:set>
                                    <p:anim calcmode="lin" valueType="num">
                                      <p:cBhvr additive="base">
                                        <p:cTn id="61" dur="500" fill="hold"/>
                                        <p:tgtEl>
                                          <p:spTgt spid="75">
                                            <p:txEl>
                                              <p:pRg st="0" end="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77">
                                            <p:txEl>
                                              <p:pRg st="0" end="0"/>
                                            </p:txEl>
                                          </p:spTgt>
                                        </p:tgtEl>
                                        <p:attrNameLst>
                                          <p:attrName>style.visibility</p:attrName>
                                        </p:attrNameLst>
                                      </p:cBhvr>
                                      <p:to>
                                        <p:strVal val="visible"/>
                                      </p:to>
                                    </p:set>
                                    <p:anim calcmode="lin" valueType="num">
                                      <p:cBhvr additive="base">
                                        <p:cTn id="67" dur="500" fill="hold"/>
                                        <p:tgtEl>
                                          <p:spTgt spid="77">
                                            <p:txEl>
                                              <p:pRg st="0" end="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7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78">
                                            <p:txEl>
                                              <p:pRg st="0" end="0"/>
                                            </p:txEl>
                                          </p:spTgt>
                                        </p:tgtEl>
                                        <p:attrNameLst>
                                          <p:attrName>style.visibility</p:attrName>
                                        </p:attrNameLst>
                                      </p:cBhvr>
                                      <p:to>
                                        <p:strVal val="visible"/>
                                      </p:to>
                                    </p:set>
                                    <p:anim calcmode="lin" valueType="num">
                                      <p:cBhvr additive="base">
                                        <p:cTn id="73" dur="500" fill="hold"/>
                                        <p:tgtEl>
                                          <p:spTgt spid="78">
                                            <p:txEl>
                                              <p:pRg st="0" end="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7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79">
                                            <p:txEl>
                                              <p:pRg st="0" end="0"/>
                                            </p:txEl>
                                          </p:spTgt>
                                        </p:tgtEl>
                                        <p:attrNameLst>
                                          <p:attrName>style.visibility</p:attrName>
                                        </p:attrNameLst>
                                      </p:cBhvr>
                                      <p:to>
                                        <p:strVal val="visible"/>
                                      </p:to>
                                    </p:set>
                                    <p:anim calcmode="lin" valueType="num">
                                      <p:cBhvr additive="base">
                                        <p:cTn id="79" dur="500" fill="hold"/>
                                        <p:tgtEl>
                                          <p:spTgt spid="79">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85">
                                            <p:txEl>
                                              <p:pRg st="0" end="0"/>
                                            </p:txEl>
                                          </p:spTgt>
                                        </p:tgtEl>
                                        <p:attrNameLst>
                                          <p:attrName>style.visibility</p:attrName>
                                        </p:attrNameLst>
                                      </p:cBhvr>
                                      <p:to>
                                        <p:strVal val="visible"/>
                                      </p:to>
                                    </p:set>
                                    <p:anim calcmode="lin" valueType="num">
                                      <p:cBhvr additive="base">
                                        <p:cTn id="85" dur="500" fill="hold"/>
                                        <p:tgtEl>
                                          <p:spTgt spid="85">
                                            <p:txEl>
                                              <p:pRg st="0" end="0"/>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8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86">
                                            <p:txEl>
                                              <p:pRg st="0" end="0"/>
                                            </p:txEl>
                                          </p:spTgt>
                                        </p:tgtEl>
                                        <p:attrNameLst>
                                          <p:attrName>style.visibility</p:attrName>
                                        </p:attrNameLst>
                                      </p:cBhvr>
                                      <p:to>
                                        <p:strVal val="visible"/>
                                      </p:to>
                                    </p:set>
                                    <p:anim calcmode="lin" valueType="num">
                                      <p:cBhvr additive="base">
                                        <p:cTn id="91" dur="500" fill="hold"/>
                                        <p:tgtEl>
                                          <p:spTgt spid="86">
                                            <p:txEl>
                                              <p:pRg st="0" end="0"/>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8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87">
                                            <p:txEl>
                                              <p:pRg st="0" end="0"/>
                                            </p:txEl>
                                          </p:spTgt>
                                        </p:tgtEl>
                                        <p:attrNameLst>
                                          <p:attrName>style.visibility</p:attrName>
                                        </p:attrNameLst>
                                      </p:cBhvr>
                                      <p:to>
                                        <p:strVal val="visible"/>
                                      </p:to>
                                    </p:set>
                                    <p:anim calcmode="lin" valueType="num">
                                      <p:cBhvr additive="base">
                                        <p:cTn id="97" dur="500" fill="hold"/>
                                        <p:tgtEl>
                                          <p:spTgt spid="87">
                                            <p:txEl>
                                              <p:pRg st="0" end="0"/>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88">
                                            <p:txEl>
                                              <p:pRg st="0" end="0"/>
                                            </p:txEl>
                                          </p:spTgt>
                                        </p:tgtEl>
                                        <p:attrNameLst>
                                          <p:attrName>style.visibility</p:attrName>
                                        </p:attrNameLst>
                                      </p:cBhvr>
                                      <p:to>
                                        <p:strVal val="visible"/>
                                      </p:to>
                                    </p:set>
                                    <p:anim calcmode="lin" valueType="num">
                                      <p:cBhvr additive="base">
                                        <p:cTn id="103" dur="500" fill="hold"/>
                                        <p:tgtEl>
                                          <p:spTgt spid="88">
                                            <p:txEl>
                                              <p:pRg st="0" end="0"/>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8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89">
                                            <p:txEl>
                                              <p:pRg st="0" end="0"/>
                                            </p:txEl>
                                          </p:spTgt>
                                        </p:tgtEl>
                                        <p:attrNameLst>
                                          <p:attrName>style.visibility</p:attrName>
                                        </p:attrNameLst>
                                      </p:cBhvr>
                                      <p:to>
                                        <p:strVal val="visible"/>
                                      </p:to>
                                    </p:set>
                                    <p:anim calcmode="lin" valueType="num">
                                      <p:cBhvr additive="base">
                                        <p:cTn id="109" dur="500" fill="hold"/>
                                        <p:tgtEl>
                                          <p:spTgt spid="89">
                                            <p:txEl>
                                              <p:pRg st="0" end="0"/>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8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nodeType="clickEffect">
                                  <p:stCondLst>
                                    <p:cond delay="0"/>
                                  </p:stCondLst>
                                  <p:childTnLst>
                                    <p:set>
                                      <p:cBhvr>
                                        <p:cTn id="114" dur="1" fill="hold">
                                          <p:stCondLst>
                                            <p:cond delay="0"/>
                                          </p:stCondLst>
                                        </p:cTn>
                                        <p:tgtEl>
                                          <p:spTgt spid="91">
                                            <p:txEl>
                                              <p:pRg st="0" end="0"/>
                                            </p:txEl>
                                          </p:spTgt>
                                        </p:tgtEl>
                                        <p:attrNameLst>
                                          <p:attrName>style.visibility</p:attrName>
                                        </p:attrNameLst>
                                      </p:cBhvr>
                                      <p:to>
                                        <p:strVal val="visible"/>
                                      </p:to>
                                    </p:set>
                                    <p:anim calcmode="lin" valueType="num">
                                      <p:cBhvr additive="base">
                                        <p:cTn id="115" dur="500" fill="hold"/>
                                        <p:tgtEl>
                                          <p:spTgt spid="91">
                                            <p:txEl>
                                              <p:pRg st="0" end="0"/>
                                            </p:txEl>
                                          </p:spTgt>
                                        </p:tgtEl>
                                        <p:attrNameLst>
                                          <p:attrName>ppt_x</p:attrName>
                                        </p:attrNameLst>
                                      </p:cBhvr>
                                      <p:tavLst>
                                        <p:tav tm="0">
                                          <p:val>
                                            <p:strVal val="#ppt_x"/>
                                          </p:val>
                                        </p:tav>
                                        <p:tav tm="100000">
                                          <p:val>
                                            <p:strVal val="#ppt_x"/>
                                          </p:val>
                                        </p:tav>
                                      </p:tavLst>
                                    </p:anim>
                                    <p:anim calcmode="lin" valueType="num">
                                      <p:cBhvr additive="base">
                                        <p:cTn id="116" dur="500" fill="hold"/>
                                        <p:tgtEl>
                                          <p:spTgt spid="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nodeType="clickEffect">
                                  <p:stCondLst>
                                    <p:cond delay="0"/>
                                  </p:stCondLst>
                                  <p:childTnLst>
                                    <p:set>
                                      <p:cBhvr>
                                        <p:cTn id="120" dur="1" fill="hold">
                                          <p:stCondLst>
                                            <p:cond delay="0"/>
                                          </p:stCondLst>
                                        </p:cTn>
                                        <p:tgtEl>
                                          <p:spTgt spid="93">
                                            <p:txEl>
                                              <p:pRg st="0" end="0"/>
                                            </p:txEl>
                                          </p:spTgt>
                                        </p:tgtEl>
                                        <p:attrNameLst>
                                          <p:attrName>style.visibility</p:attrName>
                                        </p:attrNameLst>
                                      </p:cBhvr>
                                      <p:to>
                                        <p:strVal val="visible"/>
                                      </p:to>
                                    </p:set>
                                    <p:anim calcmode="lin" valueType="num">
                                      <p:cBhvr additive="base">
                                        <p:cTn id="121" dur="500" fill="hold"/>
                                        <p:tgtEl>
                                          <p:spTgt spid="93">
                                            <p:txEl>
                                              <p:pRg st="0" end="0"/>
                                            </p:txEl>
                                          </p:spTgt>
                                        </p:tgtEl>
                                        <p:attrNameLst>
                                          <p:attrName>ppt_x</p:attrName>
                                        </p:attrNameLst>
                                      </p:cBhvr>
                                      <p:tavLst>
                                        <p:tav tm="0">
                                          <p:val>
                                            <p:strVal val="#ppt_x"/>
                                          </p:val>
                                        </p:tav>
                                        <p:tav tm="100000">
                                          <p:val>
                                            <p:strVal val="#ppt_x"/>
                                          </p:val>
                                        </p:tav>
                                      </p:tavLst>
                                    </p:anim>
                                    <p:anim calcmode="lin" valueType="num">
                                      <p:cBhvr additive="base">
                                        <p:cTn id="122" dur="500" fill="hold"/>
                                        <p:tgtEl>
                                          <p:spTgt spid="9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nodeType="clickEffect">
                                  <p:stCondLst>
                                    <p:cond delay="0"/>
                                  </p:stCondLst>
                                  <p:childTnLst>
                                    <p:set>
                                      <p:cBhvr>
                                        <p:cTn id="126" dur="1" fill="hold">
                                          <p:stCondLst>
                                            <p:cond delay="0"/>
                                          </p:stCondLst>
                                        </p:cTn>
                                        <p:tgtEl>
                                          <p:spTgt spid="94">
                                            <p:txEl>
                                              <p:pRg st="0" end="0"/>
                                            </p:txEl>
                                          </p:spTgt>
                                        </p:tgtEl>
                                        <p:attrNameLst>
                                          <p:attrName>style.visibility</p:attrName>
                                        </p:attrNameLst>
                                      </p:cBhvr>
                                      <p:to>
                                        <p:strVal val="visible"/>
                                      </p:to>
                                    </p:set>
                                    <p:anim calcmode="lin" valueType="num">
                                      <p:cBhvr additive="base">
                                        <p:cTn id="127" dur="500" fill="hold"/>
                                        <p:tgtEl>
                                          <p:spTgt spid="94">
                                            <p:txEl>
                                              <p:pRg st="0" end="0"/>
                                            </p:txEl>
                                          </p:spTgt>
                                        </p:tgtEl>
                                        <p:attrNameLst>
                                          <p:attrName>ppt_x</p:attrName>
                                        </p:attrNameLst>
                                      </p:cBhvr>
                                      <p:tavLst>
                                        <p:tav tm="0">
                                          <p:val>
                                            <p:strVal val="#ppt_x"/>
                                          </p:val>
                                        </p:tav>
                                        <p:tav tm="100000">
                                          <p:val>
                                            <p:strVal val="#ppt_x"/>
                                          </p:val>
                                        </p:tav>
                                      </p:tavLst>
                                    </p:anim>
                                    <p:anim calcmode="lin" valueType="num">
                                      <p:cBhvr additive="base">
                                        <p:cTn id="128" dur="500" fill="hold"/>
                                        <p:tgtEl>
                                          <p:spTgt spid="9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42" presetClass="entr" presetSubtype="0" fill="hold" nodeType="clickEffect">
                                  <p:stCondLst>
                                    <p:cond delay="0"/>
                                  </p:stCondLst>
                                  <p:childTnLst>
                                    <p:set>
                                      <p:cBhvr>
                                        <p:cTn id="132" dur="1" fill="hold">
                                          <p:stCondLst>
                                            <p:cond delay="0"/>
                                          </p:stCondLst>
                                        </p:cTn>
                                        <p:tgtEl>
                                          <p:spTgt spid="7">
                                            <p:txEl>
                                              <p:pRg st="18" end="18"/>
                                            </p:txEl>
                                          </p:spTgt>
                                        </p:tgtEl>
                                        <p:attrNameLst>
                                          <p:attrName>style.visibility</p:attrName>
                                        </p:attrNameLst>
                                      </p:cBhvr>
                                      <p:to>
                                        <p:strVal val="visible"/>
                                      </p:to>
                                    </p:set>
                                    <p:animEffect transition="in" filter="fade">
                                      <p:cBhvr>
                                        <p:cTn id="133" dur="1000"/>
                                        <p:tgtEl>
                                          <p:spTgt spid="7">
                                            <p:txEl>
                                              <p:pRg st="18" end="18"/>
                                            </p:txEl>
                                          </p:spTgt>
                                        </p:tgtEl>
                                      </p:cBhvr>
                                    </p:animEffect>
                                    <p:anim calcmode="lin" valueType="num">
                                      <p:cBhvr>
                                        <p:cTn id="134" dur="1000" fill="hold"/>
                                        <p:tgtEl>
                                          <p:spTgt spid="7">
                                            <p:txEl>
                                              <p:pRg st="18" end="18"/>
                                            </p:txEl>
                                          </p:spTgt>
                                        </p:tgtEl>
                                        <p:attrNameLst>
                                          <p:attrName>ppt_x</p:attrName>
                                        </p:attrNameLst>
                                      </p:cBhvr>
                                      <p:tavLst>
                                        <p:tav tm="0">
                                          <p:val>
                                            <p:strVal val="#ppt_x"/>
                                          </p:val>
                                        </p:tav>
                                        <p:tav tm="100000">
                                          <p:val>
                                            <p:strVal val="#ppt_x"/>
                                          </p:val>
                                        </p:tav>
                                      </p:tavLst>
                                    </p:anim>
                                    <p:anim calcmode="lin" valueType="num">
                                      <p:cBhvr>
                                        <p:cTn id="135" dur="1000" fill="hold"/>
                                        <p:tgtEl>
                                          <p:spTgt spid="7">
                                            <p:txEl>
                                              <p:pRg st="18" end="18"/>
                                            </p:txEl>
                                          </p:spTgt>
                                        </p:tgtEl>
                                        <p:attrNameLst>
                                          <p:attrName>ppt_y</p:attrName>
                                        </p:attrNameLst>
                                      </p:cBhvr>
                                      <p:tavLst>
                                        <p:tav tm="0">
                                          <p:val>
                                            <p:strVal val="#ppt_y+.1"/>
                                          </p:val>
                                        </p:tav>
                                        <p:tav tm="100000">
                                          <p:val>
                                            <p:strVal val="#ppt_y"/>
                                          </p:val>
                                        </p:tav>
                                      </p:tavLst>
                                    </p:anim>
                                  </p:childTnLst>
                                </p:cTn>
                              </p:par>
                              <p:par>
                                <p:cTn id="136" presetID="42" presetClass="entr" presetSubtype="0" fill="hold" nodeType="withEffect">
                                  <p:stCondLst>
                                    <p:cond delay="0"/>
                                  </p:stCondLst>
                                  <p:childTnLst>
                                    <p:set>
                                      <p:cBhvr>
                                        <p:cTn id="137" dur="1" fill="hold">
                                          <p:stCondLst>
                                            <p:cond delay="0"/>
                                          </p:stCondLst>
                                        </p:cTn>
                                        <p:tgtEl>
                                          <p:spTgt spid="7">
                                            <p:txEl>
                                              <p:pRg st="19" end="19"/>
                                            </p:txEl>
                                          </p:spTgt>
                                        </p:tgtEl>
                                        <p:attrNameLst>
                                          <p:attrName>style.visibility</p:attrName>
                                        </p:attrNameLst>
                                      </p:cBhvr>
                                      <p:to>
                                        <p:strVal val="visible"/>
                                      </p:to>
                                    </p:set>
                                    <p:animEffect transition="in" filter="fade">
                                      <p:cBhvr>
                                        <p:cTn id="138" dur="1000"/>
                                        <p:tgtEl>
                                          <p:spTgt spid="7">
                                            <p:txEl>
                                              <p:pRg st="19" end="19"/>
                                            </p:txEl>
                                          </p:spTgt>
                                        </p:tgtEl>
                                      </p:cBhvr>
                                    </p:animEffect>
                                    <p:anim calcmode="lin" valueType="num">
                                      <p:cBhvr>
                                        <p:cTn id="139" dur="1000" fill="hold"/>
                                        <p:tgtEl>
                                          <p:spTgt spid="7">
                                            <p:txEl>
                                              <p:pRg st="19" end="19"/>
                                            </p:txEl>
                                          </p:spTgt>
                                        </p:tgtEl>
                                        <p:attrNameLst>
                                          <p:attrName>ppt_x</p:attrName>
                                        </p:attrNameLst>
                                      </p:cBhvr>
                                      <p:tavLst>
                                        <p:tav tm="0">
                                          <p:val>
                                            <p:strVal val="#ppt_x"/>
                                          </p:val>
                                        </p:tav>
                                        <p:tav tm="100000">
                                          <p:val>
                                            <p:strVal val="#ppt_x"/>
                                          </p:val>
                                        </p:tav>
                                      </p:tavLst>
                                    </p:anim>
                                    <p:anim calcmode="lin" valueType="num">
                                      <p:cBhvr>
                                        <p:cTn id="140" dur="1000" fill="hold"/>
                                        <p:tgtEl>
                                          <p:spTgt spid="7">
                                            <p:txEl>
                                              <p:pRg st="19" end="19"/>
                                            </p:txEl>
                                          </p:spTgt>
                                        </p:tgtEl>
                                        <p:attrNameLst>
                                          <p:attrName>ppt_y</p:attrName>
                                        </p:attrNameLst>
                                      </p:cBhvr>
                                      <p:tavLst>
                                        <p:tav tm="0">
                                          <p:val>
                                            <p:strVal val="#ppt_y+.1"/>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4" fill="hold" nodeType="clickEffect">
                                  <p:stCondLst>
                                    <p:cond delay="0"/>
                                  </p:stCondLst>
                                  <p:childTnLst>
                                    <p:set>
                                      <p:cBhvr>
                                        <p:cTn id="144" dur="1" fill="hold">
                                          <p:stCondLst>
                                            <p:cond delay="0"/>
                                          </p:stCondLst>
                                        </p:cTn>
                                        <p:tgtEl>
                                          <p:spTgt spid="46">
                                            <p:txEl>
                                              <p:pRg st="0" end="0"/>
                                            </p:txEl>
                                          </p:spTgt>
                                        </p:tgtEl>
                                        <p:attrNameLst>
                                          <p:attrName>style.visibility</p:attrName>
                                        </p:attrNameLst>
                                      </p:cBhvr>
                                      <p:to>
                                        <p:strVal val="visible"/>
                                      </p:to>
                                    </p:set>
                                    <p:anim calcmode="lin" valueType="num">
                                      <p:cBhvr additive="base">
                                        <p:cTn id="145" dur="500" fill="hold"/>
                                        <p:tgtEl>
                                          <p:spTgt spid="46">
                                            <p:txEl>
                                              <p:pRg st="0" end="0"/>
                                            </p:txEl>
                                          </p:spTgt>
                                        </p:tgtEl>
                                        <p:attrNameLst>
                                          <p:attrName>ppt_x</p:attrName>
                                        </p:attrNameLst>
                                      </p:cBhvr>
                                      <p:tavLst>
                                        <p:tav tm="0">
                                          <p:val>
                                            <p:strVal val="#ppt_x"/>
                                          </p:val>
                                        </p:tav>
                                        <p:tav tm="100000">
                                          <p:val>
                                            <p:strVal val="#ppt_x"/>
                                          </p:val>
                                        </p:tav>
                                      </p:tavLst>
                                    </p:anim>
                                    <p:anim calcmode="lin" valueType="num">
                                      <p:cBhvr additive="base">
                                        <p:cTn id="146" dur="500" fill="hold"/>
                                        <p:tgtEl>
                                          <p:spTgt spid="4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ntr" presetSubtype="4" fill="hold" nodeType="clickEffect">
                                  <p:stCondLst>
                                    <p:cond delay="0"/>
                                  </p:stCondLst>
                                  <p:childTnLst>
                                    <p:set>
                                      <p:cBhvr>
                                        <p:cTn id="150" dur="1" fill="hold">
                                          <p:stCondLst>
                                            <p:cond delay="0"/>
                                          </p:stCondLst>
                                        </p:cTn>
                                        <p:tgtEl>
                                          <p:spTgt spid="47">
                                            <p:txEl>
                                              <p:pRg st="0" end="0"/>
                                            </p:txEl>
                                          </p:spTgt>
                                        </p:tgtEl>
                                        <p:attrNameLst>
                                          <p:attrName>style.visibility</p:attrName>
                                        </p:attrNameLst>
                                      </p:cBhvr>
                                      <p:to>
                                        <p:strVal val="visible"/>
                                      </p:to>
                                    </p:set>
                                    <p:anim calcmode="lin" valueType="num">
                                      <p:cBhvr additive="base">
                                        <p:cTn id="151" dur="500" fill="hold"/>
                                        <p:tgtEl>
                                          <p:spTgt spid="47">
                                            <p:txEl>
                                              <p:pRg st="0" end="0"/>
                                            </p:txEl>
                                          </p:spTgt>
                                        </p:tgtEl>
                                        <p:attrNameLst>
                                          <p:attrName>ppt_x</p:attrName>
                                        </p:attrNameLst>
                                      </p:cBhvr>
                                      <p:tavLst>
                                        <p:tav tm="0">
                                          <p:val>
                                            <p:strVal val="#ppt_x"/>
                                          </p:val>
                                        </p:tav>
                                        <p:tav tm="100000">
                                          <p:val>
                                            <p:strVal val="#ppt_x"/>
                                          </p:val>
                                        </p:tav>
                                      </p:tavLst>
                                    </p:anim>
                                    <p:anim calcmode="lin" valueType="num">
                                      <p:cBhvr additive="base">
                                        <p:cTn id="152" dur="500" fill="hold"/>
                                        <p:tgtEl>
                                          <p:spTgt spid="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2" presetClass="entr" presetSubtype="4" fill="hold" nodeType="clickEffect">
                                  <p:stCondLst>
                                    <p:cond delay="0"/>
                                  </p:stCondLst>
                                  <p:childTnLst>
                                    <p:set>
                                      <p:cBhvr>
                                        <p:cTn id="156" dur="1" fill="hold">
                                          <p:stCondLst>
                                            <p:cond delay="0"/>
                                          </p:stCondLst>
                                        </p:cTn>
                                        <p:tgtEl>
                                          <p:spTgt spid="48">
                                            <p:txEl>
                                              <p:pRg st="0" end="0"/>
                                            </p:txEl>
                                          </p:spTgt>
                                        </p:tgtEl>
                                        <p:attrNameLst>
                                          <p:attrName>style.visibility</p:attrName>
                                        </p:attrNameLst>
                                      </p:cBhvr>
                                      <p:to>
                                        <p:strVal val="visible"/>
                                      </p:to>
                                    </p:set>
                                    <p:anim calcmode="lin" valueType="num">
                                      <p:cBhvr additive="base">
                                        <p:cTn id="157"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158" dur="500" fill="hold"/>
                                        <p:tgtEl>
                                          <p:spTgt spid="4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2" presetClass="entr" presetSubtype="4" fill="hold" nodeType="clickEffect">
                                  <p:stCondLst>
                                    <p:cond delay="0"/>
                                  </p:stCondLst>
                                  <p:childTnLst>
                                    <p:set>
                                      <p:cBhvr>
                                        <p:cTn id="162" dur="1" fill="hold">
                                          <p:stCondLst>
                                            <p:cond delay="0"/>
                                          </p:stCondLst>
                                        </p:cTn>
                                        <p:tgtEl>
                                          <p:spTgt spid="49">
                                            <p:txEl>
                                              <p:pRg st="0" end="0"/>
                                            </p:txEl>
                                          </p:spTgt>
                                        </p:tgtEl>
                                        <p:attrNameLst>
                                          <p:attrName>style.visibility</p:attrName>
                                        </p:attrNameLst>
                                      </p:cBhvr>
                                      <p:to>
                                        <p:strVal val="visible"/>
                                      </p:to>
                                    </p:set>
                                    <p:anim calcmode="lin" valueType="num">
                                      <p:cBhvr additive="base">
                                        <p:cTn id="163" dur="500" fill="hold"/>
                                        <p:tgtEl>
                                          <p:spTgt spid="49">
                                            <p:txEl>
                                              <p:pRg st="0" end="0"/>
                                            </p:txEl>
                                          </p:spTgt>
                                        </p:tgtEl>
                                        <p:attrNameLst>
                                          <p:attrName>ppt_x</p:attrName>
                                        </p:attrNameLst>
                                      </p:cBhvr>
                                      <p:tavLst>
                                        <p:tav tm="0">
                                          <p:val>
                                            <p:strVal val="#ppt_x"/>
                                          </p:val>
                                        </p:tav>
                                        <p:tav tm="100000">
                                          <p:val>
                                            <p:strVal val="#ppt_x"/>
                                          </p:val>
                                        </p:tav>
                                      </p:tavLst>
                                    </p:anim>
                                    <p:anim calcmode="lin" valueType="num">
                                      <p:cBhvr additive="base">
                                        <p:cTn id="164" dur="500" fill="hold"/>
                                        <p:tgtEl>
                                          <p:spTgt spid="4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5" fill="hold">
                      <p:stCondLst>
                        <p:cond delay="indefinite"/>
                      </p:stCondLst>
                      <p:childTnLst>
                        <p:par>
                          <p:cTn id="166" fill="hold">
                            <p:stCondLst>
                              <p:cond delay="0"/>
                            </p:stCondLst>
                            <p:childTnLst>
                              <p:par>
                                <p:cTn id="167" presetID="2" presetClass="entr" presetSubtype="4" fill="hold" nodeType="clickEffect">
                                  <p:stCondLst>
                                    <p:cond delay="0"/>
                                  </p:stCondLst>
                                  <p:childTnLst>
                                    <p:set>
                                      <p:cBhvr>
                                        <p:cTn id="168" dur="1" fill="hold">
                                          <p:stCondLst>
                                            <p:cond delay="0"/>
                                          </p:stCondLst>
                                        </p:cTn>
                                        <p:tgtEl>
                                          <p:spTgt spid="50">
                                            <p:txEl>
                                              <p:pRg st="0" end="0"/>
                                            </p:txEl>
                                          </p:spTgt>
                                        </p:tgtEl>
                                        <p:attrNameLst>
                                          <p:attrName>style.visibility</p:attrName>
                                        </p:attrNameLst>
                                      </p:cBhvr>
                                      <p:to>
                                        <p:strVal val="visible"/>
                                      </p:to>
                                    </p:set>
                                    <p:anim calcmode="lin" valueType="num">
                                      <p:cBhvr additive="base">
                                        <p:cTn id="169" dur="500" fill="hold"/>
                                        <p:tgtEl>
                                          <p:spTgt spid="50">
                                            <p:txEl>
                                              <p:pRg st="0" end="0"/>
                                            </p:txEl>
                                          </p:spTgt>
                                        </p:tgtEl>
                                        <p:attrNameLst>
                                          <p:attrName>ppt_x</p:attrName>
                                        </p:attrNameLst>
                                      </p:cBhvr>
                                      <p:tavLst>
                                        <p:tav tm="0">
                                          <p:val>
                                            <p:strVal val="#ppt_x"/>
                                          </p:val>
                                        </p:tav>
                                        <p:tav tm="100000">
                                          <p:val>
                                            <p:strVal val="#ppt_x"/>
                                          </p:val>
                                        </p:tav>
                                      </p:tavLst>
                                    </p:anim>
                                    <p:anim calcmode="lin" valueType="num">
                                      <p:cBhvr additive="base">
                                        <p:cTn id="170" dur="500" fill="hold"/>
                                        <p:tgtEl>
                                          <p:spTgt spid="5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1" fill="hold">
                      <p:stCondLst>
                        <p:cond delay="indefinite"/>
                      </p:stCondLst>
                      <p:childTnLst>
                        <p:par>
                          <p:cTn id="172" fill="hold">
                            <p:stCondLst>
                              <p:cond delay="0"/>
                            </p:stCondLst>
                            <p:childTnLst>
                              <p:par>
                                <p:cTn id="173" presetID="2" presetClass="entr" presetSubtype="4" fill="hold" nodeType="clickEffect">
                                  <p:stCondLst>
                                    <p:cond delay="0"/>
                                  </p:stCondLst>
                                  <p:childTnLst>
                                    <p:set>
                                      <p:cBhvr>
                                        <p:cTn id="174" dur="1" fill="hold">
                                          <p:stCondLst>
                                            <p:cond delay="0"/>
                                          </p:stCondLst>
                                        </p:cTn>
                                        <p:tgtEl>
                                          <p:spTgt spid="52">
                                            <p:txEl>
                                              <p:pRg st="0" end="0"/>
                                            </p:txEl>
                                          </p:spTgt>
                                        </p:tgtEl>
                                        <p:attrNameLst>
                                          <p:attrName>style.visibility</p:attrName>
                                        </p:attrNameLst>
                                      </p:cBhvr>
                                      <p:to>
                                        <p:strVal val="visible"/>
                                      </p:to>
                                    </p:set>
                                    <p:anim calcmode="lin" valueType="num">
                                      <p:cBhvr additive="base">
                                        <p:cTn id="175" dur="500" fill="hold"/>
                                        <p:tgtEl>
                                          <p:spTgt spid="52">
                                            <p:txEl>
                                              <p:pRg st="0" end="0"/>
                                            </p:txEl>
                                          </p:spTgt>
                                        </p:tgtEl>
                                        <p:attrNameLst>
                                          <p:attrName>ppt_x</p:attrName>
                                        </p:attrNameLst>
                                      </p:cBhvr>
                                      <p:tavLst>
                                        <p:tav tm="0">
                                          <p:val>
                                            <p:strVal val="#ppt_x"/>
                                          </p:val>
                                        </p:tav>
                                        <p:tav tm="100000">
                                          <p:val>
                                            <p:strVal val="#ppt_x"/>
                                          </p:val>
                                        </p:tav>
                                      </p:tavLst>
                                    </p:anim>
                                    <p:anim calcmode="lin" valueType="num">
                                      <p:cBhvr additive="base">
                                        <p:cTn id="176" dur="500" fill="hold"/>
                                        <p:tgtEl>
                                          <p:spTgt spid="5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7" fill="hold">
                      <p:stCondLst>
                        <p:cond delay="indefinite"/>
                      </p:stCondLst>
                      <p:childTnLst>
                        <p:par>
                          <p:cTn id="178" fill="hold">
                            <p:stCondLst>
                              <p:cond delay="0"/>
                            </p:stCondLst>
                            <p:childTnLst>
                              <p:par>
                                <p:cTn id="179" presetID="2" presetClass="entr" presetSubtype="4" fill="hold" nodeType="clickEffect">
                                  <p:stCondLst>
                                    <p:cond delay="0"/>
                                  </p:stCondLst>
                                  <p:childTnLst>
                                    <p:set>
                                      <p:cBhvr>
                                        <p:cTn id="180" dur="1" fill="hold">
                                          <p:stCondLst>
                                            <p:cond delay="0"/>
                                          </p:stCondLst>
                                        </p:cTn>
                                        <p:tgtEl>
                                          <p:spTgt spid="53">
                                            <p:txEl>
                                              <p:pRg st="0" end="0"/>
                                            </p:txEl>
                                          </p:spTgt>
                                        </p:tgtEl>
                                        <p:attrNameLst>
                                          <p:attrName>style.visibility</p:attrName>
                                        </p:attrNameLst>
                                      </p:cBhvr>
                                      <p:to>
                                        <p:strVal val="visible"/>
                                      </p:to>
                                    </p:set>
                                    <p:anim calcmode="lin" valueType="num">
                                      <p:cBhvr additive="base">
                                        <p:cTn id="181" dur="500" fill="hold"/>
                                        <p:tgtEl>
                                          <p:spTgt spid="53">
                                            <p:txEl>
                                              <p:pRg st="0" end="0"/>
                                            </p:txEl>
                                          </p:spTgt>
                                        </p:tgtEl>
                                        <p:attrNameLst>
                                          <p:attrName>ppt_x</p:attrName>
                                        </p:attrNameLst>
                                      </p:cBhvr>
                                      <p:tavLst>
                                        <p:tav tm="0">
                                          <p:val>
                                            <p:strVal val="#ppt_x"/>
                                          </p:val>
                                        </p:tav>
                                        <p:tav tm="100000">
                                          <p:val>
                                            <p:strVal val="#ppt_x"/>
                                          </p:val>
                                        </p:tav>
                                      </p:tavLst>
                                    </p:anim>
                                    <p:anim calcmode="lin" valueType="num">
                                      <p:cBhvr additive="base">
                                        <p:cTn id="182" dur="500" fill="hold"/>
                                        <p:tgtEl>
                                          <p:spTgt spid="5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83" fill="hold">
                      <p:stCondLst>
                        <p:cond delay="indefinite"/>
                      </p:stCondLst>
                      <p:childTnLst>
                        <p:par>
                          <p:cTn id="184" fill="hold">
                            <p:stCondLst>
                              <p:cond delay="0"/>
                            </p:stCondLst>
                            <p:childTnLst>
                              <p:par>
                                <p:cTn id="185" presetID="2" presetClass="entr" presetSubtype="4" fill="hold" nodeType="clickEffect">
                                  <p:stCondLst>
                                    <p:cond delay="0"/>
                                  </p:stCondLst>
                                  <p:childTnLst>
                                    <p:set>
                                      <p:cBhvr>
                                        <p:cTn id="186" dur="1" fill="hold">
                                          <p:stCondLst>
                                            <p:cond delay="0"/>
                                          </p:stCondLst>
                                        </p:cTn>
                                        <p:tgtEl>
                                          <p:spTgt spid="54">
                                            <p:txEl>
                                              <p:pRg st="0" end="0"/>
                                            </p:txEl>
                                          </p:spTgt>
                                        </p:tgtEl>
                                        <p:attrNameLst>
                                          <p:attrName>style.visibility</p:attrName>
                                        </p:attrNameLst>
                                      </p:cBhvr>
                                      <p:to>
                                        <p:strVal val="visible"/>
                                      </p:to>
                                    </p:set>
                                    <p:anim calcmode="lin" valueType="num">
                                      <p:cBhvr additive="base">
                                        <p:cTn id="187" dur="500" fill="hold"/>
                                        <p:tgtEl>
                                          <p:spTgt spid="54">
                                            <p:txEl>
                                              <p:pRg st="0" end="0"/>
                                            </p:txEl>
                                          </p:spTgt>
                                        </p:tgtEl>
                                        <p:attrNameLst>
                                          <p:attrName>ppt_x</p:attrName>
                                        </p:attrNameLst>
                                      </p:cBhvr>
                                      <p:tavLst>
                                        <p:tav tm="0">
                                          <p:val>
                                            <p:strVal val="#ppt_x"/>
                                          </p:val>
                                        </p:tav>
                                        <p:tav tm="100000">
                                          <p:val>
                                            <p:strVal val="#ppt_x"/>
                                          </p:val>
                                        </p:tav>
                                      </p:tavLst>
                                    </p:anim>
                                    <p:anim calcmode="lin" valueType="num">
                                      <p:cBhvr additive="base">
                                        <p:cTn id="188" dur="500" fill="hold"/>
                                        <p:tgtEl>
                                          <p:spTgt spid="5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6411" y="300789"/>
            <a:ext cx="9083842"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smtClean="0"/>
              <a:t>28. </a:t>
            </a:r>
            <a:r>
              <a:rPr lang="en-IN" dirty="0"/>
              <a:t>In how many ways can you pack 5 different gifts in 3 identical boxes such that no box is empty, if any of the boxes may hold all of the gifts?</a:t>
            </a:r>
            <a:r>
              <a:rPr lang="en-IN" dirty="0" smtClean="0"/>
              <a:t>?</a:t>
            </a:r>
            <a:endParaRPr lang="en-IN" dirty="0"/>
          </a:p>
          <a:p>
            <a:endParaRPr lang="en-IN" dirty="0"/>
          </a:p>
        </p:txBody>
      </p:sp>
      <p:sp>
        <p:nvSpPr>
          <p:cNvPr id="3" name="TextBox 2"/>
          <p:cNvSpPr txBox="1"/>
          <p:nvPr/>
        </p:nvSpPr>
        <p:spPr>
          <a:xfrm>
            <a:off x="156411" y="1224119"/>
            <a:ext cx="9083842" cy="4801314"/>
          </a:xfrm>
          <a:prstGeom prst="rect">
            <a:avLst/>
          </a:prstGeom>
          <a:scene3d>
            <a:camera prst="orthographicFront"/>
            <a:lightRig rig="threePt" dir="t"/>
          </a:scene3d>
          <a:sp3d>
            <a:bevelT w="114300" prst="artDeco"/>
          </a:sp3d>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Solution:</a:t>
            </a:r>
          </a:p>
          <a:p>
            <a:endParaRPr lang="en-US" dirty="0"/>
          </a:p>
          <a:p>
            <a:endParaRPr lang="en-US" dirty="0" smtClean="0"/>
          </a:p>
          <a:p>
            <a:endParaRPr lang="en-US" dirty="0"/>
          </a:p>
          <a:p>
            <a:r>
              <a:rPr lang="en-US" dirty="0" smtClean="0"/>
              <a:t>(5C3 * 2C1 * 1C1)/ 2! </a:t>
            </a:r>
          </a:p>
          <a:p>
            <a:r>
              <a:rPr lang="en-US" dirty="0" smtClean="0"/>
              <a:t>= (5*4/2 * 2 * 1)/2</a:t>
            </a:r>
          </a:p>
          <a:p>
            <a:r>
              <a:rPr lang="en-US" dirty="0" smtClean="0"/>
              <a:t>=10</a:t>
            </a:r>
          </a:p>
          <a:p>
            <a:r>
              <a:rPr lang="en-US" dirty="0" smtClean="0"/>
              <a:t>                         or</a:t>
            </a:r>
          </a:p>
          <a:p>
            <a:endParaRPr lang="en-US" dirty="0" smtClean="0"/>
          </a:p>
          <a:p>
            <a:endParaRPr lang="en-US" dirty="0" smtClean="0"/>
          </a:p>
          <a:p>
            <a:endParaRPr lang="en-US" dirty="0"/>
          </a:p>
          <a:p>
            <a:r>
              <a:rPr lang="en-US" dirty="0" smtClean="0"/>
              <a:t>= (5C2 * 3C2 * 1C1)/2</a:t>
            </a:r>
          </a:p>
          <a:p>
            <a:r>
              <a:rPr lang="en-US" dirty="0" smtClean="0"/>
              <a:t>= (10*3*1)/2</a:t>
            </a:r>
          </a:p>
          <a:p>
            <a:r>
              <a:rPr lang="en-US" dirty="0" smtClean="0"/>
              <a:t>= 15</a:t>
            </a:r>
          </a:p>
          <a:p>
            <a:r>
              <a:rPr lang="en-US" dirty="0" smtClean="0"/>
              <a:t>Total = 10+15 </a:t>
            </a:r>
          </a:p>
          <a:p>
            <a:r>
              <a:rPr lang="en-US" dirty="0"/>
              <a:t> </a:t>
            </a:r>
            <a:r>
              <a:rPr lang="en-US" dirty="0" smtClean="0"/>
              <a:t>        = 25</a:t>
            </a:r>
            <a:endParaRPr lang="en-US" dirty="0"/>
          </a:p>
          <a:p>
            <a:endParaRPr lang="en-US" dirty="0" smtClean="0"/>
          </a:p>
        </p:txBody>
      </p:sp>
      <p:sp>
        <p:nvSpPr>
          <p:cNvPr id="4" name="Rectangle 3"/>
          <p:cNvSpPr/>
          <p:nvPr/>
        </p:nvSpPr>
        <p:spPr>
          <a:xfrm>
            <a:off x="518317" y="1707881"/>
            <a:ext cx="601579" cy="421105"/>
          </a:xfrm>
          <a:prstGeom prst="rect">
            <a:avLst/>
          </a:prstGeom>
          <a:solidFill>
            <a:schemeClr val="bg1"/>
          </a:solidFill>
          <a:scene3d>
            <a:camera prst="orthographicFront"/>
            <a:lightRig rig="threePt" dir="t"/>
          </a:scene3d>
          <a:sp3d>
            <a:bevelT w="114300" prst="artDeco"/>
          </a:sp3d>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a:t>
            </a:r>
            <a:endParaRPr lang="en-IN" dirty="0"/>
          </a:p>
        </p:txBody>
      </p:sp>
      <p:sp>
        <p:nvSpPr>
          <p:cNvPr id="5" name="Rectangle 4"/>
          <p:cNvSpPr/>
          <p:nvPr/>
        </p:nvSpPr>
        <p:spPr>
          <a:xfrm>
            <a:off x="1557035" y="1685088"/>
            <a:ext cx="601579" cy="421105"/>
          </a:xfrm>
          <a:prstGeom prst="rect">
            <a:avLst/>
          </a:prstGeom>
          <a:solidFill>
            <a:schemeClr val="bg1"/>
          </a:solidFill>
          <a:scene3d>
            <a:camera prst="orthographicFront"/>
            <a:lightRig rig="threePt" dir="t"/>
          </a:scene3d>
          <a:sp3d>
            <a:bevelT w="114300" prst="artDeco"/>
          </a:sp3d>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endParaRPr lang="en-IN" dirty="0"/>
          </a:p>
        </p:txBody>
      </p:sp>
      <p:sp>
        <p:nvSpPr>
          <p:cNvPr id="7" name="Rectangle 6"/>
          <p:cNvSpPr/>
          <p:nvPr/>
        </p:nvSpPr>
        <p:spPr>
          <a:xfrm>
            <a:off x="2607060" y="1718061"/>
            <a:ext cx="601579" cy="421105"/>
          </a:xfrm>
          <a:prstGeom prst="rect">
            <a:avLst/>
          </a:prstGeom>
          <a:solidFill>
            <a:schemeClr val="bg1"/>
          </a:solidFill>
          <a:scene3d>
            <a:camera prst="orthographicFront"/>
            <a:lightRig rig="threePt" dir="t"/>
          </a:scene3d>
          <a:sp3d>
            <a:bevelT w="114300" prst="artDeco"/>
          </a:sp3d>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a:t>
            </a:r>
            <a:endParaRPr lang="en-IN" dirty="0"/>
          </a:p>
        </p:txBody>
      </p:sp>
      <p:sp>
        <p:nvSpPr>
          <p:cNvPr id="8" name="Rectangle 7"/>
          <p:cNvSpPr/>
          <p:nvPr/>
        </p:nvSpPr>
        <p:spPr>
          <a:xfrm>
            <a:off x="609683" y="3716790"/>
            <a:ext cx="601579" cy="421105"/>
          </a:xfrm>
          <a:prstGeom prst="rect">
            <a:avLst/>
          </a:prstGeom>
          <a:solidFill>
            <a:schemeClr val="bg1"/>
          </a:solidFill>
          <a:scene3d>
            <a:camera prst="orthographicFront"/>
            <a:lightRig rig="threePt" dir="t"/>
          </a:scene3d>
          <a:sp3d>
            <a:bevelT w="114300" prst="artDeco"/>
          </a:sp3d>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endParaRPr lang="en-IN" dirty="0"/>
          </a:p>
        </p:txBody>
      </p:sp>
      <p:sp>
        <p:nvSpPr>
          <p:cNvPr id="9" name="Rectangle 8"/>
          <p:cNvSpPr/>
          <p:nvPr/>
        </p:nvSpPr>
        <p:spPr>
          <a:xfrm>
            <a:off x="1648401" y="3693997"/>
            <a:ext cx="601579" cy="421105"/>
          </a:xfrm>
          <a:prstGeom prst="rect">
            <a:avLst/>
          </a:prstGeom>
          <a:solidFill>
            <a:schemeClr val="bg1"/>
          </a:solidFill>
          <a:scene3d>
            <a:camera prst="orthographicFront"/>
            <a:lightRig rig="threePt" dir="t"/>
          </a:scene3d>
          <a:sp3d>
            <a:bevelT w="114300" prst="artDeco"/>
          </a:sp3d>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endParaRPr lang="en-IN" dirty="0"/>
          </a:p>
        </p:txBody>
      </p:sp>
      <p:sp>
        <p:nvSpPr>
          <p:cNvPr id="10" name="Rectangle 9"/>
          <p:cNvSpPr/>
          <p:nvPr/>
        </p:nvSpPr>
        <p:spPr>
          <a:xfrm>
            <a:off x="2698426" y="3726970"/>
            <a:ext cx="601579" cy="421105"/>
          </a:xfrm>
          <a:prstGeom prst="rect">
            <a:avLst/>
          </a:prstGeom>
          <a:solidFill>
            <a:schemeClr val="bg1"/>
          </a:solidFill>
          <a:scene3d>
            <a:camera prst="orthographicFront"/>
            <a:lightRig rig="threePt" dir="t"/>
          </a:scene3d>
          <a:sp3d>
            <a:bevelT w="114300" prst="artDeco"/>
          </a:sp3d>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a:t>
            </a:r>
            <a:endParaRPr lang="en-IN" dirty="0"/>
          </a:p>
        </p:txBody>
      </p:sp>
    </p:spTree>
    <p:extLst>
      <p:ext uri="{BB962C8B-B14F-4D97-AF65-F5344CB8AC3E}">
        <p14:creationId xmlns:p14="http://schemas.microsoft.com/office/powerpoint/2010/main" val="3342904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anim calcmode="lin" valueType="num">
                                      <p:cBhvr additive="base">
                                        <p:cTn id="4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 calcmode="lin" valueType="num">
                                      <p:cBhvr additive="base">
                                        <p:cTn id="4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anim calcmode="lin" valueType="num">
                                      <p:cBhvr additive="base">
                                        <p:cTn id="5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14" end="14"/>
                                            </p:txEl>
                                          </p:spTgt>
                                        </p:tgtEl>
                                        <p:attrNameLst>
                                          <p:attrName>style.visibility</p:attrName>
                                        </p:attrNameLst>
                                      </p:cBhvr>
                                      <p:to>
                                        <p:strVal val="visible"/>
                                      </p:to>
                                    </p:set>
                                    <p:anim calcmode="lin" valueType="num">
                                      <p:cBhvr additive="base">
                                        <p:cTn id="6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5" end="15"/>
                                            </p:txEl>
                                          </p:spTgt>
                                        </p:tgtEl>
                                        <p:attrNameLst>
                                          <p:attrName>style.visibility</p:attrName>
                                        </p:attrNameLst>
                                      </p:cBhvr>
                                      <p:to>
                                        <p:strVal val="visible"/>
                                      </p:to>
                                    </p:set>
                                    <p:anim calcmode="lin" valueType="num">
                                      <p:cBhvr additive="base">
                                        <p:cTn id="67"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4">
                                            <p:txEl>
                                              <p:pRg st="0" end="0"/>
                                            </p:txEl>
                                          </p:spTgt>
                                        </p:tgtEl>
                                        <p:attrNameLst>
                                          <p:attrName>style.visibility</p:attrName>
                                        </p:attrNameLst>
                                      </p:cBhvr>
                                      <p:to>
                                        <p:strVal val="visible"/>
                                      </p:to>
                                    </p:set>
                                    <p:anim calcmode="lin" valueType="num">
                                      <p:cBhvr additive="base">
                                        <p:cTn id="7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5">
                                            <p:txEl>
                                              <p:pRg st="0" end="0"/>
                                            </p:txEl>
                                          </p:spTgt>
                                        </p:tgtEl>
                                        <p:attrNameLst>
                                          <p:attrName>style.visibility</p:attrName>
                                        </p:attrNameLst>
                                      </p:cBhvr>
                                      <p:to>
                                        <p:strVal val="visible"/>
                                      </p:to>
                                    </p:set>
                                    <p:anim calcmode="lin" valueType="num">
                                      <p:cBhvr additive="base">
                                        <p:cTn id="79"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7">
                                            <p:txEl>
                                              <p:pRg st="0" end="0"/>
                                            </p:txEl>
                                          </p:spTgt>
                                        </p:tgtEl>
                                        <p:attrNameLst>
                                          <p:attrName>style.visibility</p:attrName>
                                        </p:attrNameLst>
                                      </p:cBhvr>
                                      <p:to>
                                        <p:strVal val="visible"/>
                                      </p:to>
                                    </p:set>
                                    <p:anim calcmode="lin" valueType="num">
                                      <p:cBhvr additive="base">
                                        <p:cTn id="85"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8">
                                            <p:txEl>
                                              <p:pRg st="0" end="0"/>
                                            </p:txEl>
                                          </p:spTgt>
                                        </p:tgtEl>
                                        <p:attrNameLst>
                                          <p:attrName>style.visibility</p:attrName>
                                        </p:attrNameLst>
                                      </p:cBhvr>
                                      <p:to>
                                        <p:strVal val="visible"/>
                                      </p:to>
                                    </p:set>
                                    <p:anim calcmode="lin" valueType="num">
                                      <p:cBhvr additive="base">
                                        <p:cTn id="91"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9">
                                            <p:txEl>
                                              <p:pRg st="0" end="0"/>
                                            </p:txEl>
                                          </p:spTgt>
                                        </p:tgtEl>
                                        <p:attrNameLst>
                                          <p:attrName>style.visibility</p:attrName>
                                        </p:attrNameLst>
                                      </p:cBhvr>
                                      <p:to>
                                        <p:strVal val="visible"/>
                                      </p:to>
                                    </p:set>
                                    <p:anim calcmode="lin" valueType="num">
                                      <p:cBhvr additive="base">
                                        <p:cTn id="9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10">
                                            <p:txEl>
                                              <p:pRg st="0" end="0"/>
                                            </p:txEl>
                                          </p:spTgt>
                                        </p:tgtEl>
                                        <p:attrNameLst>
                                          <p:attrName>style.visibility</p:attrName>
                                        </p:attrNameLst>
                                      </p:cBhvr>
                                      <p:to>
                                        <p:strVal val="visible"/>
                                      </p:to>
                                    </p:set>
                                    <p:anim calcmode="lin" valueType="num">
                                      <p:cBhvr additive="base">
                                        <p:cTn id="103"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6411" y="300789"/>
            <a:ext cx="908384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smtClean="0"/>
              <a:t>29. </a:t>
            </a:r>
            <a:r>
              <a:rPr lang="en-IN" dirty="0"/>
              <a:t>A polygon has 54 diagonals. Find the number of sides.</a:t>
            </a:r>
          </a:p>
        </p:txBody>
      </p:sp>
      <p:sp>
        <p:nvSpPr>
          <p:cNvPr id="3" name="TextBox 2"/>
          <p:cNvSpPr txBox="1"/>
          <p:nvPr/>
        </p:nvSpPr>
        <p:spPr>
          <a:xfrm>
            <a:off x="156411" y="1072864"/>
            <a:ext cx="9083842" cy="397031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endParaRPr lang="en-US" dirty="0" smtClean="0">
              <a:ln w="0"/>
              <a:solidFill>
                <a:schemeClr val="tx1"/>
              </a:solidFill>
              <a:effectLst>
                <a:outerShdw blurRad="38100" dist="19050" dir="2700000" algn="tl" rotWithShape="0">
                  <a:schemeClr val="dk1">
                    <a:alpha val="40000"/>
                  </a:schemeClr>
                </a:outerShdw>
              </a:effectLst>
            </a:endParaRPr>
          </a:p>
          <a:p>
            <a:endParaRPr lang="en-US" dirty="0">
              <a:ln w="0"/>
              <a:solidFill>
                <a:schemeClr val="tx1"/>
              </a:solidFill>
              <a:effectLst>
                <a:outerShdw blurRad="38100" dist="19050" dir="2700000" algn="tl" rotWithShape="0">
                  <a:schemeClr val="dk1">
                    <a:alpha val="40000"/>
                  </a:schemeClr>
                </a:outerShdw>
              </a:effectLst>
            </a:endParaRPr>
          </a:p>
          <a:p>
            <a:endParaRPr lang="en-US" dirty="0" smtClean="0">
              <a:ln w="0"/>
              <a:solidFill>
                <a:schemeClr val="tx1"/>
              </a:solidFill>
              <a:effectLst>
                <a:outerShdw blurRad="38100" dist="19050" dir="2700000" algn="tl" rotWithShape="0">
                  <a:schemeClr val="dk1">
                    <a:alpha val="40000"/>
                  </a:schemeClr>
                </a:outerShdw>
              </a:effectLst>
            </a:endParaRPr>
          </a:p>
          <a:p>
            <a:endParaRPr lang="en-US" dirty="0">
              <a:ln w="0"/>
              <a:solidFill>
                <a:schemeClr val="tx1"/>
              </a:solidFill>
              <a:effectLst>
                <a:outerShdw blurRad="38100" dist="19050" dir="2700000" algn="tl" rotWithShape="0">
                  <a:schemeClr val="dk1">
                    <a:alpha val="40000"/>
                  </a:schemeClr>
                </a:outerShdw>
              </a:effectLst>
            </a:endParaRPr>
          </a:p>
          <a:p>
            <a:endParaRPr lang="en-US" dirty="0" smtClean="0">
              <a:ln w="0"/>
              <a:solidFill>
                <a:schemeClr val="tx1"/>
              </a:solidFill>
              <a:effectLst>
                <a:outerShdw blurRad="38100" dist="19050" dir="2700000" algn="tl" rotWithShape="0">
                  <a:schemeClr val="dk1">
                    <a:alpha val="40000"/>
                  </a:schemeClr>
                </a:outerShdw>
              </a:effectLst>
            </a:endParaRPr>
          </a:p>
          <a:p>
            <a:endParaRPr lang="en-US" dirty="0">
              <a:ln w="0"/>
              <a:solidFill>
                <a:schemeClr val="tx1"/>
              </a:solidFill>
              <a:effectLst>
                <a:outerShdw blurRad="38100" dist="19050" dir="2700000" algn="tl" rotWithShape="0">
                  <a:schemeClr val="dk1">
                    <a:alpha val="40000"/>
                  </a:schemeClr>
                </a:outerShdw>
              </a:effectLst>
            </a:endParaRPr>
          </a:p>
          <a:p>
            <a:endParaRPr lang="en-US" dirty="0" smtClean="0">
              <a:ln w="0"/>
              <a:solidFill>
                <a:schemeClr val="tx1"/>
              </a:solidFill>
              <a:effectLst>
                <a:outerShdw blurRad="38100" dist="19050" dir="2700000" algn="tl" rotWithShape="0">
                  <a:schemeClr val="dk1">
                    <a:alpha val="40000"/>
                  </a:schemeClr>
                </a:outerShdw>
              </a:effectLst>
            </a:endParaRPr>
          </a:p>
          <a:p>
            <a:endParaRPr lang="en-US" dirty="0">
              <a:ln w="0"/>
              <a:solidFill>
                <a:schemeClr val="tx1"/>
              </a:solidFill>
              <a:effectLst>
                <a:outerShdw blurRad="38100" dist="19050" dir="2700000" algn="tl" rotWithShape="0">
                  <a:schemeClr val="dk1">
                    <a:alpha val="40000"/>
                  </a:schemeClr>
                </a:outerShdw>
              </a:effectLst>
            </a:endParaRPr>
          </a:p>
          <a:p>
            <a:endParaRPr lang="en-US" dirty="0" smtClean="0">
              <a:ln w="0"/>
              <a:solidFill>
                <a:schemeClr val="tx1"/>
              </a:solidFill>
              <a:effectLst>
                <a:outerShdw blurRad="38100" dist="19050" dir="2700000" algn="tl" rotWithShape="0">
                  <a:schemeClr val="dk1">
                    <a:alpha val="40000"/>
                  </a:schemeClr>
                </a:outerShdw>
              </a:effectLst>
            </a:endParaRPr>
          </a:p>
          <a:p>
            <a:endParaRPr lang="en-US" dirty="0">
              <a:ln w="0"/>
              <a:solidFill>
                <a:schemeClr val="tx1"/>
              </a:solidFill>
              <a:effectLst>
                <a:outerShdw blurRad="38100" dist="19050" dir="2700000" algn="tl" rotWithShape="0">
                  <a:schemeClr val="dk1">
                    <a:alpha val="40000"/>
                  </a:schemeClr>
                </a:outerShdw>
              </a:effectLst>
            </a:endParaRPr>
          </a:p>
          <a:p>
            <a:endParaRPr lang="en-US" dirty="0" smtClean="0">
              <a:ln w="0"/>
              <a:solidFill>
                <a:schemeClr val="tx1"/>
              </a:solidFill>
              <a:effectLst>
                <a:outerShdw blurRad="38100" dist="19050" dir="2700000" algn="tl" rotWithShape="0">
                  <a:schemeClr val="dk1">
                    <a:alpha val="40000"/>
                  </a:schemeClr>
                </a:outerShdw>
              </a:effectLst>
            </a:endParaRPr>
          </a:p>
          <a:p>
            <a:endParaRPr lang="en-US" dirty="0">
              <a:ln w="0"/>
              <a:solidFill>
                <a:schemeClr val="tx1"/>
              </a:solidFill>
              <a:effectLst>
                <a:outerShdw blurRad="38100" dist="19050" dir="2700000" algn="tl" rotWithShape="0">
                  <a:schemeClr val="dk1">
                    <a:alpha val="40000"/>
                  </a:schemeClr>
                </a:outerShdw>
              </a:effectLst>
            </a:endParaRPr>
          </a:p>
          <a:p>
            <a:endParaRPr lang="en-US" dirty="0" smtClean="0">
              <a:ln w="0"/>
              <a:solidFill>
                <a:schemeClr val="tx1"/>
              </a:solidFill>
              <a:effectLst>
                <a:outerShdw blurRad="38100" dist="19050" dir="2700000" algn="tl" rotWithShape="0">
                  <a:schemeClr val="dk1">
                    <a:alpha val="40000"/>
                  </a:schemeClr>
                </a:outerShdw>
              </a:effectLst>
            </a:endParaRPr>
          </a:p>
          <a:p>
            <a:endParaRPr lang="en-US" dirty="0">
              <a:ln w="0"/>
              <a:solidFill>
                <a:schemeClr val="tx1"/>
              </a:solidFill>
              <a:effectLst>
                <a:outerShdw blurRad="38100" dist="19050" dir="2700000" algn="tl" rotWithShape="0">
                  <a:schemeClr val="dk1">
                    <a:alpha val="40000"/>
                  </a:schemeClr>
                </a:outerShdw>
              </a:effectLst>
            </a:endParaRPr>
          </a:p>
        </p:txBody>
      </p:sp>
      <p:sp>
        <p:nvSpPr>
          <p:cNvPr id="10" name="TextBox 9"/>
          <p:cNvSpPr txBox="1"/>
          <p:nvPr/>
        </p:nvSpPr>
        <p:spPr>
          <a:xfrm>
            <a:off x="4405745" y="4059516"/>
            <a:ext cx="6179127"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To form a diagonal we need to select two points out of n points and subtract with the number of sides</a:t>
            </a:r>
          </a:p>
          <a:p>
            <a:r>
              <a:rPr lang="en-US" dirty="0" smtClean="0"/>
              <a:t>NC2 – N = 54</a:t>
            </a:r>
          </a:p>
          <a:p>
            <a:r>
              <a:rPr lang="en-US" dirty="0" smtClean="0"/>
              <a:t>N (N-1) / 2 = 54 + N</a:t>
            </a:r>
          </a:p>
          <a:p>
            <a:r>
              <a:rPr lang="en-US" dirty="0" smtClean="0"/>
              <a:t>N = 12</a:t>
            </a:r>
          </a:p>
          <a:p>
            <a:endParaRPr lang="en-US" dirty="0" smtClean="0"/>
          </a:p>
          <a:p>
            <a:endParaRPr lang="en-IN" dirty="0"/>
          </a:p>
        </p:txBody>
      </p:sp>
      <p:sp>
        <p:nvSpPr>
          <p:cNvPr id="5" name="Isosceles Triangle 4"/>
          <p:cNvSpPr/>
          <p:nvPr/>
        </p:nvSpPr>
        <p:spPr>
          <a:xfrm>
            <a:off x="706582" y="1371600"/>
            <a:ext cx="554182" cy="803564"/>
          </a:xfrm>
          <a:prstGeom prst="triangl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11" name="Straight Connector 10"/>
          <p:cNvCxnSpPr>
            <a:stCxn id="5" idx="0"/>
          </p:cNvCxnSpPr>
          <p:nvPr/>
        </p:nvCxnSpPr>
        <p:spPr>
          <a:xfrm>
            <a:off x="983673" y="1371600"/>
            <a:ext cx="0" cy="803564"/>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147455" y="1371600"/>
            <a:ext cx="2258290" cy="117763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14" name="Straight Connector 13"/>
          <p:cNvCxnSpPr/>
          <p:nvPr/>
        </p:nvCxnSpPr>
        <p:spPr>
          <a:xfrm>
            <a:off x="2147455" y="1371600"/>
            <a:ext cx="2258290" cy="1177636"/>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flipV="1">
            <a:off x="2147455" y="1371600"/>
            <a:ext cx="2258290" cy="1177636"/>
          </a:xfrm>
          <a:prstGeom prst="line">
            <a:avLst/>
          </a:prstGeom>
        </p:spPr>
        <p:style>
          <a:lnRef idx="1">
            <a:schemeClr val="accent1"/>
          </a:lnRef>
          <a:fillRef idx="0">
            <a:schemeClr val="accent1"/>
          </a:fillRef>
          <a:effectRef idx="0">
            <a:schemeClr val="accent1"/>
          </a:effectRef>
          <a:fontRef idx="minor">
            <a:schemeClr val="tx1"/>
          </a:fontRef>
        </p:style>
      </p:cxnSp>
      <p:sp>
        <p:nvSpPr>
          <p:cNvPr id="17" name="Regular Pentagon 16"/>
          <p:cNvSpPr/>
          <p:nvPr/>
        </p:nvSpPr>
        <p:spPr>
          <a:xfrm>
            <a:off x="5652655" y="1371600"/>
            <a:ext cx="1842653" cy="1579418"/>
          </a:xfrm>
          <a:prstGeom prst="pentagon">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19" name="Straight Connector 18"/>
          <p:cNvCxnSpPr>
            <a:stCxn id="17" idx="2"/>
            <a:endCxn id="17" idx="0"/>
          </p:cNvCxnSpPr>
          <p:nvPr/>
        </p:nvCxnSpPr>
        <p:spPr>
          <a:xfrm flipV="1">
            <a:off x="6004572" y="1371600"/>
            <a:ext cx="569410" cy="1579414"/>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a:stCxn id="17" idx="0"/>
          </p:cNvCxnSpPr>
          <p:nvPr/>
        </p:nvCxnSpPr>
        <p:spPr>
          <a:xfrm>
            <a:off x="6573982" y="1371600"/>
            <a:ext cx="602673" cy="1579418"/>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a:stCxn id="17" idx="4"/>
            <a:endCxn id="17" idx="1"/>
          </p:cNvCxnSpPr>
          <p:nvPr/>
        </p:nvCxnSpPr>
        <p:spPr>
          <a:xfrm flipH="1" flipV="1">
            <a:off x="5652657" y="1974882"/>
            <a:ext cx="1490734" cy="976132"/>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flipV="1">
            <a:off x="5652655" y="1960418"/>
            <a:ext cx="1842653" cy="54834"/>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a:stCxn id="17" idx="5"/>
          </p:cNvCxnSpPr>
          <p:nvPr/>
        </p:nvCxnSpPr>
        <p:spPr>
          <a:xfrm flipH="1">
            <a:off x="6004572" y="1974882"/>
            <a:ext cx="1490734" cy="976132"/>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4072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10">
                                            <p:txEl>
                                              <p:pRg st="0" end="0"/>
                                            </p:txEl>
                                          </p:spTgt>
                                        </p:tgtEl>
                                        <p:attrNameLst>
                                          <p:attrName>style.visibility</p:attrName>
                                        </p:attrNameLst>
                                      </p:cBhvr>
                                      <p:to>
                                        <p:strVal val="visible"/>
                                      </p:to>
                                    </p:set>
                                    <p:animEffect transition="in" filter="fade">
                                      <p:cBhvr>
                                        <p:cTn id="25" dur="1000"/>
                                        <p:tgtEl>
                                          <p:spTgt spid="10">
                                            <p:txEl>
                                              <p:pRg st="0" end="0"/>
                                            </p:txEl>
                                          </p:spTgt>
                                        </p:tgtEl>
                                      </p:cBhvr>
                                    </p:animEffect>
                                    <p:anim calcmode="lin" valueType="num">
                                      <p:cBhvr>
                                        <p:cTn id="26"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7"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10">
                                            <p:txEl>
                                              <p:pRg st="1" end="1"/>
                                            </p:txEl>
                                          </p:spTgt>
                                        </p:tgtEl>
                                        <p:attrNameLst>
                                          <p:attrName>style.visibility</p:attrName>
                                        </p:attrNameLst>
                                      </p:cBhvr>
                                      <p:to>
                                        <p:strVal val="visible"/>
                                      </p:to>
                                    </p:set>
                                    <p:animEffect transition="in" filter="fade">
                                      <p:cBhvr>
                                        <p:cTn id="32" dur="1000"/>
                                        <p:tgtEl>
                                          <p:spTgt spid="10">
                                            <p:txEl>
                                              <p:pRg st="1" end="1"/>
                                            </p:txEl>
                                          </p:spTgt>
                                        </p:tgtEl>
                                      </p:cBhvr>
                                    </p:animEffect>
                                    <p:anim calcmode="lin" valueType="num">
                                      <p:cBhvr>
                                        <p:cTn id="33"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34" dur="1000" fill="hold"/>
                                        <p:tgtEl>
                                          <p:spTgt spid="1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10">
                                            <p:txEl>
                                              <p:pRg st="2" end="2"/>
                                            </p:txEl>
                                          </p:spTgt>
                                        </p:tgtEl>
                                        <p:attrNameLst>
                                          <p:attrName>style.visibility</p:attrName>
                                        </p:attrNameLst>
                                      </p:cBhvr>
                                      <p:to>
                                        <p:strVal val="visible"/>
                                      </p:to>
                                    </p:set>
                                    <p:animEffect transition="in" filter="fade">
                                      <p:cBhvr>
                                        <p:cTn id="39" dur="1000"/>
                                        <p:tgtEl>
                                          <p:spTgt spid="10">
                                            <p:txEl>
                                              <p:pRg st="2" end="2"/>
                                            </p:txEl>
                                          </p:spTgt>
                                        </p:tgtEl>
                                      </p:cBhvr>
                                    </p:animEffect>
                                    <p:anim calcmode="lin" valueType="num">
                                      <p:cBhvr>
                                        <p:cTn id="40" dur="10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41" dur="1000" fill="hold"/>
                                        <p:tgtEl>
                                          <p:spTgt spid="1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10">
                                            <p:txEl>
                                              <p:pRg st="3" end="3"/>
                                            </p:txEl>
                                          </p:spTgt>
                                        </p:tgtEl>
                                        <p:attrNameLst>
                                          <p:attrName>style.visibility</p:attrName>
                                        </p:attrNameLst>
                                      </p:cBhvr>
                                      <p:to>
                                        <p:strVal val="visible"/>
                                      </p:to>
                                    </p:set>
                                    <p:animEffect transition="in" filter="fade">
                                      <p:cBhvr>
                                        <p:cTn id="46" dur="1000"/>
                                        <p:tgtEl>
                                          <p:spTgt spid="10">
                                            <p:txEl>
                                              <p:pRg st="3" end="3"/>
                                            </p:txEl>
                                          </p:spTgt>
                                        </p:tgtEl>
                                      </p:cBhvr>
                                    </p:animEffect>
                                    <p:anim calcmode="lin" valueType="num">
                                      <p:cBhvr>
                                        <p:cTn id="47" dur="1000" fill="hold"/>
                                        <p:tgtEl>
                                          <p:spTgt spid="10">
                                            <p:txEl>
                                              <p:pRg st="3" end="3"/>
                                            </p:txEl>
                                          </p:spTgt>
                                        </p:tgtEl>
                                        <p:attrNameLst>
                                          <p:attrName>ppt_x</p:attrName>
                                        </p:attrNameLst>
                                      </p:cBhvr>
                                      <p:tavLst>
                                        <p:tav tm="0">
                                          <p:val>
                                            <p:strVal val="#ppt_x"/>
                                          </p:val>
                                        </p:tav>
                                        <p:tav tm="100000">
                                          <p:val>
                                            <p:strVal val="#ppt_x"/>
                                          </p:val>
                                        </p:tav>
                                      </p:tavLst>
                                    </p:anim>
                                    <p:anim calcmode="lin" valueType="num">
                                      <p:cBhvr>
                                        <p:cTn id="48" dur="1000" fill="hold"/>
                                        <p:tgtEl>
                                          <p:spTgt spid="10">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11442" y="962526"/>
            <a:ext cx="7351295"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Permutation based problems:</a:t>
            </a:r>
          </a:p>
          <a:p>
            <a:r>
              <a:rPr lang="en-US" dirty="0" smtClean="0"/>
              <a:t>Word Formation – with repetition, Without repetition</a:t>
            </a:r>
          </a:p>
          <a:p>
            <a:r>
              <a:rPr lang="en-US" dirty="0" smtClean="0"/>
              <a:t>Number Formation – with / without repetition</a:t>
            </a:r>
          </a:p>
          <a:p>
            <a:r>
              <a:rPr lang="en-US" dirty="0" smtClean="0"/>
              <a:t>Seating arrangement based questions</a:t>
            </a:r>
          </a:p>
          <a:p>
            <a:endParaRPr lang="en-US" dirty="0" smtClean="0"/>
          </a:p>
          <a:p>
            <a:endParaRPr lang="en-US" dirty="0"/>
          </a:p>
          <a:p>
            <a:r>
              <a:rPr lang="en-US" dirty="0" smtClean="0"/>
              <a:t>Combination based Problems:</a:t>
            </a:r>
          </a:p>
          <a:p>
            <a:r>
              <a:rPr lang="en-US" dirty="0" smtClean="0"/>
              <a:t>Team Selection/ Committee Selection / Card Selection</a:t>
            </a:r>
            <a:endParaRPr lang="en-IN" dirty="0"/>
          </a:p>
        </p:txBody>
      </p:sp>
    </p:spTree>
    <p:extLst>
      <p:ext uri="{BB962C8B-B14F-4D97-AF65-F5344CB8AC3E}">
        <p14:creationId xmlns:p14="http://schemas.microsoft.com/office/powerpoint/2010/main" val="3284841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 calcmode="lin" valueType="num">
                                      <p:cBhvr additive="base">
                                        <p:cTn id="2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6411" y="348916"/>
            <a:ext cx="9083842"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smtClean="0"/>
              <a:t>30. </a:t>
            </a:r>
            <a:r>
              <a:rPr lang="en-IN" dirty="0"/>
              <a:t>In how many ways can the letters of the word EDUCATION be rearranged so that the relative position of the vowels and consonants remain the same as in the word EDUCATION?</a:t>
            </a:r>
          </a:p>
        </p:txBody>
      </p:sp>
      <p:sp>
        <p:nvSpPr>
          <p:cNvPr id="7" name="TextBox 6"/>
          <p:cNvSpPr txBox="1"/>
          <p:nvPr/>
        </p:nvSpPr>
        <p:spPr>
          <a:xfrm>
            <a:off x="156411" y="1552074"/>
            <a:ext cx="9685421" cy="258532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Solution:</a:t>
            </a:r>
          </a:p>
          <a:p>
            <a:r>
              <a:rPr lang="en-US" dirty="0"/>
              <a:t>D</a:t>
            </a:r>
            <a:r>
              <a:rPr lang="en-US" dirty="0" smtClean="0"/>
              <a:t>  C  T   N – 4 consonants</a:t>
            </a:r>
          </a:p>
          <a:p>
            <a:r>
              <a:rPr lang="en-US" dirty="0" smtClean="0"/>
              <a:t>A   U   I  O E – 5 vowels</a:t>
            </a:r>
            <a:endParaRPr lang="en-US" dirty="0"/>
          </a:p>
          <a:p>
            <a:r>
              <a:rPr lang="en-US" dirty="0" smtClean="0"/>
              <a:t>       </a:t>
            </a:r>
            <a:r>
              <a:rPr lang="en-US" dirty="0"/>
              <a:t>E</a:t>
            </a:r>
            <a:r>
              <a:rPr lang="en-US" dirty="0" smtClean="0"/>
              <a:t>      </a:t>
            </a:r>
            <a:r>
              <a:rPr lang="en-US" dirty="0"/>
              <a:t>D</a:t>
            </a:r>
            <a:r>
              <a:rPr lang="en-US" dirty="0" smtClean="0"/>
              <a:t>       </a:t>
            </a:r>
            <a:r>
              <a:rPr lang="en-US" dirty="0"/>
              <a:t>U</a:t>
            </a:r>
            <a:r>
              <a:rPr lang="en-US" dirty="0" smtClean="0"/>
              <a:t>       </a:t>
            </a:r>
            <a:r>
              <a:rPr lang="en-US" dirty="0"/>
              <a:t>C</a:t>
            </a:r>
            <a:r>
              <a:rPr lang="en-US" dirty="0" smtClean="0"/>
              <a:t>         </a:t>
            </a:r>
            <a:r>
              <a:rPr lang="en-US" dirty="0"/>
              <a:t>A</a:t>
            </a:r>
            <a:r>
              <a:rPr lang="en-US" dirty="0" smtClean="0"/>
              <a:t>         </a:t>
            </a:r>
            <a:r>
              <a:rPr lang="en-US" dirty="0"/>
              <a:t>T</a:t>
            </a:r>
            <a:r>
              <a:rPr lang="en-US" dirty="0" smtClean="0"/>
              <a:t>           I            O        N</a:t>
            </a:r>
          </a:p>
          <a:p>
            <a:endParaRPr lang="en-US" dirty="0"/>
          </a:p>
          <a:p>
            <a:r>
              <a:rPr lang="en-US" dirty="0" smtClean="0"/>
              <a:t>= 5! * 4!</a:t>
            </a:r>
          </a:p>
          <a:p>
            <a:r>
              <a:rPr lang="en-US" dirty="0" smtClean="0"/>
              <a:t>= 120*24</a:t>
            </a:r>
          </a:p>
          <a:p>
            <a:r>
              <a:rPr lang="en-US" dirty="0" smtClean="0"/>
              <a:t>= 2880</a:t>
            </a:r>
          </a:p>
          <a:p>
            <a:endParaRPr lang="en-IN" dirty="0"/>
          </a:p>
        </p:txBody>
      </p:sp>
      <p:cxnSp>
        <p:nvCxnSpPr>
          <p:cNvPr id="9" name="Straight Connector 8"/>
          <p:cNvCxnSpPr/>
          <p:nvPr/>
        </p:nvCxnSpPr>
        <p:spPr>
          <a:xfrm>
            <a:off x="477262" y="2767261"/>
            <a:ext cx="457200" cy="12032"/>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1808748" y="2791325"/>
            <a:ext cx="457200" cy="12032"/>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3192389" y="2803357"/>
            <a:ext cx="457200" cy="12032"/>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a:off x="4812626" y="2811373"/>
            <a:ext cx="457200" cy="12032"/>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a:off x="5597238" y="2844735"/>
            <a:ext cx="457200" cy="12032"/>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75824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additive="base">
                                        <p:cTn id="13"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 calcmode="lin" valueType="num">
                                      <p:cBhvr additive="base">
                                        <p:cTn id="19"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1" end="1"/>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anim calcmode="lin" valueType="num">
                                      <p:cBhvr additive="base">
                                        <p:cTn id="2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 calcmode="lin" valueType="num">
                                      <p:cBhvr additive="base">
                                        <p:cTn id="2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ppt_x"/>
                                          </p:val>
                                        </p:tav>
                                        <p:tav tm="100000">
                                          <p:val>
                                            <p:strVal val="#ppt_x"/>
                                          </p:val>
                                        </p:tav>
                                      </p:tavLst>
                                    </p:anim>
                                    <p:anim calcmode="lin" valueType="num">
                                      <p:cBhvr additive="base">
                                        <p:cTn id="36" dur="500" fill="hold"/>
                                        <p:tgtEl>
                                          <p:spTgt spid="13"/>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ppt_x"/>
                                          </p:val>
                                        </p:tav>
                                        <p:tav tm="100000">
                                          <p:val>
                                            <p:strVal val="#ppt_x"/>
                                          </p:val>
                                        </p:tav>
                                      </p:tavLst>
                                    </p:anim>
                                    <p:anim calcmode="lin" valueType="num">
                                      <p:cBhvr additive="base">
                                        <p:cTn id="40" dur="500" fill="hold"/>
                                        <p:tgtEl>
                                          <p:spTgt spid="9"/>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ppt_x"/>
                                          </p:val>
                                        </p:tav>
                                        <p:tav tm="100000">
                                          <p:val>
                                            <p:strVal val="#ppt_x"/>
                                          </p:val>
                                        </p:tav>
                                      </p:tavLst>
                                    </p:anim>
                                    <p:anim calcmode="lin" valueType="num">
                                      <p:cBhvr additive="base">
                                        <p:cTn id="4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7">
                                            <p:txEl>
                                              <p:pRg st="5" end="5"/>
                                            </p:txEl>
                                          </p:spTgt>
                                        </p:tgtEl>
                                        <p:attrNameLst>
                                          <p:attrName>style.visibility</p:attrName>
                                        </p:attrNameLst>
                                      </p:cBhvr>
                                      <p:to>
                                        <p:strVal val="visible"/>
                                      </p:to>
                                    </p:set>
                                    <p:anim calcmode="lin" valueType="num">
                                      <p:cBhvr additive="base">
                                        <p:cTn id="53"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7">
                                            <p:txEl>
                                              <p:pRg st="5" end="5"/>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7">
                                            <p:txEl>
                                              <p:pRg st="6" end="6"/>
                                            </p:txEl>
                                          </p:spTgt>
                                        </p:tgtEl>
                                        <p:attrNameLst>
                                          <p:attrName>style.visibility</p:attrName>
                                        </p:attrNameLst>
                                      </p:cBhvr>
                                      <p:to>
                                        <p:strVal val="visible"/>
                                      </p:to>
                                    </p:set>
                                    <p:anim calcmode="lin" valueType="num">
                                      <p:cBhvr additive="base">
                                        <p:cTn id="57"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7">
                                            <p:txEl>
                                              <p:pRg st="6" end="6"/>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7">
                                            <p:txEl>
                                              <p:pRg st="7" end="7"/>
                                            </p:txEl>
                                          </p:spTgt>
                                        </p:tgtEl>
                                        <p:attrNameLst>
                                          <p:attrName>style.visibility</p:attrName>
                                        </p:attrNameLst>
                                      </p:cBhvr>
                                      <p:to>
                                        <p:strVal val="visible"/>
                                      </p:to>
                                    </p:set>
                                    <p:anim calcmode="lin" valueType="num">
                                      <p:cBhvr additive="base">
                                        <p:cTn id="61"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
                                            <p:txEl>
                                              <p:pRg st="7" end="7"/>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16"/>
                                        </p:tgtEl>
                                        <p:attrNameLst>
                                          <p:attrName>style.visibility</p:attrName>
                                        </p:attrNameLst>
                                      </p:cBhvr>
                                      <p:to>
                                        <p:strVal val="visible"/>
                                      </p:to>
                                    </p:set>
                                    <p:anim calcmode="lin" valueType="num">
                                      <p:cBhvr additive="base">
                                        <p:cTn id="65" dur="500" fill="hold"/>
                                        <p:tgtEl>
                                          <p:spTgt spid="16"/>
                                        </p:tgtEl>
                                        <p:attrNameLst>
                                          <p:attrName>ppt_x</p:attrName>
                                        </p:attrNameLst>
                                      </p:cBhvr>
                                      <p:tavLst>
                                        <p:tav tm="0">
                                          <p:val>
                                            <p:strVal val="#ppt_x"/>
                                          </p:val>
                                        </p:tav>
                                        <p:tav tm="100000">
                                          <p:val>
                                            <p:strVal val="#ppt_x"/>
                                          </p:val>
                                        </p:tav>
                                      </p:tavLst>
                                    </p:anim>
                                    <p:anim calcmode="lin" valueType="num">
                                      <p:cBhvr additive="base">
                                        <p:cTn id="6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6411" y="300789"/>
            <a:ext cx="9083842"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smtClean="0"/>
              <a:t>31. </a:t>
            </a:r>
            <a:r>
              <a:rPr lang="en-IN" dirty="0"/>
              <a:t>In how many ways can the letters of the English alphabet be arranged so that there are 7 letters between the letters A and B?</a:t>
            </a:r>
          </a:p>
        </p:txBody>
      </p:sp>
      <p:sp>
        <p:nvSpPr>
          <p:cNvPr id="3" name="TextBox 2"/>
          <p:cNvSpPr txBox="1"/>
          <p:nvPr/>
        </p:nvSpPr>
        <p:spPr>
          <a:xfrm>
            <a:off x="156411" y="1212087"/>
            <a:ext cx="9083842" cy="757130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Solution:</a:t>
            </a:r>
          </a:p>
          <a:p>
            <a:r>
              <a:rPr lang="en-US" dirty="0" smtClean="0"/>
              <a:t>A B C D E F G H I J ………………. X Y Z</a:t>
            </a:r>
          </a:p>
          <a:p>
            <a:r>
              <a:rPr lang="en-US" dirty="0" smtClean="0"/>
              <a:t>(A, _ , _, _, _, _, _, _, B)  - 1 set </a:t>
            </a:r>
          </a:p>
          <a:p>
            <a:r>
              <a:rPr lang="en-US" dirty="0" smtClean="0"/>
              <a:t>= 2! * 24 p 7 * 18!  </a:t>
            </a:r>
          </a:p>
          <a:p>
            <a:endParaRPr lang="en-US" dirty="0"/>
          </a:p>
          <a:p>
            <a:endParaRPr lang="en-US" dirty="0" smtClean="0"/>
          </a:p>
          <a:p>
            <a:r>
              <a:rPr lang="en-US" dirty="0"/>
              <a:t> </a:t>
            </a:r>
            <a:r>
              <a:rPr lang="en-US" dirty="0" smtClean="0"/>
              <a:t>                                                  </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p:txBody>
      </p:sp>
      <p:cxnSp>
        <p:nvCxnSpPr>
          <p:cNvPr id="5" name="Straight Connector 4"/>
          <p:cNvCxnSpPr/>
          <p:nvPr/>
        </p:nvCxnSpPr>
        <p:spPr>
          <a:xfrm>
            <a:off x="2394284" y="2743200"/>
            <a:ext cx="0" cy="40907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209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 calcmode="lin" valueType="num">
                                      <p:cBhvr additive="base">
                                        <p:cTn id="32"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3">
                                            <p:txEl>
                                              <p:pRg st="3" end="3"/>
                                            </p:txEl>
                                          </p:spTgt>
                                        </p:tgtEl>
                                        <p:attrNameLst>
                                          <p:attrName>style.visibility</p:attrName>
                                        </p:attrNameLst>
                                      </p:cBhvr>
                                      <p:to>
                                        <p:strVal val="visible"/>
                                      </p:to>
                                    </p:set>
                                    <p:anim calcmode="lin" valueType="num">
                                      <p:cBhvr additive="base">
                                        <p:cTn id="3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6411" y="300789"/>
            <a:ext cx="9083842"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smtClean="0"/>
              <a:t>32. </a:t>
            </a:r>
            <a:r>
              <a:rPr lang="en-IN" dirty="0"/>
              <a:t>At a business meeting, every </a:t>
            </a:r>
            <a:r>
              <a:rPr lang="en-IN" dirty="0" smtClean="0"/>
              <a:t>person shakes </a:t>
            </a:r>
            <a:r>
              <a:rPr lang="en-IN" dirty="0"/>
              <a:t>each other’s hands once. How</a:t>
            </a:r>
          </a:p>
          <a:p>
            <a:r>
              <a:rPr lang="en-IN" dirty="0"/>
              <a:t>many people were present for the </a:t>
            </a:r>
            <a:r>
              <a:rPr lang="en-IN" dirty="0" smtClean="0"/>
              <a:t>meeting if </a:t>
            </a:r>
            <a:r>
              <a:rPr lang="en-IN" dirty="0"/>
              <a:t>there was a total of 91 handshakes?</a:t>
            </a:r>
          </a:p>
        </p:txBody>
      </p:sp>
      <p:sp>
        <p:nvSpPr>
          <p:cNvPr id="3" name="TextBox 2"/>
          <p:cNvSpPr txBox="1"/>
          <p:nvPr/>
        </p:nvSpPr>
        <p:spPr>
          <a:xfrm>
            <a:off x="156411" y="1212087"/>
            <a:ext cx="9083842" cy="480131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Solution:</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N C 2 = 91</a:t>
            </a:r>
          </a:p>
          <a:p>
            <a:r>
              <a:rPr lang="en-US" dirty="0" smtClean="0"/>
              <a:t>N (N-1)/2 = 91</a:t>
            </a:r>
          </a:p>
          <a:p>
            <a:r>
              <a:rPr lang="en-US" dirty="0" smtClean="0"/>
              <a:t>N(n-1) = 182</a:t>
            </a:r>
          </a:p>
          <a:p>
            <a:r>
              <a:rPr lang="en-US" dirty="0" smtClean="0"/>
              <a:t>N = 14</a:t>
            </a:r>
          </a:p>
          <a:p>
            <a:r>
              <a:rPr lang="en-US" dirty="0" smtClean="0"/>
              <a:t>                                   </a:t>
            </a:r>
          </a:p>
        </p:txBody>
      </p:sp>
      <p:cxnSp>
        <p:nvCxnSpPr>
          <p:cNvPr id="5" name="Straight Connector 4"/>
          <p:cNvCxnSpPr/>
          <p:nvPr/>
        </p:nvCxnSpPr>
        <p:spPr>
          <a:xfrm>
            <a:off x="2394284" y="2743200"/>
            <a:ext cx="0" cy="409074"/>
          </a:xfrm>
          <a:prstGeom prst="line">
            <a:avLst/>
          </a:prstGeom>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661" y="1858207"/>
            <a:ext cx="3919246" cy="2179060"/>
          </a:xfrm>
          <a:prstGeom prst="rect">
            <a:avLst/>
          </a:prstGeom>
        </p:spPr>
      </p:pic>
    </p:spTree>
    <p:extLst>
      <p:ext uri="{BB962C8B-B14F-4D97-AF65-F5344CB8AC3E}">
        <p14:creationId xmlns:p14="http://schemas.microsoft.com/office/powerpoint/2010/main" val="400516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 calcmode="lin" valueType="num">
                                      <p:cBhvr additive="base">
                                        <p:cTn id="2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anim calcmode="lin" valueType="num">
                                      <p:cBhvr additive="base">
                                        <p:cTn id="2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anim calcmode="lin" valueType="num">
                                      <p:cBhvr additive="base">
                                        <p:cTn id="33"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anim calcmode="lin" valueType="num">
                                      <p:cBhvr additive="base">
                                        <p:cTn id="39"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15" end="15"/>
                                            </p:txEl>
                                          </p:spTgt>
                                        </p:tgtEl>
                                        <p:attrNameLst>
                                          <p:attrName>style.visibility</p:attrName>
                                        </p:attrNameLst>
                                      </p:cBhvr>
                                      <p:to>
                                        <p:strVal val="visible"/>
                                      </p:to>
                                    </p:set>
                                    <p:anim calcmode="lin" valueType="num">
                                      <p:cBhvr additive="base">
                                        <p:cTn id="45"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3">
                                            <p:txEl>
                                              <p:pRg st="16" end="16"/>
                                            </p:txEl>
                                          </p:spTgt>
                                        </p:tgtEl>
                                        <p:attrNameLst>
                                          <p:attrName>style.visibility</p:attrName>
                                        </p:attrNameLst>
                                      </p:cBhvr>
                                      <p:to>
                                        <p:strVal val="visible"/>
                                      </p:to>
                                    </p:set>
                                    <p:anim calcmode="lin" valueType="num">
                                      <p:cBhvr additive="base">
                                        <p:cTn id="51"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6411" y="300789"/>
            <a:ext cx="9083842"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smtClean="0"/>
              <a:t>33. </a:t>
            </a:r>
            <a:r>
              <a:rPr lang="en-IN" dirty="0"/>
              <a:t>The number of permutations of the letters a, b, c, d, e, f, g such that neither the pattern ’beg’ nor ’</a:t>
            </a:r>
            <a:r>
              <a:rPr lang="en-IN" dirty="0" err="1"/>
              <a:t>acd</a:t>
            </a:r>
            <a:r>
              <a:rPr lang="en-IN" dirty="0"/>
              <a:t>’ occurs is</a:t>
            </a:r>
          </a:p>
        </p:txBody>
      </p:sp>
      <p:sp>
        <p:nvSpPr>
          <p:cNvPr id="3" name="TextBox 2"/>
          <p:cNvSpPr txBox="1"/>
          <p:nvPr/>
        </p:nvSpPr>
        <p:spPr>
          <a:xfrm>
            <a:off x="156411" y="1212087"/>
            <a:ext cx="9083842" cy="480131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Solution:</a:t>
            </a:r>
          </a:p>
          <a:p>
            <a:r>
              <a:rPr lang="en-US" dirty="0" smtClean="0"/>
              <a:t>CASE 1: ACD TOGETHER </a:t>
            </a:r>
          </a:p>
          <a:p>
            <a:r>
              <a:rPr lang="en-US" dirty="0" smtClean="0"/>
              <a:t>(ACD) B E F G </a:t>
            </a:r>
          </a:p>
          <a:p>
            <a:r>
              <a:rPr lang="en-US" dirty="0" smtClean="0"/>
              <a:t>TOTAL WAYS = 5!</a:t>
            </a:r>
          </a:p>
          <a:p>
            <a:r>
              <a:rPr lang="en-US" dirty="0" smtClean="0"/>
              <a:t>CASE 2: BEG  TOGETHER</a:t>
            </a:r>
          </a:p>
          <a:p>
            <a:r>
              <a:rPr lang="en-US" dirty="0" smtClean="0"/>
              <a:t>(BEG) A C D F</a:t>
            </a:r>
          </a:p>
          <a:p>
            <a:r>
              <a:rPr lang="en-US" dirty="0" smtClean="0"/>
              <a:t>TOTAL WAYS = 5!</a:t>
            </a:r>
          </a:p>
          <a:p>
            <a:r>
              <a:rPr lang="en-US" dirty="0" smtClean="0"/>
              <a:t>REMOVING DUPLICATION (ACD ) &amp; (BEG) TOGETHER</a:t>
            </a:r>
          </a:p>
          <a:p>
            <a:r>
              <a:rPr lang="en-US" dirty="0" smtClean="0"/>
              <a:t>(ACD) (BEG) F</a:t>
            </a:r>
          </a:p>
          <a:p>
            <a:r>
              <a:rPr lang="en-US" dirty="0" smtClean="0"/>
              <a:t>= 3! =6</a:t>
            </a:r>
          </a:p>
          <a:p>
            <a:r>
              <a:rPr lang="en-US" dirty="0" smtClean="0"/>
              <a:t>SO 120+120-6 = 234</a:t>
            </a:r>
          </a:p>
          <a:p>
            <a:r>
              <a:rPr lang="en-US" dirty="0" smtClean="0"/>
              <a:t>SINCE WE DON’T WANT THIS CASE WE SUBTRACT FROM TOTAL WAYS</a:t>
            </a:r>
          </a:p>
          <a:p>
            <a:r>
              <a:rPr lang="en-US" dirty="0" smtClean="0"/>
              <a:t>TOTAL WAYS = 7! </a:t>
            </a:r>
          </a:p>
          <a:p>
            <a:r>
              <a:rPr lang="en-US" dirty="0" smtClean="0"/>
              <a:t>ANSWER = 5040-234</a:t>
            </a:r>
          </a:p>
          <a:p>
            <a:r>
              <a:rPr lang="en-US" dirty="0"/>
              <a:t> </a:t>
            </a:r>
            <a:r>
              <a:rPr lang="en-US" dirty="0" smtClean="0"/>
              <a:t>             = 4806</a:t>
            </a:r>
            <a:endParaRPr lang="en-US" dirty="0"/>
          </a:p>
          <a:p>
            <a:endParaRPr lang="en-US" dirty="0" smtClean="0"/>
          </a:p>
          <a:p>
            <a:r>
              <a:rPr lang="en-US" dirty="0"/>
              <a:t> </a:t>
            </a:r>
            <a:r>
              <a:rPr lang="en-US" dirty="0" smtClean="0"/>
              <a:t>                                                 </a:t>
            </a:r>
          </a:p>
        </p:txBody>
      </p:sp>
    </p:spTree>
    <p:extLst>
      <p:ext uri="{BB962C8B-B14F-4D97-AF65-F5344CB8AC3E}">
        <p14:creationId xmlns:p14="http://schemas.microsoft.com/office/powerpoint/2010/main" val="1198891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additive="base">
                                        <p:cTn id="3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 calcmode="lin" valueType="num">
                                      <p:cBhvr additive="base">
                                        <p:cTn id="3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 calcmode="lin" valueType="num">
                                      <p:cBhvr additive="base">
                                        <p:cTn id="44"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3">
                                            <p:txEl>
                                              <p:pRg st="6" end="6"/>
                                            </p:txEl>
                                          </p:spTgt>
                                        </p:tgtEl>
                                        <p:attrNameLst>
                                          <p:attrName>style.visibility</p:attrName>
                                        </p:attrNameLst>
                                      </p:cBhvr>
                                      <p:to>
                                        <p:strVal val="visible"/>
                                      </p:to>
                                    </p:set>
                                    <p:anim calcmode="lin" valueType="num">
                                      <p:cBhvr additive="base">
                                        <p:cTn id="50"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 calcmode="lin" valueType="num">
                                      <p:cBhvr additive="base">
                                        <p:cTn id="56"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3">
                                            <p:txEl>
                                              <p:pRg st="8" end="8"/>
                                            </p:txEl>
                                          </p:spTgt>
                                        </p:tgtEl>
                                        <p:attrNameLst>
                                          <p:attrName>style.visibility</p:attrName>
                                        </p:attrNameLst>
                                      </p:cBhvr>
                                      <p:to>
                                        <p:strVal val="visible"/>
                                      </p:to>
                                    </p:set>
                                    <p:anim calcmode="lin" valueType="num">
                                      <p:cBhvr additive="base">
                                        <p:cTn id="62"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nodeType="clickEffect">
                                  <p:stCondLst>
                                    <p:cond delay="0"/>
                                  </p:stCondLst>
                                  <p:childTnLst>
                                    <p:set>
                                      <p:cBhvr>
                                        <p:cTn id="67" dur="1" fill="hold">
                                          <p:stCondLst>
                                            <p:cond delay="0"/>
                                          </p:stCondLst>
                                        </p:cTn>
                                        <p:tgtEl>
                                          <p:spTgt spid="3">
                                            <p:txEl>
                                              <p:pRg st="9" end="9"/>
                                            </p:txEl>
                                          </p:spTgt>
                                        </p:tgtEl>
                                        <p:attrNameLst>
                                          <p:attrName>style.visibility</p:attrName>
                                        </p:attrNameLst>
                                      </p:cBhvr>
                                      <p:to>
                                        <p:strVal val="visible"/>
                                      </p:to>
                                    </p:set>
                                    <p:anim calcmode="lin" valueType="num">
                                      <p:cBhvr additive="base">
                                        <p:cTn id="68"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 presetClass="entr" presetSubtype="4" fill="hold" nodeType="clickEffect">
                                  <p:stCondLst>
                                    <p:cond delay="0"/>
                                  </p:stCondLst>
                                  <p:childTnLst>
                                    <p:set>
                                      <p:cBhvr>
                                        <p:cTn id="73" dur="1" fill="hold">
                                          <p:stCondLst>
                                            <p:cond delay="0"/>
                                          </p:stCondLst>
                                        </p:cTn>
                                        <p:tgtEl>
                                          <p:spTgt spid="3">
                                            <p:txEl>
                                              <p:pRg st="10" end="10"/>
                                            </p:txEl>
                                          </p:spTgt>
                                        </p:tgtEl>
                                        <p:attrNameLst>
                                          <p:attrName>style.visibility</p:attrName>
                                        </p:attrNameLst>
                                      </p:cBhvr>
                                      <p:to>
                                        <p:strVal val="visible"/>
                                      </p:to>
                                    </p:set>
                                    <p:anim calcmode="lin" valueType="num">
                                      <p:cBhvr additive="base">
                                        <p:cTn id="74"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nodeType="clickEffect">
                                  <p:stCondLst>
                                    <p:cond delay="0"/>
                                  </p:stCondLst>
                                  <p:childTnLst>
                                    <p:set>
                                      <p:cBhvr>
                                        <p:cTn id="79" dur="1" fill="hold">
                                          <p:stCondLst>
                                            <p:cond delay="0"/>
                                          </p:stCondLst>
                                        </p:cTn>
                                        <p:tgtEl>
                                          <p:spTgt spid="3">
                                            <p:txEl>
                                              <p:pRg st="11" end="11"/>
                                            </p:txEl>
                                          </p:spTgt>
                                        </p:tgtEl>
                                        <p:attrNameLst>
                                          <p:attrName>style.visibility</p:attrName>
                                        </p:attrNameLst>
                                      </p:cBhvr>
                                      <p:to>
                                        <p:strVal val="visible"/>
                                      </p:to>
                                    </p:set>
                                    <p:anim calcmode="lin" valueType="num">
                                      <p:cBhvr additive="base">
                                        <p:cTn id="80"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81"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2" presetClass="entr" presetSubtype="4" fill="hold" nodeType="clickEffect">
                                  <p:stCondLst>
                                    <p:cond delay="0"/>
                                  </p:stCondLst>
                                  <p:childTnLst>
                                    <p:set>
                                      <p:cBhvr>
                                        <p:cTn id="85" dur="1" fill="hold">
                                          <p:stCondLst>
                                            <p:cond delay="0"/>
                                          </p:stCondLst>
                                        </p:cTn>
                                        <p:tgtEl>
                                          <p:spTgt spid="3">
                                            <p:txEl>
                                              <p:pRg st="12" end="12"/>
                                            </p:txEl>
                                          </p:spTgt>
                                        </p:tgtEl>
                                        <p:attrNameLst>
                                          <p:attrName>style.visibility</p:attrName>
                                        </p:attrNameLst>
                                      </p:cBhvr>
                                      <p:to>
                                        <p:strVal val="visible"/>
                                      </p:to>
                                    </p:set>
                                    <p:anim calcmode="lin" valueType="num">
                                      <p:cBhvr additive="base">
                                        <p:cTn id="86"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2" presetClass="entr" presetSubtype="4" fill="hold" nodeType="clickEffect">
                                  <p:stCondLst>
                                    <p:cond delay="0"/>
                                  </p:stCondLst>
                                  <p:childTnLst>
                                    <p:set>
                                      <p:cBhvr>
                                        <p:cTn id="91" dur="1" fill="hold">
                                          <p:stCondLst>
                                            <p:cond delay="0"/>
                                          </p:stCondLst>
                                        </p:cTn>
                                        <p:tgtEl>
                                          <p:spTgt spid="3">
                                            <p:txEl>
                                              <p:pRg st="13" end="13"/>
                                            </p:txEl>
                                          </p:spTgt>
                                        </p:tgtEl>
                                        <p:attrNameLst>
                                          <p:attrName>style.visibility</p:attrName>
                                        </p:attrNameLst>
                                      </p:cBhvr>
                                      <p:to>
                                        <p:strVal val="visible"/>
                                      </p:to>
                                    </p:set>
                                    <p:anim calcmode="lin" valueType="num">
                                      <p:cBhvr additive="base">
                                        <p:cTn id="92"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93"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2" presetClass="entr" presetSubtype="4" fill="hold" nodeType="clickEffect">
                                  <p:stCondLst>
                                    <p:cond delay="0"/>
                                  </p:stCondLst>
                                  <p:childTnLst>
                                    <p:set>
                                      <p:cBhvr>
                                        <p:cTn id="97" dur="1" fill="hold">
                                          <p:stCondLst>
                                            <p:cond delay="0"/>
                                          </p:stCondLst>
                                        </p:cTn>
                                        <p:tgtEl>
                                          <p:spTgt spid="3">
                                            <p:txEl>
                                              <p:pRg st="14" end="14"/>
                                            </p:txEl>
                                          </p:spTgt>
                                        </p:tgtEl>
                                        <p:attrNameLst>
                                          <p:attrName>style.visibility</p:attrName>
                                        </p:attrNameLst>
                                      </p:cBhvr>
                                      <p:to>
                                        <p:strVal val="visible"/>
                                      </p:to>
                                    </p:set>
                                    <p:anim calcmode="lin" valueType="num">
                                      <p:cBhvr additive="base">
                                        <p:cTn id="98"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99"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2" presetClass="entr" presetSubtype="4" fill="hold" nodeType="clickEffect">
                                  <p:stCondLst>
                                    <p:cond delay="0"/>
                                  </p:stCondLst>
                                  <p:childTnLst>
                                    <p:set>
                                      <p:cBhvr>
                                        <p:cTn id="103" dur="1" fill="hold">
                                          <p:stCondLst>
                                            <p:cond delay="0"/>
                                          </p:stCondLst>
                                        </p:cTn>
                                        <p:tgtEl>
                                          <p:spTgt spid="3">
                                            <p:txEl>
                                              <p:pRg st="16" end="16"/>
                                            </p:txEl>
                                          </p:spTgt>
                                        </p:tgtEl>
                                        <p:attrNameLst>
                                          <p:attrName>style.visibility</p:attrName>
                                        </p:attrNameLst>
                                      </p:cBhvr>
                                      <p:to>
                                        <p:strVal val="visible"/>
                                      </p:to>
                                    </p:set>
                                    <p:anim calcmode="lin" valueType="num">
                                      <p:cBhvr additive="base">
                                        <p:cTn id="104"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105"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6411" y="300789"/>
            <a:ext cx="9083842"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smtClean="0"/>
              <a:t>34. </a:t>
            </a:r>
            <a:r>
              <a:rPr lang="en-IN" dirty="0"/>
              <a:t>How many teams of 4 persons can </a:t>
            </a:r>
            <a:r>
              <a:rPr lang="en-IN" dirty="0" smtClean="0"/>
              <a:t>be formed </a:t>
            </a:r>
            <a:r>
              <a:rPr lang="en-IN" dirty="0"/>
              <a:t>out of 7 men, 3 women and 5 boys</a:t>
            </a:r>
          </a:p>
          <a:p>
            <a:r>
              <a:rPr lang="en-IN" dirty="0"/>
              <a:t>if each team has a man and contains </a:t>
            </a:r>
            <a:r>
              <a:rPr lang="en-IN" dirty="0" smtClean="0"/>
              <a:t>at least </a:t>
            </a:r>
            <a:r>
              <a:rPr lang="en-IN" dirty="0"/>
              <a:t>one woman?</a:t>
            </a:r>
          </a:p>
        </p:txBody>
      </p:sp>
      <p:sp>
        <p:nvSpPr>
          <p:cNvPr id="3" name="TextBox 2"/>
          <p:cNvSpPr txBox="1"/>
          <p:nvPr/>
        </p:nvSpPr>
        <p:spPr>
          <a:xfrm>
            <a:off x="156411" y="1212087"/>
            <a:ext cx="9083842" cy="397031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Solution:</a:t>
            </a:r>
          </a:p>
          <a:p>
            <a:r>
              <a:rPr lang="en-US" dirty="0" smtClean="0"/>
              <a:t>CASE 1: 1 MAN &amp; 1wOMEN &amp; 2 </a:t>
            </a:r>
            <a:r>
              <a:rPr lang="en-US" dirty="0" err="1" smtClean="0"/>
              <a:t>bOYS</a:t>
            </a:r>
            <a:endParaRPr lang="en-US" dirty="0" smtClean="0"/>
          </a:p>
          <a:p>
            <a:r>
              <a:rPr lang="en-US" dirty="0" smtClean="0"/>
              <a:t>7C1 * 3C1 * 5C2 = 7*3*10 </a:t>
            </a:r>
          </a:p>
          <a:p>
            <a:r>
              <a:rPr lang="en-US" dirty="0" smtClean="0"/>
              <a:t>TOTAL WAYS = 210</a:t>
            </a:r>
          </a:p>
          <a:p>
            <a:r>
              <a:rPr lang="en-US" dirty="0" smtClean="0"/>
              <a:t>CASE 2</a:t>
            </a:r>
            <a:r>
              <a:rPr lang="en-US" dirty="0"/>
              <a:t>: 1 MAN &amp; </a:t>
            </a:r>
            <a:r>
              <a:rPr lang="en-US" dirty="0" smtClean="0"/>
              <a:t>2 </a:t>
            </a:r>
            <a:r>
              <a:rPr lang="en-US" dirty="0" err="1" smtClean="0"/>
              <a:t>wOMEN</a:t>
            </a:r>
            <a:r>
              <a:rPr lang="en-US" dirty="0" smtClean="0"/>
              <a:t> </a:t>
            </a:r>
            <a:r>
              <a:rPr lang="en-US" dirty="0"/>
              <a:t>&amp; </a:t>
            </a:r>
            <a:r>
              <a:rPr lang="en-US" dirty="0" smtClean="0"/>
              <a:t>1 Boy</a:t>
            </a:r>
          </a:p>
          <a:p>
            <a:r>
              <a:rPr lang="en-US" dirty="0" smtClean="0"/>
              <a:t>7C1 * 3C2 * 5C1 = 7*3*5</a:t>
            </a:r>
          </a:p>
          <a:p>
            <a:r>
              <a:rPr lang="en-US" dirty="0" smtClean="0"/>
              <a:t>TOTAL WAYS = 105</a:t>
            </a:r>
          </a:p>
          <a:p>
            <a:r>
              <a:rPr lang="en-US" dirty="0" smtClean="0"/>
              <a:t>CASE 3: 1 MAN </a:t>
            </a:r>
            <a:r>
              <a:rPr lang="en-US" dirty="0"/>
              <a:t>&amp; </a:t>
            </a:r>
            <a:r>
              <a:rPr lang="en-US" dirty="0" smtClean="0"/>
              <a:t>3 </a:t>
            </a:r>
            <a:r>
              <a:rPr lang="en-US" dirty="0" err="1" smtClean="0"/>
              <a:t>wOMEN</a:t>
            </a:r>
            <a:r>
              <a:rPr lang="en-US" dirty="0" smtClean="0"/>
              <a:t> </a:t>
            </a:r>
          </a:p>
          <a:p>
            <a:r>
              <a:rPr lang="en-US" dirty="0" smtClean="0"/>
              <a:t>= 7C1 * 3C3 </a:t>
            </a:r>
          </a:p>
          <a:p>
            <a:r>
              <a:rPr lang="en-US" dirty="0" smtClean="0"/>
              <a:t>= 7*1</a:t>
            </a:r>
          </a:p>
          <a:p>
            <a:r>
              <a:rPr lang="en-US" dirty="0" smtClean="0"/>
              <a:t> =7</a:t>
            </a:r>
          </a:p>
          <a:p>
            <a:r>
              <a:rPr lang="en-US" dirty="0" smtClean="0"/>
              <a:t>SO 210+105+7 = 322</a:t>
            </a:r>
          </a:p>
          <a:p>
            <a:endParaRPr lang="en-US" dirty="0" smtClean="0"/>
          </a:p>
          <a:p>
            <a:r>
              <a:rPr lang="en-US" dirty="0"/>
              <a:t> </a:t>
            </a:r>
            <a:r>
              <a:rPr lang="en-US" dirty="0" smtClean="0"/>
              <a:t>                                                 </a:t>
            </a:r>
          </a:p>
        </p:txBody>
      </p:sp>
    </p:spTree>
    <p:extLst>
      <p:ext uri="{BB962C8B-B14F-4D97-AF65-F5344CB8AC3E}">
        <p14:creationId xmlns:p14="http://schemas.microsoft.com/office/powerpoint/2010/main" val="362387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 calcmode="lin" valueType="num">
                                      <p:cBhvr additive="base">
                                        <p:cTn id="2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anim calcmode="lin" valueType="num">
                                      <p:cBhvr additive="base">
                                        <p:cTn id="2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 calcmode="lin" valueType="num">
                                      <p:cBhvr additive="base">
                                        <p:cTn id="3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anim calcmode="lin" valueType="num">
                                      <p:cBhvr additive="base">
                                        <p:cTn id="3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anim calcmode="lin" valueType="num">
                                      <p:cBhvr additive="base">
                                        <p:cTn id="4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3">
                                            <p:txEl>
                                              <p:pRg st="5" end="5"/>
                                            </p:txEl>
                                          </p:spTgt>
                                        </p:tgtEl>
                                        <p:attrNameLst>
                                          <p:attrName>style.visibility</p:attrName>
                                        </p:attrNameLst>
                                      </p:cBhvr>
                                      <p:to>
                                        <p:strVal val="visible"/>
                                      </p:to>
                                    </p:set>
                                    <p:anim calcmode="lin" valueType="num">
                                      <p:cBhvr additive="base">
                                        <p:cTn id="5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3">
                                            <p:txEl>
                                              <p:pRg st="6" end="6"/>
                                            </p:txEl>
                                          </p:spTgt>
                                        </p:tgtEl>
                                        <p:attrNameLst>
                                          <p:attrName>style.visibility</p:attrName>
                                        </p:attrNameLst>
                                      </p:cBhvr>
                                      <p:to>
                                        <p:strVal val="visible"/>
                                      </p:to>
                                    </p:set>
                                    <p:anim calcmode="lin" valueType="num">
                                      <p:cBhvr additive="base">
                                        <p:cTn id="5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3">
                                            <p:txEl>
                                              <p:pRg st="7" end="7"/>
                                            </p:txEl>
                                          </p:spTgt>
                                        </p:tgtEl>
                                        <p:attrNameLst>
                                          <p:attrName>style.visibility</p:attrName>
                                        </p:attrNameLst>
                                      </p:cBhvr>
                                      <p:to>
                                        <p:strVal val="visible"/>
                                      </p:to>
                                    </p:set>
                                    <p:anim calcmode="lin" valueType="num">
                                      <p:cBhvr additive="base">
                                        <p:cTn id="6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3">
                                            <p:txEl>
                                              <p:pRg st="8" end="8"/>
                                            </p:txEl>
                                          </p:spTgt>
                                        </p:tgtEl>
                                        <p:attrNameLst>
                                          <p:attrName>style.visibility</p:attrName>
                                        </p:attrNameLst>
                                      </p:cBhvr>
                                      <p:to>
                                        <p:strVal val="visible"/>
                                      </p:to>
                                    </p:set>
                                    <p:anim calcmode="lin" valueType="num">
                                      <p:cBhvr additive="base">
                                        <p:cTn id="6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3">
                                            <p:txEl>
                                              <p:pRg st="9" end="9"/>
                                            </p:txEl>
                                          </p:spTgt>
                                        </p:tgtEl>
                                        <p:attrNameLst>
                                          <p:attrName>style.visibility</p:attrName>
                                        </p:attrNameLst>
                                      </p:cBhvr>
                                      <p:to>
                                        <p:strVal val="visible"/>
                                      </p:to>
                                    </p:set>
                                    <p:anim calcmode="lin" valueType="num">
                                      <p:cBhvr additive="base">
                                        <p:cTn id="7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3">
                                            <p:txEl>
                                              <p:pRg st="10" end="10"/>
                                            </p:txEl>
                                          </p:spTgt>
                                        </p:tgtEl>
                                        <p:attrNameLst>
                                          <p:attrName>style.visibility</p:attrName>
                                        </p:attrNameLst>
                                      </p:cBhvr>
                                      <p:to>
                                        <p:strVal val="visible"/>
                                      </p:to>
                                    </p:set>
                                    <p:anim calcmode="lin" valueType="num">
                                      <p:cBhvr additive="base">
                                        <p:cTn id="8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3">
                                            <p:txEl>
                                              <p:pRg st="11" end="11"/>
                                            </p:txEl>
                                          </p:spTgt>
                                        </p:tgtEl>
                                        <p:attrNameLst>
                                          <p:attrName>style.visibility</p:attrName>
                                        </p:attrNameLst>
                                      </p:cBhvr>
                                      <p:to>
                                        <p:strVal val="visible"/>
                                      </p:to>
                                    </p:set>
                                    <p:anim calcmode="lin" valueType="num">
                                      <p:cBhvr additive="base">
                                        <p:cTn id="8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nodeType="clickEffect">
                                  <p:stCondLst>
                                    <p:cond delay="0"/>
                                  </p:stCondLst>
                                  <p:childTnLst>
                                    <p:set>
                                      <p:cBhvr>
                                        <p:cTn id="92" dur="1" fill="hold">
                                          <p:stCondLst>
                                            <p:cond delay="0"/>
                                          </p:stCondLst>
                                        </p:cTn>
                                        <p:tgtEl>
                                          <p:spTgt spid="3">
                                            <p:txEl>
                                              <p:pRg st="13" end="13"/>
                                            </p:txEl>
                                          </p:spTgt>
                                        </p:tgtEl>
                                        <p:attrNameLst>
                                          <p:attrName>style.visibility</p:attrName>
                                        </p:attrNameLst>
                                      </p:cBhvr>
                                      <p:to>
                                        <p:strVal val="visible"/>
                                      </p:to>
                                    </p:set>
                                    <p:anim calcmode="lin" valueType="num">
                                      <p:cBhvr additive="base">
                                        <p:cTn id="93"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94"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6411" y="348916"/>
            <a:ext cx="9083842"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smtClean="0"/>
              <a:t>35. </a:t>
            </a:r>
            <a:r>
              <a:rPr lang="en-IN" dirty="0"/>
              <a:t>The number of ways which a mixed double tennis game can be arranged amongst 9 married couples if no husband and wife play in the same is</a:t>
            </a:r>
          </a:p>
        </p:txBody>
      </p:sp>
      <p:sp>
        <p:nvSpPr>
          <p:cNvPr id="7" name="TextBox 6"/>
          <p:cNvSpPr txBox="1"/>
          <p:nvPr/>
        </p:nvSpPr>
        <p:spPr>
          <a:xfrm>
            <a:off x="95596" y="1152357"/>
            <a:ext cx="9950115"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Solution</a:t>
            </a:r>
            <a:r>
              <a:rPr lang="en-US" dirty="0"/>
              <a:t>:</a:t>
            </a:r>
            <a:endParaRPr lang="en-US" dirty="0" smtClean="0"/>
          </a:p>
        </p:txBody>
      </p:sp>
      <p:sp>
        <p:nvSpPr>
          <p:cNvPr id="2" name="Rectangle 1"/>
          <p:cNvSpPr/>
          <p:nvPr/>
        </p:nvSpPr>
        <p:spPr>
          <a:xfrm>
            <a:off x="494266" y="1697718"/>
            <a:ext cx="601579" cy="42110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endParaRPr lang="en-IN" dirty="0"/>
          </a:p>
        </p:txBody>
      </p:sp>
      <p:sp>
        <p:nvSpPr>
          <p:cNvPr id="64" name="Rectangle 63"/>
          <p:cNvSpPr/>
          <p:nvPr/>
        </p:nvSpPr>
        <p:spPr>
          <a:xfrm>
            <a:off x="494266" y="2232228"/>
            <a:ext cx="601579" cy="421105"/>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B</a:t>
            </a:r>
            <a:endParaRPr lang="en-IN" dirty="0"/>
          </a:p>
        </p:txBody>
      </p:sp>
      <p:sp>
        <p:nvSpPr>
          <p:cNvPr id="65" name="Rectangle 64"/>
          <p:cNvSpPr/>
          <p:nvPr/>
        </p:nvSpPr>
        <p:spPr>
          <a:xfrm>
            <a:off x="530589" y="2802553"/>
            <a:ext cx="601579" cy="421105"/>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endParaRPr lang="en-IN" dirty="0"/>
          </a:p>
        </p:txBody>
      </p:sp>
      <p:sp>
        <p:nvSpPr>
          <p:cNvPr id="66" name="Rectangle 65"/>
          <p:cNvSpPr/>
          <p:nvPr/>
        </p:nvSpPr>
        <p:spPr>
          <a:xfrm>
            <a:off x="530589" y="3411388"/>
            <a:ext cx="601579" cy="421105"/>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endParaRPr lang="en-IN" dirty="0"/>
          </a:p>
        </p:txBody>
      </p:sp>
      <p:sp>
        <p:nvSpPr>
          <p:cNvPr id="75" name="Rectangle 74"/>
          <p:cNvSpPr/>
          <p:nvPr/>
        </p:nvSpPr>
        <p:spPr>
          <a:xfrm>
            <a:off x="530589" y="3952321"/>
            <a:ext cx="601579" cy="421105"/>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endParaRPr lang="en-IN" dirty="0"/>
          </a:p>
        </p:txBody>
      </p:sp>
      <p:sp>
        <p:nvSpPr>
          <p:cNvPr id="46" name="Rectangle 45"/>
          <p:cNvSpPr/>
          <p:nvPr/>
        </p:nvSpPr>
        <p:spPr>
          <a:xfrm>
            <a:off x="530589" y="4521428"/>
            <a:ext cx="601579" cy="421105"/>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a:t>
            </a:r>
            <a:endParaRPr lang="en-IN" dirty="0"/>
          </a:p>
        </p:txBody>
      </p:sp>
      <p:sp>
        <p:nvSpPr>
          <p:cNvPr id="47" name="Rectangle 46"/>
          <p:cNvSpPr/>
          <p:nvPr/>
        </p:nvSpPr>
        <p:spPr>
          <a:xfrm>
            <a:off x="601400" y="6282780"/>
            <a:ext cx="601579" cy="421105"/>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I</a:t>
            </a:r>
            <a:endParaRPr lang="en-IN" dirty="0"/>
          </a:p>
        </p:txBody>
      </p:sp>
      <p:sp>
        <p:nvSpPr>
          <p:cNvPr id="50" name="Rectangle 49"/>
          <p:cNvSpPr/>
          <p:nvPr/>
        </p:nvSpPr>
        <p:spPr>
          <a:xfrm>
            <a:off x="600064" y="5113358"/>
            <a:ext cx="601579" cy="421105"/>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G</a:t>
            </a:r>
            <a:endParaRPr lang="en-IN" dirty="0"/>
          </a:p>
        </p:txBody>
      </p:sp>
      <p:sp>
        <p:nvSpPr>
          <p:cNvPr id="53" name="Rectangle 52"/>
          <p:cNvSpPr/>
          <p:nvPr/>
        </p:nvSpPr>
        <p:spPr>
          <a:xfrm>
            <a:off x="600064" y="5722193"/>
            <a:ext cx="601579" cy="421105"/>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t>
            </a:r>
            <a:endParaRPr lang="en-IN" dirty="0"/>
          </a:p>
        </p:txBody>
      </p:sp>
      <p:sp>
        <p:nvSpPr>
          <p:cNvPr id="33" name="Rectangle 32"/>
          <p:cNvSpPr/>
          <p:nvPr/>
        </p:nvSpPr>
        <p:spPr>
          <a:xfrm>
            <a:off x="1875342" y="1669821"/>
            <a:ext cx="601579" cy="42110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IN" dirty="0"/>
          </a:p>
        </p:txBody>
      </p:sp>
      <p:sp>
        <p:nvSpPr>
          <p:cNvPr id="34" name="Rectangle 33"/>
          <p:cNvSpPr/>
          <p:nvPr/>
        </p:nvSpPr>
        <p:spPr>
          <a:xfrm>
            <a:off x="1875342" y="2206744"/>
            <a:ext cx="601579" cy="421105"/>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b</a:t>
            </a:r>
            <a:endParaRPr lang="en-IN" dirty="0"/>
          </a:p>
        </p:txBody>
      </p:sp>
      <p:sp>
        <p:nvSpPr>
          <p:cNvPr id="35" name="Rectangle 34"/>
          <p:cNvSpPr/>
          <p:nvPr/>
        </p:nvSpPr>
        <p:spPr>
          <a:xfrm>
            <a:off x="1911894" y="2715958"/>
            <a:ext cx="601579" cy="421105"/>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endParaRPr lang="en-IN" dirty="0"/>
          </a:p>
        </p:txBody>
      </p:sp>
      <p:sp>
        <p:nvSpPr>
          <p:cNvPr id="36" name="Rectangle 35"/>
          <p:cNvSpPr/>
          <p:nvPr/>
        </p:nvSpPr>
        <p:spPr>
          <a:xfrm>
            <a:off x="1911894" y="3312904"/>
            <a:ext cx="601579" cy="421105"/>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endParaRPr lang="en-IN" dirty="0"/>
          </a:p>
        </p:txBody>
      </p:sp>
      <p:sp>
        <p:nvSpPr>
          <p:cNvPr id="37" name="Rectangle 36"/>
          <p:cNvSpPr/>
          <p:nvPr/>
        </p:nvSpPr>
        <p:spPr>
          <a:xfrm>
            <a:off x="1966749" y="3896266"/>
            <a:ext cx="601579" cy="421105"/>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IN" dirty="0"/>
          </a:p>
        </p:txBody>
      </p:sp>
      <p:sp>
        <p:nvSpPr>
          <p:cNvPr id="38" name="Rectangle 37"/>
          <p:cNvSpPr/>
          <p:nvPr/>
        </p:nvSpPr>
        <p:spPr>
          <a:xfrm>
            <a:off x="2022551" y="4464909"/>
            <a:ext cx="601579" cy="421105"/>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a:t>
            </a:r>
            <a:endParaRPr lang="en-IN" dirty="0"/>
          </a:p>
        </p:txBody>
      </p:sp>
      <p:sp>
        <p:nvSpPr>
          <p:cNvPr id="39" name="Rectangle 38"/>
          <p:cNvSpPr/>
          <p:nvPr/>
        </p:nvSpPr>
        <p:spPr>
          <a:xfrm>
            <a:off x="2022975" y="6226342"/>
            <a:ext cx="601579" cy="421105"/>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i</a:t>
            </a:r>
            <a:endParaRPr lang="en-IN" dirty="0"/>
          </a:p>
        </p:txBody>
      </p:sp>
      <p:sp>
        <p:nvSpPr>
          <p:cNvPr id="40" name="Rectangle 39"/>
          <p:cNvSpPr/>
          <p:nvPr/>
        </p:nvSpPr>
        <p:spPr>
          <a:xfrm>
            <a:off x="2022550" y="5076574"/>
            <a:ext cx="601579" cy="421105"/>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g</a:t>
            </a:r>
            <a:endParaRPr lang="en-IN" dirty="0"/>
          </a:p>
        </p:txBody>
      </p:sp>
      <p:sp>
        <p:nvSpPr>
          <p:cNvPr id="41" name="Rectangle 40"/>
          <p:cNvSpPr/>
          <p:nvPr/>
        </p:nvSpPr>
        <p:spPr>
          <a:xfrm>
            <a:off x="2022550" y="5722193"/>
            <a:ext cx="601579" cy="421105"/>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t>
            </a:r>
            <a:endParaRPr lang="en-IN" dirty="0"/>
          </a:p>
        </p:txBody>
      </p:sp>
      <p:sp>
        <p:nvSpPr>
          <p:cNvPr id="4" name="TextBox 3"/>
          <p:cNvSpPr txBox="1"/>
          <p:nvPr/>
        </p:nvSpPr>
        <p:spPr>
          <a:xfrm>
            <a:off x="2854036" y="2090926"/>
            <a:ext cx="6386217" cy="31393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To select male  = 9C2</a:t>
            </a:r>
          </a:p>
          <a:p>
            <a:r>
              <a:rPr lang="en-US" dirty="0" smtClean="0"/>
              <a:t>To select female = 7C2</a:t>
            </a:r>
          </a:p>
          <a:p>
            <a:r>
              <a:rPr lang="en-US" dirty="0" smtClean="0"/>
              <a:t>One of the possible combination</a:t>
            </a:r>
          </a:p>
          <a:p>
            <a:r>
              <a:rPr lang="en-US" dirty="0" smtClean="0"/>
              <a:t>AB </a:t>
            </a:r>
            <a:r>
              <a:rPr lang="en-US" dirty="0" err="1" smtClean="0"/>
              <a:t>ef</a:t>
            </a:r>
            <a:endParaRPr lang="en-US" dirty="0" smtClean="0"/>
          </a:p>
          <a:p>
            <a:r>
              <a:rPr lang="en-US" dirty="0" smtClean="0"/>
              <a:t>So teams can be </a:t>
            </a:r>
          </a:p>
          <a:p>
            <a:r>
              <a:rPr lang="en-US" dirty="0" smtClean="0"/>
              <a:t>Ae &amp; Bf [or] </a:t>
            </a:r>
            <a:r>
              <a:rPr lang="en-US" dirty="0" err="1" smtClean="0"/>
              <a:t>Af</a:t>
            </a:r>
            <a:r>
              <a:rPr lang="en-US" dirty="0" smtClean="0"/>
              <a:t> &amp; Be – 2 possibilities</a:t>
            </a:r>
          </a:p>
          <a:p>
            <a:r>
              <a:rPr lang="en-US" dirty="0" smtClean="0"/>
              <a:t>So answer = 9C2 * 7C2 * 2!</a:t>
            </a:r>
          </a:p>
          <a:p>
            <a:r>
              <a:rPr lang="en-US" dirty="0"/>
              <a:t> </a:t>
            </a:r>
            <a:r>
              <a:rPr lang="en-US" dirty="0" smtClean="0"/>
              <a:t>               = 9*8/2 * 7*6/2 * 2</a:t>
            </a:r>
          </a:p>
          <a:p>
            <a:r>
              <a:rPr lang="en-US" dirty="0"/>
              <a:t> </a:t>
            </a:r>
            <a:r>
              <a:rPr lang="en-US" dirty="0" smtClean="0"/>
              <a:t>               = 36 * 21 * 2</a:t>
            </a:r>
          </a:p>
          <a:p>
            <a:r>
              <a:rPr lang="en-US" dirty="0"/>
              <a:t> </a:t>
            </a:r>
            <a:r>
              <a:rPr lang="en-US" dirty="0" smtClean="0"/>
              <a:t>               = 72* 21</a:t>
            </a:r>
          </a:p>
          <a:p>
            <a:r>
              <a:rPr lang="en-US" dirty="0"/>
              <a:t> </a:t>
            </a:r>
            <a:r>
              <a:rPr lang="en-US" dirty="0" smtClean="0"/>
              <a:t>                = 1512  </a:t>
            </a:r>
            <a:endParaRPr lang="en-IN" dirty="0"/>
          </a:p>
        </p:txBody>
      </p:sp>
    </p:spTree>
    <p:extLst>
      <p:ext uri="{BB962C8B-B14F-4D97-AF65-F5344CB8AC3E}">
        <p14:creationId xmlns:p14="http://schemas.microsoft.com/office/powerpoint/2010/main" val="2921191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4">
                                            <p:txEl>
                                              <p:pRg st="0" end="0"/>
                                            </p:txEl>
                                          </p:spTgt>
                                        </p:tgtEl>
                                        <p:attrNameLst>
                                          <p:attrName>style.visibility</p:attrName>
                                        </p:attrNameLst>
                                      </p:cBhvr>
                                      <p:to>
                                        <p:strVal val="visible"/>
                                      </p:to>
                                    </p:set>
                                    <p:anim calcmode="lin" valueType="num">
                                      <p:cBhvr additive="base">
                                        <p:cTn id="13" dur="500" fill="hold"/>
                                        <p:tgtEl>
                                          <p:spTgt spid="6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5">
                                            <p:txEl>
                                              <p:pRg st="0" end="0"/>
                                            </p:txEl>
                                          </p:spTgt>
                                        </p:tgtEl>
                                        <p:attrNameLst>
                                          <p:attrName>style.visibility</p:attrName>
                                        </p:attrNameLst>
                                      </p:cBhvr>
                                      <p:to>
                                        <p:strVal val="visible"/>
                                      </p:to>
                                    </p:set>
                                    <p:anim calcmode="lin" valueType="num">
                                      <p:cBhvr additive="base">
                                        <p:cTn id="19" dur="500" fill="hold"/>
                                        <p:tgtEl>
                                          <p:spTgt spid="65">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6">
                                            <p:txEl>
                                              <p:pRg st="0" end="0"/>
                                            </p:txEl>
                                          </p:spTgt>
                                        </p:tgtEl>
                                        <p:attrNameLst>
                                          <p:attrName>style.visibility</p:attrName>
                                        </p:attrNameLst>
                                      </p:cBhvr>
                                      <p:to>
                                        <p:strVal val="visible"/>
                                      </p:to>
                                    </p:set>
                                    <p:anim calcmode="lin" valueType="num">
                                      <p:cBhvr additive="base">
                                        <p:cTn id="25" dur="500" fill="hold"/>
                                        <p:tgtEl>
                                          <p:spTgt spid="66">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5">
                                            <p:txEl>
                                              <p:pRg st="0" end="0"/>
                                            </p:txEl>
                                          </p:spTgt>
                                        </p:tgtEl>
                                        <p:attrNameLst>
                                          <p:attrName>style.visibility</p:attrName>
                                        </p:attrNameLst>
                                      </p:cBhvr>
                                      <p:to>
                                        <p:strVal val="visible"/>
                                      </p:to>
                                    </p:set>
                                    <p:anim calcmode="lin" valueType="num">
                                      <p:cBhvr additive="base">
                                        <p:cTn id="31" dur="500" fill="hold"/>
                                        <p:tgtEl>
                                          <p:spTgt spid="75">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6">
                                            <p:txEl>
                                              <p:pRg st="0" end="0"/>
                                            </p:txEl>
                                          </p:spTgt>
                                        </p:tgtEl>
                                        <p:attrNameLst>
                                          <p:attrName>style.visibility</p:attrName>
                                        </p:attrNameLst>
                                      </p:cBhvr>
                                      <p:to>
                                        <p:strVal val="visible"/>
                                      </p:to>
                                    </p:set>
                                    <p:anim calcmode="lin" valueType="num">
                                      <p:cBhvr additive="base">
                                        <p:cTn id="37" dur="500" fill="hold"/>
                                        <p:tgtEl>
                                          <p:spTgt spid="46">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7">
                                            <p:txEl>
                                              <p:pRg st="0" end="0"/>
                                            </p:txEl>
                                          </p:spTgt>
                                        </p:tgtEl>
                                        <p:attrNameLst>
                                          <p:attrName>style.visibility</p:attrName>
                                        </p:attrNameLst>
                                      </p:cBhvr>
                                      <p:to>
                                        <p:strVal val="visible"/>
                                      </p:to>
                                    </p:set>
                                    <p:anim calcmode="lin" valueType="num">
                                      <p:cBhvr additive="base">
                                        <p:cTn id="43" dur="500" fill="hold"/>
                                        <p:tgtEl>
                                          <p:spTgt spid="47">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0">
                                            <p:txEl>
                                              <p:pRg st="0" end="0"/>
                                            </p:txEl>
                                          </p:spTgt>
                                        </p:tgtEl>
                                        <p:attrNameLst>
                                          <p:attrName>style.visibility</p:attrName>
                                        </p:attrNameLst>
                                      </p:cBhvr>
                                      <p:to>
                                        <p:strVal val="visible"/>
                                      </p:to>
                                    </p:set>
                                    <p:anim calcmode="lin" valueType="num">
                                      <p:cBhvr additive="base">
                                        <p:cTn id="49" dur="500" fill="hold"/>
                                        <p:tgtEl>
                                          <p:spTgt spid="50">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53">
                                            <p:txEl>
                                              <p:pRg st="0" end="0"/>
                                            </p:txEl>
                                          </p:spTgt>
                                        </p:tgtEl>
                                        <p:attrNameLst>
                                          <p:attrName>style.visibility</p:attrName>
                                        </p:attrNameLst>
                                      </p:cBhvr>
                                      <p:to>
                                        <p:strVal val="visible"/>
                                      </p:to>
                                    </p:set>
                                    <p:anim calcmode="lin" valueType="num">
                                      <p:cBhvr additive="base">
                                        <p:cTn id="55" dur="500" fill="hold"/>
                                        <p:tgtEl>
                                          <p:spTgt spid="53">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3">
                                            <p:txEl>
                                              <p:pRg st="0" end="0"/>
                                            </p:txEl>
                                          </p:spTgt>
                                        </p:tgtEl>
                                        <p:attrNameLst>
                                          <p:attrName>style.visibility</p:attrName>
                                        </p:attrNameLst>
                                      </p:cBhvr>
                                      <p:to>
                                        <p:strVal val="visible"/>
                                      </p:to>
                                    </p:set>
                                    <p:anim calcmode="lin" valueType="num">
                                      <p:cBhvr additive="base">
                                        <p:cTn id="61"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4">
                                            <p:txEl>
                                              <p:pRg st="0" end="0"/>
                                            </p:txEl>
                                          </p:spTgt>
                                        </p:tgtEl>
                                        <p:attrNameLst>
                                          <p:attrName>style.visibility</p:attrName>
                                        </p:attrNameLst>
                                      </p:cBhvr>
                                      <p:to>
                                        <p:strVal val="visible"/>
                                      </p:to>
                                    </p:set>
                                    <p:anim calcmode="lin" valueType="num">
                                      <p:cBhvr additive="base">
                                        <p:cTn id="67"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5">
                                            <p:txEl>
                                              <p:pRg st="0" end="0"/>
                                            </p:txEl>
                                          </p:spTgt>
                                        </p:tgtEl>
                                        <p:attrNameLst>
                                          <p:attrName>style.visibility</p:attrName>
                                        </p:attrNameLst>
                                      </p:cBhvr>
                                      <p:to>
                                        <p:strVal val="visible"/>
                                      </p:to>
                                    </p:set>
                                    <p:anim calcmode="lin" valueType="num">
                                      <p:cBhvr additive="base">
                                        <p:cTn id="73"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36">
                                            <p:txEl>
                                              <p:pRg st="0" end="0"/>
                                            </p:txEl>
                                          </p:spTgt>
                                        </p:tgtEl>
                                        <p:attrNameLst>
                                          <p:attrName>style.visibility</p:attrName>
                                        </p:attrNameLst>
                                      </p:cBhvr>
                                      <p:to>
                                        <p:strVal val="visible"/>
                                      </p:to>
                                    </p:set>
                                    <p:anim calcmode="lin" valueType="num">
                                      <p:cBhvr additive="base">
                                        <p:cTn id="79"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37">
                                            <p:txEl>
                                              <p:pRg st="0" end="0"/>
                                            </p:txEl>
                                          </p:spTgt>
                                        </p:tgtEl>
                                        <p:attrNameLst>
                                          <p:attrName>style.visibility</p:attrName>
                                        </p:attrNameLst>
                                      </p:cBhvr>
                                      <p:to>
                                        <p:strVal val="visible"/>
                                      </p:to>
                                    </p:set>
                                    <p:anim calcmode="lin" valueType="num">
                                      <p:cBhvr additive="base">
                                        <p:cTn id="85" dur="50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38">
                                            <p:txEl>
                                              <p:pRg st="0" end="0"/>
                                            </p:txEl>
                                          </p:spTgt>
                                        </p:tgtEl>
                                        <p:attrNameLst>
                                          <p:attrName>style.visibility</p:attrName>
                                        </p:attrNameLst>
                                      </p:cBhvr>
                                      <p:to>
                                        <p:strVal val="visible"/>
                                      </p:to>
                                    </p:set>
                                    <p:anim calcmode="lin" valueType="num">
                                      <p:cBhvr additive="base">
                                        <p:cTn id="91"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39">
                                            <p:txEl>
                                              <p:pRg st="0" end="0"/>
                                            </p:txEl>
                                          </p:spTgt>
                                        </p:tgtEl>
                                        <p:attrNameLst>
                                          <p:attrName>style.visibility</p:attrName>
                                        </p:attrNameLst>
                                      </p:cBhvr>
                                      <p:to>
                                        <p:strVal val="visible"/>
                                      </p:to>
                                    </p:set>
                                    <p:anim calcmode="lin" valueType="num">
                                      <p:cBhvr additive="base">
                                        <p:cTn id="97"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40">
                                            <p:txEl>
                                              <p:pRg st="0" end="0"/>
                                            </p:txEl>
                                          </p:spTgt>
                                        </p:tgtEl>
                                        <p:attrNameLst>
                                          <p:attrName>style.visibility</p:attrName>
                                        </p:attrNameLst>
                                      </p:cBhvr>
                                      <p:to>
                                        <p:strVal val="visible"/>
                                      </p:to>
                                    </p:set>
                                    <p:anim calcmode="lin" valueType="num">
                                      <p:cBhvr additive="base">
                                        <p:cTn id="103" dur="500" fill="hold"/>
                                        <p:tgtEl>
                                          <p:spTgt spid="40">
                                            <p:txEl>
                                              <p:pRg st="0" end="0"/>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4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41">
                                            <p:txEl>
                                              <p:pRg st="0" end="0"/>
                                            </p:txEl>
                                          </p:spTgt>
                                        </p:tgtEl>
                                        <p:attrNameLst>
                                          <p:attrName>style.visibility</p:attrName>
                                        </p:attrNameLst>
                                      </p:cBhvr>
                                      <p:to>
                                        <p:strVal val="visible"/>
                                      </p:to>
                                    </p:set>
                                    <p:anim calcmode="lin" valueType="num">
                                      <p:cBhvr additive="base">
                                        <p:cTn id="109" dur="50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4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6411" y="300789"/>
            <a:ext cx="9083842"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smtClean="0"/>
              <a:t>36. </a:t>
            </a:r>
            <a:r>
              <a:rPr lang="en-IN" dirty="0"/>
              <a:t>How many numbers can be formed from 1, 2, 3, 4, 5 (without repetition), when the digit at the unit’s place must be </a:t>
            </a:r>
            <a:r>
              <a:rPr lang="en-IN" dirty="0" smtClean="0"/>
              <a:t>greater than </a:t>
            </a:r>
            <a:r>
              <a:rPr lang="en-IN" dirty="0"/>
              <a:t>that in the ten’s place?</a:t>
            </a:r>
          </a:p>
        </p:txBody>
      </p:sp>
      <p:sp>
        <p:nvSpPr>
          <p:cNvPr id="3" name="TextBox 2"/>
          <p:cNvSpPr txBox="1"/>
          <p:nvPr/>
        </p:nvSpPr>
        <p:spPr>
          <a:xfrm>
            <a:off x="156411" y="1212087"/>
            <a:ext cx="9083842" cy="397031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Solution:</a:t>
            </a:r>
          </a:p>
          <a:p>
            <a:r>
              <a:rPr lang="en-US" dirty="0" smtClean="0"/>
              <a:t>In permutation every number will be equally distributed so we can say out of the total ways half the number of times unit digit will be greater than tens digit &amp; other ways unit digit will be lesser than the tens digit.</a:t>
            </a:r>
          </a:p>
          <a:p>
            <a:r>
              <a:rPr lang="en-US" dirty="0" smtClean="0"/>
              <a:t>Answer = n! / 2 = 120/2 = 60</a:t>
            </a:r>
          </a:p>
          <a:p>
            <a:endParaRPr lang="en-US" dirty="0"/>
          </a:p>
          <a:p>
            <a:r>
              <a:rPr lang="en-US" dirty="0" smtClean="0"/>
              <a:t>Example 1234</a:t>
            </a:r>
          </a:p>
          <a:p>
            <a:r>
              <a:rPr lang="en-US" dirty="0" smtClean="0"/>
              <a:t>1234	1243	1324	1342	1423	1432</a:t>
            </a:r>
          </a:p>
          <a:p>
            <a:r>
              <a:rPr lang="en-US" dirty="0" smtClean="0"/>
              <a:t>2134	2143	2314	2341	2413	2431</a:t>
            </a:r>
          </a:p>
          <a:p>
            <a:r>
              <a:rPr lang="en-US" dirty="0" smtClean="0"/>
              <a:t>3124	3142	3214	3241	3412	3421 </a:t>
            </a:r>
          </a:p>
          <a:p>
            <a:r>
              <a:rPr lang="en-US" dirty="0" smtClean="0"/>
              <a:t>4123	4132	4213	4231	4312	4321</a:t>
            </a:r>
          </a:p>
          <a:p>
            <a:endParaRPr lang="en-US" dirty="0"/>
          </a:p>
          <a:p>
            <a:endParaRPr lang="en-US" dirty="0" smtClean="0"/>
          </a:p>
          <a:p>
            <a:r>
              <a:rPr lang="en-US" dirty="0"/>
              <a:t> </a:t>
            </a:r>
            <a:r>
              <a:rPr lang="en-US" dirty="0" smtClean="0"/>
              <a:t>                               </a:t>
            </a:r>
          </a:p>
        </p:txBody>
      </p:sp>
      <p:cxnSp>
        <p:nvCxnSpPr>
          <p:cNvPr id="5" name="Straight Connector 4"/>
          <p:cNvCxnSpPr/>
          <p:nvPr/>
        </p:nvCxnSpPr>
        <p:spPr>
          <a:xfrm>
            <a:off x="2394284" y="2743200"/>
            <a:ext cx="0" cy="40907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9271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calcmode="lin" valueType="num">
                                      <p:cBhvr additive="base">
                                        <p:cTn id="3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 calcmode="lin" valueType="num">
                                      <p:cBhvr additive="base">
                                        <p:cTn id="3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 calcmode="lin" valueType="num">
                                      <p:cBhvr additive="base">
                                        <p:cTn id="44"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3">
                                            <p:txEl>
                                              <p:pRg st="7" end="7"/>
                                            </p:txEl>
                                          </p:spTgt>
                                        </p:tgtEl>
                                        <p:attrNameLst>
                                          <p:attrName>style.visibility</p:attrName>
                                        </p:attrNameLst>
                                      </p:cBhvr>
                                      <p:to>
                                        <p:strVal val="visible"/>
                                      </p:to>
                                    </p:set>
                                    <p:anim calcmode="lin" valueType="num">
                                      <p:cBhvr additive="base">
                                        <p:cTn id="50"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3">
                                            <p:txEl>
                                              <p:pRg st="8" end="8"/>
                                            </p:txEl>
                                          </p:spTgt>
                                        </p:tgtEl>
                                        <p:attrNameLst>
                                          <p:attrName>style.visibility</p:attrName>
                                        </p:attrNameLst>
                                      </p:cBhvr>
                                      <p:to>
                                        <p:strVal val="visible"/>
                                      </p:to>
                                    </p:set>
                                    <p:anim calcmode="lin" valueType="num">
                                      <p:cBhvr additive="base">
                                        <p:cTn id="56"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 calcmode="lin" valueType="num">
                                      <p:cBhvr additive="base">
                                        <p:cTn id="62"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6411" y="300789"/>
            <a:ext cx="9083842"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smtClean="0"/>
              <a:t>37. </a:t>
            </a:r>
            <a:r>
              <a:rPr lang="en-IN" dirty="0"/>
              <a:t>Some boys are standing on a circle at distinct points. Each possible pair of persons, who are not adjacent, sing a 3 minute song, one pair after another. The total time taken by all the pairs to sing is 1 hour. Find the number of boys?</a:t>
            </a:r>
          </a:p>
        </p:txBody>
      </p:sp>
      <p:sp>
        <p:nvSpPr>
          <p:cNvPr id="3" name="TextBox 2"/>
          <p:cNvSpPr txBox="1"/>
          <p:nvPr/>
        </p:nvSpPr>
        <p:spPr>
          <a:xfrm>
            <a:off x="156411" y="1212087"/>
            <a:ext cx="9083842" cy="480131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Solution:</a:t>
            </a:r>
          </a:p>
          <a:p>
            <a:r>
              <a:rPr lang="en-US" dirty="0" smtClean="0"/>
              <a:t>1 HOUR = 60 MINUTES</a:t>
            </a:r>
          </a:p>
          <a:p>
            <a:r>
              <a:rPr lang="en-US" dirty="0" smtClean="0"/>
              <a:t>3 MINUTES SONG SO 20 PAIRS WOULD HAVE SUNG THE SONG</a:t>
            </a:r>
          </a:p>
          <a:p>
            <a:endParaRPr lang="en-US" dirty="0"/>
          </a:p>
          <a:p>
            <a:r>
              <a:rPr lang="en-US" dirty="0" smtClean="0"/>
              <a:t>N (N-3)/ 2 = 20</a:t>
            </a:r>
          </a:p>
          <a:p>
            <a:r>
              <a:rPr lang="en-US" dirty="0" smtClean="0"/>
              <a:t>N (N-3) = 40</a:t>
            </a:r>
          </a:p>
          <a:p>
            <a:r>
              <a:rPr lang="en-US" dirty="0" smtClean="0"/>
              <a:t>8*5 =40</a:t>
            </a:r>
          </a:p>
          <a:p>
            <a:endParaRPr lang="en-US" dirty="0"/>
          </a:p>
          <a:p>
            <a:endParaRPr lang="en-US" dirty="0" smtClean="0"/>
          </a:p>
          <a:p>
            <a:r>
              <a:rPr lang="en-US" dirty="0"/>
              <a:t> </a:t>
            </a:r>
            <a:r>
              <a:rPr lang="en-US" dirty="0" smtClean="0"/>
              <a:t>                                                  circular arrangement = (n-1)!</a:t>
            </a:r>
          </a:p>
          <a:p>
            <a:endParaRPr lang="en-US" dirty="0" smtClean="0"/>
          </a:p>
          <a:p>
            <a:endParaRPr lang="en-US" dirty="0"/>
          </a:p>
          <a:p>
            <a:endParaRPr lang="en-US" dirty="0" smtClean="0"/>
          </a:p>
          <a:p>
            <a:endParaRPr lang="en-US" dirty="0"/>
          </a:p>
          <a:p>
            <a:endParaRPr lang="en-US" dirty="0" smtClean="0"/>
          </a:p>
          <a:p>
            <a:r>
              <a:rPr lang="en-US" dirty="0" smtClean="0"/>
              <a:t>N = 8</a:t>
            </a:r>
            <a:endParaRPr lang="en-US" dirty="0"/>
          </a:p>
          <a:p>
            <a:endParaRPr lang="en-US" dirty="0" smtClean="0"/>
          </a:p>
        </p:txBody>
      </p:sp>
      <p:sp>
        <p:nvSpPr>
          <p:cNvPr id="2" name="Oval 1"/>
          <p:cNvSpPr/>
          <p:nvPr/>
        </p:nvSpPr>
        <p:spPr>
          <a:xfrm>
            <a:off x="1203158" y="2959768"/>
            <a:ext cx="2382253" cy="190099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5" name="Straight Connector 4"/>
          <p:cNvCxnSpPr/>
          <p:nvPr/>
        </p:nvCxnSpPr>
        <p:spPr>
          <a:xfrm>
            <a:off x="2394284" y="2743200"/>
            <a:ext cx="0" cy="40907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4156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calcmode="lin" valueType="num">
                                      <p:cBhvr additive="base">
                                        <p:cTn id="3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 calcmode="lin" valueType="num">
                                      <p:cBhvr additive="base">
                                        <p:cTn id="3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 calcmode="lin" valueType="num">
                                      <p:cBhvr additive="base">
                                        <p:cTn id="44"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2"/>
                                        </p:tgtEl>
                                        <p:attrNameLst>
                                          <p:attrName>style.visibility</p:attrName>
                                        </p:attrNameLst>
                                      </p:cBhvr>
                                      <p:to>
                                        <p:strVal val="visible"/>
                                      </p:to>
                                    </p:set>
                                    <p:anim calcmode="lin" valueType="num">
                                      <p:cBhvr additive="base">
                                        <p:cTn id="50" dur="500" fill="hold"/>
                                        <p:tgtEl>
                                          <p:spTgt spid="2"/>
                                        </p:tgtEl>
                                        <p:attrNameLst>
                                          <p:attrName>ppt_x</p:attrName>
                                        </p:attrNameLst>
                                      </p:cBhvr>
                                      <p:tavLst>
                                        <p:tav tm="0">
                                          <p:val>
                                            <p:strVal val="#ppt_x"/>
                                          </p:val>
                                        </p:tav>
                                        <p:tav tm="100000">
                                          <p:val>
                                            <p:strVal val="#ppt_x"/>
                                          </p:val>
                                        </p:tav>
                                      </p:tavLst>
                                    </p:anim>
                                    <p:anim calcmode="lin" valueType="num">
                                      <p:cBhvr additive="base">
                                        <p:cTn id="5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3">
                                            <p:txEl>
                                              <p:pRg st="9" end="9"/>
                                            </p:txEl>
                                          </p:spTgt>
                                        </p:tgtEl>
                                        <p:attrNameLst>
                                          <p:attrName>style.visibility</p:attrName>
                                        </p:attrNameLst>
                                      </p:cBhvr>
                                      <p:to>
                                        <p:strVal val="visible"/>
                                      </p:to>
                                    </p:set>
                                    <p:anim calcmode="lin" valueType="num">
                                      <p:cBhvr additive="base">
                                        <p:cTn id="56"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3">
                                            <p:txEl>
                                              <p:pRg st="15" end="15"/>
                                            </p:txEl>
                                          </p:spTgt>
                                        </p:tgtEl>
                                        <p:attrNameLst>
                                          <p:attrName>style.visibility</p:attrName>
                                        </p:attrNameLst>
                                      </p:cBhvr>
                                      <p:to>
                                        <p:strVal val="visible"/>
                                      </p:to>
                                    </p:set>
                                    <p:anim calcmode="lin" valueType="num">
                                      <p:cBhvr additive="base">
                                        <p:cTn id="62"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6411" y="300789"/>
            <a:ext cx="9083842"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smtClean="0"/>
              <a:t>38. </a:t>
            </a:r>
            <a:r>
              <a:rPr lang="en-IN" dirty="0"/>
              <a:t>In an examination, a question paper consists of 12 questions divided into two parts (</a:t>
            </a:r>
            <a:r>
              <a:rPr lang="en-IN" dirty="0" err="1"/>
              <a:t>i.e</a:t>
            </a:r>
            <a:r>
              <a:rPr lang="en-IN" dirty="0"/>
              <a:t>) Part I and Part II containing 5 and 7 questions respectively. A student </a:t>
            </a:r>
            <a:r>
              <a:rPr lang="en-IN" dirty="0" smtClean="0"/>
              <a:t>is </a:t>
            </a:r>
            <a:r>
              <a:rPr lang="en-IN" dirty="0"/>
              <a:t>required to attempt 8 question in all selecting at least 3 from each part. In how many ways can a student select the questions?</a:t>
            </a:r>
            <a:r>
              <a:rPr lang="en-IN" dirty="0" smtClean="0"/>
              <a:t> </a:t>
            </a:r>
            <a:endParaRPr lang="en-IN" dirty="0"/>
          </a:p>
        </p:txBody>
      </p:sp>
      <p:sp>
        <p:nvSpPr>
          <p:cNvPr id="3" name="TextBox 2"/>
          <p:cNvSpPr txBox="1"/>
          <p:nvPr/>
        </p:nvSpPr>
        <p:spPr>
          <a:xfrm>
            <a:off x="156411" y="1683141"/>
            <a:ext cx="9083842" cy="258532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Solution:</a:t>
            </a:r>
          </a:p>
          <a:p>
            <a:r>
              <a:rPr lang="en-US" dirty="0" smtClean="0"/>
              <a:t>Total 12 Questions </a:t>
            </a:r>
          </a:p>
          <a:p>
            <a:r>
              <a:rPr lang="en-US" dirty="0" smtClean="0"/>
              <a:t>Part 1(5) &amp; part 2(7) </a:t>
            </a:r>
          </a:p>
          <a:p>
            <a:r>
              <a:rPr lang="en-US" dirty="0" smtClean="0"/>
              <a:t>3             &amp;       5             = 5C3 * 7C5 = 10*21 = 210</a:t>
            </a:r>
          </a:p>
          <a:p>
            <a:r>
              <a:rPr lang="en-US" dirty="0" smtClean="0"/>
              <a:t>4             &amp;       4              = 5C4 * 7C4 = 5*35 = 175</a:t>
            </a:r>
          </a:p>
          <a:p>
            <a:r>
              <a:rPr lang="en-US" dirty="0" smtClean="0"/>
              <a:t>5             &amp;       3             = 5C5 * 7C3  = 35 </a:t>
            </a:r>
          </a:p>
          <a:p>
            <a:r>
              <a:rPr lang="en-US" dirty="0" err="1" smtClean="0"/>
              <a:t>TotAL</a:t>
            </a:r>
            <a:r>
              <a:rPr lang="en-US" dirty="0" smtClean="0"/>
              <a:t> = 210+ 175 + 35</a:t>
            </a:r>
          </a:p>
          <a:p>
            <a:r>
              <a:rPr lang="en-US" dirty="0"/>
              <a:t> </a:t>
            </a:r>
            <a:r>
              <a:rPr lang="en-US" dirty="0" smtClean="0"/>
              <a:t>        = 420              </a:t>
            </a:r>
            <a:endParaRPr lang="en-US" dirty="0"/>
          </a:p>
          <a:p>
            <a:endParaRPr lang="en-US" dirty="0" smtClean="0"/>
          </a:p>
        </p:txBody>
      </p:sp>
    </p:spTree>
    <p:extLst>
      <p:ext uri="{BB962C8B-B14F-4D97-AF65-F5344CB8AC3E}">
        <p14:creationId xmlns:p14="http://schemas.microsoft.com/office/powerpoint/2010/main" val="1040369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additive="base">
                                        <p:cTn id="3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 calcmode="lin" valueType="num">
                                      <p:cBhvr additive="base">
                                        <p:cTn id="3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 calcmode="lin" valueType="num">
                                      <p:cBhvr additive="base">
                                        <p:cTn id="44"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3">
                                            <p:txEl>
                                              <p:pRg st="6" end="6"/>
                                            </p:txEl>
                                          </p:spTgt>
                                        </p:tgtEl>
                                        <p:attrNameLst>
                                          <p:attrName>style.visibility</p:attrName>
                                        </p:attrNameLst>
                                      </p:cBhvr>
                                      <p:to>
                                        <p:strVal val="visible"/>
                                      </p:to>
                                    </p:set>
                                    <p:anim calcmode="lin" valueType="num">
                                      <p:cBhvr additive="base">
                                        <p:cTn id="50"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 calcmode="lin" valueType="num">
                                      <p:cBhvr additive="base">
                                        <p:cTn id="56"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6411" y="300789"/>
            <a:ext cx="9083842"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smtClean="0"/>
              <a:t>39. </a:t>
            </a:r>
            <a:r>
              <a:rPr lang="en-IN" dirty="0"/>
              <a:t>Ten points are marked on a straight line and 11 points are marked on another</a:t>
            </a:r>
          </a:p>
          <a:p>
            <a:r>
              <a:rPr lang="en-IN" dirty="0"/>
              <a:t>straight line. How many triangles can </a:t>
            </a:r>
            <a:r>
              <a:rPr lang="en-IN" dirty="0" smtClean="0"/>
              <a:t>be constructed </a:t>
            </a:r>
            <a:r>
              <a:rPr lang="en-IN" dirty="0"/>
              <a:t>with vertices from among the</a:t>
            </a:r>
          </a:p>
          <a:p>
            <a:r>
              <a:rPr lang="en-IN" dirty="0"/>
              <a:t>above points?</a:t>
            </a:r>
          </a:p>
        </p:txBody>
      </p:sp>
      <p:sp>
        <p:nvSpPr>
          <p:cNvPr id="3" name="TextBox 2"/>
          <p:cNvSpPr txBox="1"/>
          <p:nvPr/>
        </p:nvSpPr>
        <p:spPr>
          <a:xfrm>
            <a:off x="156411" y="1683141"/>
            <a:ext cx="9083842" cy="35394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Solution:</a:t>
            </a:r>
          </a:p>
          <a:p>
            <a:endParaRPr lang="en-US" dirty="0" smtClean="0"/>
          </a:p>
          <a:p>
            <a:r>
              <a:rPr lang="en-US" sz="3600" dirty="0" smtClean="0"/>
              <a:t>  </a:t>
            </a:r>
            <a:r>
              <a:rPr lang="en-US" sz="3600" dirty="0" smtClean="0">
                <a:solidFill>
                  <a:srgbClr val="FF0000"/>
                </a:solidFill>
              </a:rPr>
              <a:t>.    . .	.	.	.	.	.	.	.</a:t>
            </a:r>
            <a:r>
              <a:rPr lang="en-US" sz="3600" dirty="0" smtClean="0"/>
              <a:t>	</a:t>
            </a:r>
            <a:endParaRPr lang="en-US" sz="3600" dirty="0"/>
          </a:p>
          <a:p>
            <a:r>
              <a:rPr lang="en-US" sz="3600" dirty="0" smtClean="0">
                <a:solidFill>
                  <a:schemeClr val="accent2"/>
                </a:solidFill>
              </a:rPr>
              <a:t>.    .    .    .   .    .  .   .    .    .      .</a:t>
            </a:r>
          </a:p>
          <a:p>
            <a:r>
              <a:rPr lang="en-US" sz="2000" dirty="0" smtClean="0"/>
              <a:t>= 10C2 * 11C1 + 11C2*10C1</a:t>
            </a:r>
          </a:p>
          <a:p>
            <a:r>
              <a:rPr lang="en-US" sz="2000" dirty="0" smtClean="0"/>
              <a:t>= 45*11 + 55*10</a:t>
            </a:r>
          </a:p>
          <a:p>
            <a:r>
              <a:rPr lang="en-US" sz="2000" dirty="0" smtClean="0"/>
              <a:t>= 495 + 550</a:t>
            </a:r>
          </a:p>
          <a:p>
            <a:r>
              <a:rPr lang="en-US" sz="2000" dirty="0"/>
              <a:t> </a:t>
            </a:r>
            <a:r>
              <a:rPr lang="en-US" sz="2000" dirty="0" smtClean="0"/>
              <a:t>= 1045</a:t>
            </a:r>
            <a:endParaRPr lang="en-US" sz="2000" dirty="0"/>
          </a:p>
          <a:p>
            <a:endParaRPr lang="en-US" dirty="0" smtClean="0"/>
          </a:p>
          <a:p>
            <a:endParaRPr lang="en-US" dirty="0" smtClean="0"/>
          </a:p>
        </p:txBody>
      </p:sp>
    </p:spTree>
    <p:extLst>
      <p:ext uri="{BB962C8B-B14F-4D97-AF65-F5344CB8AC3E}">
        <p14:creationId xmlns:p14="http://schemas.microsoft.com/office/powerpoint/2010/main" val="2407547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3">
                                            <p:txEl>
                                              <p:pRg st="0" end="0"/>
                                            </p:txEl>
                                          </p:spTgt>
                                        </p:tgtEl>
                                        <p:attrNameLst>
                                          <p:attrName>style.visibility</p:attrName>
                                        </p:attrNameLst>
                                      </p:cBhvr>
                                      <p:to>
                                        <p:strVal val="visible"/>
                                      </p:to>
                                    </p:set>
                                    <p:anim calcmode="lin" valueType="num">
                                      <p:cBhvr additive="base">
                                        <p:cTn id="2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3">
                                            <p:txEl>
                                              <p:pRg st="2" end="2"/>
                                            </p:txEl>
                                          </p:spTgt>
                                        </p:tgtEl>
                                        <p:attrNameLst>
                                          <p:attrName>style.visibility</p:attrName>
                                        </p:attrNameLst>
                                      </p:cBhvr>
                                      <p:to>
                                        <p:strVal val="visible"/>
                                      </p:to>
                                    </p:set>
                                    <p:anim calcmode="lin" valueType="num">
                                      <p:cBhvr additive="base">
                                        <p:cTn id="3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anim calcmode="lin" valueType="num">
                                      <p:cBhvr additive="base">
                                        <p:cTn id="4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3">
                                            <p:txEl>
                                              <p:pRg st="4" end="4"/>
                                            </p:txEl>
                                          </p:spTgt>
                                        </p:tgtEl>
                                        <p:attrNameLst>
                                          <p:attrName>style.visibility</p:attrName>
                                        </p:attrNameLst>
                                      </p:cBhvr>
                                      <p:to>
                                        <p:strVal val="visible"/>
                                      </p:to>
                                    </p:set>
                                    <p:anim calcmode="lin" valueType="num">
                                      <p:cBhvr additive="base">
                                        <p:cTn id="4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3">
                                            <p:txEl>
                                              <p:pRg st="5" end="5"/>
                                            </p:txEl>
                                          </p:spTgt>
                                        </p:tgtEl>
                                        <p:attrNameLst>
                                          <p:attrName>style.visibility</p:attrName>
                                        </p:attrNameLst>
                                      </p:cBhvr>
                                      <p:to>
                                        <p:strVal val="visible"/>
                                      </p:to>
                                    </p:set>
                                    <p:anim calcmode="lin" valueType="num">
                                      <p:cBhvr additive="base">
                                        <p:cTn id="5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3">
                                            <p:txEl>
                                              <p:pRg st="6" end="6"/>
                                            </p:txEl>
                                          </p:spTgt>
                                        </p:tgtEl>
                                        <p:attrNameLst>
                                          <p:attrName>style.visibility</p:attrName>
                                        </p:attrNameLst>
                                      </p:cBhvr>
                                      <p:to>
                                        <p:strVal val="visible"/>
                                      </p:to>
                                    </p:set>
                                    <p:anim calcmode="lin" valueType="num">
                                      <p:cBhvr additive="base">
                                        <p:cTn id="58"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3">
                                            <p:txEl>
                                              <p:pRg st="7" end="7"/>
                                            </p:txEl>
                                          </p:spTgt>
                                        </p:tgtEl>
                                        <p:attrNameLst>
                                          <p:attrName>style.visibility</p:attrName>
                                        </p:attrNameLst>
                                      </p:cBhvr>
                                      <p:to>
                                        <p:strVal val="visible"/>
                                      </p:to>
                                    </p:set>
                                    <p:anim calcmode="lin" valueType="num">
                                      <p:cBhvr additive="base">
                                        <p:cTn id="64"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4731" y="271670"/>
            <a:ext cx="7792277" cy="5844208"/>
          </a:xfrm>
          <a:prstGeom prst="rect">
            <a:avLst/>
          </a:prstGeom>
        </p:spPr>
      </p:pic>
    </p:spTree>
    <p:extLst>
      <p:ext uri="{BB962C8B-B14F-4D97-AF65-F5344CB8AC3E}">
        <p14:creationId xmlns:p14="http://schemas.microsoft.com/office/powerpoint/2010/main" val="270442399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6411" y="300789"/>
            <a:ext cx="9083842"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smtClean="0"/>
              <a:t>40. </a:t>
            </a:r>
            <a:r>
              <a:rPr lang="en-IN" dirty="0"/>
              <a:t>An intelligence agency forms a code of two  distinct digits selected from 0, 1, 2, .....,9 such that the first digit of the code </a:t>
            </a:r>
            <a:r>
              <a:rPr lang="en-IN" dirty="0" smtClean="0"/>
              <a:t>is nonzero</a:t>
            </a:r>
            <a:r>
              <a:rPr lang="en-IN" dirty="0"/>
              <a:t>. The code, handwritten on a </a:t>
            </a:r>
            <a:r>
              <a:rPr lang="en-IN" dirty="0" smtClean="0"/>
              <a:t>slip, can </a:t>
            </a:r>
            <a:r>
              <a:rPr lang="en-IN" dirty="0"/>
              <a:t>however potentially create </a:t>
            </a:r>
            <a:r>
              <a:rPr lang="en-IN" dirty="0" smtClean="0"/>
              <a:t>confusion, when </a:t>
            </a:r>
            <a:r>
              <a:rPr lang="en-IN" dirty="0"/>
              <a:t>read upside down-for example, </a:t>
            </a:r>
            <a:r>
              <a:rPr lang="en-IN" dirty="0" smtClean="0"/>
              <a:t>the code </a:t>
            </a:r>
            <a:r>
              <a:rPr lang="en-IN" dirty="0"/>
              <a:t>91 may appear as 16. How </a:t>
            </a:r>
            <a:r>
              <a:rPr lang="en-IN" dirty="0" smtClean="0"/>
              <a:t>many codes </a:t>
            </a:r>
            <a:r>
              <a:rPr lang="en-IN" dirty="0"/>
              <a:t>are there for which no such confusion can arise?</a:t>
            </a:r>
          </a:p>
        </p:txBody>
      </p:sp>
      <p:sp>
        <p:nvSpPr>
          <p:cNvPr id="3" name="TextBox 2"/>
          <p:cNvSpPr txBox="1"/>
          <p:nvPr/>
        </p:nvSpPr>
        <p:spPr>
          <a:xfrm>
            <a:off x="156411" y="1683141"/>
            <a:ext cx="9083842" cy="31393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Solution:</a:t>
            </a:r>
          </a:p>
          <a:p>
            <a:r>
              <a:rPr lang="en-US" dirty="0" smtClean="0"/>
              <a:t>Total two digit numbers possible = 9 * 9 = 81</a:t>
            </a:r>
          </a:p>
          <a:p>
            <a:r>
              <a:rPr lang="en-US" dirty="0" smtClean="0"/>
              <a:t>Confusing numbers when turning upside down </a:t>
            </a:r>
          </a:p>
          <a:p>
            <a:r>
              <a:rPr lang="en-US" dirty="0" smtClean="0"/>
              <a:t>0,1,6,8,9</a:t>
            </a:r>
          </a:p>
          <a:p>
            <a:r>
              <a:rPr lang="en-US" dirty="0" smtClean="0"/>
              <a:t>Two digit numbers that can be formed by using the above numbers are </a:t>
            </a:r>
          </a:p>
          <a:p>
            <a:r>
              <a:rPr lang="en-US" dirty="0" smtClean="0"/>
              <a:t>= 4*4 =16</a:t>
            </a:r>
          </a:p>
          <a:p>
            <a:r>
              <a:rPr lang="en-US" dirty="0" smtClean="0"/>
              <a:t>Out of that 16</a:t>
            </a:r>
          </a:p>
          <a:p>
            <a:r>
              <a:rPr lang="en-US" dirty="0" smtClean="0"/>
              <a:t>10,60,80,90,69,96 will not create confusion so we can remove those numbers </a:t>
            </a:r>
          </a:p>
          <a:p>
            <a:r>
              <a:rPr lang="en-US" dirty="0" smtClean="0"/>
              <a:t>= 16-6 =10</a:t>
            </a:r>
          </a:p>
          <a:p>
            <a:r>
              <a:rPr lang="en-US" dirty="0" smtClean="0"/>
              <a:t>answer = 81-10 </a:t>
            </a:r>
          </a:p>
          <a:p>
            <a:r>
              <a:rPr lang="en-US" dirty="0" smtClean="0"/>
              <a:t>            = 71</a:t>
            </a:r>
          </a:p>
        </p:txBody>
      </p:sp>
    </p:spTree>
    <p:extLst>
      <p:ext uri="{BB962C8B-B14F-4D97-AF65-F5344CB8AC3E}">
        <p14:creationId xmlns:p14="http://schemas.microsoft.com/office/powerpoint/2010/main" val="2278378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additive="base">
                                        <p:cTn id="3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 calcmode="lin" valueType="num">
                                      <p:cBhvr additive="base">
                                        <p:cTn id="3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 calcmode="lin" valueType="num">
                                      <p:cBhvr additive="base">
                                        <p:cTn id="44"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3">
                                            <p:txEl>
                                              <p:pRg st="6" end="6"/>
                                            </p:txEl>
                                          </p:spTgt>
                                        </p:tgtEl>
                                        <p:attrNameLst>
                                          <p:attrName>style.visibility</p:attrName>
                                        </p:attrNameLst>
                                      </p:cBhvr>
                                      <p:to>
                                        <p:strVal val="visible"/>
                                      </p:to>
                                    </p:set>
                                    <p:anim calcmode="lin" valueType="num">
                                      <p:cBhvr additive="base">
                                        <p:cTn id="50"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 calcmode="lin" valueType="num">
                                      <p:cBhvr additive="base">
                                        <p:cTn id="56"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3">
                                            <p:txEl>
                                              <p:pRg st="8" end="8"/>
                                            </p:txEl>
                                          </p:spTgt>
                                        </p:tgtEl>
                                        <p:attrNameLst>
                                          <p:attrName>style.visibility</p:attrName>
                                        </p:attrNameLst>
                                      </p:cBhvr>
                                      <p:to>
                                        <p:strVal val="visible"/>
                                      </p:to>
                                    </p:set>
                                    <p:anim calcmode="lin" valueType="num">
                                      <p:cBhvr additive="base">
                                        <p:cTn id="62"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nodeType="clickEffect">
                                  <p:stCondLst>
                                    <p:cond delay="0"/>
                                  </p:stCondLst>
                                  <p:childTnLst>
                                    <p:set>
                                      <p:cBhvr>
                                        <p:cTn id="67" dur="1" fill="hold">
                                          <p:stCondLst>
                                            <p:cond delay="0"/>
                                          </p:stCondLst>
                                        </p:cTn>
                                        <p:tgtEl>
                                          <p:spTgt spid="3">
                                            <p:txEl>
                                              <p:pRg st="9" end="9"/>
                                            </p:txEl>
                                          </p:spTgt>
                                        </p:tgtEl>
                                        <p:attrNameLst>
                                          <p:attrName>style.visibility</p:attrName>
                                        </p:attrNameLst>
                                      </p:cBhvr>
                                      <p:to>
                                        <p:strVal val="visible"/>
                                      </p:to>
                                    </p:set>
                                    <p:anim calcmode="lin" valueType="num">
                                      <p:cBhvr additive="base">
                                        <p:cTn id="68"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 presetClass="entr" presetSubtype="4" fill="hold" nodeType="clickEffect">
                                  <p:stCondLst>
                                    <p:cond delay="0"/>
                                  </p:stCondLst>
                                  <p:childTnLst>
                                    <p:set>
                                      <p:cBhvr>
                                        <p:cTn id="73" dur="1" fill="hold">
                                          <p:stCondLst>
                                            <p:cond delay="0"/>
                                          </p:stCondLst>
                                        </p:cTn>
                                        <p:tgtEl>
                                          <p:spTgt spid="3">
                                            <p:txEl>
                                              <p:pRg st="10" end="10"/>
                                            </p:txEl>
                                          </p:spTgt>
                                        </p:tgtEl>
                                        <p:attrNameLst>
                                          <p:attrName>style.visibility</p:attrName>
                                        </p:attrNameLst>
                                      </p:cBhvr>
                                      <p:to>
                                        <p:strVal val="visible"/>
                                      </p:to>
                                    </p:set>
                                    <p:anim calcmode="lin" valueType="num">
                                      <p:cBhvr additive="base">
                                        <p:cTn id="74"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6411" y="300789"/>
            <a:ext cx="9083842" cy="31393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smtClean="0"/>
              <a:t>41</a:t>
            </a:r>
            <a:r>
              <a:rPr lang="en-IN" dirty="0" smtClean="0"/>
              <a:t>. </a:t>
            </a:r>
            <a:r>
              <a:rPr lang="en-IN" dirty="0"/>
              <a:t>In the figure given below, the lines represent one way road allowing travel from any point, only to up or to the left. Along how many distinct routes can a vehicle reach a point B from Point A</a:t>
            </a:r>
            <a:r>
              <a:rPr lang="en-IN" dirty="0" smtClean="0"/>
              <a:t>?</a:t>
            </a:r>
          </a:p>
          <a:p>
            <a:endParaRPr lang="en-US" dirty="0"/>
          </a:p>
          <a:p>
            <a:endParaRPr lang="en-US" dirty="0" smtClean="0"/>
          </a:p>
          <a:p>
            <a:endParaRPr lang="en-US" dirty="0"/>
          </a:p>
          <a:p>
            <a:endParaRPr lang="en-US" dirty="0" smtClean="0"/>
          </a:p>
          <a:p>
            <a:endParaRPr lang="en-US" dirty="0"/>
          </a:p>
          <a:p>
            <a:endParaRPr lang="en-US" dirty="0" smtClean="0"/>
          </a:p>
          <a:p>
            <a:endParaRPr lang="en-IN" dirty="0" smtClean="0"/>
          </a:p>
          <a:p>
            <a:endParaRPr lang="en-IN" dirty="0"/>
          </a:p>
        </p:txBody>
      </p:sp>
      <p:sp>
        <p:nvSpPr>
          <p:cNvPr id="3" name="TextBox 2"/>
          <p:cNvSpPr txBox="1"/>
          <p:nvPr/>
        </p:nvSpPr>
        <p:spPr>
          <a:xfrm>
            <a:off x="156411" y="3659353"/>
            <a:ext cx="9083842"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Solution:</a:t>
            </a:r>
          </a:p>
          <a:p>
            <a:r>
              <a:rPr lang="en-US" dirty="0" smtClean="0"/>
              <a:t>LLLLLUUU---- = 8!/ (5! * 3!)</a:t>
            </a:r>
          </a:p>
          <a:p>
            <a:r>
              <a:rPr lang="en-US" dirty="0"/>
              <a:t> </a:t>
            </a:r>
            <a:r>
              <a:rPr lang="en-US" dirty="0" smtClean="0"/>
              <a:t>                     = 56</a:t>
            </a:r>
            <a:endParaRPr lang="en-US" dirty="0"/>
          </a:p>
          <a:p>
            <a:endParaRPr lang="en-US" dirty="0" smtClean="0"/>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1284171" y="1120197"/>
            <a:ext cx="4797974" cy="1747694"/>
          </a:xfrm>
          <a:prstGeom prst="rect">
            <a:avLst/>
          </a:prstGeom>
          <a:noFill/>
          <a:ln>
            <a:noFill/>
          </a:ln>
        </p:spPr>
      </p:pic>
    </p:spTree>
    <p:extLst>
      <p:ext uri="{BB962C8B-B14F-4D97-AF65-F5344CB8AC3E}">
        <p14:creationId xmlns:p14="http://schemas.microsoft.com/office/powerpoint/2010/main" val="1418441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6411" y="300789"/>
            <a:ext cx="9083842" cy="397031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smtClean="0"/>
              <a:t>42</a:t>
            </a:r>
            <a:r>
              <a:rPr lang="en-IN" dirty="0" smtClean="0"/>
              <a:t>. </a:t>
            </a:r>
            <a:r>
              <a:rPr lang="en-IN" dirty="0"/>
              <a:t>An ant starts moving on the mesh shown below along the wires towards a food particle . If the ant is at the bottom-left corner of cell A and the food is at the top-right corner of cell F, then find the number of optimal routes for the ant.</a:t>
            </a:r>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IN" dirty="0" smtClean="0"/>
          </a:p>
          <a:p>
            <a:endParaRPr lang="en-IN" dirty="0"/>
          </a:p>
        </p:txBody>
      </p:sp>
      <p:sp>
        <p:nvSpPr>
          <p:cNvPr id="3" name="TextBox 2"/>
          <p:cNvSpPr txBox="1"/>
          <p:nvPr/>
        </p:nvSpPr>
        <p:spPr>
          <a:xfrm>
            <a:off x="156411" y="3659353"/>
            <a:ext cx="9083842"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Solution:</a:t>
            </a:r>
          </a:p>
          <a:p>
            <a:r>
              <a:rPr lang="en-US" dirty="0" smtClean="0"/>
              <a:t>(UUUUUUUUUUUUURRR)(RRRRRUUUUUUUUUUUU)</a:t>
            </a:r>
          </a:p>
          <a:p>
            <a:r>
              <a:rPr lang="en-US" dirty="0"/>
              <a:t> </a:t>
            </a:r>
            <a:r>
              <a:rPr lang="en-US" dirty="0" smtClean="0"/>
              <a:t>                     = (16!/(13!*3!))*(17!/(12!*5!))</a:t>
            </a:r>
          </a:p>
          <a:p>
            <a:r>
              <a:rPr lang="en-US" dirty="0"/>
              <a:t> </a:t>
            </a:r>
            <a:r>
              <a:rPr lang="en-US" dirty="0" smtClean="0"/>
              <a:t>                      = 3465280.</a:t>
            </a:r>
            <a:endParaRPr lang="en-US" dirty="0"/>
          </a:p>
          <a:p>
            <a:endParaRPr lang="en-US" dirty="0" smtClean="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1607128" y="1191491"/>
            <a:ext cx="3906982" cy="2216727"/>
          </a:xfrm>
          <a:prstGeom prst="rect">
            <a:avLst/>
          </a:prstGeom>
          <a:noFill/>
          <a:ln>
            <a:noFill/>
          </a:ln>
        </p:spPr>
      </p:pic>
    </p:spTree>
    <p:extLst>
      <p:ext uri="{BB962C8B-B14F-4D97-AF65-F5344CB8AC3E}">
        <p14:creationId xmlns:p14="http://schemas.microsoft.com/office/powerpoint/2010/main" val="1280036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additive="base">
                                        <p:cTn id="3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6411" y="300789"/>
            <a:ext cx="9083842"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smtClean="0"/>
              <a:t>43</a:t>
            </a:r>
            <a:r>
              <a:rPr lang="en-IN" dirty="0" smtClean="0"/>
              <a:t>. </a:t>
            </a:r>
            <a:r>
              <a:rPr lang="en-IN" dirty="0"/>
              <a:t>There are 100 articles </a:t>
            </a:r>
            <a:r>
              <a:rPr lang="en-IN" dirty="0" smtClean="0"/>
              <a:t>numbered n1</a:t>
            </a:r>
            <a:r>
              <a:rPr lang="en-IN" dirty="0"/>
              <a:t>, n2, n3, n4, ...., n100. They are arranged</a:t>
            </a:r>
          </a:p>
          <a:p>
            <a:r>
              <a:rPr lang="en-IN" dirty="0"/>
              <a:t>in all possible ways. How many arrangements would be there in which n28 will always be before n29.</a:t>
            </a:r>
          </a:p>
          <a:p>
            <a:endParaRPr lang="en-IN" dirty="0"/>
          </a:p>
        </p:txBody>
      </p:sp>
      <p:sp>
        <p:nvSpPr>
          <p:cNvPr id="3" name="TextBox 2"/>
          <p:cNvSpPr txBox="1"/>
          <p:nvPr/>
        </p:nvSpPr>
        <p:spPr>
          <a:xfrm>
            <a:off x="156411" y="1212087"/>
            <a:ext cx="9083842" cy="258532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Solution</a:t>
            </a:r>
            <a:r>
              <a:rPr lang="en-US" dirty="0" smtClean="0"/>
              <a:t>:</a:t>
            </a:r>
          </a:p>
          <a:p>
            <a:r>
              <a:rPr lang="en-US" dirty="0" smtClean="0"/>
              <a:t>N1,n2,n3,n4,………..,n100</a:t>
            </a:r>
          </a:p>
          <a:p>
            <a:r>
              <a:rPr lang="en-US" dirty="0" smtClean="0"/>
              <a:t>Total ways = 100!</a:t>
            </a:r>
          </a:p>
          <a:p>
            <a:r>
              <a:rPr lang="en-US" dirty="0" smtClean="0"/>
              <a:t>N28 always before n29 = 100!/2</a:t>
            </a:r>
          </a:p>
          <a:p>
            <a:r>
              <a:rPr lang="en-US" dirty="0"/>
              <a:t> </a:t>
            </a:r>
            <a:r>
              <a:rPr lang="en-US" dirty="0" smtClean="0"/>
              <a:t>                                  = (100 * 99!)/2</a:t>
            </a:r>
          </a:p>
          <a:p>
            <a:r>
              <a:rPr lang="en-US" dirty="0" smtClean="0"/>
              <a:t>                                   = 50* 99!</a:t>
            </a:r>
          </a:p>
          <a:p>
            <a:r>
              <a:rPr lang="en-US" dirty="0"/>
              <a:t> </a:t>
            </a:r>
            <a:r>
              <a:rPr lang="en-US" dirty="0" smtClean="0"/>
              <a:t>                                  = 50*99 * 98!</a:t>
            </a:r>
          </a:p>
          <a:p>
            <a:r>
              <a:rPr lang="en-US" dirty="0"/>
              <a:t> </a:t>
            </a:r>
            <a:r>
              <a:rPr lang="en-US" dirty="0" smtClean="0"/>
              <a:t>                                  = 4950*98!                                   </a:t>
            </a:r>
            <a:endParaRPr lang="en-US" dirty="0"/>
          </a:p>
          <a:p>
            <a:endParaRPr lang="en-US" dirty="0" smtClean="0"/>
          </a:p>
        </p:txBody>
      </p:sp>
    </p:spTree>
    <p:extLst>
      <p:ext uri="{BB962C8B-B14F-4D97-AF65-F5344CB8AC3E}">
        <p14:creationId xmlns:p14="http://schemas.microsoft.com/office/powerpoint/2010/main" val="1698771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 calcmode="lin" valueType="num">
                                      <p:cBhvr additive="base">
                                        <p:cTn id="2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anim calcmode="lin" valueType="num">
                                      <p:cBhvr additive="base">
                                        <p:cTn id="2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 calcmode="lin" valueType="num">
                                      <p:cBhvr additive="base">
                                        <p:cTn id="3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anim calcmode="lin" valueType="num">
                                      <p:cBhvr additive="base">
                                        <p:cTn id="3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anim calcmode="lin" valueType="num">
                                      <p:cBhvr additive="base">
                                        <p:cTn id="4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3">
                                            <p:txEl>
                                              <p:pRg st="5" end="5"/>
                                            </p:txEl>
                                          </p:spTgt>
                                        </p:tgtEl>
                                        <p:attrNameLst>
                                          <p:attrName>style.visibility</p:attrName>
                                        </p:attrNameLst>
                                      </p:cBhvr>
                                      <p:to>
                                        <p:strVal val="visible"/>
                                      </p:to>
                                    </p:set>
                                    <p:anim calcmode="lin" valueType="num">
                                      <p:cBhvr additive="base">
                                        <p:cTn id="5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3">
                                            <p:txEl>
                                              <p:pRg st="6" end="6"/>
                                            </p:txEl>
                                          </p:spTgt>
                                        </p:tgtEl>
                                        <p:attrNameLst>
                                          <p:attrName>style.visibility</p:attrName>
                                        </p:attrNameLst>
                                      </p:cBhvr>
                                      <p:to>
                                        <p:strVal val="visible"/>
                                      </p:to>
                                    </p:set>
                                    <p:anim calcmode="lin" valueType="num">
                                      <p:cBhvr additive="base">
                                        <p:cTn id="5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3">
                                            <p:txEl>
                                              <p:pRg st="7" end="7"/>
                                            </p:txEl>
                                          </p:spTgt>
                                        </p:tgtEl>
                                        <p:attrNameLst>
                                          <p:attrName>style.visibility</p:attrName>
                                        </p:attrNameLst>
                                      </p:cBhvr>
                                      <p:to>
                                        <p:strVal val="visible"/>
                                      </p:to>
                                    </p:set>
                                    <p:anim calcmode="lin" valueType="num">
                                      <p:cBhvr additive="base">
                                        <p:cTn id="6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6411" y="300789"/>
            <a:ext cx="9083842"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smtClean="0"/>
              <a:t>44</a:t>
            </a:r>
            <a:r>
              <a:rPr lang="en-IN" dirty="0" smtClean="0"/>
              <a:t>. </a:t>
            </a:r>
            <a:r>
              <a:rPr lang="en-IN" dirty="0"/>
              <a:t>A five-digit number is formed using digits 1, 3, 5, 7 and 9 without repeating any one of them. What is the sum of all such possible numbers?</a:t>
            </a:r>
            <a:endParaRPr lang="en-IN" dirty="0"/>
          </a:p>
        </p:txBody>
      </p:sp>
      <p:sp>
        <p:nvSpPr>
          <p:cNvPr id="3" name="TextBox 2"/>
          <p:cNvSpPr txBox="1"/>
          <p:nvPr/>
        </p:nvSpPr>
        <p:spPr>
          <a:xfrm>
            <a:off x="156411" y="1212087"/>
            <a:ext cx="9083842" cy="424731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Solution</a:t>
            </a:r>
            <a:r>
              <a:rPr lang="en-US" dirty="0" smtClean="0"/>
              <a:t>:</a:t>
            </a:r>
          </a:p>
          <a:p>
            <a:r>
              <a:rPr lang="en-US" dirty="0" smtClean="0"/>
              <a:t>                  1       3           5           7             9</a:t>
            </a:r>
          </a:p>
          <a:p>
            <a:r>
              <a:rPr lang="en-US" dirty="0" smtClean="0"/>
              <a:t>                   …………………………………………………</a:t>
            </a:r>
          </a:p>
          <a:p>
            <a:r>
              <a:rPr lang="en-US" dirty="0"/>
              <a:t> </a:t>
            </a:r>
            <a:r>
              <a:rPr lang="en-US" dirty="0" smtClean="0"/>
              <a:t>                    ……………………………………………………</a:t>
            </a:r>
          </a:p>
          <a:p>
            <a:r>
              <a:rPr lang="en-US" dirty="0"/>
              <a:t> </a:t>
            </a:r>
            <a:r>
              <a:rPr lang="en-US" dirty="0" smtClean="0"/>
              <a:t>                    …………………………………………………..</a:t>
            </a:r>
          </a:p>
          <a:p>
            <a:r>
              <a:rPr lang="en-US" dirty="0"/>
              <a:t> </a:t>
            </a:r>
            <a:r>
              <a:rPr lang="en-US" dirty="0" smtClean="0"/>
              <a:t>                  ………………………………………………………</a:t>
            </a:r>
          </a:p>
          <a:p>
            <a:r>
              <a:rPr lang="en-US" dirty="0"/>
              <a:t> </a:t>
            </a:r>
            <a:r>
              <a:rPr lang="en-US" dirty="0" smtClean="0"/>
              <a:t>                  …………………………………………………………</a:t>
            </a:r>
          </a:p>
          <a:p>
            <a:r>
              <a:rPr lang="en-US" dirty="0"/>
              <a:t> </a:t>
            </a:r>
            <a:r>
              <a:rPr lang="en-US" dirty="0" smtClean="0"/>
              <a:t> unit digit = 9*24+7*24+5*24+3*24+1*24</a:t>
            </a:r>
          </a:p>
          <a:p>
            <a:r>
              <a:rPr lang="en-US" dirty="0"/>
              <a:t> </a:t>
            </a:r>
            <a:r>
              <a:rPr lang="en-US" dirty="0" smtClean="0"/>
              <a:t>                = 24(9+7+5+3+1)</a:t>
            </a:r>
          </a:p>
          <a:p>
            <a:r>
              <a:rPr lang="en-US" dirty="0"/>
              <a:t> </a:t>
            </a:r>
            <a:r>
              <a:rPr lang="en-US" dirty="0" smtClean="0"/>
              <a:t>                 = 24*25 = 600 = 0 (60 carry over)</a:t>
            </a:r>
          </a:p>
          <a:p>
            <a:r>
              <a:rPr lang="en-US" dirty="0" smtClean="0"/>
              <a:t>Tens digit  =  660 = 0 (66 carry over)</a:t>
            </a:r>
          </a:p>
          <a:p>
            <a:r>
              <a:rPr lang="en-US" dirty="0" smtClean="0"/>
              <a:t>Hundred digit = 600+66 = 666 = 6 (66 carry over)</a:t>
            </a:r>
          </a:p>
          <a:p>
            <a:r>
              <a:rPr lang="en-US" dirty="0" smtClean="0"/>
              <a:t>Thousand’s digit = 600+66 = 666 =  6 (66 carry over)</a:t>
            </a:r>
          </a:p>
          <a:p>
            <a:r>
              <a:rPr lang="en-US" dirty="0" smtClean="0"/>
              <a:t>Ten thousands digit = 600+66 = 666</a:t>
            </a:r>
          </a:p>
          <a:p>
            <a:r>
              <a:rPr lang="en-US" dirty="0" smtClean="0"/>
              <a:t>So sum = 6666600                                      </a:t>
            </a:r>
            <a:endParaRPr lang="en-US" dirty="0" smtClean="0"/>
          </a:p>
        </p:txBody>
      </p:sp>
    </p:spTree>
    <p:extLst>
      <p:ext uri="{BB962C8B-B14F-4D97-AF65-F5344CB8AC3E}">
        <p14:creationId xmlns:p14="http://schemas.microsoft.com/office/powerpoint/2010/main" val="1682706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additive="base">
                                        <p:cTn id="3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 calcmode="lin" valueType="num">
                                      <p:cBhvr additive="base">
                                        <p:cTn id="3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 calcmode="lin" valueType="num">
                                      <p:cBhvr additive="base">
                                        <p:cTn id="44"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3">
                                            <p:txEl>
                                              <p:pRg st="6" end="6"/>
                                            </p:txEl>
                                          </p:spTgt>
                                        </p:tgtEl>
                                        <p:attrNameLst>
                                          <p:attrName>style.visibility</p:attrName>
                                        </p:attrNameLst>
                                      </p:cBhvr>
                                      <p:to>
                                        <p:strVal val="visible"/>
                                      </p:to>
                                    </p:set>
                                    <p:anim calcmode="lin" valueType="num">
                                      <p:cBhvr additive="base">
                                        <p:cTn id="50"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 calcmode="lin" valueType="num">
                                      <p:cBhvr additive="base">
                                        <p:cTn id="56"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3">
                                            <p:txEl>
                                              <p:pRg st="8" end="8"/>
                                            </p:txEl>
                                          </p:spTgt>
                                        </p:tgtEl>
                                        <p:attrNameLst>
                                          <p:attrName>style.visibility</p:attrName>
                                        </p:attrNameLst>
                                      </p:cBhvr>
                                      <p:to>
                                        <p:strVal val="visible"/>
                                      </p:to>
                                    </p:set>
                                    <p:anim calcmode="lin" valueType="num">
                                      <p:cBhvr additive="base">
                                        <p:cTn id="62"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nodeType="clickEffect">
                                  <p:stCondLst>
                                    <p:cond delay="0"/>
                                  </p:stCondLst>
                                  <p:childTnLst>
                                    <p:set>
                                      <p:cBhvr>
                                        <p:cTn id="67" dur="1" fill="hold">
                                          <p:stCondLst>
                                            <p:cond delay="0"/>
                                          </p:stCondLst>
                                        </p:cTn>
                                        <p:tgtEl>
                                          <p:spTgt spid="3">
                                            <p:txEl>
                                              <p:pRg st="9" end="9"/>
                                            </p:txEl>
                                          </p:spTgt>
                                        </p:tgtEl>
                                        <p:attrNameLst>
                                          <p:attrName>style.visibility</p:attrName>
                                        </p:attrNameLst>
                                      </p:cBhvr>
                                      <p:to>
                                        <p:strVal val="visible"/>
                                      </p:to>
                                    </p:set>
                                    <p:anim calcmode="lin" valueType="num">
                                      <p:cBhvr additive="base">
                                        <p:cTn id="68"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 presetClass="entr" presetSubtype="4" fill="hold" nodeType="clickEffect">
                                  <p:stCondLst>
                                    <p:cond delay="0"/>
                                  </p:stCondLst>
                                  <p:childTnLst>
                                    <p:set>
                                      <p:cBhvr>
                                        <p:cTn id="73" dur="1" fill="hold">
                                          <p:stCondLst>
                                            <p:cond delay="0"/>
                                          </p:stCondLst>
                                        </p:cTn>
                                        <p:tgtEl>
                                          <p:spTgt spid="3">
                                            <p:txEl>
                                              <p:pRg st="10" end="10"/>
                                            </p:txEl>
                                          </p:spTgt>
                                        </p:tgtEl>
                                        <p:attrNameLst>
                                          <p:attrName>style.visibility</p:attrName>
                                        </p:attrNameLst>
                                      </p:cBhvr>
                                      <p:to>
                                        <p:strVal val="visible"/>
                                      </p:to>
                                    </p:set>
                                    <p:anim calcmode="lin" valueType="num">
                                      <p:cBhvr additive="base">
                                        <p:cTn id="74"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nodeType="clickEffect">
                                  <p:stCondLst>
                                    <p:cond delay="0"/>
                                  </p:stCondLst>
                                  <p:childTnLst>
                                    <p:set>
                                      <p:cBhvr>
                                        <p:cTn id="79" dur="1" fill="hold">
                                          <p:stCondLst>
                                            <p:cond delay="0"/>
                                          </p:stCondLst>
                                        </p:cTn>
                                        <p:tgtEl>
                                          <p:spTgt spid="3">
                                            <p:txEl>
                                              <p:pRg st="11" end="11"/>
                                            </p:txEl>
                                          </p:spTgt>
                                        </p:tgtEl>
                                        <p:attrNameLst>
                                          <p:attrName>style.visibility</p:attrName>
                                        </p:attrNameLst>
                                      </p:cBhvr>
                                      <p:to>
                                        <p:strVal val="visible"/>
                                      </p:to>
                                    </p:set>
                                    <p:anim calcmode="lin" valueType="num">
                                      <p:cBhvr additive="base">
                                        <p:cTn id="80"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81"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2" presetClass="entr" presetSubtype="4" fill="hold" nodeType="clickEffect">
                                  <p:stCondLst>
                                    <p:cond delay="0"/>
                                  </p:stCondLst>
                                  <p:childTnLst>
                                    <p:set>
                                      <p:cBhvr>
                                        <p:cTn id="85" dur="1" fill="hold">
                                          <p:stCondLst>
                                            <p:cond delay="0"/>
                                          </p:stCondLst>
                                        </p:cTn>
                                        <p:tgtEl>
                                          <p:spTgt spid="3">
                                            <p:txEl>
                                              <p:pRg st="12" end="12"/>
                                            </p:txEl>
                                          </p:spTgt>
                                        </p:tgtEl>
                                        <p:attrNameLst>
                                          <p:attrName>style.visibility</p:attrName>
                                        </p:attrNameLst>
                                      </p:cBhvr>
                                      <p:to>
                                        <p:strVal val="visible"/>
                                      </p:to>
                                    </p:set>
                                    <p:anim calcmode="lin" valueType="num">
                                      <p:cBhvr additive="base">
                                        <p:cTn id="86"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2" presetClass="entr" presetSubtype="4" fill="hold" nodeType="clickEffect">
                                  <p:stCondLst>
                                    <p:cond delay="0"/>
                                  </p:stCondLst>
                                  <p:childTnLst>
                                    <p:set>
                                      <p:cBhvr>
                                        <p:cTn id="91" dur="1" fill="hold">
                                          <p:stCondLst>
                                            <p:cond delay="0"/>
                                          </p:stCondLst>
                                        </p:cTn>
                                        <p:tgtEl>
                                          <p:spTgt spid="3">
                                            <p:txEl>
                                              <p:pRg st="13" end="13"/>
                                            </p:txEl>
                                          </p:spTgt>
                                        </p:tgtEl>
                                        <p:attrNameLst>
                                          <p:attrName>style.visibility</p:attrName>
                                        </p:attrNameLst>
                                      </p:cBhvr>
                                      <p:to>
                                        <p:strVal val="visible"/>
                                      </p:to>
                                    </p:set>
                                    <p:anim calcmode="lin" valueType="num">
                                      <p:cBhvr additive="base">
                                        <p:cTn id="92"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93"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2" presetClass="entr" presetSubtype="4" fill="hold" nodeType="clickEffect">
                                  <p:stCondLst>
                                    <p:cond delay="0"/>
                                  </p:stCondLst>
                                  <p:childTnLst>
                                    <p:set>
                                      <p:cBhvr>
                                        <p:cTn id="97" dur="1" fill="hold">
                                          <p:stCondLst>
                                            <p:cond delay="0"/>
                                          </p:stCondLst>
                                        </p:cTn>
                                        <p:tgtEl>
                                          <p:spTgt spid="3">
                                            <p:txEl>
                                              <p:pRg st="14" end="14"/>
                                            </p:txEl>
                                          </p:spTgt>
                                        </p:tgtEl>
                                        <p:attrNameLst>
                                          <p:attrName>style.visibility</p:attrName>
                                        </p:attrNameLst>
                                      </p:cBhvr>
                                      <p:to>
                                        <p:strVal val="visible"/>
                                      </p:to>
                                    </p:set>
                                    <p:anim calcmode="lin" valueType="num">
                                      <p:cBhvr additive="base">
                                        <p:cTn id="98"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99"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6411" y="300789"/>
            <a:ext cx="9083842"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smtClean="0"/>
              <a:t>45</a:t>
            </a:r>
            <a:r>
              <a:rPr lang="en-IN" dirty="0" smtClean="0"/>
              <a:t>. </a:t>
            </a:r>
            <a:r>
              <a:rPr lang="en-IN" dirty="0"/>
              <a:t>A party of ’n’ persons sits around a table. Find the odds against two specified persons sitting next to each other</a:t>
            </a:r>
            <a:r>
              <a:rPr lang="en-IN" dirty="0" smtClean="0"/>
              <a:t>.</a:t>
            </a:r>
            <a:endParaRPr lang="en-IN" dirty="0"/>
          </a:p>
        </p:txBody>
      </p:sp>
      <p:sp>
        <p:nvSpPr>
          <p:cNvPr id="3" name="TextBox 2"/>
          <p:cNvSpPr txBox="1"/>
          <p:nvPr/>
        </p:nvSpPr>
        <p:spPr>
          <a:xfrm>
            <a:off x="156411" y="1212087"/>
            <a:ext cx="9083842" cy="34163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Solution</a:t>
            </a:r>
            <a:r>
              <a:rPr lang="en-US" dirty="0" smtClean="0"/>
              <a:t>:</a:t>
            </a:r>
          </a:p>
          <a:p>
            <a:r>
              <a:rPr lang="en-US" dirty="0" smtClean="0"/>
              <a:t>Total </a:t>
            </a:r>
            <a:r>
              <a:rPr lang="en-US" dirty="0" err="1" smtClean="0"/>
              <a:t>no.of.ways</a:t>
            </a:r>
            <a:r>
              <a:rPr lang="en-US" dirty="0" smtClean="0"/>
              <a:t> in which ‘n’ persons be sitting around circular table – (n-1)!</a:t>
            </a:r>
          </a:p>
          <a:p>
            <a:r>
              <a:rPr lang="en-US" dirty="0" smtClean="0"/>
              <a:t>Total </a:t>
            </a:r>
            <a:r>
              <a:rPr lang="en-US" dirty="0" err="1" smtClean="0"/>
              <a:t>no.of</a:t>
            </a:r>
            <a:r>
              <a:rPr lang="en-US" dirty="0" smtClean="0"/>
              <a:t> .ways in which specific two persons are sitting next to each other </a:t>
            </a:r>
          </a:p>
          <a:p>
            <a:r>
              <a:rPr lang="en-US" dirty="0"/>
              <a:t> </a:t>
            </a:r>
            <a:r>
              <a:rPr lang="en-US" dirty="0" smtClean="0"/>
              <a:t>                                                                                  = (n-2)!*2!</a:t>
            </a:r>
          </a:p>
          <a:p>
            <a:r>
              <a:rPr lang="en-US" dirty="0" smtClean="0"/>
              <a:t>Total </a:t>
            </a:r>
            <a:r>
              <a:rPr lang="en-US" dirty="0" err="1" smtClean="0"/>
              <a:t>no.of.ways</a:t>
            </a:r>
            <a:r>
              <a:rPr lang="en-US" dirty="0" smtClean="0"/>
              <a:t> in which two specific persons are not sitting next to each other</a:t>
            </a:r>
          </a:p>
          <a:p>
            <a:r>
              <a:rPr lang="en-US" dirty="0"/>
              <a:t> </a:t>
            </a:r>
            <a:r>
              <a:rPr lang="en-US" dirty="0" smtClean="0"/>
              <a:t>             = (n-1)! – 2(n-2)!</a:t>
            </a:r>
          </a:p>
          <a:p>
            <a:r>
              <a:rPr lang="en-US" dirty="0"/>
              <a:t> </a:t>
            </a:r>
            <a:r>
              <a:rPr lang="en-US" dirty="0" smtClean="0"/>
              <a:t>             = (n-1)(n-2)! – 2(n-2)!</a:t>
            </a:r>
          </a:p>
          <a:p>
            <a:r>
              <a:rPr lang="en-US" dirty="0"/>
              <a:t> </a:t>
            </a:r>
            <a:r>
              <a:rPr lang="en-US" dirty="0" smtClean="0"/>
              <a:t>             = (n-2)!(n-1-2)</a:t>
            </a:r>
          </a:p>
          <a:p>
            <a:r>
              <a:rPr lang="en-US" dirty="0"/>
              <a:t> </a:t>
            </a:r>
            <a:r>
              <a:rPr lang="en-US" dirty="0" smtClean="0"/>
              <a:t>             = (n-2)! (n-3)</a:t>
            </a:r>
          </a:p>
          <a:p>
            <a:r>
              <a:rPr lang="en-US" dirty="0" smtClean="0"/>
              <a:t>Odds not sitting together to always sitting together</a:t>
            </a:r>
          </a:p>
          <a:p>
            <a:r>
              <a:rPr lang="en-US" dirty="0"/>
              <a:t> </a:t>
            </a:r>
            <a:r>
              <a:rPr lang="en-US" dirty="0" smtClean="0"/>
              <a:t>      = (n-2)!(n-3): (n-2)!*2!</a:t>
            </a:r>
          </a:p>
          <a:p>
            <a:r>
              <a:rPr lang="en-US" dirty="0"/>
              <a:t> </a:t>
            </a:r>
            <a:r>
              <a:rPr lang="en-US" dirty="0" smtClean="0"/>
              <a:t>      = (n-3) : 2</a:t>
            </a:r>
            <a:endParaRPr lang="en-US" dirty="0" smtClean="0"/>
          </a:p>
        </p:txBody>
      </p:sp>
    </p:spTree>
    <p:extLst>
      <p:ext uri="{BB962C8B-B14F-4D97-AF65-F5344CB8AC3E}">
        <p14:creationId xmlns:p14="http://schemas.microsoft.com/office/powerpoint/2010/main" val="3352594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additive="base">
                                        <p:cTn id="3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 calcmode="lin" valueType="num">
                                      <p:cBhvr additive="base">
                                        <p:cTn id="3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 calcmode="lin" valueType="num">
                                      <p:cBhvr additive="base">
                                        <p:cTn id="44"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3">
                                            <p:txEl>
                                              <p:pRg st="6" end="6"/>
                                            </p:txEl>
                                          </p:spTgt>
                                        </p:tgtEl>
                                        <p:attrNameLst>
                                          <p:attrName>style.visibility</p:attrName>
                                        </p:attrNameLst>
                                      </p:cBhvr>
                                      <p:to>
                                        <p:strVal val="visible"/>
                                      </p:to>
                                    </p:set>
                                    <p:anim calcmode="lin" valueType="num">
                                      <p:cBhvr additive="base">
                                        <p:cTn id="50"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 calcmode="lin" valueType="num">
                                      <p:cBhvr additive="base">
                                        <p:cTn id="56"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3">
                                            <p:txEl>
                                              <p:pRg st="8" end="8"/>
                                            </p:txEl>
                                          </p:spTgt>
                                        </p:tgtEl>
                                        <p:attrNameLst>
                                          <p:attrName>style.visibility</p:attrName>
                                        </p:attrNameLst>
                                      </p:cBhvr>
                                      <p:to>
                                        <p:strVal val="visible"/>
                                      </p:to>
                                    </p:set>
                                    <p:anim calcmode="lin" valueType="num">
                                      <p:cBhvr additive="base">
                                        <p:cTn id="62"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nodeType="clickEffect">
                                  <p:stCondLst>
                                    <p:cond delay="0"/>
                                  </p:stCondLst>
                                  <p:childTnLst>
                                    <p:set>
                                      <p:cBhvr>
                                        <p:cTn id="67" dur="1" fill="hold">
                                          <p:stCondLst>
                                            <p:cond delay="0"/>
                                          </p:stCondLst>
                                        </p:cTn>
                                        <p:tgtEl>
                                          <p:spTgt spid="3">
                                            <p:txEl>
                                              <p:pRg st="9" end="9"/>
                                            </p:txEl>
                                          </p:spTgt>
                                        </p:tgtEl>
                                        <p:attrNameLst>
                                          <p:attrName>style.visibility</p:attrName>
                                        </p:attrNameLst>
                                      </p:cBhvr>
                                      <p:to>
                                        <p:strVal val="visible"/>
                                      </p:to>
                                    </p:set>
                                    <p:anim calcmode="lin" valueType="num">
                                      <p:cBhvr additive="base">
                                        <p:cTn id="68"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 presetClass="entr" presetSubtype="4" fill="hold" nodeType="clickEffect">
                                  <p:stCondLst>
                                    <p:cond delay="0"/>
                                  </p:stCondLst>
                                  <p:childTnLst>
                                    <p:set>
                                      <p:cBhvr>
                                        <p:cTn id="73" dur="1" fill="hold">
                                          <p:stCondLst>
                                            <p:cond delay="0"/>
                                          </p:stCondLst>
                                        </p:cTn>
                                        <p:tgtEl>
                                          <p:spTgt spid="3">
                                            <p:txEl>
                                              <p:pRg st="10" end="10"/>
                                            </p:txEl>
                                          </p:spTgt>
                                        </p:tgtEl>
                                        <p:attrNameLst>
                                          <p:attrName>style.visibility</p:attrName>
                                        </p:attrNameLst>
                                      </p:cBhvr>
                                      <p:to>
                                        <p:strVal val="visible"/>
                                      </p:to>
                                    </p:set>
                                    <p:anim calcmode="lin" valueType="num">
                                      <p:cBhvr additive="base">
                                        <p:cTn id="74"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nodeType="clickEffect">
                                  <p:stCondLst>
                                    <p:cond delay="0"/>
                                  </p:stCondLst>
                                  <p:childTnLst>
                                    <p:set>
                                      <p:cBhvr>
                                        <p:cTn id="79" dur="1" fill="hold">
                                          <p:stCondLst>
                                            <p:cond delay="0"/>
                                          </p:stCondLst>
                                        </p:cTn>
                                        <p:tgtEl>
                                          <p:spTgt spid="3">
                                            <p:txEl>
                                              <p:pRg st="11" end="11"/>
                                            </p:txEl>
                                          </p:spTgt>
                                        </p:tgtEl>
                                        <p:attrNameLst>
                                          <p:attrName>style.visibility</p:attrName>
                                        </p:attrNameLst>
                                      </p:cBhvr>
                                      <p:to>
                                        <p:strVal val="visible"/>
                                      </p:to>
                                    </p:set>
                                    <p:anim calcmode="lin" valueType="num">
                                      <p:cBhvr additive="base">
                                        <p:cTn id="80"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81"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6411" y="300789"/>
            <a:ext cx="9083842"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smtClean="0"/>
              <a:t>46</a:t>
            </a:r>
            <a:r>
              <a:rPr lang="en-IN" dirty="0" smtClean="0"/>
              <a:t>. </a:t>
            </a:r>
            <a:r>
              <a:rPr lang="en-IN" dirty="0"/>
              <a:t>In how many possible ways can we write 3240 as a product of 3 positive integers </a:t>
            </a:r>
            <a:r>
              <a:rPr lang="en-IN" dirty="0" err="1"/>
              <a:t>a,b</a:t>
            </a:r>
            <a:r>
              <a:rPr lang="en-IN" dirty="0"/>
              <a:t> and c?</a:t>
            </a:r>
          </a:p>
        </p:txBody>
      </p:sp>
      <p:sp>
        <p:nvSpPr>
          <p:cNvPr id="3" name="TextBox 2"/>
          <p:cNvSpPr txBox="1"/>
          <p:nvPr/>
        </p:nvSpPr>
        <p:spPr>
          <a:xfrm>
            <a:off x="156411" y="1212087"/>
            <a:ext cx="9083842" cy="397031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Solution</a:t>
            </a:r>
            <a:r>
              <a:rPr lang="en-US" dirty="0" smtClean="0"/>
              <a:t>:</a:t>
            </a:r>
          </a:p>
          <a:p>
            <a:r>
              <a:rPr lang="en-US" dirty="0" smtClean="0"/>
              <a:t>Prime factorization of 3240 = 2</a:t>
            </a:r>
            <a:r>
              <a:rPr lang="en-US" baseline="30000" dirty="0" smtClean="0"/>
              <a:t>3</a:t>
            </a:r>
            <a:r>
              <a:rPr lang="en-US" dirty="0" smtClean="0"/>
              <a:t> * 3</a:t>
            </a:r>
            <a:r>
              <a:rPr lang="en-US" baseline="30000" dirty="0" smtClean="0"/>
              <a:t>4 </a:t>
            </a:r>
            <a:r>
              <a:rPr lang="en-US" dirty="0" smtClean="0"/>
              <a:t>* 5</a:t>
            </a:r>
            <a:r>
              <a:rPr lang="en-US" baseline="30000" dirty="0" smtClean="0"/>
              <a:t>1     </a:t>
            </a:r>
            <a:endParaRPr lang="en-US" dirty="0" smtClean="0"/>
          </a:p>
          <a:p>
            <a:r>
              <a:rPr lang="en-US" dirty="0" err="1" smtClean="0"/>
              <a:t>a,b</a:t>
            </a:r>
            <a:r>
              <a:rPr lang="en-US" dirty="0" smtClean="0"/>
              <a:t>, c be the three positive integers</a:t>
            </a:r>
          </a:p>
          <a:p>
            <a:r>
              <a:rPr lang="en-US" dirty="0" smtClean="0"/>
              <a:t>A</a:t>
            </a:r>
            <a:r>
              <a:rPr lang="en-US" dirty="0"/>
              <a:t>= </a:t>
            </a:r>
            <a:r>
              <a:rPr lang="en-US" dirty="0" smtClean="0"/>
              <a:t>2</a:t>
            </a:r>
            <a:r>
              <a:rPr lang="en-US" baseline="30000" dirty="0" smtClean="0"/>
              <a:t>x1</a:t>
            </a:r>
            <a:r>
              <a:rPr lang="en-US" dirty="0" smtClean="0"/>
              <a:t> </a:t>
            </a:r>
            <a:r>
              <a:rPr lang="en-US" dirty="0"/>
              <a:t>* </a:t>
            </a:r>
            <a:r>
              <a:rPr lang="en-US" dirty="0" smtClean="0"/>
              <a:t>3</a:t>
            </a:r>
            <a:r>
              <a:rPr lang="en-US" baseline="30000" dirty="0" smtClean="0"/>
              <a:t>y1 </a:t>
            </a:r>
            <a:r>
              <a:rPr lang="en-US" dirty="0"/>
              <a:t>* </a:t>
            </a:r>
            <a:r>
              <a:rPr lang="en-US" dirty="0" smtClean="0"/>
              <a:t>5</a:t>
            </a:r>
            <a:r>
              <a:rPr lang="en-US" baseline="30000" dirty="0" smtClean="0"/>
              <a:t>z1 </a:t>
            </a:r>
          </a:p>
          <a:p>
            <a:r>
              <a:rPr lang="en-US" dirty="0"/>
              <a:t>B</a:t>
            </a:r>
            <a:r>
              <a:rPr lang="en-US" dirty="0" smtClean="0"/>
              <a:t>= 2</a:t>
            </a:r>
            <a:r>
              <a:rPr lang="en-US" baseline="30000" dirty="0" smtClean="0"/>
              <a:t>x2</a:t>
            </a:r>
            <a:r>
              <a:rPr lang="en-US" dirty="0" smtClean="0"/>
              <a:t> </a:t>
            </a:r>
            <a:r>
              <a:rPr lang="en-US" dirty="0"/>
              <a:t>* </a:t>
            </a:r>
            <a:r>
              <a:rPr lang="en-US" dirty="0" smtClean="0"/>
              <a:t>3</a:t>
            </a:r>
            <a:r>
              <a:rPr lang="en-US" baseline="30000" dirty="0" smtClean="0"/>
              <a:t>y2 </a:t>
            </a:r>
            <a:r>
              <a:rPr lang="en-US" dirty="0"/>
              <a:t>* </a:t>
            </a:r>
            <a:r>
              <a:rPr lang="en-US" dirty="0" smtClean="0"/>
              <a:t>5</a:t>
            </a:r>
            <a:r>
              <a:rPr lang="en-US" baseline="30000" dirty="0" smtClean="0"/>
              <a:t>z2 </a:t>
            </a:r>
            <a:endParaRPr lang="en-US" dirty="0"/>
          </a:p>
          <a:p>
            <a:r>
              <a:rPr lang="en-US" dirty="0" smtClean="0"/>
              <a:t>C= 2</a:t>
            </a:r>
            <a:r>
              <a:rPr lang="en-US" baseline="30000" dirty="0" smtClean="0"/>
              <a:t>x3</a:t>
            </a:r>
            <a:r>
              <a:rPr lang="en-US" dirty="0" smtClean="0"/>
              <a:t> </a:t>
            </a:r>
            <a:r>
              <a:rPr lang="en-US" dirty="0"/>
              <a:t>* </a:t>
            </a:r>
            <a:r>
              <a:rPr lang="en-US" dirty="0" smtClean="0"/>
              <a:t>3</a:t>
            </a:r>
            <a:r>
              <a:rPr lang="en-US" baseline="30000" dirty="0" smtClean="0"/>
              <a:t>y3 </a:t>
            </a:r>
            <a:r>
              <a:rPr lang="en-US" dirty="0"/>
              <a:t>* </a:t>
            </a:r>
            <a:r>
              <a:rPr lang="en-US" dirty="0" smtClean="0"/>
              <a:t>5</a:t>
            </a:r>
            <a:r>
              <a:rPr lang="en-US" baseline="30000" dirty="0" smtClean="0"/>
              <a:t>z3</a:t>
            </a:r>
            <a:r>
              <a:rPr lang="en-US" dirty="0" smtClean="0"/>
              <a:t> </a:t>
            </a:r>
          </a:p>
          <a:p>
            <a:r>
              <a:rPr lang="en-US" dirty="0" smtClean="0"/>
              <a:t>X1+x2+x3 = 3 =&gt; total ways n+r-1 C r-1  = 5C2 = 10</a:t>
            </a:r>
          </a:p>
          <a:p>
            <a:r>
              <a:rPr lang="en-US" dirty="0" smtClean="0"/>
              <a:t>Y1+ y2 + y3 = 4 =&gt; total ways  </a:t>
            </a:r>
            <a:r>
              <a:rPr lang="en-US" baseline="30000" dirty="0" smtClean="0"/>
              <a:t> </a:t>
            </a:r>
            <a:r>
              <a:rPr lang="en-US" dirty="0"/>
              <a:t>n+r-1 C r-1  = </a:t>
            </a:r>
            <a:r>
              <a:rPr lang="en-US" dirty="0" smtClean="0"/>
              <a:t>6C2 </a:t>
            </a:r>
            <a:r>
              <a:rPr lang="en-US" dirty="0"/>
              <a:t>= </a:t>
            </a:r>
            <a:r>
              <a:rPr lang="en-US" dirty="0" smtClean="0"/>
              <a:t>15</a:t>
            </a:r>
          </a:p>
          <a:p>
            <a:r>
              <a:rPr lang="en-US" dirty="0" smtClean="0"/>
              <a:t>Z1</a:t>
            </a:r>
            <a:r>
              <a:rPr lang="en-US" dirty="0"/>
              <a:t>+ </a:t>
            </a:r>
            <a:r>
              <a:rPr lang="en-US" dirty="0" smtClean="0"/>
              <a:t>Z2 </a:t>
            </a:r>
            <a:r>
              <a:rPr lang="en-US" dirty="0"/>
              <a:t>+ </a:t>
            </a:r>
            <a:r>
              <a:rPr lang="en-US" dirty="0" smtClean="0"/>
              <a:t>Z3 </a:t>
            </a:r>
            <a:r>
              <a:rPr lang="en-US" dirty="0"/>
              <a:t>= </a:t>
            </a:r>
            <a:r>
              <a:rPr lang="en-US" dirty="0" smtClean="0"/>
              <a:t>1 </a:t>
            </a:r>
            <a:r>
              <a:rPr lang="en-US" dirty="0"/>
              <a:t>=&gt; total ways  </a:t>
            </a:r>
            <a:r>
              <a:rPr lang="en-US" baseline="30000" dirty="0"/>
              <a:t> </a:t>
            </a:r>
            <a:r>
              <a:rPr lang="en-US" dirty="0"/>
              <a:t>n+r-1 C r-1  = </a:t>
            </a:r>
            <a:r>
              <a:rPr lang="en-US" dirty="0" smtClean="0"/>
              <a:t>3C2 </a:t>
            </a:r>
            <a:r>
              <a:rPr lang="en-US" dirty="0"/>
              <a:t>= </a:t>
            </a:r>
            <a:r>
              <a:rPr lang="en-US" dirty="0" smtClean="0"/>
              <a:t>3</a:t>
            </a:r>
          </a:p>
          <a:p>
            <a:r>
              <a:rPr lang="en-US" dirty="0" smtClean="0"/>
              <a:t>Total ways = 10*15*3 = 450</a:t>
            </a:r>
            <a:endParaRPr lang="en-US" dirty="0"/>
          </a:p>
          <a:p>
            <a:endParaRPr lang="en-US" dirty="0" smtClean="0"/>
          </a:p>
          <a:p>
            <a:endParaRPr lang="en-US" dirty="0"/>
          </a:p>
          <a:p>
            <a:endParaRPr lang="en-US" dirty="0"/>
          </a:p>
          <a:p>
            <a:endParaRPr lang="en-US" dirty="0" smtClean="0"/>
          </a:p>
        </p:txBody>
      </p:sp>
    </p:spTree>
    <p:extLst>
      <p:ext uri="{BB962C8B-B14F-4D97-AF65-F5344CB8AC3E}">
        <p14:creationId xmlns:p14="http://schemas.microsoft.com/office/powerpoint/2010/main" val="1267928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additive="base">
                                        <p:cTn id="3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 calcmode="lin" valueType="num">
                                      <p:cBhvr additive="base">
                                        <p:cTn id="3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 calcmode="lin" valueType="num">
                                      <p:cBhvr additive="base">
                                        <p:cTn id="44"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3">
                                            <p:txEl>
                                              <p:pRg st="6" end="6"/>
                                            </p:txEl>
                                          </p:spTgt>
                                        </p:tgtEl>
                                        <p:attrNameLst>
                                          <p:attrName>style.visibility</p:attrName>
                                        </p:attrNameLst>
                                      </p:cBhvr>
                                      <p:to>
                                        <p:strVal val="visible"/>
                                      </p:to>
                                    </p:set>
                                    <p:anim calcmode="lin" valueType="num">
                                      <p:cBhvr additive="base">
                                        <p:cTn id="50"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 calcmode="lin" valueType="num">
                                      <p:cBhvr additive="base">
                                        <p:cTn id="56"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3">
                                            <p:txEl>
                                              <p:pRg st="8" end="8"/>
                                            </p:txEl>
                                          </p:spTgt>
                                        </p:tgtEl>
                                        <p:attrNameLst>
                                          <p:attrName>style.visibility</p:attrName>
                                        </p:attrNameLst>
                                      </p:cBhvr>
                                      <p:to>
                                        <p:strVal val="visible"/>
                                      </p:to>
                                    </p:set>
                                    <p:anim calcmode="lin" valueType="num">
                                      <p:cBhvr additive="base">
                                        <p:cTn id="62"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nodeType="clickEffect">
                                  <p:stCondLst>
                                    <p:cond delay="0"/>
                                  </p:stCondLst>
                                  <p:childTnLst>
                                    <p:set>
                                      <p:cBhvr>
                                        <p:cTn id="67" dur="1" fill="hold">
                                          <p:stCondLst>
                                            <p:cond delay="0"/>
                                          </p:stCondLst>
                                        </p:cTn>
                                        <p:tgtEl>
                                          <p:spTgt spid="3">
                                            <p:txEl>
                                              <p:pRg st="9" end="9"/>
                                            </p:txEl>
                                          </p:spTgt>
                                        </p:tgtEl>
                                        <p:attrNameLst>
                                          <p:attrName>style.visibility</p:attrName>
                                        </p:attrNameLst>
                                      </p:cBhvr>
                                      <p:to>
                                        <p:strVal val="visible"/>
                                      </p:to>
                                    </p:set>
                                    <p:anim calcmode="lin" valueType="num">
                                      <p:cBhvr additive="base">
                                        <p:cTn id="68"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6411" y="300789"/>
            <a:ext cx="9083842"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smtClean="0"/>
              <a:t>47</a:t>
            </a:r>
            <a:r>
              <a:rPr lang="en-IN" dirty="0" smtClean="0"/>
              <a:t>. </a:t>
            </a:r>
            <a:r>
              <a:rPr lang="en-IN" dirty="0"/>
              <a:t>In how many possible ways can you write 1800 as a product of 3 positive integers a, b and c?</a:t>
            </a:r>
          </a:p>
        </p:txBody>
      </p:sp>
      <p:sp>
        <p:nvSpPr>
          <p:cNvPr id="3" name="TextBox 2"/>
          <p:cNvSpPr txBox="1"/>
          <p:nvPr/>
        </p:nvSpPr>
        <p:spPr>
          <a:xfrm>
            <a:off x="156411" y="1212087"/>
            <a:ext cx="9083842" cy="397031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Solution</a:t>
            </a:r>
            <a:r>
              <a:rPr lang="en-US" dirty="0" smtClean="0"/>
              <a:t>:</a:t>
            </a:r>
          </a:p>
          <a:p>
            <a:r>
              <a:rPr lang="en-US" dirty="0" smtClean="0"/>
              <a:t>Prime factorization of 1800 = 2</a:t>
            </a:r>
            <a:r>
              <a:rPr lang="en-US" baseline="30000" dirty="0" smtClean="0"/>
              <a:t>3</a:t>
            </a:r>
            <a:r>
              <a:rPr lang="en-US" dirty="0" smtClean="0"/>
              <a:t> * 3</a:t>
            </a:r>
            <a:r>
              <a:rPr lang="en-US" baseline="30000" dirty="0"/>
              <a:t>2</a:t>
            </a:r>
            <a:r>
              <a:rPr lang="en-US" baseline="30000" dirty="0" smtClean="0"/>
              <a:t> </a:t>
            </a:r>
            <a:r>
              <a:rPr lang="en-US" dirty="0" smtClean="0"/>
              <a:t>* 5</a:t>
            </a:r>
            <a:r>
              <a:rPr lang="en-US" baseline="30000" dirty="0"/>
              <a:t>2</a:t>
            </a:r>
            <a:r>
              <a:rPr lang="en-US" baseline="30000" dirty="0" smtClean="0"/>
              <a:t>     </a:t>
            </a:r>
            <a:endParaRPr lang="en-US" dirty="0" smtClean="0"/>
          </a:p>
          <a:p>
            <a:r>
              <a:rPr lang="en-US" dirty="0" err="1" smtClean="0"/>
              <a:t>a,b</a:t>
            </a:r>
            <a:r>
              <a:rPr lang="en-US" dirty="0" smtClean="0"/>
              <a:t>, c be the three positive integers</a:t>
            </a:r>
          </a:p>
          <a:p>
            <a:r>
              <a:rPr lang="en-US" dirty="0" smtClean="0"/>
              <a:t>A</a:t>
            </a:r>
            <a:r>
              <a:rPr lang="en-US" dirty="0"/>
              <a:t>= </a:t>
            </a:r>
            <a:r>
              <a:rPr lang="en-US" dirty="0" smtClean="0"/>
              <a:t>2</a:t>
            </a:r>
            <a:r>
              <a:rPr lang="en-US" baseline="30000" dirty="0" smtClean="0"/>
              <a:t>x1</a:t>
            </a:r>
            <a:r>
              <a:rPr lang="en-US" dirty="0" smtClean="0"/>
              <a:t> </a:t>
            </a:r>
            <a:r>
              <a:rPr lang="en-US" dirty="0"/>
              <a:t>* </a:t>
            </a:r>
            <a:r>
              <a:rPr lang="en-US" dirty="0" smtClean="0"/>
              <a:t>3</a:t>
            </a:r>
            <a:r>
              <a:rPr lang="en-US" baseline="30000" dirty="0" smtClean="0"/>
              <a:t>y1 </a:t>
            </a:r>
            <a:r>
              <a:rPr lang="en-US" dirty="0"/>
              <a:t>* </a:t>
            </a:r>
            <a:r>
              <a:rPr lang="en-US" dirty="0" smtClean="0"/>
              <a:t>5</a:t>
            </a:r>
            <a:r>
              <a:rPr lang="en-US" baseline="30000" dirty="0" smtClean="0"/>
              <a:t>z1 </a:t>
            </a:r>
          </a:p>
          <a:p>
            <a:r>
              <a:rPr lang="en-US" dirty="0"/>
              <a:t>B</a:t>
            </a:r>
            <a:r>
              <a:rPr lang="en-US" dirty="0" smtClean="0"/>
              <a:t>= 2</a:t>
            </a:r>
            <a:r>
              <a:rPr lang="en-US" baseline="30000" dirty="0" smtClean="0"/>
              <a:t>x2</a:t>
            </a:r>
            <a:r>
              <a:rPr lang="en-US" dirty="0" smtClean="0"/>
              <a:t> </a:t>
            </a:r>
            <a:r>
              <a:rPr lang="en-US" dirty="0"/>
              <a:t>* </a:t>
            </a:r>
            <a:r>
              <a:rPr lang="en-US" dirty="0" smtClean="0"/>
              <a:t>3</a:t>
            </a:r>
            <a:r>
              <a:rPr lang="en-US" baseline="30000" dirty="0" smtClean="0"/>
              <a:t>y2 </a:t>
            </a:r>
            <a:r>
              <a:rPr lang="en-US" dirty="0"/>
              <a:t>* </a:t>
            </a:r>
            <a:r>
              <a:rPr lang="en-US" dirty="0" smtClean="0"/>
              <a:t>5</a:t>
            </a:r>
            <a:r>
              <a:rPr lang="en-US" baseline="30000" dirty="0" smtClean="0"/>
              <a:t>z2 </a:t>
            </a:r>
            <a:endParaRPr lang="en-US" dirty="0"/>
          </a:p>
          <a:p>
            <a:r>
              <a:rPr lang="en-US" dirty="0" smtClean="0"/>
              <a:t>C= 2</a:t>
            </a:r>
            <a:r>
              <a:rPr lang="en-US" baseline="30000" dirty="0" smtClean="0"/>
              <a:t>x3</a:t>
            </a:r>
            <a:r>
              <a:rPr lang="en-US" dirty="0" smtClean="0"/>
              <a:t> </a:t>
            </a:r>
            <a:r>
              <a:rPr lang="en-US" dirty="0"/>
              <a:t>* </a:t>
            </a:r>
            <a:r>
              <a:rPr lang="en-US" dirty="0" smtClean="0"/>
              <a:t>3</a:t>
            </a:r>
            <a:r>
              <a:rPr lang="en-US" baseline="30000" dirty="0" smtClean="0"/>
              <a:t>y3 </a:t>
            </a:r>
            <a:r>
              <a:rPr lang="en-US" dirty="0"/>
              <a:t>* </a:t>
            </a:r>
            <a:r>
              <a:rPr lang="en-US" dirty="0" smtClean="0"/>
              <a:t>5</a:t>
            </a:r>
            <a:r>
              <a:rPr lang="en-US" baseline="30000" dirty="0" smtClean="0"/>
              <a:t>z3</a:t>
            </a:r>
            <a:r>
              <a:rPr lang="en-US" dirty="0" smtClean="0"/>
              <a:t> </a:t>
            </a:r>
          </a:p>
          <a:p>
            <a:r>
              <a:rPr lang="en-US" dirty="0" smtClean="0"/>
              <a:t>X1+x2+x3 = 3 =&gt; total ways n+r-1 C r-1  = 5C2 = 10</a:t>
            </a:r>
          </a:p>
          <a:p>
            <a:r>
              <a:rPr lang="en-US" dirty="0" smtClean="0"/>
              <a:t>Y1+ y2 + y3 = 2 =&gt; total ways  </a:t>
            </a:r>
            <a:r>
              <a:rPr lang="en-US" baseline="30000" dirty="0" smtClean="0"/>
              <a:t> </a:t>
            </a:r>
            <a:r>
              <a:rPr lang="en-US" dirty="0"/>
              <a:t>n+r-1 C r-1  = 4</a:t>
            </a:r>
            <a:r>
              <a:rPr lang="en-US" dirty="0" smtClean="0"/>
              <a:t>C2 </a:t>
            </a:r>
            <a:r>
              <a:rPr lang="en-US" dirty="0"/>
              <a:t>= 6</a:t>
            </a:r>
            <a:endParaRPr lang="en-US" dirty="0" smtClean="0"/>
          </a:p>
          <a:p>
            <a:r>
              <a:rPr lang="en-US" dirty="0" smtClean="0"/>
              <a:t>Z1</a:t>
            </a:r>
            <a:r>
              <a:rPr lang="en-US" dirty="0"/>
              <a:t>+ </a:t>
            </a:r>
            <a:r>
              <a:rPr lang="en-US" dirty="0" smtClean="0"/>
              <a:t>Z2 </a:t>
            </a:r>
            <a:r>
              <a:rPr lang="en-US" dirty="0"/>
              <a:t>+ </a:t>
            </a:r>
            <a:r>
              <a:rPr lang="en-US" dirty="0" smtClean="0"/>
              <a:t>Z3 </a:t>
            </a:r>
            <a:r>
              <a:rPr lang="en-US" dirty="0"/>
              <a:t>= 2</a:t>
            </a:r>
            <a:r>
              <a:rPr lang="en-US" dirty="0" smtClean="0"/>
              <a:t> </a:t>
            </a:r>
            <a:r>
              <a:rPr lang="en-US" dirty="0"/>
              <a:t>=&gt; total ways  </a:t>
            </a:r>
            <a:r>
              <a:rPr lang="en-US" baseline="30000" dirty="0"/>
              <a:t> </a:t>
            </a:r>
            <a:r>
              <a:rPr lang="en-US" dirty="0"/>
              <a:t>n+r-1 C r-1  = 4</a:t>
            </a:r>
            <a:r>
              <a:rPr lang="en-US" dirty="0" smtClean="0"/>
              <a:t>C2 </a:t>
            </a:r>
            <a:r>
              <a:rPr lang="en-US" dirty="0"/>
              <a:t>= 6</a:t>
            </a:r>
            <a:endParaRPr lang="en-US" dirty="0" smtClean="0"/>
          </a:p>
          <a:p>
            <a:r>
              <a:rPr lang="en-US" dirty="0" smtClean="0"/>
              <a:t>Total ways = 10*6*6 = 360</a:t>
            </a:r>
            <a:endParaRPr lang="en-US" dirty="0"/>
          </a:p>
          <a:p>
            <a:endParaRPr lang="en-US" dirty="0" smtClean="0"/>
          </a:p>
          <a:p>
            <a:endParaRPr lang="en-US" dirty="0"/>
          </a:p>
          <a:p>
            <a:endParaRPr lang="en-US" dirty="0"/>
          </a:p>
          <a:p>
            <a:endParaRPr lang="en-US" dirty="0" smtClean="0"/>
          </a:p>
        </p:txBody>
      </p:sp>
    </p:spTree>
    <p:extLst>
      <p:ext uri="{BB962C8B-B14F-4D97-AF65-F5344CB8AC3E}">
        <p14:creationId xmlns:p14="http://schemas.microsoft.com/office/powerpoint/2010/main" val="2319061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additive="base">
                                        <p:cTn id="3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 calcmode="lin" valueType="num">
                                      <p:cBhvr additive="base">
                                        <p:cTn id="3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 calcmode="lin" valueType="num">
                                      <p:cBhvr additive="base">
                                        <p:cTn id="44"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3">
                                            <p:txEl>
                                              <p:pRg st="6" end="6"/>
                                            </p:txEl>
                                          </p:spTgt>
                                        </p:tgtEl>
                                        <p:attrNameLst>
                                          <p:attrName>style.visibility</p:attrName>
                                        </p:attrNameLst>
                                      </p:cBhvr>
                                      <p:to>
                                        <p:strVal val="visible"/>
                                      </p:to>
                                    </p:set>
                                    <p:anim calcmode="lin" valueType="num">
                                      <p:cBhvr additive="base">
                                        <p:cTn id="50"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 calcmode="lin" valueType="num">
                                      <p:cBhvr additive="base">
                                        <p:cTn id="56"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3">
                                            <p:txEl>
                                              <p:pRg st="8" end="8"/>
                                            </p:txEl>
                                          </p:spTgt>
                                        </p:tgtEl>
                                        <p:attrNameLst>
                                          <p:attrName>style.visibility</p:attrName>
                                        </p:attrNameLst>
                                      </p:cBhvr>
                                      <p:to>
                                        <p:strVal val="visible"/>
                                      </p:to>
                                    </p:set>
                                    <p:anim calcmode="lin" valueType="num">
                                      <p:cBhvr additive="base">
                                        <p:cTn id="62"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nodeType="clickEffect">
                                  <p:stCondLst>
                                    <p:cond delay="0"/>
                                  </p:stCondLst>
                                  <p:childTnLst>
                                    <p:set>
                                      <p:cBhvr>
                                        <p:cTn id="67" dur="1" fill="hold">
                                          <p:stCondLst>
                                            <p:cond delay="0"/>
                                          </p:stCondLst>
                                        </p:cTn>
                                        <p:tgtEl>
                                          <p:spTgt spid="3">
                                            <p:txEl>
                                              <p:pRg st="9" end="9"/>
                                            </p:txEl>
                                          </p:spTgt>
                                        </p:tgtEl>
                                        <p:attrNameLst>
                                          <p:attrName>style.visibility</p:attrName>
                                        </p:attrNameLst>
                                      </p:cBhvr>
                                      <p:to>
                                        <p:strVal val="visible"/>
                                      </p:to>
                                    </p:set>
                                    <p:anim calcmode="lin" valueType="num">
                                      <p:cBhvr additive="base">
                                        <p:cTn id="68"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6411" y="300789"/>
            <a:ext cx="9083842"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smtClean="0"/>
              <a:t>48</a:t>
            </a:r>
            <a:r>
              <a:rPr lang="en-IN" dirty="0" smtClean="0"/>
              <a:t>. </a:t>
            </a:r>
            <a:r>
              <a:rPr lang="en-IN" dirty="0"/>
              <a:t>In how many ways you can select two letters from the English alphabets such that none of the alphabets is a consecutive consonant.</a:t>
            </a:r>
            <a:endParaRPr lang="en-IN" dirty="0"/>
          </a:p>
        </p:txBody>
      </p:sp>
      <p:sp>
        <p:nvSpPr>
          <p:cNvPr id="3" name="TextBox 2"/>
          <p:cNvSpPr txBox="1"/>
          <p:nvPr/>
        </p:nvSpPr>
        <p:spPr>
          <a:xfrm>
            <a:off x="156411" y="1212087"/>
            <a:ext cx="9083842" cy="175432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Solution</a:t>
            </a:r>
            <a:r>
              <a:rPr lang="en-US" dirty="0" smtClean="0"/>
              <a:t>:</a:t>
            </a:r>
          </a:p>
          <a:p>
            <a:r>
              <a:rPr lang="en-US" dirty="0" smtClean="0"/>
              <a:t>Total ways – selecting consecutive consonant</a:t>
            </a:r>
          </a:p>
          <a:p>
            <a:r>
              <a:rPr lang="en-US" dirty="0" smtClean="0"/>
              <a:t>26C2 – 16</a:t>
            </a:r>
          </a:p>
          <a:p>
            <a:r>
              <a:rPr lang="en-US" dirty="0" smtClean="0"/>
              <a:t>(26*25/2) – 16</a:t>
            </a:r>
          </a:p>
          <a:p>
            <a:r>
              <a:rPr lang="en-US" dirty="0" smtClean="0"/>
              <a:t>325 – 16</a:t>
            </a:r>
          </a:p>
          <a:p>
            <a:r>
              <a:rPr lang="en-US" dirty="0" smtClean="0"/>
              <a:t>309</a:t>
            </a:r>
            <a:endParaRPr lang="en-US" dirty="0" smtClean="0"/>
          </a:p>
        </p:txBody>
      </p:sp>
    </p:spTree>
    <p:extLst>
      <p:ext uri="{BB962C8B-B14F-4D97-AF65-F5344CB8AC3E}">
        <p14:creationId xmlns:p14="http://schemas.microsoft.com/office/powerpoint/2010/main" val="84052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additive="base">
                                        <p:cTn id="3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 calcmode="lin" valueType="num">
                                      <p:cBhvr additive="base">
                                        <p:cTn id="3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 calcmode="lin" valueType="num">
                                      <p:cBhvr additive="base">
                                        <p:cTn id="44"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6411" y="300789"/>
            <a:ext cx="9083842"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smtClean="0"/>
              <a:t>49</a:t>
            </a:r>
            <a:r>
              <a:rPr lang="en-IN" dirty="0" smtClean="0"/>
              <a:t>. </a:t>
            </a:r>
            <a:r>
              <a:rPr lang="en-IN" dirty="0"/>
              <a:t>The letters in the word ADOPTS are permuted in all possible ways and arranged in the alphabetical order. Find the word at position 42 in the permuted alphabetical order.</a:t>
            </a:r>
          </a:p>
        </p:txBody>
      </p:sp>
      <p:sp>
        <p:nvSpPr>
          <p:cNvPr id="3" name="TextBox 2"/>
          <p:cNvSpPr txBox="1"/>
          <p:nvPr/>
        </p:nvSpPr>
        <p:spPr>
          <a:xfrm>
            <a:off x="156411" y="1212087"/>
            <a:ext cx="9083842" cy="175432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Solution</a:t>
            </a:r>
            <a:r>
              <a:rPr lang="en-US" dirty="0" smtClean="0"/>
              <a:t>:</a:t>
            </a:r>
          </a:p>
          <a:p>
            <a:r>
              <a:rPr lang="en-US" dirty="0" smtClean="0"/>
              <a:t>A D _ _ _ _ = 24</a:t>
            </a:r>
          </a:p>
          <a:p>
            <a:r>
              <a:rPr lang="en-US" dirty="0" smtClean="0"/>
              <a:t>A O D _ _ _ = 6 </a:t>
            </a:r>
          </a:p>
          <a:p>
            <a:r>
              <a:rPr lang="en-US" dirty="0" smtClean="0"/>
              <a:t>A O P _ _ _ = 6</a:t>
            </a:r>
          </a:p>
          <a:p>
            <a:r>
              <a:rPr lang="en-US" dirty="0" smtClean="0"/>
              <a:t>A O S _ _ _ = 6 [sum 42] </a:t>
            </a:r>
          </a:p>
          <a:p>
            <a:r>
              <a:rPr lang="en-US" dirty="0" smtClean="0"/>
              <a:t>So 42 </a:t>
            </a:r>
            <a:r>
              <a:rPr lang="en-US" dirty="0" err="1" smtClean="0"/>
              <a:t>nd</a:t>
            </a:r>
            <a:r>
              <a:rPr lang="en-US" dirty="0" smtClean="0"/>
              <a:t> word will be A O S T P D</a:t>
            </a:r>
            <a:endParaRPr lang="en-US" dirty="0" smtClean="0"/>
          </a:p>
        </p:txBody>
      </p:sp>
    </p:spTree>
    <p:extLst>
      <p:ext uri="{BB962C8B-B14F-4D97-AF65-F5344CB8AC3E}">
        <p14:creationId xmlns:p14="http://schemas.microsoft.com/office/powerpoint/2010/main" val="85605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additive="base">
                                        <p:cTn id="3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 calcmode="lin" valueType="num">
                                      <p:cBhvr additive="base">
                                        <p:cTn id="3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 calcmode="lin" valueType="num">
                                      <p:cBhvr additive="base">
                                        <p:cTn id="44"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30968" y="228600"/>
            <a:ext cx="7351295" cy="646330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Permutation based problems:</a:t>
            </a:r>
          </a:p>
          <a:p>
            <a:r>
              <a:rPr lang="en-US" dirty="0" smtClean="0"/>
              <a:t>Word Formation / Seating Arrangement –</a:t>
            </a:r>
          </a:p>
          <a:p>
            <a:r>
              <a:rPr lang="en-US" dirty="0" smtClean="0"/>
              <a:t> Without repetition</a:t>
            </a:r>
          </a:p>
          <a:p>
            <a:pPr marL="342900" indent="-342900">
              <a:buAutoNum type="arabicParenBoth"/>
            </a:pPr>
            <a:r>
              <a:rPr lang="en-US" dirty="0" smtClean="0"/>
              <a:t>Total ways</a:t>
            </a:r>
          </a:p>
          <a:p>
            <a:pPr marL="342900" indent="-342900">
              <a:buAutoNum type="arabicParenBoth"/>
            </a:pPr>
            <a:r>
              <a:rPr lang="en-US" dirty="0"/>
              <a:t> </a:t>
            </a:r>
            <a:r>
              <a:rPr lang="en-US" dirty="0" smtClean="0"/>
              <a:t>Always Together</a:t>
            </a:r>
          </a:p>
          <a:p>
            <a:pPr marL="342900" indent="-342900">
              <a:buAutoNum type="arabicParenBoth"/>
            </a:pPr>
            <a:r>
              <a:rPr lang="en-US" dirty="0"/>
              <a:t> </a:t>
            </a:r>
            <a:r>
              <a:rPr lang="en-US" dirty="0" smtClean="0"/>
              <a:t>Not together</a:t>
            </a:r>
          </a:p>
          <a:p>
            <a:pPr marL="342900" indent="-342900">
              <a:buAutoNum type="arabicParenBoth"/>
            </a:pPr>
            <a:r>
              <a:rPr lang="en-US" dirty="0"/>
              <a:t> </a:t>
            </a:r>
            <a:r>
              <a:rPr lang="en-US" dirty="0" smtClean="0"/>
              <a:t>Never Together</a:t>
            </a:r>
          </a:p>
          <a:p>
            <a:pPr marL="342900" indent="-342900">
              <a:buAutoNum type="arabicParenBoth"/>
            </a:pPr>
            <a:r>
              <a:rPr lang="en-US" dirty="0" smtClean="0"/>
              <a:t>Specific Condition</a:t>
            </a:r>
            <a:endParaRPr lang="en-US" dirty="0"/>
          </a:p>
          <a:p>
            <a:r>
              <a:rPr lang="en-US" dirty="0" smtClean="0"/>
              <a:t>“ORANGES”</a:t>
            </a:r>
          </a:p>
          <a:p>
            <a:r>
              <a:rPr lang="en-US" dirty="0" smtClean="0"/>
              <a:t>Total ways - _ _ _ _ _ _ _ - </a:t>
            </a:r>
            <a:r>
              <a:rPr lang="en-US" u="sng" dirty="0" smtClean="0"/>
              <a:t>7</a:t>
            </a:r>
            <a:r>
              <a:rPr lang="en-US" dirty="0" smtClean="0"/>
              <a:t> * </a:t>
            </a:r>
            <a:r>
              <a:rPr lang="en-US" u="sng" dirty="0" smtClean="0"/>
              <a:t>6</a:t>
            </a:r>
            <a:r>
              <a:rPr lang="en-US" dirty="0" smtClean="0"/>
              <a:t> * </a:t>
            </a:r>
            <a:r>
              <a:rPr lang="en-US" u="sng" dirty="0" smtClean="0"/>
              <a:t>5</a:t>
            </a:r>
            <a:r>
              <a:rPr lang="en-US" dirty="0"/>
              <a:t> </a:t>
            </a:r>
            <a:r>
              <a:rPr lang="en-US" dirty="0" smtClean="0"/>
              <a:t>* </a:t>
            </a:r>
            <a:r>
              <a:rPr lang="en-US" u="sng" dirty="0" smtClean="0"/>
              <a:t>4</a:t>
            </a:r>
            <a:r>
              <a:rPr lang="en-US" dirty="0" smtClean="0"/>
              <a:t> * </a:t>
            </a:r>
            <a:r>
              <a:rPr lang="en-US" u="sng" dirty="0" smtClean="0"/>
              <a:t>3</a:t>
            </a:r>
            <a:r>
              <a:rPr lang="en-US" dirty="0" smtClean="0"/>
              <a:t> * </a:t>
            </a:r>
            <a:r>
              <a:rPr lang="en-US" u="sng" dirty="0" smtClean="0"/>
              <a:t>2</a:t>
            </a:r>
            <a:r>
              <a:rPr lang="en-US" dirty="0" smtClean="0"/>
              <a:t> * </a:t>
            </a:r>
            <a:r>
              <a:rPr lang="en-US" u="sng" dirty="0" smtClean="0"/>
              <a:t>1</a:t>
            </a:r>
            <a:r>
              <a:rPr lang="en-US" dirty="0" smtClean="0"/>
              <a:t> = 7!</a:t>
            </a:r>
          </a:p>
          <a:p>
            <a:r>
              <a:rPr lang="en-US" dirty="0" smtClean="0"/>
              <a:t>Vowels Always together </a:t>
            </a:r>
          </a:p>
          <a:p>
            <a:r>
              <a:rPr lang="en-US" dirty="0" smtClean="0"/>
              <a:t>(O A E) R N G S </a:t>
            </a:r>
          </a:p>
          <a:p>
            <a:r>
              <a:rPr lang="en-US" dirty="0"/>
              <a:t> </a:t>
            </a:r>
            <a:r>
              <a:rPr lang="en-US" dirty="0" smtClean="0"/>
              <a:t> = 5! * 3!</a:t>
            </a:r>
          </a:p>
          <a:p>
            <a:r>
              <a:rPr lang="en-US" dirty="0" smtClean="0"/>
              <a:t>Vowels Not Together</a:t>
            </a:r>
          </a:p>
          <a:p>
            <a:r>
              <a:rPr lang="en-US" dirty="0" smtClean="0"/>
              <a:t>= Total ways – Always Together</a:t>
            </a:r>
          </a:p>
          <a:p>
            <a:r>
              <a:rPr lang="en-US" dirty="0" smtClean="0"/>
              <a:t>= 7! – (5! * 3!)</a:t>
            </a:r>
          </a:p>
          <a:p>
            <a:r>
              <a:rPr lang="en-US" dirty="0" smtClean="0"/>
              <a:t>Vowels Never together</a:t>
            </a:r>
          </a:p>
          <a:p>
            <a:r>
              <a:rPr lang="en-US" dirty="0" smtClean="0"/>
              <a:t>Place consonants first </a:t>
            </a:r>
          </a:p>
          <a:p>
            <a:r>
              <a:rPr lang="en-US" dirty="0"/>
              <a:t> </a:t>
            </a:r>
            <a:r>
              <a:rPr lang="en-US" dirty="0" smtClean="0"/>
              <a:t>       R     N       G       S</a:t>
            </a:r>
          </a:p>
          <a:p>
            <a:endParaRPr lang="en-US" dirty="0"/>
          </a:p>
          <a:p>
            <a:r>
              <a:rPr lang="en-US" dirty="0" smtClean="0"/>
              <a:t>= 4! * 5P3</a:t>
            </a:r>
          </a:p>
          <a:p>
            <a:r>
              <a:rPr lang="en-US" dirty="0" smtClean="0"/>
              <a:t>= 4! * 5*4*3   </a:t>
            </a:r>
          </a:p>
          <a:p>
            <a:endParaRPr lang="en-US" dirty="0"/>
          </a:p>
        </p:txBody>
      </p:sp>
      <p:cxnSp>
        <p:nvCxnSpPr>
          <p:cNvPr id="4" name="Straight Connector 3"/>
          <p:cNvCxnSpPr/>
          <p:nvPr/>
        </p:nvCxnSpPr>
        <p:spPr>
          <a:xfrm>
            <a:off x="1224212" y="5576637"/>
            <a:ext cx="324853" cy="12032"/>
          </a:xfrm>
          <a:prstGeom prst="line">
            <a:avLst/>
          </a:prstGeom>
        </p:spPr>
        <p:style>
          <a:lnRef idx="1">
            <a:schemeClr val="dk1"/>
          </a:lnRef>
          <a:fillRef idx="0">
            <a:schemeClr val="dk1"/>
          </a:fillRef>
          <a:effectRef idx="0">
            <a:schemeClr val="dk1"/>
          </a:effectRef>
          <a:fontRef idx="minor">
            <a:schemeClr val="tx1"/>
          </a:fontRef>
        </p:style>
      </p:cxnSp>
      <p:cxnSp>
        <p:nvCxnSpPr>
          <p:cNvPr id="5" name="Straight Connector 4"/>
          <p:cNvCxnSpPr/>
          <p:nvPr/>
        </p:nvCxnSpPr>
        <p:spPr>
          <a:xfrm>
            <a:off x="1967163" y="5594684"/>
            <a:ext cx="324853" cy="12032"/>
          </a:xfrm>
          <a:prstGeom prst="line">
            <a:avLst/>
          </a:prstGeom>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a:off x="2547687" y="5588668"/>
            <a:ext cx="324853" cy="12032"/>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3236496" y="5600700"/>
            <a:ext cx="324853" cy="12032"/>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4066674" y="5612732"/>
            <a:ext cx="324853" cy="12032"/>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74284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 calcmode="lin" valueType="num">
                                      <p:cBhvr additive="base">
                                        <p:cTn id="4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 calcmode="lin" valueType="num">
                                      <p:cBhvr additive="base">
                                        <p:cTn id="5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3">
                                            <p:txEl>
                                              <p:pRg st="11" end="11"/>
                                            </p:txEl>
                                          </p:spTgt>
                                        </p:tgtEl>
                                        <p:attrNameLst>
                                          <p:attrName>style.visibility</p:attrName>
                                        </p:attrNameLst>
                                      </p:cBhvr>
                                      <p:to>
                                        <p:strVal val="visible"/>
                                      </p:to>
                                    </p:set>
                                    <p:anim calcmode="lin" valueType="num">
                                      <p:cBhvr additive="base">
                                        <p:cTn id="5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3">
                                            <p:txEl>
                                              <p:pRg st="12" end="12"/>
                                            </p:txEl>
                                          </p:spTgt>
                                        </p:tgtEl>
                                        <p:attrNameLst>
                                          <p:attrName>style.visibility</p:attrName>
                                        </p:attrNameLst>
                                      </p:cBhvr>
                                      <p:to>
                                        <p:strVal val="visible"/>
                                      </p:to>
                                    </p:set>
                                    <p:anim calcmode="lin" valueType="num">
                                      <p:cBhvr additive="base">
                                        <p:cTn id="65"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3">
                                            <p:txEl>
                                              <p:pRg st="13" end="13"/>
                                            </p:txEl>
                                          </p:spTgt>
                                        </p:tgtEl>
                                        <p:attrNameLst>
                                          <p:attrName>style.visibility</p:attrName>
                                        </p:attrNameLst>
                                      </p:cBhvr>
                                      <p:to>
                                        <p:strVal val="visible"/>
                                      </p:to>
                                    </p:set>
                                    <p:anim calcmode="lin" valueType="num">
                                      <p:cBhvr additive="base">
                                        <p:cTn id="71"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anim calcmode="lin" valueType="num">
                                      <p:cBhvr additive="base">
                                        <p:cTn id="77"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nodeType="clickEffect">
                                  <p:stCondLst>
                                    <p:cond delay="0"/>
                                  </p:stCondLst>
                                  <p:childTnLst>
                                    <p:set>
                                      <p:cBhvr>
                                        <p:cTn id="82" dur="1" fill="hold">
                                          <p:stCondLst>
                                            <p:cond delay="0"/>
                                          </p:stCondLst>
                                        </p:cTn>
                                        <p:tgtEl>
                                          <p:spTgt spid="3">
                                            <p:txEl>
                                              <p:pRg st="15" end="15"/>
                                            </p:txEl>
                                          </p:spTgt>
                                        </p:tgtEl>
                                        <p:attrNameLst>
                                          <p:attrName>style.visibility</p:attrName>
                                        </p:attrNameLst>
                                      </p:cBhvr>
                                      <p:to>
                                        <p:strVal val="visible"/>
                                      </p:to>
                                    </p:set>
                                    <p:anim calcmode="lin" valueType="num">
                                      <p:cBhvr additive="base">
                                        <p:cTn id="83"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nodeType="clickEffect">
                                  <p:stCondLst>
                                    <p:cond delay="0"/>
                                  </p:stCondLst>
                                  <p:childTnLst>
                                    <p:set>
                                      <p:cBhvr>
                                        <p:cTn id="88" dur="1" fill="hold">
                                          <p:stCondLst>
                                            <p:cond delay="0"/>
                                          </p:stCondLst>
                                        </p:cTn>
                                        <p:tgtEl>
                                          <p:spTgt spid="3">
                                            <p:txEl>
                                              <p:pRg st="16" end="16"/>
                                            </p:txEl>
                                          </p:spTgt>
                                        </p:tgtEl>
                                        <p:attrNameLst>
                                          <p:attrName>style.visibility</p:attrName>
                                        </p:attrNameLst>
                                      </p:cBhvr>
                                      <p:to>
                                        <p:strVal val="visible"/>
                                      </p:to>
                                    </p:set>
                                    <p:anim calcmode="lin" valueType="num">
                                      <p:cBhvr additive="base">
                                        <p:cTn id="89"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nodeType="clickEffect">
                                  <p:stCondLst>
                                    <p:cond delay="0"/>
                                  </p:stCondLst>
                                  <p:childTnLst>
                                    <p:set>
                                      <p:cBhvr>
                                        <p:cTn id="94" dur="1" fill="hold">
                                          <p:stCondLst>
                                            <p:cond delay="0"/>
                                          </p:stCondLst>
                                        </p:cTn>
                                        <p:tgtEl>
                                          <p:spTgt spid="3">
                                            <p:txEl>
                                              <p:pRg st="17" end="17"/>
                                            </p:txEl>
                                          </p:spTgt>
                                        </p:tgtEl>
                                        <p:attrNameLst>
                                          <p:attrName>style.visibility</p:attrName>
                                        </p:attrNameLst>
                                      </p:cBhvr>
                                      <p:to>
                                        <p:strVal val="visible"/>
                                      </p:to>
                                    </p:set>
                                    <p:anim calcmode="lin" valueType="num">
                                      <p:cBhvr additive="base">
                                        <p:cTn id="95"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96" dur="500" fill="hold"/>
                                        <p:tgtEl>
                                          <p:spTgt spid="3">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nodeType="clickEffect">
                                  <p:stCondLst>
                                    <p:cond delay="0"/>
                                  </p:stCondLst>
                                  <p:childTnLst>
                                    <p:set>
                                      <p:cBhvr>
                                        <p:cTn id="100" dur="1" fill="hold">
                                          <p:stCondLst>
                                            <p:cond delay="0"/>
                                          </p:stCondLst>
                                        </p:cTn>
                                        <p:tgtEl>
                                          <p:spTgt spid="3">
                                            <p:txEl>
                                              <p:pRg st="18" end="18"/>
                                            </p:txEl>
                                          </p:spTgt>
                                        </p:tgtEl>
                                        <p:attrNameLst>
                                          <p:attrName>style.visibility</p:attrName>
                                        </p:attrNameLst>
                                      </p:cBhvr>
                                      <p:to>
                                        <p:strVal val="visible"/>
                                      </p:to>
                                    </p:set>
                                    <p:anim calcmode="lin" valueType="num">
                                      <p:cBhvr additive="base">
                                        <p:cTn id="101" dur="500" fill="hold"/>
                                        <p:tgtEl>
                                          <p:spTgt spid="3">
                                            <p:txEl>
                                              <p:pRg st="18" end="18"/>
                                            </p:txEl>
                                          </p:spTgt>
                                        </p:tgtEl>
                                        <p:attrNameLst>
                                          <p:attrName>ppt_x</p:attrName>
                                        </p:attrNameLst>
                                      </p:cBhvr>
                                      <p:tavLst>
                                        <p:tav tm="0">
                                          <p:val>
                                            <p:strVal val="#ppt_x"/>
                                          </p:val>
                                        </p:tav>
                                        <p:tav tm="100000">
                                          <p:val>
                                            <p:strVal val="#ppt_x"/>
                                          </p:val>
                                        </p:tav>
                                      </p:tavLst>
                                    </p:anim>
                                    <p:anim calcmode="lin" valueType="num">
                                      <p:cBhvr additive="base">
                                        <p:cTn id="102" dur="500" fill="hold"/>
                                        <p:tgtEl>
                                          <p:spTgt spid="3">
                                            <p:txEl>
                                              <p:pRg st="18" end="18"/>
                                            </p:txEl>
                                          </p:spTgt>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nodeType="clickEffect">
                                  <p:stCondLst>
                                    <p:cond delay="0"/>
                                  </p:stCondLst>
                                  <p:childTnLst>
                                    <p:set>
                                      <p:cBhvr>
                                        <p:cTn id="106" dur="1" fill="hold">
                                          <p:stCondLst>
                                            <p:cond delay="0"/>
                                          </p:stCondLst>
                                        </p:cTn>
                                        <p:tgtEl>
                                          <p:spTgt spid="4"/>
                                        </p:tgtEl>
                                        <p:attrNameLst>
                                          <p:attrName>style.visibility</p:attrName>
                                        </p:attrNameLst>
                                      </p:cBhvr>
                                      <p:to>
                                        <p:strVal val="visible"/>
                                      </p:to>
                                    </p:set>
                                    <p:anim calcmode="lin" valueType="num">
                                      <p:cBhvr additive="base">
                                        <p:cTn id="107" dur="500" fill="hold"/>
                                        <p:tgtEl>
                                          <p:spTgt spid="4"/>
                                        </p:tgtEl>
                                        <p:attrNameLst>
                                          <p:attrName>ppt_x</p:attrName>
                                        </p:attrNameLst>
                                      </p:cBhvr>
                                      <p:tavLst>
                                        <p:tav tm="0">
                                          <p:val>
                                            <p:strVal val="#ppt_x"/>
                                          </p:val>
                                        </p:tav>
                                        <p:tav tm="100000">
                                          <p:val>
                                            <p:strVal val="#ppt_x"/>
                                          </p:val>
                                        </p:tav>
                                      </p:tavLst>
                                    </p:anim>
                                    <p:anim calcmode="lin" valueType="num">
                                      <p:cBhvr additive="base">
                                        <p:cTn id="108" dur="500" fill="hold"/>
                                        <p:tgtEl>
                                          <p:spTgt spid="4"/>
                                        </p:tgtEl>
                                        <p:attrNameLst>
                                          <p:attrName>ppt_y</p:attrName>
                                        </p:attrNameLst>
                                      </p:cBhvr>
                                      <p:tavLst>
                                        <p:tav tm="0">
                                          <p:val>
                                            <p:strVal val="1+#ppt_h/2"/>
                                          </p:val>
                                        </p:tav>
                                        <p:tav tm="100000">
                                          <p:val>
                                            <p:strVal val="#ppt_y"/>
                                          </p:val>
                                        </p:tav>
                                      </p:tavLst>
                                    </p:anim>
                                  </p:childTnLst>
                                </p:cTn>
                              </p:par>
                              <p:par>
                                <p:cTn id="109" presetID="2" presetClass="entr" presetSubtype="4" fill="hold" nodeType="withEffect">
                                  <p:stCondLst>
                                    <p:cond delay="0"/>
                                  </p:stCondLst>
                                  <p:childTnLst>
                                    <p:set>
                                      <p:cBhvr>
                                        <p:cTn id="110" dur="1" fill="hold">
                                          <p:stCondLst>
                                            <p:cond delay="0"/>
                                          </p:stCondLst>
                                        </p:cTn>
                                        <p:tgtEl>
                                          <p:spTgt spid="5"/>
                                        </p:tgtEl>
                                        <p:attrNameLst>
                                          <p:attrName>style.visibility</p:attrName>
                                        </p:attrNameLst>
                                      </p:cBhvr>
                                      <p:to>
                                        <p:strVal val="visible"/>
                                      </p:to>
                                    </p:set>
                                    <p:anim calcmode="lin" valueType="num">
                                      <p:cBhvr additive="base">
                                        <p:cTn id="111" dur="500" fill="hold"/>
                                        <p:tgtEl>
                                          <p:spTgt spid="5"/>
                                        </p:tgtEl>
                                        <p:attrNameLst>
                                          <p:attrName>ppt_x</p:attrName>
                                        </p:attrNameLst>
                                      </p:cBhvr>
                                      <p:tavLst>
                                        <p:tav tm="0">
                                          <p:val>
                                            <p:strVal val="#ppt_x"/>
                                          </p:val>
                                        </p:tav>
                                        <p:tav tm="100000">
                                          <p:val>
                                            <p:strVal val="#ppt_x"/>
                                          </p:val>
                                        </p:tav>
                                      </p:tavLst>
                                    </p:anim>
                                    <p:anim calcmode="lin" valueType="num">
                                      <p:cBhvr additive="base">
                                        <p:cTn id="112" dur="500" fill="hold"/>
                                        <p:tgtEl>
                                          <p:spTgt spid="5"/>
                                        </p:tgtEl>
                                        <p:attrNameLst>
                                          <p:attrName>ppt_y</p:attrName>
                                        </p:attrNameLst>
                                      </p:cBhvr>
                                      <p:tavLst>
                                        <p:tav tm="0">
                                          <p:val>
                                            <p:strVal val="1+#ppt_h/2"/>
                                          </p:val>
                                        </p:tav>
                                        <p:tav tm="100000">
                                          <p:val>
                                            <p:strVal val="#ppt_y"/>
                                          </p:val>
                                        </p:tav>
                                      </p:tavLst>
                                    </p:anim>
                                  </p:childTnLst>
                                </p:cTn>
                              </p:par>
                              <p:par>
                                <p:cTn id="113" presetID="2" presetClass="entr" presetSubtype="4" fill="hold" nodeType="withEffect">
                                  <p:stCondLst>
                                    <p:cond delay="0"/>
                                  </p:stCondLst>
                                  <p:childTnLst>
                                    <p:set>
                                      <p:cBhvr>
                                        <p:cTn id="114" dur="1" fill="hold">
                                          <p:stCondLst>
                                            <p:cond delay="0"/>
                                          </p:stCondLst>
                                        </p:cTn>
                                        <p:tgtEl>
                                          <p:spTgt spid="6"/>
                                        </p:tgtEl>
                                        <p:attrNameLst>
                                          <p:attrName>style.visibility</p:attrName>
                                        </p:attrNameLst>
                                      </p:cBhvr>
                                      <p:to>
                                        <p:strVal val="visible"/>
                                      </p:to>
                                    </p:set>
                                    <p:anim calcmode="lin" valueType="num">
                                      <p:cBhvr additive="base">
                                        <p:cTn id="115" dur="500" fill="hold"/>
                                        <p:tgtEl>
                                          <p:spTgt spid="6"/>
                                        </p:tgtEl>
                                        <p:attrNameLst>
                                          <p:attrName>ppt_x</p:attrName>
                                        </p:attrNameLst>
                                      </p:cBhvr>
                                      <p:tavLst>
                                        <p:tav tm="0">
                                          <p:val>
                                            <p:strVal val="#ppt_x"/>
                                          </p:val>
                                        </p:tav>
                                        <p:tav tm="100000">
                                          <p:val>
                                            <p:strVal val="#ppt_x"/>
                                          </p:val>
                                        </p:tav>
                                      </p:tavLst>
                                    </p:anim>
                                    <p:anim calcmode="lin" valueType="num">
                                      <p:cBhvr additive="base">
                                        <p:cTn id="116" dur="500" fill="hold"/>
                                        <p:tgtEl>
                                          <p:spTgt spid="6"/>
                                        </p:tgtEl>
                                        <p:attrNameLst>
                                          <p:attrName>ppt_y</p:attrName>
                                        </p:attrNameLst>
                                      </p:cBhvr>
                                      <p:tavLst>
                                        <p:tav tm="0">
                                          <p:val>
                                            <p:strVal val="1+#ppt_h/2"/>
                                          </p:val>
                                        </p:tav>
                                        <p:tav tm="100000">
                                          <p:val>
                                            <p:strVal val="#ppt_y"/>
                                          </p:val>
                                        </p:tav>
                                      </p:tavLst>
                                    </p:anim>
                                  </p:childTnLst>
                                </p:cTn>
                              </p:par>
                              <p:par>
                                <p:cTn id="117" presetID="2" presetClass="entr" presetSubtype="4" fill="hold" nodeType="withEffect">
                                  <p:stCondLst>
                                    <p:cond delay="0"/>
                                  </p:stCondLst>
                                  <p:childTnLst>
                                    <p:set>
                                      <p:cBhvr>
                                        <p:cTn id="118" dur="1" fill="hold">
                                          <p:stCondLst>
                                            <p:cond delay="0"/>
                                          </p:stCondLst>
                                        </p:cTn>
                                        <p:tgtEl>
                                          <p:spTgt spid="7"/>
                                        </p:tgtEl>
                                        <p:attrNameLst>
                                          <p:attrName>style.visibility</p:attrName>
                                        </p:attrNameLst>
                                      </p:cBhvr>
                                      <p:to>
                                        <p:strVal val="visible"/>
                                      </p:to>
                                    </p:set>
                                    <p:anim calcmode="lin" valueType="num">
                                      <p:cBhvr additive="base">
                                        <p:cTn id="119" dur="500" fill="hold"/>
                                        <p:tgtEl>
                                          <p:spTgt spid="7"/>
                                        </p:tgtEl>
                                        <p:attrNameLst>
                                          <p:attrName>ppt_x</p:attrName>
                                        </p:attrNameLst>
                                      </p:cBhvr>
                                      <p:tavLst>
                                        <p:tav tm="0">
                                          <p:val>
                                            <p:strVal val="#ppt_x"/>
                                          </p:val>
                                        </p:tav>
                                        <p:tav tm="100000">
                                          <p:val>
                                            <p:strVal val="#ppt_x"/>
                                          </p:val>
                                        </p:tav>
                                      </p:tavLst>
                                    </p:anim>
                                    <p:anim calcmode="lin" valueType="num">
                                      <p:cBhvr additive="base">
                                        <p:cTn id="120" dur="500" fill="hold"/>
                                        <p:tgtEl>
                                          <p:spTgt spid="7"/>
                                        </p:tgtEl>
                                        <p:attrNameLst>
                                          <p:attrName>ppt_y</p:attrName>
                                        </p:attrNameLst>
                                      </p:cBhvr>
                                      <p:tavLst>
                                        <p:tav tm="0">
                                          <p:val>
                                            <p:strVal val="1+#ppt_h/2"/>
                                          </p:val>
                                        </p:tav>
                                        <p:tav tm="100000">
                                          <p:val>
                                            <p:strVal val="#ppt_y"/>
                                          </p:val>
                                        </p:tav>
                                      </p:tavLst>
                                    </p:anim>
                                  </p:childTnLst>
                                </p:cTn>
                              </p:par>
                              <p:par>
                                <p:cTn id="121" presetID="2" presetClass="entr" presetSubtype="4" fill="hold" nodeType="withEffect">
                                  <p:stCondLst>
                                    <p:cond delay="0"/>
                                  </p:stCondLst>
                                  <p:childTnLst>
                                    <p:set>
                                      <p:cBhvr>
                                        <p:cTn id="122" dur="1" fill="hold">
                                          <p:stCondLst>
                                            <p:cond delay="0"/>
                                          </p:stCondLst>
                                        </p:cTn>
                                        <p:tgtEl>
                                          <p:spTgt spid="8"/>
                                        </p:tgtEl>
                                        <p:attrNameLst>
                                          <p:attrName>style.visibility</p:attrName>
                                        </p:attrNameLst>
                                      </p:cBhvr>
                                      <p:to>
                                        <p:strVal val="visible"/>
                                      </p:to>
                                    </p:set>
                                    <p:anim calcmode="lin" valueType="num">
                                      <p:cBhvr additive="base">
                                        <p:cTn id="123" dur="500" fill="hold"/>
                                        <p:tgtEl>
                                          <p:spTgt spid="8"/>
                                        </p:tgtEl>
                                        <p:attrNameLst>
                                          <p:attrName>ppt_x</p:attrName>
                                        </p:attrNameLst>
                                      </p:cBhvr>
                                      <p:tavLst>
                                        <p:tav tm="0">
                                          <p:val>
                                            <p:strVal val="#ppt_x"/>
                                          </p:val>
                                        </p:tav>
                                        <p:tav tm="100000">
                                          <p:val>
                                            <p:strVal val="#ppt_x"/>
                                          </p:val>
                                        </p:tav>
                                      </p:tavLst>
                                    </p:anim>
                                    <p:anim calcmode="lin" valueType="num">
                                      <p:cBhvr additive="base">
                                        <p:cTn id="12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25" fill="hold">
                      <p:stCondLst>
                        <p:cond delay="indefinite"/>
                      </p:stCondLst>
                      <p:childTnLst>
                        <p:par>
                          <p:cTn id="126" fill="hold">
                            <p:stCondLst>
                              <p:cond delay="0"/>
                            </p:stCondLst>
                            <p:childTnLst>
                              <p:par>
                                <p:cTn id="127" presetID="2" presetClass="entr" presetSubtype="4" fill="hold" nodeType="clickEffect">
                                  <p:stCondLst>
                                    <p:cond delay="0"/>
                                  </p:stCondLst>
                                  <p:childTnLst>
                                    <p:set>
                                      <p:cBhvr>
                                        <p:cTn id="128" dur="1" fill="hold">
                                          <p:stCondLst>
                                            <p:cond delay="0"/>
                                          </p:stCondLst>
                                        </p:cTn>
                                        <p:tgtEl>
                                          <p:spTgt spid="3">
                                            <p:txEl>
                                              <p:pRg st="20" end="20"/>
                                            </p:txEl>
                                          </p:spTgt>
                                        </p:tgtEl>
                                        <p:attrNameLst>
                                          <p:attrName>style.visibility</p:attrName>
                                        </p:attrNameLst>
                                      </p:cBhvr>
                                      <p:to>
                                        <p:strVal val="visible"/>
                                      </p:to>
                                    </p:set>
                                    <p:anim calcmode="lin" valueType="num">
                                      <p:cBhvr additive="base">
                                        <p:cTn id="129" dur="500" fill="hold"/>
                                        <p:tgtEl>
                                          <p:spTgt spid="3">
                                            <p:txEl>
                                              <p:pRg st="20" end="20"/>
                                            </p:txEl>
                                          </p:spTgt>
                                        </p:tgtEl>
                                        <p:attrNameLst>
                                          <p:attrName>ppt_x</p:attrName>
                                        </p:attrNameLst>
                                      </p:cBhvr>
                                      <p:tavLst>
                                        <p:tav tm="0">
                                          <p:val>
                                            <p:strVal val="#ppt_x"/>
                                          </p:val>
                                        </p:tav>
                                        <p:tav tm="100000">
                                          <p:val>
                                            <p:strVal val="#ppt_x"/>
                                          </p:val>
                                        </p:tav>
                                      </p:tavLst>
                                    </p:anim>
                                    <p:anim calcmode="lin" valueType="num">
                                      <p:cBhvr additive="base">
                                        <p:cTn id="130" dur="500" fill="hold"/>
                                        <p:tgtEl>
                                          <p:spTgt spid="3">
                                            <p:txEl>
                                              <p:pRg st="20" end="20"/>
                                            </p:txEl>
                                          </p:spTgt>
                                        </p:tgtEl>
                                        <p:attrNameLst>
                                          <p:attrName>ppt_y</p:attrName>
                                        </p:attrNameLst>
                                      </p:cBhvr>
                                      <p:tavLst>
                                        <p:tav tm="0">
                                          <p:val>
                                            <p:strVal val="1+#ppt_h/2"/>
                                          </p:val>
                                        </p:tav>
                                        <p:tav tm="100000">
                                          <p:val>
                                            <p:strVal val="#ppt_y"/>
                                          </p:val>
                                        </p:tav>
                                      </p:tavLst>
                                    </p:anim>
                                  </p:childTnLst>
                                </p:cTn>
                              </p:par>
                            </p:childTnLst>
                          </p:cTn>
                        </p:par>
                      </p:childTnLst>
                    </p:cTn>
                  </p:par>
                  <p:par>
                    <p:cTn id="131" fill="hold">
                      <p:stCondLst>
                        <p:cond delay="indefinite"/>
                      </p:stCondLst>
                      <p:childTnLst>
                        <p:par>
                          <p:cTn id="132" fill="hold">
                            <p:stCondLst>
                              <p:cond delay="0"/>
                            </p:stCondLst>
                            <p:childTnLst>
                              <p:par>
                                <p:cTn id="133" presetID="2" presetClass="entr" presetSubtype="4" fill="hold" nodeType="clickEffect">
                                  <p:stCondLst>
                                    <p:cond delay="0"/>
                                  </p:stCondLst>
                                  <p:childTnLst>
                                    <p:set>
                                      <p:cBhvr>
                                        <p:cTn id="134" dur="1" fill="hold">
                                          <p:stCondLst>
                                            <p:cond delay="0"/>
                                          </p:stCondLst>
                                        </p:cTn>
                                        <p:tgtEl>
                                          <p:spTgt spid="3">
                                            <p:txEl>
                                              <p:pRg st="21" end="21"/>
                                            </p:txEl>
                                          </p:spTgt>
                                        </p:tgtEl>
                                        <p:attrNameLst>
                                          <p:attrName>style.visibility</p:attrName>
                                        </p:attrNameLst>
                                      </p:cBhvr>
                                      <p:to>
                                        <p:strVal val="visible"/>
                                      </p:to>
                                    </p:set>
                                    <p:anim calcmode="lin" valueType="num">
                                      <p:cBhvr additive="base">
                                        <p:cTn id="135" dur="500" fill="hold"/>
                                        <p:tgtEl>
                                          <p:spTgt spid="3">
                                            <p:txEl>
                                              <p:pRg st="21" end="21"/>
                                            </p:txEl>
                                          </p:spTgt>
                                        </p:tgtEl>
                                        <p:attrNameLst>
                                          <p:attrName>ppt_x</p:attrName>
                                        </p:attrNameLst>
                                      </p:cBhvr>
                                      <p:tavLst>
                                        <p:tav tm="0">
                                          <p:val>
                                            <p:strVal val="#ppt_x"/>
                                          </p:val>
                                        </p:tav>
                                        <p:tav tm="100000">
                                          <p:val>
                                            <p:strVal val="#ppt_x"/>
                                          </p:val>
                                        </p:tav>
                                      </p:tavLst>
                                    </p:anim>
                                    <p:anim calcmode="lin" valueType="num">
                                      <p:cBhvr additive="base">
                                        <p:cTn id="136" dur="500" fill="hold"/>
                                        <p:tgtEl>
                                          <p:spTgt spid="3">
                                            <p:txEl>
                                              <p:pRg st="21" end="2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6411" y="300789"/>
            <a:ext cx="9083842"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smtClean="0"/>
              <a:t>50. </a:t>
            </a:r>
            <a:r>
              <a:rPr lang="en-IN" dirty="0"/>
              <a:t>A 3 * 3 grid is </a:t>
            </a:r>
            <a:r>
              <a:rPr lang="en-IN" dirty="0" err="1"/>
              <a:t>colored</a:t>
            </a:r>
            <a:r>
              <a:rPr lang="en-IN" dirty="0"/>
              <a:t> using red and blue </a:t>
            </a:r>
            <a:r>
              <a:rPr lang="en-IN" dirty="0" err="1"/>
              <a:t>colors</a:t>
            </a:r>
            <a:r>
              <a:rPr lang="en-IN" dirty="0"/>
              <a:t> such that if we rotate the grid about its </a:t>
            </a:r>
            <a:r>
              <a:rPr lang="en-IN" dirty="0" err="1"/>
              <a:t>center</a:t>
            </a:r>
            <a:r>
              <a:rPr lang="en-IN" dirty="0"/>
              <a:t> in the plane by 180 degrees, the grid looks the same. The number of ways to </a:t>
            </a:r>
            <a:r>
              <a:rPr lang="en-IN" dirty="0" err="1"/>
              <a:t>color</a:t>
            </a:r>
            <a:r>
              <a:rPr lang="en-IN" dirty="0"/>
              <a:t> this grid is</a:t>
            </a:r>
          </a:p>
        </p:txBody>
      </p:sp>
      <p:sp>
        <p:nvSpPr>
          <p:cNvPr id="3" name="TextBox 2"/>
          <p:cNvSpPr txBox="1"/>
          <p:nvPr/>
        </p:nvSpPr>
        <p:spPr>
          <a:xfrm>
            <a:off x="156411" y="1224119"/>
            <a:ext cx="9083842" cy="34163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Solution</a:t>
            </a:r>
            <a:r>
              <a:rPr lang="en-US" dirty="0" smtClean="0"/>
              <a:t>:</a:t>
            </a:r>
          </a:p>
          <a:p>
            <a:r>
              <a:rPr lang="en-US" dirty="0" smtClean="0"/>
              <a:t>1=9,2=8,3=7,4=6,5 each can have 2 different colors </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Total ways = 2^5 = </a:t>
            </a:r>
            <a:r>
              <a:rPr lang="en-US" smtClean="0"/>
              <a:t>32 ways</a:t>
            </a:r>
            <a:endParaRPr lang="en-US" dirty="0"/>
          </a:p>
        </p:txBody>
      </p:sp>
      <p:sp>
        <p:nvSpPr>
          <p:cNvPr id="2" name="Rectangle 1"/>
          <p:cNvSpPr/>
          <p:nvPr/>
        </p:nvSpPr>
        <p:spPr>
          <a:xfrm>
            <a:off x="1554730" y="2064328"/>
            <a:ext cx="3105059" cy="20504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5</a:t>
            </a:r>
            <a:endParaRPr lang="en-IN" dirty="0"/>
          </a:p>
        </p:txBody>
      </p:sp>
      <p:cxnSp>
        <p:nvCxnSpPr>
          <p:cNvPr id="5" name="Straight Connector 4"/>
          <p:cNvCxnSpPr/>
          <p:nvPr/>
        </p:nvCxnSpPr>
        <p:spPr>
          <a:xfrm flipH="1">
            <a:off x="2424546" y="2050473"/>
            <a:ext cx="13854" cy="2078182"/>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3477491" y="2050473"/>
            <a:ext cx="13854" cy="2050472"/>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flipV="1">
            <a:off x="1593273" y="2701636"/>
            <a:ext cx="3113262" cy="55419"/>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flipV="1">
            <a:off x="1593271" y="3352805"/>
            <a:ext cx="3113262" cy="55419"/>
          </a:xfrm>
          <a:prstGeom prst="line">
            <a:avLst/>
          </a:prstGeom>
        </p:spPr>
        <p:style>
          <a:lnRef idx="1">
            <a:schemeClr val="dk1"/>
          </a:lnRef>
          <a:fillRef idx="0">
            <a:schemeClr val="dk1"/>
          </a:fillRef>
          <a:effectRef idx="0">
            <a:schemeClr val="dk1"/>
          </a:effectRef>
          <a:fontRef idx="minor">
            <a:schemeClr val="tx1"/>
          </a:fontRef>
        </p:style>
      </p:cxnSp>
      <p:sp>
        <p:nvSpPr>
          <p:cNvPr id="13" name="Rectangle 12"/>
          <p:cNvSpPr/>
          <p:nvPr/>
        </p:nvSpPr>
        <p:spPr>
          <a:xfrm>
            <a:off x="5700325" y="2036623"/>
            <a:ext cx="3105059" cy="20504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5</a:t>
            </a:r>
            <a:endParaRPr lang="en-IN" dirty="0"/>
          </a:p>
        </p:txBody>
      </p:sp>
      <p:cxnSp>
        <p:nvCxnSpPr>
          <p:cNvPr id="14" name="Straight Connector 13"/>
          <p:cNvCxnSpPr/>
          <p:nvPr/>
        </p:nvCxnSpPr>
        <p:spPr>
          <a:xfrm flipH="1">
            <a:off x="6531598" y="2036623"/>
            <a:ext cx="13854" cy="2078182"/>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a:off x="7584543" y="2036623"/>
            <a:ext cx="13854" cy="2050472"/>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flipV="1">
            <a:off x="5700325" y="2687786"/>
            <a:ext cx="3113262" cy="55419"/>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flipV="1">
            <a:off x="5700323" y="3338955"/>
            <a:ext cx="3113262" cy="55419"/>
          </a:xfrm>
          <a:prstGeom prst="line">
            <a:avLst/>
          </a:prstGeom>
        </p:spPr>
        <p:style>
          <a:lnRef idx="1">
            <a:schemeClr val="dk1"/>
          </a:lnRef>
          <a:fillRef idx="0">
            <a:schemeClr val="dk1"/>
          </a:fillRef>
          <a:effectRef idx="0">
            <a:schemeClr val="dk1"/>
          </a:effectRef>
          <a:fontRef idx="minor">
            <a:schemeClr val="tx1"/>
          </a:fontRef>
        </p:style>
      </p:cxnSp>
      <p:sp>
        <p:nvSpPr>
          <p:cNvPr id="19" name="TextBox 18"/>
          <p:cNvSpPr txBox="1"/>
          <p:nvPr/>
        </p:nvSpPr>
        <p:spPr>
          <a:xfrm>
            <a:off x="1731818" y="2299855"/>
            <a:ext cx="306494" cy="369332"/>
          </a:xfrm>
          <a:prstGeom prst="rect">
            <a:avLst/>
          </a:prstGeom>
          <a:noFill/>
        </p:spPr>
        <p:txBody>
          <a:bodyPr wrap="none" rtlCol="0">
            <a:spAutoFit/>
          </a:bodyPr>
          <a:lstStyle/>
          <a:p>
            <a:r>
              <a:rPr lang="en-US" dirty="0" smtClean="0"/>
              <a:t>1</a:t>
            </a:r>
            <a:endParaRPr lang="en-IN" dirty="0"/>
          </a:p>
        </p:txBody>
      </p:sp>
      <p:sp>
        <p:nvSpPr>
          <p:cNvPr id="21" name="TextBox 20"/>
          <p:cNvSpPr txBox="1"/>
          <p:nvPr/>
        </p:nvSpPr>
        <p:spPr>
          <a:xfrm>
            <a:off x="2757055" y="2299855"/>
            <a:ext cx="45719" cy="369332"/>
          </a:xfrm>
          <a:prstGeom prst="rect">
            <a:avLst/>
          </a:prstGeom>
          <a:noFill/>
        </p:spPr>
        <p:txBody>
          <a:bodyPr wrap="square" rtlCol="0">
            <a:spAutoFit/>
          </a:bodyPr>
          <a:lstStyle/>
          <a:p>
            <a:r>
              <a:rPr lang="en-US" dirty="0" smtClean="0"/>
              <a:t>2</a:t>
            </a:r>
            <a:endParaRPr lang="en-IN" dirty="0"/>
          </a:p>
        </p:txBody>
      </p:sp>
      <p:sp>
        <p:nvSpPr>
          <p:cNvPr id="22" name="TextBox 21"/>
          <p:cNvSpPr txBox="1"/>
          <p:nvPr/>
        </p:nvSpPr>
        <p:spPr>
          <a:xfrm>
            <a:off x="3836797" y="2299855"/>
            <a:ext cx="306494" cy="369332"/>
          </a:xfrm>
          <a:prstGeom prst="rect">
            <a:avLst/>
          </a:prstGeom>
          <a:noFill/>
        </p:spPr>
        <p:txBody>
          <a:bodyPr wrap="none" rtlCol="0">
            <a:spAutoFit/>
          </a:bodyPr>
          <a:lstStyle/>
          <a:p>
            <a:r>
              <a:rPr lang="en-US" dirty="0" smtClean="0"/>
              <a:t>3</a:t>
            </a:r>
            <a:endParaRPr lang="en-IN" dirty="0"/>
          </a:p>
        </p:txBody>
      </p:sp>
      <p:sp>
        <p:nvSpPr>
          <p:cNvPr id="23" name="TextBox 22"/>
          <p:cNvSpPr txBox="1"/>
          <p:nvPr/>
        </p:nvSpPr>
        <p:spPr>
          <a:xfrm>
            <a:off x="1749829" y="3024612"/>
            <a:ext cx="306494" cy="369332"/>
          </a:xfrm>
          <a:prstGeom prst="rect">
            <a:avLst/>
          </a:prstGeom>
          <a:noFill/>
        </p:spPr>
        <p:txBody>
          <a:bodyPr wrap="none" rtlCol="0">
            <a:spAutoFit/>
          </a:bodyPr>
          <a:lstStyle/>
          <a:p>
            <a:r>
              <a:rPr lang="en-US" dirty="0" smtClean="0"/>
              <a:t>4</a:t>
            </a:r>
            <a:endParaRPr lang="en-IN" dirty="0"/>
          </a:p>
        </p:txBody>
      </p:sp>
      <p:sp>
        <p:nvSpPr>
          <p:cNvPr id="24" name="TextBox 23"/>
          <p:cNvSpPr txBox="1"/>
          <p:nvPr/>
        </p:nvSpPr>
        <p:spPr>
          <a:xfrm>
            <a:off x="3834993" y="3024612"/>
            <a:ext cx="306494" cy="369332"/>
          </a:xfrm>
          <a:prstGeom prst="rect">
            <a:avLst/>
          </a:prstGeom>
          <a:noFill/>
        </p:spPr>
        <p:txBody>
          <a:bodyPr wrap="none" rtlCol="0">
            <a:spAutoFit/>
          </a:bodyPr>
          <a:lstStyle/>
          <a:p>
            <a:r>
              <a:rPr lang="en-US" dirty="0" smtClean="0"/>
              <a:t>6</a:t>
            </a:r>
            <a:endParaRPr lang="en-IN" dirty="0"/>
          </a:p>
        </p:txBody>
      </p:sp>
      <p:sp>
        <p:nvSpPr>
          <p:cNvPr id="25" name="TextBox 24"/>
          <p:cNvSpPr txBox="1"/>
          <p:nvPr/>
        </p:nvSpPr>
        <p:spPr>
          <a:xfrm>
            <a:off x="1644225" y="3569918"/>
            <a:ext cx="306494" cy="369332"/>
          </a:xfrm>
          <a:prstGeom prst="rect">
            <a:avLst/>
          </a:prstGeom>
          <a:noFill/>
        </p:spPr>
        <p:txBody>
          <a:bodyPr wrap="none" rtlCol="0">
            <a:spAutoFit/>
          </a:bodyPr>
          <a:lstStyle/>
          <a:p>
            <a:r>
              <a:rPr lang="en-US" dirty="0" smtClean="0"/>
              <a:t>7</a:t>
            </a:r>
            <a:endParaRPr lang="en-IN" dirty="0"/>
          </a:p>
        </p:txBody>
      </p:sp>
      <p:sp>
        <p:nvSpPr>
          <p:cNvPr id="26" name="TextBox 25"/>
          <p:cNvSpPr txBox="1"/>
          <p:nvPr/>
        </p:nvSpPr>
        <p:spPr>
          <a:xfrm>
            <a:off x="2605813" y="3661501"/>
            <a:ext cx="306494" cy="369332"/>
          </a:xfrm>
          <a:prstGeom prst="rect">
            <a:avLst/>
          </a:prstGeom>
          <a:noFill/>
        </p:spPr>
        <p:txBody>
          <a:bodyPr wrap="none" rtlCol="0">
            <a:spAutoFit/>
          </a:bodyPr>
          <a:lstStyle/>
          <a:p>
            <a:r>
              <a:rPr lang="en-US" dirty="0" smtClean="0"/>
              <a:t>8</a:t>
            </a:r>
            <a:endParaRPr lang="en-IN" dirty="0"/>
          </a:p>
        </p:txBody>
      </p:sp>
      <p:sp>
        <p:nvSpPr>
          <p:cNvPr id="27" name="TextBox 26"/>
          <p:cNvSpPr txBox="1"/>
          <p:nvPr/>
        </p:nvSpPr>
        <p:spPr>
          <a:xfrm>
            <a:off x="3783985" y="3592517"/>
            <a:ext cx="306494" cy="369332"/>
          </a:xfrm>
          <a:prstGeom prst="rect">
            <a:avLst/>
          </a:prstGeom>
          <a:noFill/>
        </p:spPr>
        <p:txBody>
          <a:bodyPr wrap="none" rtlCol="0">
            <a:spAutoFit/>
          </a:bodyPr>
          <a:lstStyle/>
          <a:p>
            <a:r>
              <a:rPr lang="en-US" dirty="0" smtClean="0"/>
              <a:t>9</a:t>
            </a:r>
            <a:endParaRPr lang="en-IN" dirty="0"/>
          </a:p>
        </p:txBody>
      </p:sp>
      <p:sp>
        <p:nvSpPr>
          <p:cNvPr id="28" name="TextBox 27"/>
          <p:cNvSpPr txBox="1"/>
          <p:nvPr/>
        </p:nvSpPr>
        <p:spPr>
          <a:xfrm>
            <a:off x="5745624" y="2184042"/>
            <a:ext cx="306494" cy="369332"/>
          </a:xfrm>
          <a:prstGeom prst="rect">
            <a:avLst/>
          </a:prstGeom>
          <a:noFill/>
        </p:spPr>
        <p:txBody>
          <a:bodyPr wrap="none" rtlCol="0">
            <a:spAutoFit/>
          </a:bodyPr>
          <a:lstStyle/>
          <a:p>
            <a:r>
              <a:rPr lang="en-US" dirty="0" smtClean="0"/>
              <a:t>9</a:t>
            </a:r>
            <a:endParaRPr lang="en-IN" dirty="0"/>
          </a:p>
        </p:txBody>
      </p:sp>
      <p:sp>
        <p:nvSpPr>
          <p:cNvPr id="29" name="TextBox 28"/>
          <p:cNvSpPr txBox="1"/>
          <p:nvPr/>
        </p:nvSpPr>
        <p:spPr>
          <a:xfrm>
            <a:off x="6609639" y="2231613"/>
            <a:ext cx="306494" cy="369332"/>
          </a:xfrm>
          <a:prstGeom prst="rect">
            <a:avLst/>
          </a:prstGeom>
          <a:noFill/>
        </p:spPr>
        <p:txBody>
          <a:bodyPr wrap="none" rtlCol="0">
            <a:spAutoFit/>
          </a:bodyPr>
          <a:lstStyle/>
          <a:p>
            <a:r>
              <a:rPr lang="en-US" dirty="0" smtClean="0"/>
              <a:t>8</a:t>
            </a:r>
            <a:endParaRPr lang="en-IN" dirty="0"/>
          </a:p>
        </p:txBody>
      </p:sp>
      <p:sp>
        <p:nvSpPr>
          <p:cNvPr id="30" name="TextBox 29"/>
          <p:cNvSpPr txBox="1"/>
          <p:nvPr/>
        </p:nvSpPr>
        <p:spPr>
          <a:xfrm>
            <a:off x="7885384" y="2299855"/>
            <a:ext cx="306494" cy="369332"/>
          </a:xfrm>
          <a:prstGeom prst="rect">
            <a:avLst/>
          </a:prstGeom>
          <a:noFill/>
        </p:spPr>
        <p:txBody>
          <a:bodyPr wrap="none" rtlCol="0">
            <a:spAutoFit/>
          </a:bodyPr>
          <a:lstStyle/>
          <a:p>
            <a:r>
              <a:rPr lang="en-US" dirty="0" smtClean="0"/>
              <a:t>7</a:t>
            </a:r>
            <a:endParaRPr lang="en-IN" dirty="0"/>
          </a:p>
        </p:txBody>
      </p:sp>
      <p:sp>
        <p:nvSpPr>
          <p:cNvPr id="31" name="TextBox 30"/>
          <p:cNvSpPr txBox="1"/>
          <p:nvPr/>
        </p:nvSpPr>
        <p:spPr>
          <a:xfrm>
            <a:off x="5930965" y="3112210"/>
            <a:ext cx="45719" cy="369332"/>
          </a:xfrm>
          <a:prstGeom prst="rect">
            <a:avLst/>
          </a:prstGeom>
          <a:noFill/>
        </p:spPr>
        <p:txBody>
          <a:bodyPr wrap="square" rtlCol="0">
            <a:spAutoFit/>
          </a:bodyPr>
          <a:lstStyle/>
          <a:p>
            <a:r>
              <a:rPr lang="en-US" dirty="0" smtClean="0"/>
              <a:t>6</a:t>
            </a:r>
            <a:endParaRPr lang="en-IN" dirty="0"/>
          </a:p>
        </p:txBody>
      </p:sp>
      <p:sp>
        <p:nvSpPr>
          <p:cNvPr id="32" name="TextBox 31"/>
          <p:cNvSpPr txBox="1"/>
          <p:nvPr/>
        </p:nvSpPr>
        <p:spPr>
          <a:xfrm>
            <a:off x="8076399" y="2922379"/>
            <a:ext cx="306494" cy="369332"/>
          </a:xfrm>
          <a:prstGeom prst="rect">
            <a:avLst/>
          </a:prstGeom>
          <a:noFill/>
        </p:spPr>
        <p:txBody>
          <a:bodyPr wrap="none" rtlCol="0">
            <a:spAutoFit/>
          </a:bodyPr>
          <a:lstStyle/>
          <a:p>
            <a:r>
              <a:rPr lang="en-US" dirty="0" smtClean="0"/>
              <a:t>4</a:t>
            </a:r>
            <a:endParaRPr lang="en-IN" dirty="0"/>
          </a:p>
        </p:txBody>
      </p:sp>
      <p:sp>
        <p:nvSpPr>
          <p:cNvPr id="33" name="TextBox 32"/>
          <p:cNvSpPr txBox="1"/>
          <p:nvPr/>
        </p:nvSpPr>
        <p:spPr>
          <a:xfrm>
            <a:off x="5855531" y="3710137"/>
            <a:ext cx="306494" cy="369332"/>
          </a:xfrm>
          <a:prstGeom prst="rect">
            <a:avLst/>
          </a:prstGeom>
          <a:noFill/>
        </p:spPr>
        <p:txBody>
          <a:bodyPr wrap="none" rtlCol="0">
            <a:spAutoFit/>
          </a:bodyPr>
          <a:lstStyle/>
          <a:p>
            <a:r>
              <a:rPr lang="en-US" dirty="0" smtClean="0"/>
              <a:t>3</a:t>
            </a:r>
            <a:endParaRPr lang="en-IN" dirty="0"/>
          </a:p>
        </p:txBody>
      </p:sp>
      <p:sp>
        <p:nvSpPr>
          <p:cNvPr id="34" name="TextBox 33"/>
          <p:cNvSpPr txBox="1"/>
          <p:nvPr/>
        </p:nvSpPr>
        <p:spPr>
          <a:xfrm>
            <a:off x="6907312" y="3754584"/>
            <a:ext cx="306494" cy="369332"/>
          </a:xfrm>
          <a:prstGeom prst="rect">
            <a:avLst/>
          </a:prstGeom>
          <a:noFill/>
        </p:spPr>
        <p:txBody>
          <a:bodyPr wrap="none" rtlCol="0">
            <a:spAutoFit/>
          </a:bodyPr>
          <a:lstStyle/>
          <a:p>
            <a:r>
              <a:rPr lang="en-US" dirty="0" smtClean="0"/>
              <a:t>2</a:t>
            </a:r>
            <a:endParaRPr lang="en-IN" dirty="0"/>
          </a:p>
        </p:txBody>
      </p:sp>
      <p:sp>
        <p:nvSpPr>
          <p:cNvPr id="35" name="TextBox 34"/>
          <p:cNvSpPr txBox="1"/>
          <p:nvPr/>
        </p:nvSpPr>
        <p:spPr>
          <a:xfrm>
            <a:off x="7995291" y="3661501"/>
            <a:ext cx="306494" cy="369332"/>
          </a:xfrm>
          <a:prstGeom prst="rect">
            <a:avLst/>
          </a:prstGeom>
          <a:noFill/>
        </p:spPr>
        <p:txBody>
          <a:bodyPr wrap="none" rtlCol="0">
            <a:spAutoFit/>
          </a:bodyPr>
          <a:lstStyle/>
          <a:p>
            <a:r>
              <a:rPr lang="en-US" dirty="0" smtClean="0"/>
              <a:t>1</a:t>
            </a:r>
            <a:endParaRPr lang="en-IN" dirty="0"/>
          </a:p>
        </p:txBody>
      </p:sp>
    </p:spTree>
    <p:extLst>
      <p:ext uri="{BB962C8B-B14F-4D97-AF65-F5344CB8AC3E}">
        <p14:creationId xmlns:p14="http://schemas.microsoft.com/office/powerpoint/2010/main" val="2241764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11" end="11"/>
                                            </p:txEl>
                                          </p:spTgt>
                                        </p:tgtEl>
                                        <p:attrNameLst>
                                          <p:attrName>style.visibility</p:attrName>
                                        </p:attrNameLst>
                                      </p:cBhvr>
                                      <p:to>
                                        <p:strVal val="visible"/>
                                      </p:to>
                                    </p:set>
                                    <p:anim calcmode="lin" valueType="num">
                                      <p:cBhvr additive="base">
                                        <p:cTn id="26"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40904" y="384313"/>
            <a:ext cx="8242853" cy="5078313"/>
          </a:xfrm>
          <a:prstGeom prst="rect">
            <a:avLst/>
          </a:prstGeom>
          <a:noFill/>
        </p:spPr>
        <p:txBody>
          <a:bodyPr wrap="square" rtlCol="0">
            <a:spAutoFit/>
          </a:bodyPr>
          <a:lstStyle/>
          <a:p>
            <a:r>
              <a:rPr lang="en-US" dirty="0"/>
              <a:t>CIRCULAR </a:t>
            </a:r>
            <a:r>
              <a:rPr lang="en-US" dirty="0" smtClean="0"/>
              <a:t>PERMUTATION</a:t>
            </a:r>
          </a:p>
          <a:p>
            <a:r>
              <a:rPr lang="en-US" dirty="0" smtClean="0"/>
              <a:t>A </a:t>
            </a:r>
            <a:r>
              <a:rPr lang="en-US" dirty="0"/>
              <a:t>circular permutation is one in which objects are arranged along a circle. It is also called as closed </a:t>
            </a:r>
            <a:r>
              <a:rPr lang="en-US" dirty="0" err="1"/>
              <a:t>permutation.The</a:t>
            </a:r>
            <a:r>
              <a:rPr lang="en-US" dirty="0"/>
              <a:t> number of circular permutations of n distinct objects is (n –1)!, if the clockwise and anticlockwise directions are </a:t>
            </a:r>
            <a:r>
              <a:rPr lang="en-US" dirty="0" err="1"/>
              <a:t>different.If</a:t>
            </a:r>
            <a:r>
              <a:rPr lang="en-US" dirty="0"/>
              <a:t> there are n things and if the direction is not taken into consideration, the number of circular permutations </a:t>
            </a:r>
            <a:r>
              <a:rPr lang="en-US" dirty="0" smtClean="0"/>
              <a:t>is</a:t>
            </a:r>
          </a:p>
          <a:p>
            <a:r>
              <a:rPr lang="en-US" dirty="0" smtClean="0"/>
              <a:t> </a:t>
            </a:r>
            <a:r>
              <a:rPr lang="en-US" dirty="0"/>
              <a:t>(n 1</a:t>
            </a:r>
            <a:r>
              <a:rPr lang="en-US" dirty="0" smtClean="0"/>
              <a:t>)!/2.</a:t>
            </a:r>
          </a:p>
          <a:p>
            <a:endParaRPr lang="en-US" dirty="0"/>
          </a:p>
          <a:p>
            <a:r>
              <a:rPr lang="en-US" dirty="0"/>
              <a:t>There are 5 gentle men and 4 ladies to dine at a round table. In how many ways can they seat themselves so that no two ladies are together</a:t>
            </a:r>
            <a:r>
              <a:rPr lang="en-US" dirty="0" smtClean="0"/>
              <a:t>?</a:t>
            </a:r>
          </a:p>
          <a:p>
            <a:r>
              <a:rPr lang="en-US" dirty="0" smtClean="0"/>
              <a:t>Solution</a:t>
            </a:r>
          </a:p>
          <a:p>
            <a:r>
              <a:rPr lang="en-US" dirty="0" smtClean="0"/>
              <a:t>The </a:t>
            </a:r>
            <a:r>
              <a:rPr lang="en-US" dirty="0"/>
              <a:t>number of ways in which 5 gentlemen may be arranged around a round table 4</a:t>
            </a:r>
            <a:r>
              <a:rPr lang="en-US" dirty="0" smtClean="0"/>
              <a:t>!= 24</a:t>
            </a:r>
          </a:p>
          <a:p>
            <a:r>
              <a:rPr lang="en-US" dirty="0" smtClean="0"/>
              <a:t>Since </a:t>
            </a:r>
            <a:r>
              <a:rPr lang="en-US" dirty="0"/>
              <a:t>no two ladies are to be together, the ladies can sit one between 2 gentle men, there are 5 places for ladies and they can use any 4 and this can be done in </a:t>
            </a:r>
            <a:r>
              <a:rPr lang="en-US" dirty="0" smtClean="0"/>
              <a:t>5P4 = 120 ways.</a:t>
            </a:r>
          </a:p>
          <a:p>
            <a:r>
              <a:rPr lang="en-US" dirty="0" smtClean="0"/>
              <a:t>The </a:t>
            </a:r>
            <a:r>
              <a:rPr lang="en-US" dirty="0"/>
              <a:t>number of ways in which both the gentle men and the ladies arrange themselves 24 </a:t>
            </a:r>
            <a:r>
              <a:rPr lang="en-US" dirty="0" smtClean="0"/>
              <a:t>*120= 2880</a:t>
            </a:r>
            <a:endParaRPr lang="en-IN" dirty="0"/>
          </a:p>
        </p:txBody>
      </p:sp>
    </p:spTree>
    <p:extLst>
      <p:ext uri="{BB962C8B-B14F-4D97-AF65-F5344CB8AC3E}">
        <p14:creationId xmlns:p14="http://schemas.microsoft.com/office/powerpoint/2010/main" val="3021624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30968" y="228600"/>
            <a:ext cx="7351295" cy="618630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How </a:t>
            </a:r>
            <a:r>
              <a:rPr lang="en-US" dirty="0"/>
              <a:t>many numbers can be formed between 400 and 500 with the digits 0, 1, 2, 3 and 4? (If all it is digits have to be distinct</a:t>
            </a:r>
            <a:r>
              <a:rPr lang="en-US" dirty="0" smtClean="0"/>
              <a:t>).</a:t>
            </a:r>
          </a:p>
          <a:p>
            <a:r>
              <a:rPr lang="en-US" dirty="0" smtClean="0"/>
              <a:t>Solution</a:t>
            </a:r>
          </a:p>
          <a:p>
            <a:r>
              <a:rPr lang="en-US" dirty="0" smtClean="0"/>
              <a:t>Hundred </a:t>
            </a:r>
            <a:r>
              <a:rPr lang="en-US" dirty="0"/>
              <a:t>place can be filled by 1 way (by filling 4</a:t>
            </a:r>
            <a:r>
              <a:rPr lang="en-US" dirty="0" smtClean="0"/>
              <a:t>).</a:t>
            </a:r>
          </a:p>
          <a:p>
            <a:r>
              <a:rPr lang="en-US" dirty="0" smtClean="0"/>
              <a:t>Remaining </a:t>
            </a:r>
            <a:r>
              <a:rPr lang="en-US" dirty="0"/>
              <a:t>2 places can be filled by 4P2ways</a:t>
            </a:r>
            <a:r>
              <a:rPr lang="en-US" dirty="0" smtClean="0"/>
              <a:t>.</a:t>
            </a:r>
          </a:p>
          <a:p>
            <a:r>
              <a:rPr lang="en-US" dirty="0" smtClean="0"/>
              <a:t>So</a:t>
            </a:r>
            <a:r>
              <a:rPr lang="en-US" dirty="0"/>
              <a:t>, </a:t>
            </a:r>
            <a:endParaRPr lang="en-US" dirty="0" smtClean="0"/>
          </a:p>
          <a:p>
            <a:r>
              <a:rPr lang="en-US" dirty="0" smtClean="0"/>
              <a:t>required </a:t>
            </a:r>
            <a:r>
              <a:rPr lang="en-US" dirty="0"/>
              <a:t>number = 1× 4P2= </a:t>
            </a:r>
            <a:r>
              <a:rPr lang="en-US" dirty="0" smtClean="0"/>
              <a:t>12</a:t>
            </a:r>
          </a:p>
          <a:p>
            <a:endParaRPr lang="en-US" dirty="0"/>
          </a:p>
          <a:p>
            <a:r>
              <a:rPr lang="en-US" dirty="0"/>
              <a:t>If no two consonants are together then in how many </a:t>
            </a:r>
            <a:r>
              <a:rPr lang="en-US" dirty="0" err="1"/>
              <a:t>wayscan</a:t>
            </a:r>
            <a:r>
              <a:rPr lang="en-US" dirty="0"/>
              <a:t> the word RAINBOW be arranged</a:t>
            </a:r>
            <a:r>
              <a:rPr lang="en-US" dirty="0" smtClean="0"/>
              <a:t>?</a:t>
            </a:r>
          </a:p>
          <a:p>
            <a:endParaRPr lang="en-US" dirty="0"/>
          </a:p>
          <a:p>
            <a:r>
              <a:rPr lang="en-US" u="sng" dirty="0" smtClean="0"/>
              <a:t>C</a:t>
            </a:r>
            <a:r>
              <a:rPr lang="en-US" dirty="0" smtClean="0"/>
              <a:t> </a:t>
            </a:r>
            <a:r>
              <a:rPr lang="en-US" u="sng" dirty="0" smtClean="0"/>
              <a:t>V</a:t>
            </a:r>
            <a:r>
              <a:rPr lang="en-US" dirty="0" smtClean="0"/>
              <a:t> </a:t>
            </a:r>
            <a:r>
              <a:rPr lang="en-US" u="sng" dirty="0" smtClean="0"/>
              <a:t>C</a:t>
            </a:r>
            <a:r>
              <a:rPr lang="en-US" dirty="0" smtClean="0"/>
              <a:t> </a:t>
            </a:r>
            <a:r>
              <a:rPr lang="en-US" u="sng" dirty="0" smtClean="0"/>
              <a:t>V</a:t>
            </a:r>
            <a:r>
              <a:rPr lang="en-US" dirty="0" smtClean="0"/>
              <a:t> </a:t>
            </a:r>
            <a:r>
              <a:rPr lang="en-US" u="sng" dirty="0" smtClean="0"/>
              <a:t>C</a:t>
            </a:r>
            <a:r>
              <a:rPr lang="en-US" dirty="0" smtClean="0"/>
              <a:t> </a:t>
            </a:r>
            <a:r>
              <a:rPr lang="en-US" u="sng" dirty="0" smtClean="0"/>
              <a:t>V</a:t>
            </a:r>
            <a:r>
              <a:rPr lang="en-US" dirty="0" smtClean="0"/>
              <a:t> </a:t>
            </a:r>
            <a:r>
              <a:rPr lang="en-US" u="sng" dirty="0" smtClean="0"/>
              <a:t>C</a:t>
            </a:r>
          </a:p>
          <a:p>
            <a:endParaRPr lang="en-US" u="sng" dirty="0"/>
          </a:p>
          <a:p>
            <a:r>
              <a:rPr lang="en-US" dirty="0" smtClean="0"/>
              <a:t>3! * 4P4 = 6*24 = 144</a:t>
            </a:r>
          </a:p>
          <a:p>
            <a:endParaRPr lang="en-US" dirty="0"/>
          </a:p>
          <a:p>
            <a:r>
              <a:rPr lang="en-US" dirty="0"/>
              <a:t>How many 5-digit numbers can be formed by using the digits 1 to 9 if repetition of digits is not allowed</a:t>
            </a:r>
            <a:r>
              <a:rPr lang="en-US" dirty="0" smtClean="0"/>
              <a:t>?</a:t>
            </a:r>
          </a:p>
          <a:p>
            <a:endParaRPr lang="en-US" dirty="0"/>
          </a:p>
          <a:p>
            <a:r>
              <a:rPr lang="en-US" dirty="0"/>
              <a:t>Here, we need to find the number of permutations of 9 numerals taken 5 at a time</a:t>
            </a:r>
            <a:r>
              <a:rPr lang="en-US" dirty="0" smtClean="0"/>
              <a:t>. So</a:t>
            </a:r>
            <a:r>
              <a:rPr lang="en-US" dirty="0"/>
              <a:t>, number of 5-digit numbers = </a:t>
            </a:r>
            <a:r>
              <a:rPr lang="en-US" dirty="0" smtClean="0"/>
              <a:t>9P5</a:t>
            </a:r>
          </a:p>
          <a:p>
            <a:r>
              <a:rPr lang="en-US" dirty="0" smtClean="0"/>
              <a:t>= </a:t>
            </a:r>
            <a:r>
              <a:rPr lang="en-US" dirty="0"/>
              <a:t>9 </a:t>
            </a:r>
            <a:r>
              <a:rPr lang="en-US" dirty="0" smtClean="0"/>
              <a:t>* 8 * 7 * 6 * 5 </a:t>
            </a:r>
          </a:p>
          <a:p>
            <a:r>
              <a:rPr lang="en-US" dirty="0" smtClean="0"/>
              <a:t>= </a:t>
            </a:r>
            <a:r>
              <a:rPr lang="en-US" dirty="0"/>
              <a:t>15120</a:t>
            </a:r>
          </a:p>
        </p:txBody>
      </p:sp>
    </p:spTree>
    <p:extLst>
      <p:ext uri="{BB962C8B-B14F-4D97-AF65-F5344CB8AC3E}">
        <p14:creationId xmlns:p14="http://schemas.microsoft.com/office/powerpoint/2010/main" val="2466501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anim calcmode="lin" valueType="num">
                                      <p:cBhvr additive="base">
                                        <p:cTn id="5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13" end="13"/>
                                            </p:txEl>
                                          </p:spTgt>
                                        </p:tgtEl>
                                        <p:attrNameLst>
                                          <p:attrName>style.visibility</p:attrName>
                                        </p:attrNameLst>
                                      </p:cBhvr>
                                      <p:to>
                                        <p:strVal val="visible"/>
                                      </p:to>
                                    </p:set>
                                    <p:anim calcmode="lin" valueType="num">
                                      <p:cBhvr additive="base">
                                        <p:cTn id="61"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5" end="15"/>
                                            </p:txEl>
                                          </p:spTgt>
                                        </p:tgtEl>
                                        <p:attrNameLst>
                                          <p:attrName>style.visibility</p:attrName>
                                        </p:attrNameLst>
                                      </p:cBhvr>
                                      <p:to>
                                        <p:strVal val="visible"/>
                                      </p:to>
                                    </p:set>
                                    <p:anim calcmode="lin" valueType="num">
                                      <p:cBhvr additive="base">
                                        <p:cTn id="67"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6" end="16"/>
                                            </p:txEl>
                                          </p:spTgt>
                                        </p:tgtEl>
                                        <p:attrNameLst>
                                          <p:attrName>style.visibility</p:attrName>
                                        </p:attrNameLst>
                                      </p:cBhvr>
                                      <p:to>
                                        <p:strVal val="visible"/>
                                      </p:to>
                                    </p:set>
                                    <p:anim calcmode="lin" valueType="num">
                                      <p:cBhvr additive="base">
                                        <p:cTn id="73"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3">
                                            <p:txEl>
                                              <p:pRg st="17" end="17"/>
                                            </p:txEl>
                                          </p:spTgt>
                                        </p:tgtEl>
                                        <p:attrNameLst>
                                          <p:attrName>style.visibility</p:attrName>
                                        </p:attrNameLst>
                                      </p:cBhvr>
                                      <p:to>
                                        <p:strVal val="visible"/>
                                      </p:to>
                                    </p:set>
                                    <p:anim calcmode="lin" valueType="num">
                                      <p:cBhvr additive="base">
                                        <p:cTn id="79"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30968" y="228600"/>
            <a:ext cx="7351295" cy="424731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A cultural committee of eight students is to be formed from 9 boys and 5 girls. In how many ways can it be done when the committee consists of (</a:t>
            </a:r>
            <a:r>
              <a:rPr lang="en-US" dirty="0" err="1"/>
              <a:t>i</a:t>
            </a:r>
            <a:r>
              <a:rPr lang="en-US" dirty="0"/>
              <a:t>) exactly 3 girls (ii) </a:t>
            </a:r>
            <a:r>
              <a:rPr lang="en-US" dirty="0" err="1"/>
              <a:t>atleast</a:t>
            </a:r>
            <a:r>
              <a:rPr lang="en-US" dirty="0"/>
              <a:t> 3 girls</a:t>
            </a:r>
            <a:r>
              <a:rPr lang="en-US" dirty="0" smtClean="0"/>
              <a:t>?</a:t>
            </a:r>
          </a:p>
          <a:p>
            <a:r>
              <a:rPr lang="en-US" dirty="0" smtClean="0"/>
              <a:t>Solution</a:t>
            </a:r>
          </a:p>
          <a:p>
            <a:r>
              <a:rPr lang="en-US" dirty="0" smtClean="0"/>
              <a:t>(</a:t>
            </a:r>
            <a:r>
              <a:rPr lang="en-US" dirty="0" err="1" smtClean="0"/>
              <a:t>i</a:t>
            </a:r>
            <a:r>
              <a:rPr lang="en-US" dirty="0" smtClean="0"/>
              <a:t>)We </a:t>
            </a:r>
            <a:r>
              <a:rPr lang="en-US" dirty="0"/>
              <a:t>have to choose 3 girls out of 5 girls and 5 boys out of 9 boys</a:t>
            </a:r>
            <a:r>
              <a:rPr lang="en-US" dirty="0" smtClean="0"/>
              <a:t>.</a:t>
            </a:r>
          </a:p>
          <a:p>
            <a:r>
              <a:rPr lang="en-US" dirty="0" smtClean="0"/>
              <a:t>No</a:t>
            </a:r>
            <a:r>
              <a:rPr lang="en-US" dirty="0"/>
              <a:t>. of </a:t>
            </a:r>
            <a:r>
              <a:rPr lang="en-US" dirty="0" smtClean="0"/>
              <a:t>ways</a:t>
            </a:r>
          </a:p>
          <a:p>
            <a:r>
              <a:rPr lang="en-US" dirty="0" smtClean="0"/>
              <a:t>5C3 * 9C5 = </a:t>
            </a:r>
            <a:r>
              <a:rPr lang="en-US" dirty="0"/>
              <a:t>1260 </a:t>
            </a:r>
            <a:r>
              <a:rPr lang="en-US" dirty="0" smtClean="0"/>
              <a:t>ways</a:t>
            </a:r>
          </a:p>
          <a:p>
            <a:r>
              <a:rPr lang="en-US" dirty="0" smtClean="0"/>
              <a:t>(</a:t>
            </a:r>
            <a:r>
              <a:rPr lang="en-US" dirty="0"/>
              <a:t>ii)The committee may take 3 or 4 or 5 </a:t>
            </a:r>
            <a:r>
              <a:rPr lang="en-US" dirty="0" smtClean="0"/>
              <a:t>girls</a:t>
            </a:r>
          </a:p>
          <a:p>
            <a:r>
              <a:rPr lang="en-US" dirty="0" smtClean="0"/>
              <a:t>No</a:t>
            </a:r>
            <a:r>
              <a:rPr lang="en-US" dirty="0"/>
              <a:t>. of ways of selecting 3 girls and 5 boys </a:t>
            </a:r>
            <a:endParaRPr lang="en-US" dirty="0" smtClean="0"/>
          </a:p>
          <a:p>
            <a:r>
              <a:rPr lang="en-US" dirty="0" smtClean="0"/>
              <a:t>5C3 * 9C5 = 1260</a:t>
            </a:r>
          </a:p>
          <a:p>
            <a:r>
              <a:rPr lang="en-US" dirty="0" smtClean="0"/>
              <a:t>No</a:t>
            </a:r>
            <a:r>
              <a:rPr lang="en-US" dirty="0"/>
              <a:t>. of ways of selecting 4 girls and 4 </a:t>
            </a:r>
            <a:r>
              <a:rPr lang="en-US" dirty="0" smtClean="0"/>
              <a:t>boys</a:t>
            </a:r>
          </a:p>
          <a:p>
            <a:r>
              <a:rPr lang="en-US" dirty="0" smtClean="0"/>
              <a:t> 5C4 * 9C4 = 630</a:t>
            </a:r>
          </a:p>
          <a:p>
            <a:r>
              <a:rPr lang="en-US" dirty="0" smtClean="0"/>
              <a:t>No</a:t>
            </a:r>
            <a:r>
              <a:rPr lang="en-US" dirty="0"/>
              <a:t>. of ways of selecting 5 girls and 3 </a:t>
            </a:r>
            <a:r>
              <a:rPr lang="en-US" dirty="0" smtClean="0"/>
              <a:t>boys</a:t>
            </a:r>
          </a:p>
          <a:p>
            <a:r>
              <a:rPr lang="en-US" dirty="0" smtClean="0"/>
              <a:t>5C3 * 9C3 = 84</a:t>
            </a:r>
          </a:p>
          <a:p>
            <a:r>
              <a:rPr lang="en-US" dirty="0" smtClean="0"/>
              <a:t>Required </a:t>
            </a:r>
            <a:r>
              <a:rPr lang="en-US" dirty="0"/>
              <a:t>number of ways = 1260 +630 + 84 = 1974 ways</a:t>
            </a:r>
          </a:p>
        </p:txBody>
      </p:sp>
    </p:spTree>
    <p:extLst>
      <p:ext uri="{BB962C8B-B14F-4D97-AF65-F5344CB8AC3E}">
        <p14:creationId xmlns:p14="http://schemas.microsoft.com/office/powerpoint/2010/main" val="773599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868</TotalTime>
  <Words>4966</Words>
  <Application>Microsoft Office PowerPoint</Application>
  <PresentationFormat>Widescreen</PresentationFormat>
  <Paragraphs>955</Paragraphs>
  <Slides>60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60</vt:i4>
      </vt:variant>
    </vt:vector>
  </HeadingPairs>
  <TitlesOfParts>
    <vt:vector size="66" baseType="lpstr">
      <vt:lpstr>Arial</vt:lpstr>
      <vt:lpstr>Cambria Math</vt:lpstr>
      <vt:lpstr>Times New Roman</vt:lpstr>
      <vt:lpstr>Trebuchet MS</vt:lpstr>
      <vt:lpstr>Wingdings 3</vt:lpstr>
      <vt:lpstr>Facet</vt:lpstr>
      <vt:lpstr>Permutation &amp; Combination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 If I have kept six different books on a shelf, in how many different ways can I arrange them? </vt:lpstr>
      <vt:lpstr>3. In how many ways can the letters of the word "OPTICAL" be rearranged such that vowels are always together?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Permutation &amp; Combination</dc:title>
  <dc:creator>Jayaganesh</dc:creator>
  <cp:lastModifiedBy>Jayaganesh</cp:lastModifiedBy>
  <cp:revision>74</cp:revision>
  <dcterms:created xsi:type="dcterms:W3CDTF">2021-07-22T17:11:27Z</dcterms:created>
  <dcterms:modified xsi:type="dcterms:W3CDTF">2021-08-12T18:24:54Z</dcterms:modified>
</cp:coreProperties>
</file>