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90" r:id="rId5"/>
    <p:sldId id="265" r:id="rId6"/>
    <p:sldId id="283" r:id="rId7"/>
    <p:sldId id="279" r:id="rId8"/>
    <p:sldId id="288" r:id="rId9"/>
    <p:sldId id="289" r:id="rId10"/>
    <p:sldId id="285" r:id="rId11"/>
    <p:sldId id="291" r:id="rId12"/>
    <p:sldId id="278" r:id="rId13"/>
    <p:sldId id="286" r:id="rId14"/>
    <p:sldId id="292" r:id="rId15"/>
    <p:sldId id="284" r:id="rId16"/>
    <p:sldId id="293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Rectangle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6123"/>
            <a:ext cx="7772400" cy="1876428"/>
          </a:xfrm>
        </p:spPr>
        <p:txBody>
          <a:bodyPr/>
          <a:lstStyle/>
          <a:p>
            <a:r>
              <a:rPr lang="en-US" dirty="0" smtClean="0"/>
              <a:t>PROFIT, LOSS &amp; DISCOUNT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213" y="3977698"/>
            <a:ext cx="6400800" cy="1753200"/>
          </a:xfrm>
        </p:spPr>
        <p:txBody>
          <a:bodyPr/>
          <a:lstStyle/>
          <a:p>
            <a:pPr algn="r"/>
            <a:r>
              <a:rPr lang="en-US" dirty="0" smtClean="0"/>
              <a:t>LIFE SKILLS –I</a:t>
            </a:r>
          </a:p>
          <a:p>
            <a:pPr algn="r"/>
            <a:r>
              <a:rPr lang="en-US" dirty="0" smtClean="0"/>
              <a:t>COURSE CODE : 18SSK201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CP of the headphone be X, CP of smartphone be 10X.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Total SP =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13.2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SP of smartphone =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11.5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SP of headphone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(13.2X – 11.5X)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1.7X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Profit on the sale of headphone = 1.7X –X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0.7X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According to the question,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0.7X = 2800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4000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of the smartphone = 10X = 10 × 4000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40000.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96948"/>
            <a:ext cx="8539090" cy="13871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A smartphone </a:t>
            </a:r>
            <a:r>
              <a:rPr lang="en-US" sz="2200" dirty="0"/>
              <a:t>costs 10 times the cost of </a:t>
            </a:r>
            <a:r>
              <a:rPr lang="en-US" sz="2200" dirty="0" smtClean="0"/>
              <a:t>a headphone</a:t>
            </a:r>
            <a:r>
              <a:rPr lang="en-US" sz="2200" dirty="0"/>
              <a:t>. On selling smartphone </a:t>
            </a:r>
            <a:r>
              <a:rPr lang="en-US" sz="2200" dirty="0" smtClean="0"/>
              <a:t>there is </a:t>
            </a:r>
            <a:r>
              <a:rPr lang="en-US" sz="2200" dirty="0"/>
              <a:t>a profit of 15% while the total profit </a:t>
            </a:r>
            <a:r>
              <a:rPr lang="en-US" sz="2200" dirty="0" smtClean="0"/>
              <a:t>on selling </a:t>
            </a:r>
            <a:r>
              <a:rPr lang="en-US" sz="2200" dirty="0"/>
              <a:t>both headphone and smartphone </a:t>
            </a:r>
            <a:r>
              <a:rPr lang="en-US" sz="2200" dirty="0" smtClean="0"/>
              <a:t>is 20</a:t>
            </a:r>
            <a:r>
              <a:rPr lang="en-US" sz="2200" dirty="0"/>
              <a:t>%. If there is a profit of </a:t>
            </a:r>
            <a:r>
              <a:rPr lang="en-US" sz="2200" dirty="0" err="1"/>
              <a:t>Rs</a:t>
            </a:r>
            <a:r>
              <a:rPr lang="en-US" sz="2200" dirty="0"/>
              <a:t>. 2800 on </a:t>
            </a:r>
            <a:r>
              <a:rPr lang="en-US" sz="2200" dirty="0" smtClean="0"/>
              <a:t>selling headphone </a:t>
            </a:r>
            <a:r>
              <a:rPr lang="en-US" sz="2200" dirty="0"/>
              <a:t>then find the cost price </a:t>
            </a:r>
            <a:r>
              <a:rPr lang="en-US" sz="2200" dirty="0" smtClean="0"/>
              <a:t>of smartphone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12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of the house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150000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150000=157500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CP of Y = </a:t>
                </a:r>
                <a:r>
                  <a:rPr lang="en-US" sz="2200" dirty="0" err="1" smtClean="0">
                    <a:ea typeface="Cambria Math" panose="02040503050406030204" pitchFamily="18" charset="0"/>
                  </a:rPr>
                  <a:t>Rs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. 157500</a:t>
                </a:r>
              </a:p>
              <a:p>
                <a:pPr marL="0" indent="0">
                  <a:buNone/>
                </a:pPr>
                <a:r>
                  <a:rPr lang="en-US" sz="2200" b="0" dirty="0" smtClean="0">
                    <a:ea typeface="Cambria Math" panose="02040503050406030204" pitchFamily="18" charset="0"/>
                  </a:rPr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×150000=1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54350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Difference = 157500-154350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X gains </a:t>
                </a:r>
                <a:r>
                  <a:rPr lang="en-US" sz="2200" dirty="0" err="1" smtClean="0">
                    <a:ea typeface="Cambria Math" panose="02040503050406030204" pitchFamily="18" charset="0"/>
                  </a:rPr>
                  <a:t>Rs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. 3150</a:t>
                </a:r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96948"/>
            <a:ext cx="8539090" cy="11715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 house worth </a:t>
            </a:r>
            <a:r>
              <a:rPr lang="en-US" sz="2000" dirty="0" err="1"/>
              <a:t>Rs</a:t>
            </a:r>
            <a:r>
              <a:rPr lang="en-US" sz="2000" dirty="0"/>
              <a:t>. 1, 50,000 is sold by X </a:t>
            </a:r>
            <a:r>
              <a:rPr lang="en-US" sz="2000" dirty="0" smtClean="0"/>
              <a:t>to Y </a:t>
            </a:r>
            <a:r>
              <a:rPr lang="en-US" sz="2000" dirty="0"/>
              <a:t>at 5% profit. Y sells the house back to </a:t>
            </a:r>
            <a:r>
              <a:rPr lang="en-US" sz="2000" dirty="0" smtClean="0"/>
              <a:t>X at </a:t>
            </a:r>
            <a:r>
              <a:rPr lang="en-US" sz="2000" dirty="0"/>
              <a:t>2% loss. Then, in the entire </a:t>
            </a:r>
            <a:r>
              <a:rPr lang="en-US" sz="2000" dirty="0" smtClean="0"/>
              <a:t>transaction</a:t>
            </a:r>
          </a:p>
          <a:p>
            <a:r>
              <a:rPr lang="en-US" sz="2000" dirty="0" smtClean="0"/>
              <a:t>A. X </a:t>
            </a:r>
            <a:r>
              <a:rPr lang="en-US" sz="2000" dirty="0"/>
              <a:t>loses </a:t>
            </a:r>
            <a:r>
              <a:rPr lang="en-US" sz="2000" dirty="0" err="1"/>
              <a:t>Rs</a:t>
            </a:r>
            <a:r>
              <a:rPr lang="en-US" sz="2000" dirty="0"/>
              <a:t>. </a:t>
            </a:r>
            <a:r>
              <a:rPr lang="en-US" sz="2000" dirty="0" smtClean="0"/>
              <a:t>1350 </a:t>
            </a:r>
            <a:r>
              <a:rPr lang="en-US" sz="2000" dirty="0"/>
              <a:t> </a:t>
            </a:r>
            <a:r>
              <a:rPr lang="en-US" sz="2000" dirty="0" smtClean="0"/>
              <a:t>         B</a:t>
            </a:r>
            <a:r>
              <a:rPr lang="en-US" sz="2000" dirty="0"/>
              <a:t>. X loses </a:t>
            </a:r>
            <a:r>
              <a:rPr lang="en-US" sz="2000" dirty="0" err="1"/>
              <a:t>Rs</a:t>
            </a:r>
            <a:r>
              <a:rPr lang="en-US" sz="2000" dirty="0"/>
              <a:t>. </a:t>
            </a:r>
            <a:r>
              <a:rPr lang="en-US" sz="2000" dirty="0" smtClean="0"/>
              <a:t>4350		C</a:t>
            </a:r>
            <a:r>
              <a:rPr lang="en-US" sz="2000" dirty="0"/>
              <a:t>. X gains </a:t>
            </a:r>
            <a:r>
              <a:rPr lang="en-US" sz="2000" dirty="0" err="1"/>
              <a:t>Rs</a:t>
            </a:r>
            <a:r>
              <a:rPr lang="en-US" sz="2000" dirty="0"/>
              <a:t>. </a:t>
            </a:r>
            <a:r>
              <a:rPr lang="en-US" sz="2000" dirty="0" smtClean="0"/>
              <a:t>3150</a:t>
            </a:r>
          </a:p>
          <a:p>
            <a:r>
              <a:rPr lang="en-US" sz="2000" dirty="0" smtClean="0"/>
              <a:t>D. </a:t>
            </a:r>
            <a:r>
              <a:rPr lang="en-US" sz="2000" dirty="0"/>
              <a:t>X gains </a:t>
            </a:r>
            <a:r>
              <a:rPr lang="en-US" sz="2000" dirty="0" err="1"/>
              <a:t>Rs</a:t>
            </a:r>
            <a:r>
              <a:rPr lang="en-US" sz="2000" dirty="0"/>
              <a:t>. 4350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03895" y="1540117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24080" y="37093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17400" y="4250239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86066" y="1635617"/>
                <a:ext cx="4029900" cy="46122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150000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×1.05  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157500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157500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   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154350(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b="0" dirty="0" smtClean="0"/>
                  <a:t>Difference     =         3150</a:t>
                </a:r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dirty="0" smtClean="0"/>
                  <a:t>X gains </a:t>
                </a:r>
                <a:r>
                  <a:rPr lang="en-US" dirty="0" err="1" smtClean="0"/>
                  <a:t>Rs</a:t>
                </a:r>
                <a:r>
                  <a:rPr lang="en-US" dirty="0" smtClean="0"/>
                  <a:t>. 3150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66" y="1635617"/>
                <a:ext cx="4029900" cy="4612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049112" y="4391907"/>
            <a:ext cx="310380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20CP = XSP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20-X (Profit)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Profit%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20−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25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20−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25X = 2000 – 100X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125X = 2000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16.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cost price of 20 articles is the same </a:t>
            </a:r>
            <a:r>
              <a:rPr lang="en-US" sz="2400" dirty="0" smtClean="0"/>
              <a:t>as the </a:t>
            </a:r>
            <a:r>
              <a:rPr lang="en-US" sz="2400" dirty="0"/>
              <a:t>selling price of x articles. If the </a:t>
            </a:r>
            <a:r>
              <a:rPr lang="en-US" sz="2400" dirty="0" smtClean="0"/>
              <a:t>profit is </a:t>
            </a:r>
            <a:r>
              <a:rPr lang="en-US" sz="2400" dirty="0"/>
              <a:t>25%, then the value of x 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61752" y="2311757"/>
            <a:ext cx="476518" cy="1931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23115" y="2498501"/>
            <a:ext cx="515155" cy="141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MP of A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2400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A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2400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2280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MP of B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3000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B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2760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MP of C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3600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of C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3240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Total SP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(2280+2760+3240)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8280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Total CP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=8280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15911" y="196948"/>
            <a:ext cx="8788937" cy="1584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Marked price of three </a:t>
            </a:r>
            <a:r>
              <a:rPr lang="en-US" sz="2200" dirty="0"/>
              <a:t>articles A, B and </a:t>
            </a:r>
            <a:r>
              <a:rPr lang="en-US" sz="2200" dirty="0" smtClean="0"/>
              <a:t>C are </a:t>
            </a:r>
            <a:r>
              <a:rPr lang="en-US" sz="2200" dirty="0"/>
              <a:t>Rs.2400, Rs.3000 and Rs.3600 </a:t>
            </a:r>
            <a:r>
              <a:rPr lang="en-US" sz="2200" dirty="0" smtClean="0"/>
              <a:t>respectively. A </a:t>
            </a:r>
            <a:r>
              <a:rPr lang="en-US" sz="2200" dirty="0"/>
              <a:t>is sold at a discount of 5%, B at </a:t>
            </a:r>
            <a:r>
              <a:rPr lang="en-US" sz="2200" dirty="0" smtClean="0"/>
              <a:t>a discount </a:t>
            </a:r>
            <a:r>
              <a:rPr lang="en-US" sz="2200" dirty="0"/>
              <a:t>of 8% and C at a discount of 10</a:t>
            </a:r>
            <a:r>
              <a:rPr lang="en-US" sz="2200" dirty="0" smtClean="0"/>
              <a:t>%, yet </a:t>
            </a:r>
            <a:r>
              <a:rPr lang="en-US" sz="2200" dirty="0"/>
              <a:t>the shopkeeper got a overall profit </a:t>
            </a:r>
            <a:r>
              <a:rPr lang="en-US" sz="2200" dirty="0" smtClean="0"/>
              <a:t>of 20</a:t>
            </a:r>
            <a:r>
              <a:rPr lang="en-US" sz="2200" dirty="0"/>
              <a:t>%. If cost price of A is half of B and </a:t>
            </a:r>
            <a:r>
              <a:rPr lang="en-US" sz="2200" dirty="0" smtClean="0"/>
              <a:t>the cost </a:t>
            </a:r>
            <a:r>
              <a:rPr lang="en-US" sz="2200" dirty="0"/>
              <a:t>price of B is half </a:t>
            </a:r>
            <a:r>
              <a:rPr lang="en-US" sz="2200" dirty="0" smtClean="0"/>
              <a:t>of C, find the cost price of 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10379" y="2021984"/>
                <a:ext cx="4394469" cy="4417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Total CP = 8280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6900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/>
                  <a:t>Let, CP of A = x, CP of B = 2x, CP of C = 4x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4x + 2x + x = 6900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7x = 6900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X= 6900/7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CP of C= 4x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6900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/>
                  <a:t>=</a:t>
                </a:r>
                <a:r>
                  <a:rPr lang="en-US" sz="2000" dirty="0" err="1" smtClean="0"/>
                  <a:t>Rs</a:t>
                </a:r>
                <a:r>
                  <a:rPr lang="en-US" sz="2000" dirty="0" smtClean="0"/>
                  <a:t>. 3942.85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379" y="2021984"/>
                <a:ext cx="4394469" cy="4417454"/>
              </a:xfrm>
              <a:prstGeom prst="rect">
                <a:avLst/>
              </a:prstGeom>
              <a:blipFill>
                <a:blip r:embed="rId3"/>
                <a:stretch>
                  <a:fillRect l="-1110" r="-1248" b="-1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3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03031"/>
                <a:ext cx="8637563" cy="6503831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Going through options</a:t>
                </a:r>
              </a:p>
              <a:p>
                <a:pPr marL="457200" indent="-457200">
                  <a:buAutoNum type="alphaUcPeriod"/>
                </a:pPr>
                <a:r>
                  <a:rPr lang="en-US" sz="2200" dirty="0" smtClean="0"/>
                  <a:t>Discount = 15000 -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15000</m:t>
                    </m:r>
                  </m:oMath>
                </a14:m>
                <a:r>
                  <a:rPr lang="en-US" sz="2200" dirty="0" smtClean="0"/>
                  <a:t> = 4500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B. Discount = 15000 -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15000</m:t>
                    </m:r>
                  </m:oMath>
                </a14:m>
                <a:r>
                  <a:rPr lang="en-US" sz="2200" dirty="0" smtClean="0"/>
                  <a:t> =4162.5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C. Discount = 15000 -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×15000</m:t>
                    </m:r>
                  </m:oMath>
                </a14:m>
                <a:r>
                  <a:rPr lang="en-US" sz="2200" dirty="0" smtClean="0"/>
                  <a:t> = 4200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D. Discount = 15000 -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×15000</m:t>
                    </m:r>
                  </m:oMath>
                </a14:m>
                <a:r>
                  <a:rPr lang="en-US" sz="2200" dirty="0" smtClean="0"/>
                  <a:t> = 4312.5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Maximum gain  is from a single discount of 30%.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03031"/>
                <a:ext cx="8637563" cy="6503831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4" y="196947"/>
            <a:ext cx="8637563" cy="13742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Aruna</a:t>
            </a:r>
            <a:r>
              <a:rPr lang="en-US" sz="2000" dirty="0" smtClean="0"/>
              <a:t> goes to a shop to purchase a mobile priced </a:t>
            </a:r>
            <a:r>
              <a:rPr lang="en-US" sz="2000" dirty="0" err="1" smtClean="0"/>
              <a:t>Rs</a:t>
            </a:r>
            <a:r>
              <a:rPr lang="en-US" sz="2000" dirty="0" smtClean="0"/>
              <a:t>. 15000. She is offered 4 discount options by the shopkeeper. Which of these options should she opt for to gain maximum advantage of the discount offered?</a:t>
            </a:r>
            <a:endParaRPr lang="en-US" sz="2000" dirty="0"/>
          </a:p>
          <a:p>
            <a:pPr marL="342900" indent="-342900" algn="ctr">
              <a:buAutoNum type="alphaUcPeriod"/>
            </a:pPr>
            <a:r>
              <a:rPr lang="en-US" sz="2000" dirty="0" smtClean="0"/>
              <a:t>Single discount of 30% 	                           B. 2 successive discount of 15% each </a:t>
            </a:r>
          </a:p>
          <a:p>
            <a:r>
              <a:rPr lang="en-US" sz="2000" dirty="0" smtClean="0"/>
              <a:t>C. 2 successive discount of 20% and 10% D. 2 successive discount of 25% and 5%</a:t>
            </a:r>
          </a:p>
        </p:txBody>
      </p:sp>
    </p:spTree>
    <p:extLst>
      <p:ext uri="{BB962C8B-B14F-4D97-AF65-F5344CB8AC3E}">
        <p14:creationId xmlns:p14="http://schemas.microsoft.com/office/powerpoint/2010/main" val="2882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profit = 20%, Difference between SP and CP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240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CP = 120 × 100 = 1200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Therefore, SP = 1200 + 240 [Because SP – CP = 240]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1440.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difference between the cost price </a:t>
            </a:r>
            <a:r>
              <a:rPr lang="en-US" sz="2400" dirty="0" smtClean="0"/>
              <a:t>and sale </a:t>
            </a:r>
            <a:r>
              <a:rPr lang="en-US" sz="2400" dirty="0"/>
              <a:t>price of an article is </a:t>
            </a:r>
            <a:r>
              <a:rPr lang="en-US" sz="2400" dirty="0" err="1"/>
              <a:t>Rs</a:t>
            </a:r>
            <a:r>
              <a:rPr lang="en-US" sz="2400" dirty="0"/>
              <a:t>. 240. If </a:t>
            </a:r>
            <a:r>
              <a:rPr lang="en-US" sz="2400" dirty="0" smtClean="0"/>
              <a:t>the profit </a:t>
            </a:r>
            <a:r>
              <a:rPr lang="en-US" sz="2400" dirty="0"/>
              <a:t>is 20%, the selling price is</a:t>
            </a:r>
          </a:p>
        </p:txBody>
      </p:sp>
    </p:spTree>
    <p:extLst>
      <p:ext uri="{BB962C8B-B14F-4D97-AF65-F5344CB8AC3E}">
        <p14:creationId xmlns:p14="http://schemas.microsoft.com/office/powerpoint/2010/main" val="334901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941" y="154547"/>
                <a:ext cx="8680360" cy="6606862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 A and B are mixed in the ratio 3 : 2,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When A and B are mixed in the ratio 2 :3,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 these 2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=1.05×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66A + 44B = 42A + 63B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 smtClean="0"/>
                  <a:t>24A = 19B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2000" dirty="0" smtClean="0"/>
                  <a:t> , A : B = 19 : 24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941" y="154547"/>
                <a:ext cx="8680360" cy="6606862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70456" y="154547"/>
            <a:ext cx="8577329" cy="1159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Two types of tea, A and B, are mixed </a:t>
            </a:r>
            <a:r>
              <a:rPr lang="en-US" sz="2400" dirty="0" smtClean="0"/>
              <a:t>and then </a:t>
            </a:r>
            <a:r>
              <a:rPr lang="en-US" sz="2400" dirty="0"/>
              <a:t>sold at </a:t>
            </a:r>
            <a:r>
              <a:rPr lang="en-US" sz="2400" dirty="0" err="1"/>
              <a:t>Rs</a:t>
            </a:r>
            <a:r>
              <a:rPr lang="en-US" sz="2400" dirty="0"/>
              <a:t>. 40 per kg. The profit </a:t>
            </a:r>
            <a:r>
              <a:rPr lang="en-US" sz="2400" dirty="0" smtClean="0"/>
              <a:t>is 10</a:t>
            </a:r>
            <a:r>
              <a:rPr lang="en-US" sz="2400" dirty="0"/>
              <a:t>% if A and B are mixed in the ratio 3 : </a:t>
            </a:r>
            <a:r>
              <a:rPr lang="en-US" sz="2400" dirty="0" smtClean="0"/>
              <a:t>2, and </a:t>
            </a:r>
            <a:r>
              <a:rPr lang="en-US" sz="2400" dirty="0"/>
              <a:t>5% if this ratio is 2 : 3. The cost </a:t>
            </a:r>
            <a:r>
              <a:rPr lang="en-US" sz="2400" dirty="0" smtClean="0"/>
              <a:t>prices, per </a:t>
            </a:r>
            <a:r>
              <a:rPr lang="en-US" sz="2400" dirty="0"/>
              <a:t>kg, of A and B are in the ratio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4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257577"/>
            <a:ext cx="8422783" cy="6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0416" y="1036320"/>
                <a:ext cx="4216972" cy="55473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1. Profit, P = SP – CP, SP&gt;CP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2. Loss, L = CP – SP, CP&gt;SP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3. Discount, D = MP – SP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4. Profit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5. Loss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6. Discount Percentage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𝑀𝑃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7. 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(If CP and P%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8. 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(If CP and L%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9. 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(If SP  and P% is given)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10. CP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(If SP and L% is given)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0416" y="1036320"/>
                <a:ext cx="4216972" cy="5547360"/>
              </a:xfrm>
              <a:blipFill>
                <a:blip r:embed="rId2"/>
                <a:stretch>
                  <a:fillRect l="-1879" t="-1868" r="-2312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7389" y="816864"/>
                <a:ext cx="4439347" cy="5766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11.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For false weight, profit percentage will be P%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12. When there are two successful profits say m% and n%, then the net percentage profit equals to (</a:t>
                </a:r>
                <a:r>
                  <a:rPr lang="en-US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m+n+mn</a:t>
                </a: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)/100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13. When the profit is m% and loss is n%, then the net % profit or loss will be: (m-n-</a:t>
                </a:r>
                <a:r>
                  <a:rPr lang="en-US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mn</a:t>
                </a:r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)/100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14. </a:t>
                </a:r>
                <a:r>
                  <a:rPr lang="en-US" dirty="0">
                    <a:solidFill>
                      <a:srgbClr val="002060"/>
                    </a:solidFill>
                  </a:rPr>
                  <a:t>If P% and L% are equal then, P = L and %loss = P</a:t>
                </a:r>
                <a:r>
                  <a:rPr lang="en-US" baseline="30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/100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7389" y="816864"/>
                <a:ext cx="4439347" cy="5766816"/>
              </a:xfrm>
              <a:blipFill>
                <a:blip r:embed="rId3"/>
                <a:stretch>
                  <a:fillRect l="-2198" t="-846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0416" y="128334"/>
            <a:ext cx="8656320" cy="688530"/>
          </a:xfrm>
        </p:spPr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34112"/>
            <a:ext cx="8827008" cy="1072896"/>
          </a:xfrm>
        </p:spPr>
        <p:txBody>
          <a:bodyPr/>
          <a:lstStyle/>
          <a:p>
            <a:r>
              <a:rPr lang="en-US" sz="3600" dirty="0" smtClean="0"/>
              <a:t>APPLICATION OF PERCENTAGE TO PROFIT AND LOSS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207008"/>
            <a:ext cx="8741664" cy="5474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TWO – STEP PROCESS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Step 1 : Always write Percentage (%) terms in </a:t>
            </a:r>
            <a:r>
              <a:rPr lang="en-US" sz="2400" dirty="0" smtClean="0">
                <a:solidFill>
                  <a:srgbClr val="00B050"/>
                </a:solidFill>
              </a:rPr>
              <a:t>decimals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see table below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profits add into 100 while for loss minus from 100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STEP2 </a:t>
            </a:r>
            <a:r>
              <a:rPr lang="en-US" sz="2400" dirty="0">
                <a:solidFill>
                  <a:srgbClr val="7030A0"/>
                </a:solidFill>
              </a:rPr>
              <a:t>– If you have to calculate SP always multiply P</a:t>
            </a:r>
          </a:p>
          <a:p>
            <a:pPr marL="0" indent="0">
              <a:buNone/>
            </a:pPr>
            <a:r>
              <a:rPr lang="en-US" sz="2400" dirty="0"/>
              <a:t>(decimal) with SP</a:t>
            </a:r>
          </a:p>
          <a:p>
            <a:pPr marL="0" indent="0">
              <a:buNone/>
            </a:pPr>
            <a:r>
              <a:rPr lang="en-US" sz="2400" dirty="0"/>
              <a:t>P = profit</a:t>
            </a:r>
          </a:p>
          <a:p>
            <a:pPr marL="0" indent="0">
              <a:buNone/>
            </a:pPr>
            <a:r>
              <a:rPr lang="en-US" sz="2400" dirty="0"/>
              <a:t>L =Loss</a:t>
            </a:r>
          </a:p>
          <a:p>
            <a:pPr marL="0" indent="0">
              <a:buNone/>
            </a:pPr>
            <a:r>
              <a:rPr lang="en-US" sz="2400" dirty="0" smtClean="0"/>
              <a:t>D </a:t>
            </a:r>
            <a:r>
              <a:rPr lang="en-US" sz="2400" dirty="0"/>
              <a:t>= discount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89" y="2971242"/>
            <a:ext cx="4396659" cy="1712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92" y="5059680"/>
            <a:ext cx="3490175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MP be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Total price after 3 discount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=68.4</m:t>
                    </m:r>
                  </m:oMath>
                </a14:m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Final Price = MP – Total price</a:t>
                </a: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=100−68.4</m:t>
                    </m:r>
                  </m:oMath>
                </a14:m>
                <a:r>
                  <a:rPr lang="en-US" sz="2200" b="0" dirty="0" smtClean="0"/>
                  <a:t> = 31.6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Single discount = 31.6% on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03031"/>
            <a:ext cx="8539090" cy="837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Find the single discount equivalent to the discount series of 20%, 10% and 5%.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two discounts be x% and 12.5%.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100−12.5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100−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×100×100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87.5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×150</m:t>
                          </m:r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100-x = 80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x = 20%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4" y="196948"/>
            <a:ext cx="8637563" cy="9950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After getting two successive discounts, </a:t>
            </a:r>
            <a:r>
              <a:rPr lang="en-US" sz="2400" dirty="0" smtClean="0"/>
              <a:t>a shirt </a:t>
            </a:r>
            <a:r>
              <a:rPr lang="en-US" sz="2400" dirty="0"/>
              <a:t>with a list price of </a:t>
            </a:r>
            <a:r>
              <a:rPr lang="en-US" sz="2400" dirty="0" err="1"/>
              <a:t>Rs</a:t>
            </a:r>
            <a:r>
              <a:rPr lang="en-US" sz="2400" dirty="0"/>
              <a:t>. 150 is </a:t>
            </a:r>
            <a:r>
              <a:rPr lang="en-US" sz="2400" dirty="0" smtClean="0"/>
              <a:t>available at </a:t>
            </a:r>
            <a:r>
              <a:rPr lang="en-US" sz="2400" dirty="0" err="1"/>
              <a:t>Rs</a:t>
            </a:r>
            <a:r>
              <a:rPr lang="en-US" sz="2400" dirty="0"/>
              <a:t>. 105. If the second discount is 12.5</a:t>
            </a:r>
            <a:r>
              <a:rPr lang="en-US" sz="2400" dirty="0" smtClean="0"/>
              <a:t>%, find </a:t>
            </a:r>
            <a:r>
              <a:rPr lang="en-US" sz="2400" dirty="0"/>
              <a:t>the first discount.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3071" y="137863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02078" y="35044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6318" y="4408346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40096" y="1658112"/>
                <a:ext cx="3401568" cy="39919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×0.875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131.25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dirty="0" smtClean="0"/>
                  <a:t>SP = 105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Difference = 131.25-105 = 26.25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Discount%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131.25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=20%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658112"/>
                <a:ext cx="3401568" cy="399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1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Normal  Method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CP be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100 + 33% of  100 = 133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𝑑𝑖𝑠𝑐𝑜𝑢𝑛𝑡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𝑆𝑃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MP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133</m:t>
                    </m:r>
                  </m:oMath>
                </a14:m>
                <a:r>
                  <a:rPr lang="en-US" sz="2200" dirty="0" smtClean="0"/>
                  <a:t> = 140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Since MP&gt;CP,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 </a:t>
                </a:r>
                <a:r>
                  <a:rPr lang="en-US" sz="2200" dirty="0" smtClean="0"/>
                  <a:t>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140−100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       = 40%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309490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At what percentage above the CP must </a:t>
            </a:r>
            <a:r>
              <a:rPr lang="en-US" sz="2400" dirty="0" smtClean="0"/>
              <a:t>an article </a:t>
            </a:r>
            <a:r>
              <a:rPr lang="en-US" sz="2400" dirty="0"/>
              <a:t>be marked so as to gain 33% </a:t>
            </a:r>
            <a:r>
              <a:rPr lang="en-US" sz="2400" dirty="0" smtClean="0"/>
              <a:t>after allowing </a:t>
            </a:r>
            <a:r>
              <a:rPr lang="en-US" sz="2400" dirty="0"/>
              <a:t>a customer a discount of 5%?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13743" y="137863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4844" y="35063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00238" y="4054490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86066" y="1694689"/>
                <a:ext cx="4220309" cy="39502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/>
                  <a:t>Cost price   	</a:t>
                </a:r>
                <a:r>
                  <a:rPr lang="en-US" sz="2000" dirty="0" smtClean="0"/>
                  <a:t>:     Marked </a:t>
                </a:r>
                <a:r>
                  <a:rPr lang="en-US" sz="2000" dirty="0"/>
                  <a:t>Price</a:t>
                </a:r>
              </a:p>
              <a:p>
                <a:r>
                  <a:rPr lang="en-US" sz="2000" dirty="0"/>
                  <a:t>100-Discount%  </a:t>
                </a:r>
                <a:r>
                  <a:rPr lang="en-US" sz="2000" dirty="0" smtClean="0"/>
                  <a:t>   :     100 </a:t>
                </a:r>
                <a:r>
                  <a:rPr lang="en-US" sz="2000" dirty="0"/>
                  <a:t>+ Profit%</a:t>
                </a:r>
              </a:p>
              <a:p>
                <a:r>
                  <a:rPr lang="en-US" sz="2000" dirty="0"/>
                  <a:t>100-5% 	</a:t>
                </a:r>
                <a:r>
                  <a:rPr lang="en-US" sz="2000" dirty="0" smtClean="0"/>
                  <a:t>                :      100 </a:t>
                </a:r>
                <a:r>
                  <a:rPr lang="en-US" sz="2000" dirty="0"/>
                  <a:t>+ 33%</a:t>
                </a:r>
              </a:p>
              <a:p>
                <a:r>
                  <a:rPr lang="en-US" sz="2000" dirty="0"/>
                  <a:t>95 		: 	133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		38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Required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	 = 40%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66" y="1694689"/>
                <a:ext cx="4220309" cy="3950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5860011" y="2345963"/>
            <a:ext cx="695882" cy="2647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Given, Gain %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P%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For 1 Kg,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𝐹𝑊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𝐹𝑊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FW = 47/50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 smtClean="0"/>
                  <a:t>FW = 47000/50 = 940 grams.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16521" y="196948"/>
                <a:ext cx="8539090" cy="127500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 smtClean="0"/>
                  <a:t>A dishonest dealer professes to sell his goods </a:t>
                </a:r>
                <a:r>
                  <a:rPr lang="en-US" sz="2400" dirty="0"/>
                  <a:t>at cost price, but he uses a </a:t>
                </a:r>
                <a:r>
                  <a:rPr lang="en-US" sz="2400" dirty="0" smtClean="0"/>
                  <a:t>false weight </a:t>
                </a:r>
                <a:r>
                  <a:rPr lang="en-US" sz="2400" dirty="0"/>
                  <a:t>and thus gains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For a kg, </a:t>
                </a:r>
                <a:r>
                  <a:rPr lang="en-US" sz="2400" dirty="0" smtClean="0"/>
                  <a:t>he uses </a:t>
                </a:r>
                <a:r>
                  <a:rPr lang="en-US" sz="2400" dirty="0"/>
                  <a:t>a weight of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1" y="196948"/>
                <a:ext cx="8539090" cy="1275009"/>
              </a:xfrm>
              <a:prstGeom prst="roundRect">
                <a:avLst/>
              </a:prstGeom>
              <a:blipFill>
                <a:blip r:embed="rId3"/>
                <a:stretch>
                  <a:fillRect t="-1310" b="-8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219456"/>
                <a:ext cx="8637563" cy="6461760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retail price be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Commission 36% = 36% of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100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36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Retail price – commission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100 – 36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64, P% = 8.8%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CP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100+8.8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64=58.82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Commission reduced by 24%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Commission percentage = 36-24 = 12%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New commission = 12% of 100 =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12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100-12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88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P%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88−58.82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58.82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2200" dirty="0"/>
                  <a:t> = </a:t>
                </a:r>
                <a:r>
                  <a:rPr lang="en-US" sz="2200" dirty="0" smtClean="0"/>
                  <a:t>49.6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219456"/>
                <a:ext cx="8637563" cy="6461760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29422"/>
            <a:ext cx="8539090" cy="11141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When a producer allows 36% </a:t>
            </a:r>
            <a:r>
              <a:rPr lang="en-US" sz="2400" dirty="0" smtClean="0"/>
              <a:t>commission on </a:t>
            </a:r>
            <a:r>
              <a:rPr lang="en-US" sz="2400" dirty="0"/>
              <a:t>the retail price of his product, he </a:t>
            </a:r>
            <a:r>
              <a:rPr lang="en-US" sz="2400" dirty="0" smtClean="0"/>
              <a:t>earns a </a:t>
            </a:r>
            <a:r>
              <a:rPr lang="en-US" sz="2400" dirty="0"/>
              <a:t>profit of 8.8%. What would be his </a:t>
            </a:r>
            <a:r>
              <a:rPr lang="en-US" sz="2400" dirty="0" smtClean="0"/>
              <a:t>profit percent </a:t>
            </a:r>
            <a:r>
              <a:rPr lang="en-US" sz="2400" dirty="0"/>
              <a:t>if the commission is reduced </a:t>
            </a:r>
            <a:r>
              <a:rPr lang="en-US" sz="2400" dirty="0" smtClean="0"/>
              <a:t>by 24</a:t>
            </a:r>
            <a:r>
              <a:rPr lang="en-US" sz="2400" dirty="0"/>
              <a:t>%?</a:t>
            </a:r>
          </a:p>
        </p:txBody>
      </p:sp>
      <p:sp>
        <p:nvSpPr>
          <p:cNvPr id="2" name="Rectangle 1"/>
          <p:cNvSpPr/>
          <p:nvPr/>
        </p:nvSpPr>
        <p:spPr>
          <a:xfrm>
            <a:off x="402336" y="5754624"/>
            <a:ext cx="4791456" cy="6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197398" y="1452724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9910" y="347489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80287" y="3868780"/>
            <a:ext cx="23863" cy="2364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41896" y="1452724"/>
                <a:ext cx="3364479" cy="5318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×0.64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÷1.088  </m:t>
                          </m:r>
                        </m:e>
                      </m:groupCh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.88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88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88−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×100=49.6</m:t>
                      </m:r>
                    </m:oMath>
                  </m:oMathPara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96" y="1452724"/>
                <a:ext cx="3364479" cy="531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Let the MP of the article =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. X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100−10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CP of the article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100+20</m:t>
                        </m:r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New SP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New Profit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Profit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×100=6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/>
              </a:p>
              <a:p>
                <a:pPr marL="0" indent="0">
                  <a:buNone/>
                </a:pPr>
                <a:endParaRPr lang="en-US" sz="1800" b="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196948"/>
                <a:ext cx="8637563" cy="6358597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7285" y="119576"/>
            <a:ext cx="8539090" cy="886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If a commission of 10% is given on the </a:t>
            </a:r>
            <a:r>
              <a:rPr lang="en-US" sz="2400" dirty="0" smtClean="0"/>
              <a:t>written price </a:t>
            </a:r>
            <a:r>
              <a:rPr lang="en-US" sz="2400" dirty="0"/>
              <a:t>of an article, the gain is 20%. </a:t>
            </a:r>
            <a:r>
              <a:rPr lang="en-US" sz="2400" dirty="0" smtClean="0"/>
              <a:t>If the </a:t>
            </a:r>
            <a:r>
              <a:rPr lang="en-US" sz="2400" dirty="0"/>
              <a:t>commission is increased to 20%, </a:t>
            </a:r>
            <a:r>
              <a:rPr lang="en-US" sz="2400" dirty="0" smtClean="0"/>
              <a:t>the gain </a:t>
            </a:r>
            <a:r>
              <a:rPr lang="en-US" sz="2400" dirty="0"/>
              <a:t>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793292" y="1308297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86066" y="34184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9787" y="4012867"/>
            <a:ext cx="13505" cy="1997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48052" y="1155138"/>
                <a:ext cx="3758323" cy="554970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90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÷1.2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r>
                  <a:rPr lang="en-US" dirty="0" smtClean="0"/>
                  <a:t>Profit%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80−75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052" y="1155138"/>
                <a:ext cx="3758323" cy="5549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4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lligraphy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Calligraphy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lligraph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3046</TotalTime>
  <Words>910</Words>
  <Application>Microsoft Office PowerPoint</Application>
  <PresentationFormat>On-screen Show 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华文行楷</vt:lpstr>
      <vt:lpstr>Wingdings 2</vt:lpstr>
      <vt:lpstr>Calligraphy</vt:lpstr>
      <vt:lpstr>PROFIT, LOSS &amp; DISCOUNT</vt:lpstr>
      <vt:lpstr>FORMULAS</vt:lpstr>
      <vt:lpstr>APPLICATION OF PERCENTAGE TO PROFIT AND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71</cp:revision>
  <dcterms:created xsi:type="dcterms:W3CDTF">2014-09-16T21:31:33Z</dcterms:created>
  <dcterms:modified xsi:type="dcterms:W3CDTF">2020-10-09T10:43:09Z</dcterms:modified>
</cp:coreProperties>
</file>