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3" r:id="rId14"/>
    <p:sldId id="284" r:id="rId15"/>
    <p:sldId id="278" r:id="rId16"/>
    <p:sldId id="279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Rectangle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6123"/>
            <a:ext cx="7772400" cy="1876428"/>
          </a:xfrm>
        </p:spPr>
        <p:txBody>
          <a:bodyPr/>
          <a:lstStyle/>
          <a:p>
            <a:r>
              <a:rPr lang="en-US" dirty="0" smtClean="0"/>
              <a:t>PROFIT, LOSS &amp; DISCOUNT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9729" y="4364065"/>
            <a:ext cx="6400800" cy="1753200"/>
          </a:xfrm>
        </p:spPr>
        <p:txBody>
          <a:bodyPr/>
          <a:lstStyle/>
          <a:p>
            <a:pPr algn="r"/>
            <a:r>
              <a:rPr lang="en-US" dirty="0" smtClean="0"/>
              <a:t>LIFE SKILLS –I</a:t>
            </a:r>
          </a:p>
          <a:p>
            <a:pPr algn="r"/>
            <a:r>
              <a:rPr lang="en-US" dirty="0" smtClean="0"/>
              <a:t>COURSE CODE : 18SSK201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5" y="196948"/>
            <a:ext cx="8637563" cy="6358597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Solution :</a:t>
            </a:r>
          </a:p>
          <a:p>
            <a:pPr marL="0" indent="0">
              <a:buNone/>
            </a:pPr>
            <a:r>
              <a:rPr lang="en-US" sz="2200" dirty="0" smtClean="0"/>
              <a:t>Let us assume the CP of one TV = </a:t>
            </a:r>
            <a:r>
              <a:rPr lang="en-US" sz="2200" dirty="0" err="1" smtClean="0"/>
              <a:t>Rs</a:t>
            </a:r>
            <a:r>
              <a:rPr lang="en-US" sz="2200" dirty="0" smtClean="0"/>
              <a:t>. 1000</a:t>
            </a:r>
          </a:p>
          <a:p>
            <a:pPr marL="0" indent="0">
              <a:buNone/>
            </a:pPr>
            <a:r>
              <a:rPr lang="en-US" sz="2200" dirty="0" smtClean="0"/>
              <a:t>CP of 2 TV’s = </a:t>
            </a:r>
            <a:r>
              <a:rPr lang="en-US" sz="2200" dirty="0" err="1" smtClean="0"/>
              <a:t>Rs</a:t>
            </a:r>
            <a:r>
              <a:rPr lang="en-US" sz="2200" dirty="0" smtClean="0"/>
              <a:t>. 2000</a:t>
            </a:r>
          </a:p>
          <a:p>
            <a:pPr marL="0" indent="0">
              <a:buNone/>
            </a:pPr>
            <a:r>
              <a:rPr lang="en-US" sz="2200" dirty="0" smtClean="0"/>
              <a:t>One is at a profit of 20%, SP = CP + Profit</a:t>
            </a:r>
          </a:p>
          <a:p>
            <a:pPr marL="0" indent="0">
              <a:buNone/>
            </a:pPr>
            <a:r>
              <a:rPr lang="en-US" sz="2200" dirty="0" smtClean="0"/>
              <a:t>SP = 1000 + 20% of 1000 = 1200</a:t>
            </a:r>
          </a:p>
          <a:p>
            <a:pPr marL="0" indent="0">
              <a:buNone/>
            </a:pPr>
            <a:r>
              <a:rPr lang="en-US" sz="2200" dirty="0" smtClean="0"/>
              <a:t>One is at a loss of 20%, SP = CP – loss</a:t>
            </a:r>
          </a:p>
          <a:p>
            <a:pPr marL="0" indent="0">
              <a:buNone/>
            </a:pPr>
            <a:r>
              <a:rPr lang="en-US" sz="2200" dirty="0" smtClean="0"/>
              <a:t>SP = 1000-20% of 1000 = </a:t>
            </a:r>
            <a:r>
              <a:rPr lang="en-US" sz="2200" dirty="0" err="1" smtClean="0"/>
              <a:t>Rs</a:t>
            </a:r>
            <a:r>
              <a:rPr lang="en-US" sz="2200" dirty="0" smtClean="0"/>
              <a:t>. 800</a:t>
            </a:r>
          </a:p>
          <a:p>
            <a:pPr marL="0" indent="0">
              <a:buNone/>
            </a:pPr>
            <a:r>
              <a:rPr lang="en-US" sz="2200" dirty="0" smtClean="0"/>
              <a:t>Total SP = 1200 + 800 = 2000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Since CP = SP,</a:t>
            </a:r>
          </a:p>
          <a:p>
            <a:pPr marL="0" indent="0">
              <a:buNone/>
            </a:pPr>
            <a:r>
              <a:rPr lang="en-US" sz="2200" dirty="0" smtClean="0"/>
              <a:t>There is neither profit nor loss.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67285" y="196948"/>
            <a:ext cx="8539090" cy="9988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Two TV sets are bought at the same </a:t>
            </a:r>
            <a:r>
              <a:rPr lang="en-US" sz="2400" dirty="0" smtClean="0"/>
              <a:t>price. One </a:t>
            </a:r>
            <a:r>
              <a:rPr lang="en-US" sz="2400" dirty="0"/>
              <a:t>is sold at 20% profit and the </a:t>
            </a:r>
            <a:r>
              <a:rPr lang="en-US" sz="2400" dirty="0" smtClean="0"/>
              <a:t>other is </a:t>
            </a:r>
            <a:r>
              <a:rPr lang="en-US" sz="2400" dirty="0"/>
              <a:t>sold at 20% loss. Find the </a:t>
            </a:r>
            <a:r>
              <a:rPr lang="en-US" sz="2400" dirty="0" smtClean="0"/>
              <a:t>overall profit/loss </a:t>
            </a:r>
            <a:r>
              <a:rPr lang="en-US" sz="2400" dirty="0"/>
              <a:t>percentage made in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198925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original price of jewel is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P and the profit earned by third seller is x%.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Then according to the question,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=&gt;(100+x)% of 125% of 120% of P = 165% of P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100+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×100×100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×120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100 + x = 110, x = 10%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Profit earned by third seller is 10%.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285106"/>
            <a:ext cx="8539090" cy="1373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price of a jewel, passing through </a:t>
            </a:r>
            <a:r>
              <a:rPr lang="en-US" sz="2400" dirty="0" smtClean="0"/>
              <a:t>three hands</a:t>
            </a:r>
            <a:r>
              <a:rPr lang="en-US" sz="2400" dirty="0"/>
              <a:t>, rises on the whole by 65%. If </a:t>
            </a:r>
            <a:r>
              <a:rPr lang="en-US" sz="2400" dirty="0" smtClean="0"/>
              <a:t>the first </a:t>
            </a:r>
            <a:r>
              <a:rPr lang="en-US" sz="2400" dirty="0"/>
              <a:t>and the second seller earned 20% </a:t>
            </a:r>
            <a:r>
              <a:rPr lang="en-US" sz="2400" dirty="0" smtClean="0"/>
              <a:t>and 25</a:t>
            </a:r>
            <a:r>
              <a:rPr lang="en-US" sz="2400" dirty="0"/>
              <a:t>% profit respectively, find the </a:t>
            </a:r>
            <a:r>
              <a:rPr lang="en-US" sz="2400" dirty="0" smtClean="0"/>
              <a:t>percentage profit </a:t>
            </a:r>
            <a:r>
              <a:rPr lang="en-US" sz="2400" dirty="0"/>
              <a:t>earned by the third seller?</a:t>
            </a:r>
          </a:p>
        </p:txBody>
      </p:sp>
    </p:spTree>
    <p:extLst>
      <p:ext uri="{BB962C8B-B14F-4D97-AF65-F5344CB8AC3E}">
        <p14:creationId xmlns:p14="http://schemas.microsoft.com/office/powerpoint/2010/main" val="542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two discounts be x% and 12.5%.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100−12.5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=105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100−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×100×100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87.5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×150</m:t>
                          </m:r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100-x = 80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x = 20%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4" y="196948"/>
            <a:ext cx="8637563" cy="9950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After getting two successive discounts, </a:t>
            </a:r>
            <a:r>
              <a:rPr lang="en-US" sz="2400" dirty="0" smtClean="0"/>
              <a:t>a shirt </a:t>
            </a:r>
            <a:r>
              <a:rPr lang="en-US" sz="2400" dirty="0"/>
              <a:t>with a list price of </a:t>
            </a:r>
            <a:r>
              <a:rPr lang="en-US" sz="2400" dirty="0" err="1"/>
              <a:t>Rs</a:t>
            </a:r>
            <a:r>
              <a:rPr lang="en-US" sz="2400" dirty="0"/>
              <a:t>. 150 is </a:t>
            </a:r>
            <a:r>
              <a:rPr lang="en-US" sz="2400" dirty="0" smtClean="0"/>
              <a:t>available at </a:t>
            </a:r>
            <a:r>
              <a:rPr lang="en-US" sz="2400" dirty="0" err="1"/>
              <a:t>Rs</a:t>
            </a:r>
            <a:r>
              <a:rPr lang="en-US" sz="2400" dirty="0"/>
              <a:t>. 105. If the second discount is 12.5</a:t>
            </a:r>
            <a:r>
              <a:rPr lang="en-US" sz="2400" dirty="0" smtClean="0"/>
              <a:t>%, find </a:t>
            </a:r>
            <a:r>
              <a:rPr lang="en-US" sz="2400" dirty="0"/>
              <a:t>the first discount.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33071" y="1378634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02078" y="350444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26318" y="4408346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40096" y="1658112"/>
                <a:ext cx="3401568" cy="39919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×0.875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131.25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:r>
                  <a:rPr lang="en-US" dirty="0" smtClean="0"/>
                  <a:t>SP = 105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Difference = 131.25-105 = 26.25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Discount%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26.25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131.25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=20%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658112"/>
                <a:ext cx="3401568" cy="399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1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Normal  Method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CP be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100 + 33% of  100 = 133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𝑑𝑖𝑠𝑐𝑜𝑢𝑛𝑡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𝑆𝑃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MP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133</m:t>
                    </m:r>
                  </m:oMath>
                </a14:m>
                <a:r>
                  <a:rPr lang="en-US" sz="2200" dirty="0" smtClean="0"/>
                  <a:t> = 140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Since MP&gt;CP,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% 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	 </a:t>
                </a:r>
                <a:r>
                  <a:rPr lang="en-US" sz="2200" dirty="0" smtClean="0"/>
                  <a:t>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140−100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	       = 40%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At what percentage above the CP must </a:t>
            </a:r>
            <a:r>
              <a:rPr lang="en-US" sz="2400" dirty="0" smtClean="0"/>
              <a:t>an article </a:t>
            </a:r>
            <a:r>
              <a:rPr lang="en-US" sz="2400" dirty="0"/>
              <a:t>be marked so as to gain 33% </a:t>
            </a:r>
            <a:r>
              <a:rPr lang="en-US" sz="2400" dirty="0" smtClean="0"/>
              <a:t>after allowing </a:t>
            </a:r>
            <a:r>
              <a:rPr lang="en-US" sz="2400" dirty="0"/>
              <a:t>a customer a discount of 5%?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13743" y="1378634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4844" y="350631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00238" y="4054490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86066" y="1694689"/>
                <a:ext cx="4220309" cy="395020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/>
                  <a:t>Cost price   	</a:t>
                </a:r>
                <a:r>
                  <a:rPr lang="en-US" sz="2000" dirty="0" smtClean="0"/>
                  <a:t>:     Marked </a:t>
                </a:r>
                <a:r>
                  <a:rPr lang="en-US" sz="2000" dirty="0"/>
                  <a:t>Price</a:t>
                </a:r>
              </a:p>
              <a:p>
                <a:r>
                  <a:rPr lang="en-US" sz="2000" dirty="0"/>
                  <a:t>100-Discount%  </a:t>
                </a:r>
                <a:r>
                  <a:rPr lang="en-US" sz="2000" dirty="0" smtClean="0"/>
                  <a:t>   :     100 </a:t>
                </a:r>
                <a:r>
                  <a:rPr lang="en-US" sz="2000" dirty="0"/>
                  <a:t>+ Profit%</a:t>
                </a:r>
              </a:p>
              <a:p>
                <a:r>
                  <a:rPr lang="en-US" sz="2000" dirty="0"/>
                  <a:t>100-5% 	</a:t>
                </a:r>
                <a:r>
                  <a:rPr lang="en-US" sz="2000" dirty="0" smtClean="0"/>
                  <a:t>                :      100 </a:t>
                </a:r>
                <a:r>
                  <a:rPr lang="en-US" sz="2000" dirty="0"/>
                  <a:t>+ 33%</a:t>
                </a:r>
              </a:p>
              <a:p>
                <a:r>
                  <a:rPr lang="en-US" sz="2000" dirty="0"/>
                  <a:t>95 		: 	133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		38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Required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	 = 40%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66" y="1694689"/>
                <a:ext cx="4220309" cy="3950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 rot="16200000">
            <a:off x="5860011" y="2345963"/>
            <a:ext cx="695882" cy="2647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</a:t>
                </a:r>
                <a:r>
                  <a:rPr lang="en-US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profit = 20%, Difference between SP and CP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240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CP = 120 × 100 = 1200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Therefore, SP = 1200 + 240 [Because SP – CP = 240]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1440.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difference between the cost price </a:t>
            </a:r>
            <a:r>
              <a:rPr lang="en-US" sz="2400" dirty="0" smtClean="0"/>
              <a:t>and sale </a:t>
            </a:r>
            <a:r>
              <a:rPr lang="en-US" sz="2400" dirty="0"/>
              <a:t>price of an article is </a:t>
            </a:r>
            <a:r>
              <a:rPr lang="en-US" sz="2400" dirty="0" err="1"/>
              <a:t>Rs</a:t>
            </a:r>
            <a:r>
              <a:rPr lang="en-US" sz="2400" dirty="0"/>
              <a:t>. 240. If </a:t>
            </a:r>
            <a:r>
              <a:rPr lang="en-US" sz="2400" dirty="0" smtClean="0"/>
              <a:t>the profit </a:t>
            </a:r>
            <a:r>
              <a:rPr lang="en-US" sz="2400" dirty="0"/>
              <a:t>is 20%, the selling price is</a:t>
            </a:r>
          </a:p>
        </p:txBody>
      </p:sp>
    </p:spTree>
    <p:extLst>
      <p:ext uri="{BB962C8B-B14F-4D97-AF65-F5344CB8AC3E}">
        <p14:creationId xmlns:p14="http://schemas.microsoft.com/office/powerpoint/2010/main" val="334901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20CP = XSP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200" dirty="0" smtClean="0"/>
                  <a:t>                20-X (Profit)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Profit%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20−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25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20−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25X = 2000 – 100X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125X = 2000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X = 16.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cost price of 20 articles is the same </a:t>
            </a:r>
            <a:r>
              <a:rPr lang="en-US" sz="2400" dirty="0" smtClean="0"/>
              <a:t>as the </a:t>
            </a:r>
            <a:r>
              <a:rPr lang="en-US" sz="2400" dirty="0"/>
              <a:t>selling price of x articles. If the </a:t>
            </a:r>
            <a:r>
              <a:rPr lang="en-US" sz="2400" dirty="0" smtClean="0"/>
              <a:t>profit is </a:t>
            </a:r>
            <a:r>
              <a:rPr lang="en-US" sz="2400" dirty="0"/>
              <a:t>25%, then the value of x is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61752" y="2311757"/>
            <a:ext cx="476518" cy="19318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23115" y="2498501"/>
            <a:ext cx="515155" cy="141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Gain %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P%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For 1 Kg,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𝐹𝑊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𝐹𝑊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FW = 47/50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 smtClean="0"/>
                  <a:t>FW = 47000/50 = 940 grams.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16521" y="196948"/>
                <a:ext cx="8539090" cy="127500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 smtClean="0"/>
                  <a:t>A dishonest dealer professes to sell his goods </a:t>
                </a:r>
                <a:r>
                  <a:rPr lang="en-US" sz="2400" dirty="0"/>
                  <a:t>at cost price, but he uses a </a:t>
                </a:r>
                <a:r>
                  <a:rPr lang="en-US" sz="2400" dirty="0" smtClean="0"/>
                  <a:t>false weight </a:t>
                </a:r>
                <a:r>
                  <a:rPr lang="en-US" sz="2400" dirty="0"/>
                  <a:t>and thus gains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For a kg, </a:t>
                </a:r>
                <a:r>
                  <a:rPr lang="en-US" sz="2400" dirty="0" smtClean="0"/>
                  <a:t>he uses </a:t>
                </a:r>
                <a:r>
                  <a:rPr lang="en-US" sz="2400" dirty="0"/>
                  <a:t>a weight of</a:t>
                </a:r>
                <a:endParaRPr lang="en-US" sz="2400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1" y="196948"/>
                <a:ext cx="8539090" cy="1275009"/>
              </a:xfrm>
              <a:prstGeom prst="roundRect">
                <a:avLst/>
              </a:prstGeom>
              <a:blipFill>
                <a:blip r:embed="rId3"/>
                <a:stretch>
                  <a:fillRect t="-1310" b="-8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7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CP of the headphone be X, CP of smartphone be 10X.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Total SP =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13.2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SP of smartphone =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Rs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11.5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SP of headphone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(13.2X – 11.5X)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1.7X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Profit on the sale of headphone = 1.7X –X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0.7X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According to the question,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0.7X = 2800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X = 4000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of the smartphone = 10X = 10 × 4000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40000.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96948"/>
            <a:ext cx="8539090" cy="13871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A smartphone </a:t>
            </a:r>
            <a:r>
              <a:rPr lang="en-US" sz="2200" dirty="0"/>
              <a:t>costs 10 times the cost of </a:t>
            </a:r>
            <a:r>
              <a:rPr lang="en-US" sz="2200" dirty="0" smtClean="0"/>
              <a:t>a headphone</a:t>
            </a:r>
            <a:r>
              <a:rPr lang="en-US" sz="2200" dirty="0"/>
              <a:t>. On selling smartphone </a:t>
            </a:r>
            <a:r>
              <a:rPr lang="en-US" sz="2200" dirty="0" smtClean="0"/>
              <a:t>there is </a:t>
            </a:r>
            <a:r>
              <a:rPr lang="en-US" sz="2200" dirty="0"/>
              <a:t>a profit of 15% while the total profit </a:t>
            </a:r>
            <a:r>
              <a:rPr lang="en-US" sz="2200" dirty="0" smtClean="0"/>
              <a:t>on selling </a:t>
            </a:r>
            <a:r>
              <a:rPr lang="en-US" sz="2200" dirty="0"/>
              <a:t>both headphone and smartphone </a:t>
            </a:r>
            <a:r>
              <a:rPr lang="en-US" sz="2200" dirty="0" smtClean="0"/>
              <a:t>is 20</a:t>
            </a:r>
            <a:r>
              <a:rPr lang="en-US" sz="2200" dirty="0"/>
              <a:t>%. If there is a profit of </a:t>
            </a:r>
            <a:r>
              <a:rPr lang="en-US" sz="2200" dirty="0" err="1"/>
              <a:t>Rs</a:t>
            </a:r>
            <a:r>
              <a:rPr lang="en-US" sz="2200" dirty="0"/>
              <a:t>. 2800 on </a:t>
            </a:r>
            <a:r>
              <a:rPr lang="en-US" sz="2200" dirty="0" smtClean="0"/>
              <a:t>selling headphone </a:t>
            </a:r>
            <a:r>
              <a:rPr lang="en-US" sz="2200" dirty="0"/>
              <a:t>then find the cost price </a:t>
            </a:r>
            <a:r>
              <a:rPr lang="en-US" sz="2200" dirty="0" smtClean="0"/>
              <a:t>of smartphone</a:t>
            </a:r>
            <a:r>
              <a:rPr lang="en-US" sz="2200" dirty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2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MP of A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2400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of A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2400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2280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MP of B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3000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of B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2760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MP of C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3600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of C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3240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Total SP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(2280+2760+3240)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	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8280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Total CP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=8280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15911" y="196948"/>
            <a:ext cx="8788937" cy="1584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Marked price of three </a:t>
            </a:r>
            <a:r>
              <a:rPr lang="en-US" sz="2200" dirty="0"/>
              <a:t>articles A, B and </a:t>
            </a:r>
            <a:r>
              <a:rPr lang="en-US" sz="2200" dirty="0" smtClean="0"/>
              <a:t>C are </a:t>
            </a:r>
            <a:r>
              <a:rPr lang="en-US" sz="2200" dirty="0"/>
              <a:t>Rs.2400, Rs.3000 and Rs.3600 </a:t>
            </a:r>
            <a:r>
              <a:rPr lang="en-US" sz="2200" dirty="0" smtClean="0"/>
              <a:t>respectively. A </a:t>
            </a:r>
            <a:r>
              <a:rPr lang="en-US" sz="2200" dirty="0"/>
              <a:t>is sold at a discount of 5%, B at </a:t>
            </a:r>
            <a:r>
              <a:rPr lang="en-US" sz="2200" dirty="0" smtClean="0"/>
              <a:t>a discount </a:t>
            </a:r>
            <a:r>
              <a:rPr lang="en-US" sz="2200" dirty="0"/>
              <a:t>of 8% and C at a discount of 10</a:t>
            </a:r>
            <a:r>
              <a:rPr lang="en-US" sz="2200" dirty="0" smtClean="0"/>
              <a:t>%, yet </a:t>
            </a:r>
            <a:r>
              <a:rPr lang="en-US" sz="2200" dirty="0"/>
              <a:t>the shopkeeper got a overall profit </a:t>
            </a:r>
            <a:r>
              <a:rPr lang="en-US" sz="2200" dirty="0" smtClean="0"/>
              <a:t>of 20</a:t>
            </a:r>
            <a:r>
              <a:rPr lang="en-US" sz="2200" dirty="0"/>
              <a:t>%. If cost price of A is half of B and </a:t>
            </a:r>
            <a:r>
              <a:rPr lang="en-US" sz="2200" dirty="0" smtClean="0"/>
              <a:t>the cost </a:t>
            </a:r>
            <a:r>
              <a:rPr lang="en-US" sz="2200" dirty="0"/>
              <a:t>price of B is half </a:t>
            </a:r>
            <a:r>
              <a:rPr lang="en-US" sz="2200" dirty="0" smtClean="0"/>
              <a:t>of C, find the cost price of 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10379" y="2021984"/>
                <a:ext cx="4394469" cy="4417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Total CP = 8280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6900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/>
                  <a:t>Let, CP of A = x, CP of B = 2x, CP of C = 4x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4x + 2x + x = 6900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7x = 6900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X= 6900/7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CP of C= 4x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6900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/>
                  <a:t>=</a:t>
                </a:r>
                <a:r>
                  <a:rPr lang="en-US" sz="2000" dirty="0" err="1" smtClean="0"/>
                  <a:t>Rs</a:t>
                </a:r>
                <a:r>
                  <a:rPr lang="en-US" sz="2000" dirty="0" smtClean="0"/>
                  <a:t>. 3942.85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379" y="2021984"/>
                <a:ext cx="4394469" cy="4417454"/>
              </a:xfrm>
              <a:prstGeom prst="rect">
                <a:avLst/>
              </a:prstGeom>
              <a:blipFill>
                <a:blip r:embed="rId3"/>
                <a:stretch>
                  <a:fillRect l="-1110" r="-1248" b="-1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3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257577"/>
            <a:ext cx="8422783" cy="62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0416" y="1036320"/>
                <a:ext cx="4216972" cy="55473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1. Profit, P = SP – CP, SP&gt;CP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2. Loss, L = CP – SP, CP&gt;SP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3. Discount, D = MP – SP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4. Profit Percentage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5. Loss Percentage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6. Discount Percentage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𝑀𝑃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7. 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(If CP and P% is given)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8. 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(If CP and L% is given)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9. CP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(If SP  and P% is given)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10. CP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(If SP and L% is given)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0416" y="1036320"/>
                <a:ext cx="4216972" cy="5547360"/>
              </a:xfrm>
              <a:blipFill>
                <a:blip r:embed="rId2"/>
                <a:stretch>
                  <a:fillRect l="-1879" t="-1868" r="-2312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7389" y="816864"/>
                <a:ext cx="4439347" cy="57668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11.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For false weight, profit percentage will be P%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den>
                    </m:f>
                    <m:r>
                      <a:rPr 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12. When there are two successful profits say m% and n%, then the net percentage profit equals to (</a:t>
                </a:r>
                <a:r>
                  <a:rPr lang="en-US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m+n+mn</a:t>
                </a: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)/100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13. When the profit is m% and loss is n%, then the net % profit or loss will be: (m-n-</a:t>
                </a:r>
                <a:r>
                  <a:rPr lang="en-US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mn</a:t>
                </a: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)/100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14. If a product is sold at m% profit and then again sold at n% profit then the actual cost price of the product will be: CP = [100 x 100 x P/(100+m)(100+n)].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In case of loss, CP = [100 x 100 x P/(100-m)(100-n)]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15. If P% and L% are equal then, P = L and %loss = P</a:t>
                </a:r>
                <a:r>
                  <a:rPr lang="en-US" baseline="30000" dirty="0">
                    <a:solidFill>
                      <a:srgbClr val="002060"/>
                    </a:solidFill>
                  </a:rPr>
                  <a:t>2</a:t>
                </a:r>
                <a:r>
                  <a:rPr lang="en-US" dirty="0">
                    <a:solidFill>
                      <a:srgbClr val="002060"/>
                    </a:solidFill>
                  </a:rPr>
                  <a:t>/100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7389" y="816864"/>
                <a:ext cx="4439347" cy="5766816"/>
              </a:xfrm>
              <a:blipFill>
                <a:blip r:embed="rId3"/>
                <a:stretch>
                  <a:fillRect l="-1786" t="-1797" r="-2473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0416" y="128334"/>
            <a:ext cx="8656320" cy="688530"/>
          </a:xfrm>
        </p:spPr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34112"/>
            <a:ext cx="8827008" cy="1072896"/>
          </a:xfrm>
        </p:spPr>
        <p:txBody>
          <a:bodyPr/>
          <a:lstStyle/>
          <a:p>
            <a:r>
              <a:rPr lang="en-US" sz="3600" dirty="0" smtClean="0"/>
              <a:t>APPLICATION OF PERCENTAGE TO PROFIT AND LOSS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207008"/>
            <a:ext cx="8741664" cy="54742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TWO – STEP PROCESS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Step 1 : Always write Percentage (%) terms in </a:t>
            </a:r>
            <a:r>
              <a:rPr lang="en-US" sz="2400" dirty="0" smtClean="0">
                <a:solidFill>
                  <a:srgbClr val="00B050"/>
                </a:solidFill>
              </a:rPr>
              <a:t>decimals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see table below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profits add into 100 while for loss minus from 100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STEP2 </a:t>
            </a:r>
            <a:r>
              <a:rPr lang="en-US" sz="2400" dirty="0">
                <a:solidFill>
                  <a:srgbClr val="7030A0"/>
                </a:solidFill>
              </a:rPr>
              <a:t>– If you have to calculate SP always multiply P</a:t>
            </a:r>
          </a:p>
          <a:p>
            <a:pPr marL="0" indent="0">
              <a:buNone/>
            </a:pPr>
            <a:r>
              <a:rPr lang="en-US" sz="2400" dirty="0"/>
              <a:t>(decimal) with SP</a:t>
            </a:r>
          </a:p>
          <a:p>
            <a:pPr marL="0" indent="0">
              <a:buNone/>
            </a:pPr>
            <a:r>
              <a:rPr lang="en-US" sz="2400" dirty="0"/>
              <a:t>P = profit</a:t>
            </a:r>
          </a:p>
          <a:p>
            <a:pPr marL="0" indent="0">
              <a:buNone/>
            </a:pPr>
            <a:r>
              <a:rPr lang="en-US" sz="2400" dirty="0"/>
              <a:t>L =Loss</a:t>
            </a:r>
          </a:p>
          <a:p>
            <a:pPr marL="0" indent="0">
              <a:buNone/>
            </a:pPr>
            <a:r>
              <a:rPr lang="en-US" sz="2400" dirty="0" smtClean="0"/>
              <a:t>D </a:t>
            </a:r>
            <a:r>
              <a:rPr lang="en-US" sz="2400" dirty="0"/>
              <a:t>= discount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89" y="2971242"/>
            <a:ext cx="4396659" cy="1712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92" y="5059680"/>
            <a:ext cx="3490175" cy="16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190232"/>
            <a:ext cx="8778240" cy="808574"/>
          </a:xfrm>
        </p:spPr>
        <p:txBody>
          <a:bodyPr/>
          <a:lstStyle/>
          <a:p>
            <a:r>
              <a:rPr lang="en-US" dirty="0" err="1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5083" y="998805"/>
                <a:ext cx="8778240" cy="5627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a) S</a:t>
                </a:r>
                <a:r>
                  <a:rPr lang="en-US" sz="2200" b="0" dirty="0" smtClean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</m:oMath>
                </a14:m>
                <a:r>
                  <a:rPr lang="en-US" sz="2200" b="0" dirty="0" smtClean="0"/>
                  <a:t>				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56.25=67.5</m:t>
                    </m:r>
                  </m:oMath>
                </a14:m>
                <a:r>
                  <a:rPr lang="en-US" sz="2200" dirty="0" smtClean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		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b) 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80.40</m:t>
                    </m:r>
                  </m:oMath>
                </a14:m>
                <a:r>
                  <a:rPr lang="en-US" sz="2200" dirty="0" smtClean="0"/>
                  <a:t>                             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68.34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000" dirty="0" smtClean="0"/>
                  <a:t>				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998805"/>
                <a:ext cx="8778240" cy="5627077"/>
              </a:xfrm>
              <a:blipFill>
                <a:blip r:embed="rId2"/>
                <a:stretch>
                  <a:fillRect l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25083" y="1097280"/>
            <a:ext cx="8651631" cy="10128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Find S.P when</a:t>
            </a:r>
          </a:p>
          <a:p>
            <a:r>
              <a:rPr lang="en-US" sz="2400" dirty="0"/>
              <a:t>a) C.P = </a:t>
            </a:r>
            <a:r>
              <a:rPr lang="en-US" sz="2400" dirty="0" err="1"/>
              <a:t>Rs</a:t>
            </a:r>
            <a:r>
              <a:rPr lang="en-US" sz="2400" dirty="0"/>
              <a:t>. 56.25, Gain = </a:t>
            </a:r>
            <a:r>
              <a:rPr lang="en-US" sz="2400" dirty="0" smtClean="0"/>
              <a:t>20% 	b</a:t>
            </a:r>
            <a:r>
              <a:rPr lang="en-US" sz="2400" dirty="0"/>
              <a:t>) C.P = </a:t>
            </a:r>
            <a:r>
              <a:rPr lang="en-US" sz="2400" dirty="0" err="1"/>
              <a:t>Rs</a:t>
            </a:r>
            <a:r>
              <a:rPr lang="en-US" sz="2400" dirty="0"/>
              <a:t>. 80.40, Loss = 15%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67423" y="2321169"/>
                <a:ext cx="2883876" cy="11254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𝐶𝑃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  </m:t>
                          </m:r>
                        </m:e>
                      </m:groupCh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SP</m:t>
                      </m:r>
                    </m:oMath>
                  </m:oMathPara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56.25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×1.2      </m:t>
                        </m:r>
                      </m:e>
                    </m:groupChr>
                    <m:r>
                      <a:rPr lang="en-US" sz="2200">
                        <a:latin typeface="Cambria Math" panose="02040503050406030204" pitchFamily="18" charset="0"/>
                      </a:rPr>
                      <m:t> 67.50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23" y="2321169"/>
                <a:ext cx="2883876" cy="1125415"/>
              </a:xfrm>
              <a:prstGeom prst="rect">
                <a:avLst/>
              </a:prstGeom>
              <a:blipFill>
                <a:blip r:embed="rId3"/>
                <a:stretch>
                  <a:fillRect b="-5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39619" y="4738468"/>
                <a:ext cx="3010486" cy="11254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2200" dirty="0" smtClean="0"/>
                  <a:t>b</a:t>
                </a:r>
                <a:r>
                  <a:rPr lang="en-US" sz="2200" dirty="0"/>
                  <a:t>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     </m:t>
                        </m:r>
                      </m:e>
                    </m:groupCh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SP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80.40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0.85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</m:e>
                    </m:groupCh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68.34</m:t>
                    </m:r>
                  </m:oMath>
                </a14:m>
                <a:endParaRPr lang="en-US" sz="22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19" y="4738468"/>
                <a:ext cx="3010486" cy="1125415"/>
              </a:xfrm>
              <a:prstGeom prst="rect">
                <a:avLst/>
              </a:prstGeom>
              <a:blipFill>
                <a:blip r:embed="rId4"/>
                <a:stretch>
                  <a:fillRect l="-2637" t="-5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51801" y="26992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6163" y="51165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/>
                  <a:t>If he sells 100 candies in 5 Rupees; in 1 Re he sells 20 candies.</a:t>
                </a:r>
                <a:br>
                  <a:rPr lang="en-US" sz="2200" dirty="0"/>
                </a:br>
                <a:r>
                  <a:rPr lang="en-US" sz="2200" dirty="0"/>
                  <a:t>Selling Price = Re. 1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CP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5/6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If 20 candies are bought for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5/6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20                             5/6 (CP)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?                                 1 (CP)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X = 24.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 hawker sells 100 candies for 5 Rupees. </a:t>
            </a:r>
            <a:r>
              <a:rPr lang="en-US" sz="2400" dirty="0" smtClean="0"/>
              <a:t>If he </a:t>
            </a:r>
            <a:r>
              <a:rPr lang="en-US" sz="2400" dirty="0"/>
              <a:t>manages to makes a profit of 20%, </a:t>
            </a:r>
            <a:r>
              <a:rPr lang="en-US" sz="2400" dirty="0" smtClean="0"/>
              <a:t>how many </a:t>
            </a:r>
            <a:r>
              <a:rPr lang="en-US" sz="2400" dirty="0"/>
              <a:t>candies did he buy for a rupee?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73723" y="4600135"/>
            <a:ext cx="1631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723" y="5033889"/>
            <a:ext cx="1631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SP = 27.50, Profit % = 10%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27.50</m:t>
                    </m:r>
                  </m:oMath>
                </a14:m>
                <a:r>
                  <a:rPr lang="en-US" sz="2200" dirty="0" smtClean="0"/>
                  <a:t> = 25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25.75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Profit%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Profit %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	= 3%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4" y="196948"/>
            <a:ext cx="8637563" cy="10550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 book was sold for </a:t>
            </a:r>
            <a:r>
              <a:rPr lang="en-US" sz="2400" dirty="0" err="1"/>
              <a:t>Rs</a:t>
            </a:r>
            <a:r>
              <a:rPr lang="en-US" sz="2400" dirty="0"/>
              <a:t>. 27.50 with a </a:t>
            </a:r>
            <a:r>
              <a:rPr lang="en-US" sz="2400" dirty="0" smtClean="0"/>
              <a:t>profit of </a:t>
            </a:r>
            <a:r>
              <a:rPr lang="en-US" sz="2400" dirty="0"/>
              <a:t>10%. If it were sold for </a:t>
            </a:r>
            <a:r>
              <a:rPr lang="en-US" sz="2400" dirty="0" err="1"/>
              <a:t>Rs</a:t>
            </a:r>
            <a:r>
              <a:rPr lang="en-US" sz="2400" dirty="0"/>
              <a:t>. 25.75, </a:t>
            </a:r>
            <a:r>
              <a:rPr lang="en-US" sz="2400" dirty="0" smtClean="0"/>
              <a:t>then what </a:t>
            </a:r>
            <a:r>
              <a:rPr lang="en-US" sz="2400" dirty="0"/>
              <a:t>would have been the percentage </a:t>
            </a:r>
            <a:r>
              <a:rPr lang="en-US" sz="2400" dirty="0" smtClean="0"/>
              <a:t>of profit </a:t>
            </a:r>
            <a:r>
              <a:rPr lang="en-US" sz="2400" dirty="0"/>
              <a:t>or loss?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28271" y="1378634"/>
            <a:ext cx="42203" cy="14771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39481" y="298235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8270" y="3476506"/>
            <a:ext cx="42204" cy="18832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01467" y="1378634"/>
                <a:ext cx="4003380" cy="17790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    </m:t>
                        </m:r>
                      </m:e>
                    </m:groupCh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CP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27.50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0%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𝑃𝑟𝑜𝑓𝑖𝑡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÷1.1</m:t>
                              </m:r>
                            </m:e>
                          </m:eqAr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25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67" y="1378634"/>
                <a:ext cx="4003380" cy="177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5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                                  6 B                                   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                                  4 B                                    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6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To  find the gain or loss percent, Make equal no. of bananas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LCM (6,4) = 12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                                  12 B                                  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20  (10 × 2)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                                   12 B                                  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18 (6 × 3)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Since CP&gt;SP, Loss of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2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Loss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= 10%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96948"/>
            <a:ext cx="8539090" cy="9988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 vendor bought bananas at 6 for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dirty="0" smtClean="0"/>
              <a:t>10 and </a:t>
            </a:r>
            <a:r>
              <a:rPr lang="en-US" sz="2400" dirty="0"/>
              <a:t>sold them at 4 for </a:t>
            </a:r>
            <a:r>
              <a:rPr lang="en-US" sz="2400" dirty="0" err="1"/>
              <a:t>Rs</a:t>
            </a:r>
            <a:r>
              <a:rPr lang="en-US" sz="2400" dirty="0"/>
              <a:t>. 6. Find his </a:t>
            </a:r>
            <a:r>
              <a:rPr lang="en-US" sz="2400" dirty="0" smtClean="0"/>
              <a:t>gain or </a:t>
            </a:r>
            <a:r>
              <a:rPr lang="en-US" sz="2400" dirty="0"/>
              <a:t>loss percent.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3723" y="1983545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87970" y="1983545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723" y="2445434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87970" y="2445434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3723" y="3613052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28646" y="3624775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3723" y="3992880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28646" y="4004603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Solution: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SP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960, Loss = 4%.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CP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𝑆𝑃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CP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CP = 1000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= 1000, with profit % = 16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116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1160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By selling a casserole for </a:t>
            </a:r>
            <a:r>
              <a:rPr lang="en-US" sz="2400" dirty="0" err="1"/>
              <a:t>Rs</a:t>
            </a:r>
            <a:r>
              <a:rPr lang="en-US" sz="2400" dirty="0"/>
              <a:t>. 960, a </a:t>
            </a:r>
            <a:r>
              <a:rPr lang="en-US" sz="2400" dirty="0" smtClean="0"/>
              <a:t>man incurs </a:t>
            </a:r>
            <a:r>
              <a:rPr lang="en-US" sz="2400" dirty="0"/>
              <a:t>a loss of 4%. At what price </a:t>
            </a:r>
            <a:r>
              <a:rPr lang="en-US" sz="2400" dirty="0" smtClean="0"/>
              <a:t>should he </a:t>
            </a:r>
            <a:r>
              <a:rPr lang="en-US" sz="2400" dirty="0"/>
              <a:t>sell the casserole to gain 16%?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28271" y="1378634"/>
            <a:ext cx="27011" cy="18663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66492" y="350631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55282" y="4023360"/>
            <a:ext cx="42203" cy="1851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28478" y="1547446"/>
                <a:ext cx="3877897" cy="355912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960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÷0.96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:r>
                  <a:rPr lang="en-US" dirty="0" smtClean="0"/>
                  <a:t>CP = 1000, Profit% = 16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  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478" y="1547446"/>
                <a:ext cx="3877897" cy="3559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CP be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Gain  = 25%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100 + 25% of 100 = 125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Suppose CP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80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Gain 30%,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lang="en-US" sz="2200" dirty="0" smtClean="0"/>
                  <a:t> = 104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Difference = 125-104 = 21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100                       21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? (x)                      10.50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×10.5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96948"/>
            <a:ext cx="8539090" cy="9988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A </a:t>
            </a:r>
            <a:r>
              <a:rPr lang="en-US" sz="2400" dirty="0"/>
              <a:t>man sells an article at a profit of 25%. </a:t>
            </a:r>
            <a:r>
              <a:rPr lang="en-US" sz="2400" dirty="0" smtClean="0"/>
              <a:t>If he had bought it at 20% less and sold it for </a:t>
            </a:r>
            <a:r>
              <a:rPr lang="en-US" sz="2400" dirty="0" err="1" smtClean="0"/>
              <a:t>Rs</a:t>
            </a:r>
            <a:r>
              <a:rPr lang="en-US" sz="2400" dirty="0"/>
              <a:t>. 10.50 less, he would have gained 30</a:t>
            </a:r>
            <a:r>
              <a:rPr lang="en-US" sz="2400" dirty="0" smtClean="0"/>
              <a:t>%. Find </a:t>
            </a:r>
            <a:r>
              <a:rPr lang="en-US" sz="2400" dirty="0"/>
              <a:t>the cost price of the article.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28468" y="4965895"/>
            <a:ext cx="1195754" cy="1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28468" y="5357446"/>
            <a:ext cx="1195754" cy="1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28271" y="1378634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6492" y="350631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8271" y="4137020"/>
            <a:ext cx="27011" cy="20117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28478" y="1694688"/>
                <a:ext cx="3877897" cy="445406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×1.25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125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×1.30   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104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Difference = 21</a:t>
                </a:r>
              </a:p>
              <a:p>
                <a:pPr algn="ctr"/>
                <a:r>
                  <a:rPr lang="en-US" dirty="0" smtClean="0"/>
                  <a:t>100          21</a:t>
                </a:r>
              </a:p>
              <a:p>
                <a:pPr algn="ctr"/>
                <a:r>
                  <a:rPr lang="en-US" dirty="0" smtClean="0"/>
                  <a:t>?(x)          10.50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X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478" y="1694688"/>
                <a:ext cx="3877897" cy="4454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6028944" y="4027292"/>
            <a:ext cx="1719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78752" y="4457582"/>
            <a:ext cx="35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968" y="4734247"/>
            <a:ext cx="35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lligraphy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Calligraphy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lligraph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2467</TotalTime>
  <Words>1103</Words>
  <Application>Microsoft Office PowerPoint</Application>
  <PresentationFormat>On-screen Show (4:3)</PresentationFormat>
  <Paragraphs>316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华文行楷</vt:lpstr>
      <vt:lpstr>Wingdings 2</vt:lpstr>
      <vt:lpstr>Calligraphy</vt:lpstr>
      <vt:lpstr>PROFIT, LOSS &amp; DISCOUNT</vt:lpstr>
      <vt:lpstr>FORMULAS</vt:lpstr>
      <vt:lpstr>APPLICATION OF PERCENTAGE TO PROFIT AND LOSS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56</cp:revision>
  <dcterms:created xsi:type="dcterms:W3CDTF">2014-09-16T21:31:33Z</dcterms:created>
  <dcterms:modified xsi:type="dcterms:W3CDTF">2020-10-04T18:36:38Z</dcterms:modified>
</cp:coreProperties>
</file>