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atio and Proportion"/>
          <p:cNvSpPr txBox="1"/>
          <p:nvPr>
            <p:ph type="ctrTitle"/>
          </p:nvPr>
        </p:nvSpPr>
        <p:spPr>
          <a:xfrm>
            <a:off x="1219199" y="2248883"/>
            <a:ext cx="21945601" cy="42672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Ratio and Proportion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artnership"/>
          <p:cNvSpPr txBox="1"/>
          <p:nvPr>
            <p:ph type="title"/>
          </p:nvPr>
        </p:nvSpPr>
        <p:spPr>
          <a:xfrm>
            <a:off x="1219200" y="774699"/>
            <a:ext cx="21945602" cy="2403587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spcBef>
                <a:spcPts val="2400"/>
              </a:spcBef>
              <a:defRPr spc="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Ratio</a:t>
            </a:r>
          </a:p>
        </p:txBody>
      </p:sp>
      <p:sp>
        <p:nvSpPr>
          <p:cNvPr id="163" name="Rounded Rectangle"/>
          <p:cNvSpPr/>
          <p:nvPr/>
        </p:nvSpPr>
        <p:spPr>
          <a:xfrm>
            <a:off x="20442990" y="7183972"/>
            <a:ext cx="3133937" cy="1270002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4" name="When two or more people invest their money with a…"/>
          <p:cNvSpPr txBox="1"/>
          <p:nvPr/>
        </p:nvSpPr>
        <p:spPr>
          <a:xfrm>
            <a:off x="2374252" y="2101279"/>
            <a:ext cx="20688873" cy="361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200000"/>
              </a:lnSpc>
              <a:spcBef>
                <a:spcPts val="0"/>
              </a:spcBef>
              <a:defRPr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comparison or simplified form of two quantities of the same kind is referred to as ratio.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b="1"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sign used to denote a ratio is ‘:’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ratio (a:b) can be written as a fraction, say a/b, or can be represented by using “to”, as “a to b.”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where </a:t>
            </a:r>
            <a:r>
              <a:rPr i="1"/>
              <a:t>a</a:t>
            </a:r>
            <a:r>
              <a:t> is called as the </a:t>
            </a:r>
            <a:r>
              <a:rPr b="1"/>
              <a:t>antecedent </a:t>
            </a:r>
            <a:r>
              <a:t>and </a:t>
            </a:r>
            <a:r>
              <a:rPr i="1"/>
              <a:t>b</a:t>
            </a:r>
            <a:r>
              <a:t> is called as the </a:t>
            </a:r>
            <a:r>
              <a:rPr b="1"/>
              <a:t>consequent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519" y="6641872"/>
            <a:ext cx="6438837" cy="482291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5:10"/>
          <p:cNvSpPr txBox="1"/>
          <p:nvPr/>
        </p:nvSpPr>
        <p:spPr>
          <a:xfrm>
            <a:off x="10438114" y="7789169"/>
            <a:ext cx="1130332" cy="73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5:10</a:t>
            </a:r>
          </a:p>
        </p:txBody>
      </p:sp>
      <p:sp>
        <p:nvSpPr>
          <p:cNvPr id="167" name="Line"/>
          <p:cNvSpPr/>
          <p:nvPr/>
        </p:nvSpPr>
        <p:spPr>
          <a:xfrm>
            <a:off x="11626834" y="8158030"/>
            <a:ext cx="38982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68" name="1:2"/>
          <p:cNvSpPr txBox="1"/>
          <p:nvPr/>
        </p:nvSpPr>
        <p:spPr>
          <a:xfrm>
            <a:off x="15583427" y="7789169"/>
            <a:ext cx="844582" cy="73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1:2</a:t>
            </a:r>
          </a:p>
        </p:txBody>
      </p:sp>
      <p:sp>
        <p:nvSpPr>
          <p:cNvPr id="169" name="Actual Value"/>
          <p:cNvSpPr txBox="1"/>
          <p:nvPr/>
        </p:nvSpPr>
        <p:spPr>
          <a:xfrm>
            <a:off x="9546760" y="6827103"/>
            <a:ext cx="3071423" cy="73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Actual Value</a:t>
            </a:r>
          </a:p>
        </p:txBody>
      </p:sp>
      <p:sp>
        <p:nvSpPr>
          <p:cNvPr id="170" name="Simplify"/>
          <p:cNvSpPr txBox="1"/>
          <p:nvPr/>
        </p:nvSpPr>
        <p:spPr>
          <a:xfrm>
            <a:off x="12589643" y="8139011"/>
            <a:ext cx="144798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Simplify</a:t>
            </a:r>
          </a:p>
        </p:txBody>
      </p:sp>
      <p:sp>
        <p:nvSpPr>
          <p:cNvPr id="171" name="Ratio"/>
          <p:cNvSpPr txBox="1"/>
          <p:nvPr/>
        </p:nvSpPr>
        <p:spPr>
          <a:xfrm>
            <a:off x="15371328" y="6827103"/>
            <a:ext cx="1352458" cy="73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Ratio</a:t>
            </a:r>
          </a:p>
        </p:txBody>
      </p:sp>
      <p:sp>
        <p:nvSpPr>
          <p:cNvPr id="172" name="Fraction"/>
          <p:cNvSpPr txBox="1"/>
          <p:nvPr/>
        </p:nvSpPr>
        <p:spPr>
          <a:xfrm>
            <a:off x="18559446" y="6827103"/>
            <a:ext cx="2018836" cy="73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Fraction</a:t>
            </a:r>
          </a:p>
        </p:txBody>
      </p:sp>
      <p:sp>
        <p:nvSpPr>
          <p:cNvPr id="173" name="1/2"/>
          <p:cNvSpPr txBox="1"/>
          <p:nvPr/>
        </p:nvSpPr>
        <p:spPr>
          <a:xfrm>
            <a:off x="19259658" y="7789169"/>
            <a:ext cx="844582" cy="73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artnership"/>
          <p:cNvSpPr txBox="1"/>
          <p:nvPr>
            <p:ph type="title"/>
          </p:nvPr>
        </p:nvSpPr>
        <p:spPr>
          <a:xfrm>
            <a:off x="1219200" y="774699"/>
            <a:ext cx="21945602" cy="2403587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spcBef>
                <a:spcPts val="2400"/>
              </a:spcBef>
              <a:defRPr spc="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Properties of ratio</a:t>
            </a:r>
          </a:p>
        </p:txBody>
      </p:sp>
      <p:sp>
        <p:nvSpPr>
          <p:cNvPr id="176" name="When two or more people invest their money with a…"/>
          <p:cNvSpPr txBox="1"/>
          <p:nvPr/>
        </p:nvSpPr>
        <p:spPr>
          <a:xfrm>
            <a:off x="2304283" y="2436583"/>
            <a:ext cx="20688874" cy="1061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34397" indent="-434397" defTabSz="457200">
              <a:lnSpc>
                <a:spcPct val="200000"/>
              </a:lnSpc>
              <a:spcBef>
                <a:spcPts val="0"/>
              </a:spcBef>
              <a:buSzPct val="150000"/>
              <a:buChar char="•"/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two numbers in a ratio can only be compared when they have the same unit.</a:t>
            </a:r>
          </a:p>
          <a:p>
            <a:pPr marL="434397" indent="-434397" defTabSz="457200">
              <a:lnSpc>
                <a:spcPct val="200000"/>
              </a:lnSpc>
              <a:spcBef>
                <a:spcPts val="0"/>
              </a:spcBef>
              <a:buSzPct val="150000"/>
              <a:buChar char="•"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both antecedent and consequent are multiplied or divided by the same number the ratio remains unchanged.</a:t>
            </a:r>
          </a:p>
          <a:p>
            <a:pPr marL="457200" indent="-457200" defTabSz="457200">
              <a:lnSpc>
                <a:spcPct val="200000"/>
              </a:lnSpc>
              <a:spcBef>
                <a:spcPts val="0"/>
              </a:spcBef>
              <a:tabLst>
                <a:tab pos="139700" algn="l"/>
                <a:tab pos="457200" algn="l"/>
              </a:tabLst>
              <a:defRPr sz="1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lnSpc>
                <a:spcPct val="2000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2000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a:b is a ratio, then:</a:t>
            </a:r>
          </a:p>
          <a:p>
            <a:pPr marL="457200" indent="-317500" defTabSz="457200">
              <a:lnSpc>
                <a:spcPct val="2000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Helvetica"/>
              <a:buChar char="•"/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</a:t>
            </a:r>
            <a:r>
              <a:rPr baseline="31999"/>
              <a:t>2</a:t>
            </a:r>
            <a:r>
              <a:t>:b</a:t>
            </a:r>
            <a:r>
              <a:rPr baseline="31999"/>
              <a:t>2</a:t>
            </a:r>
            <a:r>
              <a:t> is a duplicate ratio</a:t>
            </a:r>
          </a:p>
          <a:p>
            <a:pPr marL="457200" indent="-317500" defTabSz="457200">
              <a:lnSpc>
                <a:spcPct val="2000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Helvetica"/>
              <a:buChar char="•"/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√a:√b is sub-duplicate ratio</a:t>
            </a:r>
          </a:p>
          <a:p>
            <a:pPr marL="457200" indent="-317500" defTabSz="457200">
              <a:lnSpc>
                <a:spcPct val="200000"/>
              </a:lnSpc>
              <a:spcBef>
                <a:spcPts val="500"/>
              </a:spcBef>
              <a:buClr>
                <a:srgbClr val="333333"/>
              </a:buClr>
              <a:buSzPct val="100000"/>
              <a:buFont typeface="Helvetica"/>
              <a:buChar char="•"/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</a:t>
            </a:r>
            <a:r>
              <a:rPr baseline="31999"/>
              <a:t>3</a:t>
            </a:r>
            <a:r>
              <a:t>:b</a:t>
            </a:r>
            <a:r>
              <a:rPr baseline="31999"/>
              <a:t>3</a:t>
            </a:r>
            <a:r>
              <a:t> is triplicate ratio</a:t>
            </a:r>
          </a:p>
          <a:p>
            <a:pPr defTabSz="457200">
              <a:lnSpc>
                <a:spcPct val="200000"/>
              </a:lnSpc>
              <a:spcBef>
                <a:spcPts val="5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defTabSz="457200">
              <a:lnSpc>
                <a:spcPct val="2000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artnership"/>
          <p:cNvSpPr txBox="1"/>
          <p:nvPr>
            <p:ph type="title"/>
          </p:nvPr>
        </p:nvSpPr>
        <p:spPr>
          <a:xfrm>
            <a:off x="1219200" y="774699"/>
            <a:ext cx="21945602" cy="2403587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spcBef>
                <a:spcPts val="2400"/>
              </a:spcBef>
              <a:defRPr spc="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Proportion</a:t>
            </a:r>
          </a:p>
        </p:txBody>
      </p:sp>
      <p:sp>
        <p:nvSpPr>
          <p:cNvPr id="179" name="When two or more people invest their money with a…"/>
          <p:cNvSpPr txBox="1"/>
          <p:nvPr/>
        </p:nvSpPr>
        <p:spPr>
          <a:xfrm>
            <a:off x="1847563" y="2783471"/>
            <a:ext cx="20688874" cy="10072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200000"/>
              </a:lnSpc>
              <a:spcBef>
                <a:spcPts val="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When two ratios are equal in value, then they are said to be in </a:t>
            </a:r>
            <a:r>
              <a:rPr b="1"/>
              <a:t>proportion</a:t>
            </a:r>
            <a:r>
              <a:t>. 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simple words, it compares two ratios. 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Proportions are denoted by the symbol  ‘::’ or ‘=’.</a:t>
            </a:r>
            <a:r>
              <a:t>  </a:t>
            </a:r>
          </a:p>
          <a:p>
            <a:pPr defTabSz="457200">
              <a:lnSpc>
                <a:spcPct val="200000"/>
              </a:lnSpc>
              <a:spcBef>
                <a:spcPts val="1000"/>
              </a:spcBef>
              <a:defRPr b="1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Two ratios are </a:t>
            </a:r>
            <a:r>
              <a:t>a:b</a:t>
            </a:r>
            <a:r>
              <a:rPr b="0"/>
              <a:t> &amp; </a:t>
            </a:r>
            <a:r>
              <a:t>c:d. </a:t>
            </a:r>
          </a:p>
          <a:p>
            <a:pPr defTabSz="457200">
              <a:lnSpc>
                <a:spcPct val="200000"/>
              </a:lnSpc>
              <a:spcBef>
                <a:spcPts val="1000"/>
              </a:spcBef>
              <a:defRPr b="1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The two terms </a:t>
            </a:r>
            <a:r>
              <a:t>‘b’</a:t>
            </a:r>
            <a:r>
              <a:rPr b="0"/>
              <a:t> and </a:t>
            </a:r>
            <a:r>
              <a:t>‘c’</a:t>
            </a:r>
            <a:r>
              <a:rPr b="0"/>
              <a:t> are called </a:t>
            </a:r>
            <a:r>
              <a:t>‘means or mean term,’</a:t>
            </a:r>
            <a:r>
              <a:rPr b="0"/>
              <a:t> </a:t>
            </a:r>
            <a:endParaRPr b="0"/>
          </a:p>
          <a:p>
            <a:pPr defTabSz="457200">
              <a:lnSpc>
                <a:spcPct val="200000"/>
              </a:lnSpc>
              <a:spcBef>
                <a:spcPts val="1000"/>
              </a:spcBef>
              <a:defRPr b="1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whereas the terms </a:t>
            </a:r>
            <a:r>
              <a:t>‘a’</a:t>
            </a:r>
            <a:r>
              <a:rPr b="0"/>
              <a:t> and </a:t>
            </a:r>
            <a:r>
              <a:t>‘d’</a:t>
            </a:r>
            <a:r>
              <a:rPr b="0"/>
              <a:t> are known as ‘</a:t>
            </a:r>
            <a:r>
              <a:t>extremes or extreme terms.’</a:t>
            </a:r>
            <a:endParaRPr b="0"/>
          </a:p>
          <a:p>
            <a:pPr defTabSz="457200">
              <a:lnSpc>
                <a:spcPct val="200000"/>
              </a:lnSpc>
              <a:spcBef>
                <a:spcPts val="0"/>
              </a:spcBef>
              <a:defRPr b="1"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 </a:t>
            </a:r>
            <a:r>
              <a:t>a/b = c/d or  a : b :: c : d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b="1" sz="3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2000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94697" y="4479249"/>
            <a:ext cx="9331515" cy="2367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artnership"/>
          <p:cNvSpPr txBox="1"/>
          <p:nvPr>
            <p:ph type="title"/>
          </p:nvPr>
        </p:nvSpPr>
        <p:spPr>
          <a:xfrm>
            <a:off x="1219200" y="774699"/>
            <a:ext cx="21945602" cy="2403587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spcBef>
                <a:spcPts val="2400"/>
              </a:spcBef>
              <a:defRPr spc="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183" name="When two or more people invest their money with a…"/>
          <p:cNvSpPr txBox="1"/>
          <p:nvPr/>
        </p:nvSpPr>
        <p:spPr>
          <a:xfrm>
            <a:off x="2304283" y="2436583"/>
            <a:ext cx="20688874" cy="8033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ts val="58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Length of Head to Body </a:t>
            </a:r>
          </a:p>
          <a:p>
            <a:pPr defTabSz="457200">
              <a:lnSpc>
                <a:spcPts val="58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dog 1 is 10:20 </a:t>
            </a:r>
          </a:p>
          <a:p>
            <a:pPr defTabSz="457200">
              <a:lnSpc>
                <a:spcPts val="58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dog 2 is 15:30, </a:t>
            </a:r>
          </a:p>
          <a:p>
            <a:pPr defTabSz="457200">
              <a:lnSpc>
                <a:spcPts val="58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Proportion can be written as</a:t>
            </a:r>
          </a:p>
          <a:p>
            <a:pPr defTabSz="457200">
              <a:lnSpc>
                <a:spcPts val="58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10 : 20 ::  15 : 30          or              1/2 = 1/2               or             1    :    2       ::       1     :         2</a:t>
            </a:r>
          </a:p>
          <a:p>
            <a:pPr defTabSz="457200">
              <a:lnSpc>
                <a:spcPts val="58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defTabSz="457200">
              <a:lnSpc>
                <a:spcPts val="3700"/>
              </a:lnSpc>
              <a:spcBef>
                <a:spcPts val="0"/>
              </a:spcBef>
              <a:tabLst>
                <a:tab pos="139700" algn="l"/>
                <a:tab pos="457200" algn="l"/>
              </a:tabLst>
              <a:defRPr sz="1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lnSpc>
                <a:spcPct val="1500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150000"/>
              </a:lnSpc>
              <a:spcBef>
                <a:spcPts val="10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150000"/>
              </a:lnSpc>
              <a:spcBef>
                <a:spcPts val="500"/>
              </a:spcBef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defTabSz="457200">
              <a:lnSpc>
                <a:spcPct val="150000"/>
              </a:lnSpc>
              <a:spcBef>
                <a:spcPts val="500"/>
              </a:spcBef>
              <a:tabLst>
                <a:tab pos="139700" algn="l"/>
                <a:tab pos="457200" algn="l"/>
              </a:tabLst>
              <a:defRPr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0093" y="6283477"/>
            <a:ext cx="6490320" cy="457555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Line"/>
          <p:cNvSpPr/>
          <p:nvPr/>
        </p:nvSpPr>
        <p:spPr>
          <a:xfrm flipV="1">
            <a:off x="13592382" y="5715158"/>
            <a:ext cx="1" cy="10730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>
            <a:off x="13568591" y="6770709"/>
            <a:ext cx="530980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87" name="Line"/>
          <p:cNvSpPr/>
          <p:nvPr/>
        </p:nvSpPr>
        <p:spPr>
          <a:xfrm flipV="1">
            <a:off x="18869970" y="5715158"/>
            <a:ext cx="1" cy="10730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88" name="Line"/>
          <p:cNvSpPr/>
          <p:nvPr/>
        </p:nvSpPr>
        <p:spPr>
          <a:xfrm flipV="1">
            <a:off x="14882461" y="5499258"/>
            <a:ext cx="1" cy="25319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>
            <a:off x="14890312" y="8007098"/>
            <a:ext cx="20240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0" name="Line"/>
          <p:cNvSpPr/>
          <p:nvPr/>
        </p:nvSpPr>
        <p:spPr>
          <a:xfrm flipV="1">
            <a:off x="16907966" y="5499258"/>
            <a:ext cx="1" cy="25319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/>
          <a:lstStyle/>
          <a:p>
            <a:pPr/>
          </a:p>
        </p:txBody>
      </p:sp>
      <p:sp>
        <p:nvSpPr>
          <p:cNvPr id="191" name="Extremes"/>
          <p:cNvSpPr txBox="1"/>
          <p:nvPr/>
        </p:nvSpPr>
        <p:spPr>
          <a:xfrm>
            <a:off x="12519675" y="5967672"/>
            <a:ext cx="155309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ts val="5200"/>
              </a:lnSpc>
              <a:spcBef>
                <a:spcPts val="0"/>
              </a:spcBef>
              <a:defRPr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Extremes</a:t>
            </a:r>
          </a:p>
        </p:txBody>
      </p:sp>
      <p:sp>
        <p:nvSpPr>
          <p:cNvPr id="192" name="Extremes"/>
          <p:cNvSpPr txBox="1"/>
          <p:nvPr/>
        </p:nvSpPr>
        <p:spPr>
          <a:xfrm>
            <a:off x="18093422" y="5967672"/>
            <a:ext cx="1553097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ts val="5200"/>
              </a:lnSpc>
              <a:spcBef>
                <a:spcPts val="0"/>
              </a:spcBef>
              <a:defRPr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Extremes</a:t>
            </a:r>
          </a:p>
        </p:txBody>
      </p:sp>
      <p:sp>
        <p:nvSpPr>
          <p:cNvPr id="193" name="Means"/>
          <p:cNvSpPr txBox="1"/>
          <p:nvPr/>
        </p:nvSpPr>
        <p:spPr>
          <a:xfrm>
            <a:off x="14042414" y="7396996"/>
            <a:ext cx="1130053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ts val="5200"/>
              </a:lnSpc>
              <a:spcBef>
                <a:spcPts val="0"/>
              </a:spcBef>
              <a:defRPr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Means</a:t>
            </a:r>
          </a:p>
        </p:txBody>
      </p:sp>
      <p:sp>
        <p:nvSpPr>
          <p:cNvPr id="194" name="Means"/>
          <p:cNvSpPr txBox="1"/>
          <p:nvPr/>
        </p:nvSpPr>
        <p:spPr>
          <a:xfrm>
            <a:off x="16279440" y="7396996"/>
            <a:ext cx="1130053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lnSpc>
                <a:spcPts val="5200"/>
              </a:lnSpc>
              <a:spcBef>
                <a:spcPts val="0"/>
              </a:spcBef>
              <a:defRPr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artnership"/>
          <p:cNvSpPr txBox="1"/>
          <p:nvPr>
            <p:ph type="title"/>
          </p:nvPr>
        </p:nvSpPr>
        <p:spPr>
          <a:xfrm>
            <a:off x="1219200" y="558799"/>
            <a:ext cx="21945602" cy="2403587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spcBef>
                <a:spcPts val="2400"/>
              </a:spcBef>
              <a:defRPr spc="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Properties of Proportion</a:t>
            </a:r>
          </a:p>
        </p:txBody>
      </p:sp>
      <p:sp>
        <p:nvSpPr>
          <p:cNvPr id="197" name="When two or more people invest their money with a…"/>
          <p:cNvSpPr txBox="1"/>
          <p:nvPr/>
        </p:nvSpPr>
        <p:spPr>
          <a:xfrm>
            <a:off x="2164347" y="2693443"/>
            <a:ext cx="20688873" cy="9393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200000"/>
              </a:lnSpc>
              <a:spcBef>
                <a:spcPts val="500"/>
              </a:spcBef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Fourth proportional:</a:t>
            </a:r>
          </a:p>
          <a:p>
            <a:pPr marL="434397" indent="-434397" defTabSz="457200">
              <a:lnSpc>
                <a:spcPct val="200000"/>
              </a:lnSpc>
              <a:spcBef>
                <a:spcPts val="1000"/>
              </a:spcBef>
              <a:buSzPct val="150000"/>
              <a:buChar char="•"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a : b = c : d, then d is called the fourth proportional to a, b, c.</a:t>
            </a:r>
          </a:p>
          <a:p>
            <a:pPr defTabSz="457200">
              <a:lnSpc>
                <a:spcPct val="200000"/>
              </a:lnSpc>
              <a:spcBef>
                <a:spcPts val="1000"/>
              </a:spcBef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Third Proportional:</a:t>
            </a:r>
          </a:p>
          <a:p>
            <a:pPr marL="434397" indent="-434397" defTabSz="457200">
              <a:lnSpc>
                <a:spcPct val="200000"/>
              </a:lnSpc>
              <a:spcBef>
                <a:spcPts val="1000"/>
              </a:spcBef>
              <a:buSzPct val="150000"/>
              <a:buChar char="•"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a : b :: b : c, then c is the third proportional of a and b. </a:t>
            </a:r>
          </a:p>
          <a:p>
            <a:pPr defTabSz="457200">
              <a:lnSpc>
                <a:spcPct val="200000"/>
              </a:lnSpc>
              <a:spcBef>
                <a:spcPts val="1000"/>
              </a:spcBef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Mean Proportional:</a:t>
            </a:r>
          </a:p>
          <a:p>
            <a:pPr marL="434397" indent="-434397" defTabSz="457200">
              <a:lnSpc>
                <a:spcPct val="200000"/>
              </a:lnSpc>
              <a:spcBef>
                <a:spcPts val="1000"/>
              </a:spcBef>
              <a:buSzPct val="150000"/>
              <a:buChar char="•"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a : b :: b : c, then b is the mean proportional. b</a:t>
            </a:r>
            <a:r>
              <a:rPr baseline="31999"/>
              <a:t>2</a:t>
            </a:r>
            <a:r>
              <a:t> = ac . b=√(ac). </a:t>
            </a:r>
          </a:p>
          <a:p>
            <a:pPr defTabSz="457200">
              <a:lnSpc>
                <a:spcPct val="200000"/>
              </a:lnSpc>
              <a:spcBef>
                <a:spcPts val="1000"/>
              </a:spcBef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a : b = c : d, then:</a:t>
            </a:r>
          </a:p>
          <a:p>
            <a:pPr marL="434397" indent="-434397" defTabSz="457200">
              <a:lnSpc>
                <a:spcPct val="200000"/>
              </a:lnSpc>
              <a:spcBef>
                <a:spcPts val="0"/>
              </a:spcBef>
              <a:buSzPct val="150000"/>
              <a:buChar char="•"/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Product of extremes = product of means i.e., ad = bc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artnership"/>
          <p:cNvSpPr txBox="1"/>
          <p:nvPr>
            <p:ph type="title"/>
          </p:nvPr>
        </p:nvSpPr>
        <p:spPr>
          <a:xfrm>
            <a:off x="1219200" y="558799"/>
            <a:ext cx="21945602" cy="2403587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spcBef>
                <a:spcPts val="2400"/>
              </a:spcBef>
              <a:defRPr spc="0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Properties of Proportion</a:t>
            </a:r>
          </a:p>
        </p:txBody>
      </p:sp>
      <p:sp>
        <p:nvSpPr>
          <p:cNvPr id="200" name="When two or more people invest their money with a…"/>
          <p:cNvSpPr txBox="1"/>
          <p:nvPr/>
        </p:nvSpPr>
        <p:spPr>
          <a:xfrm>
            <a:off x="2304283" y="1941283"/>
            <a:ext cx="20688874" cy="1040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57200">
              <a:lnSpc>
                <a:spcPct val="200000"/>
              </a:lnSpc>
              <a:spcBef>
                <a:spcPts val="500"/>
              </a:spcBef>
              <a:defRPr sz="3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457200">
              <a:lnSpc>
                <a:spcPct val="200000"/>
              </a:lnSpc>
              <a:spcBef>
                <a:spcPts val="1000"/>
              </a:spcBef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Componendo and Dividendo:</a:t>
            </a:r>
          </a:p>
          <a:p>
            <a:pPr defTabSz="457200">
              <a:lnSpc>
                <a:spcPct val="200000"/>
              </a:lnSpc>
              <a:spcBef>
                <a:spcPts val="0"/>
              </a:spcBef>
              <a:defRPr sz="35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two ratios a/b and c/d are equal</a:t>
            </a:r>
          </a:p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529"/>
              </a:buClr>
              <a:buSzPct val="100000"/>
              <a:buFont typeface="Times-Roman"/>
              <a:buChar char="•"/>
              <a:defRPr sz="35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Invertendo - a/b = c/d ⟹ b/a = d/c</a:t>
            </a:r>
          </a:p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529"/>
              </a:buClr>
              <a:buSzPct val="100000"/>
              <a:buFont typeface="Times-Roman"/>
              <a:buChar char="•"/>
              <a:defRPr sz="35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Alternendo - a/b = c/d ⟹ a/c = b/d</a:t>
            </a:r>
          </a:p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529"/>
              </a:buClr>
              <a:buSzPct val="100000"/>
              <a:buFont typeface="Times-Roman"/>
              <a:buChar char="•"/>
              <a:defRPr sz="35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Componendo - a/b = c/d ⟹ (a+b)/b = (c+d)/d</a:t>
            </a:r>
          </a:p>
          <a:p>
            <a:pPr marL="457200" indent="-317500" defTabSz="457200">
              <a:lnSpc>
                <a:spcPct val="200000"/>
              </a:lnSpc>
              <a:spcBef>
                <a:spcPts val="0"/>
              </a:spcBef>
              <a:buClr>
                <a:srgbClr val="212529"/>
              </a:buClr>
              <a:buSzPct val="100000"/>
              <a:buFont typeface="Times-Roman"/>
              <a:buChar char="•"/>
              <a:defRPr sz="35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Dividendo - a/b = c/d ⟹ (a-b)/b = (c-d)/d</a:t>
            </a:r>
          </a:p>
          <a:p>
            <a:pPr marL="457200" indent="-457200" defTabSz="457200">
              <a:lnSpc>
                <a:spcPct val="200000"/>
              </a:lnSpc>
              <a:spcBef>
                <a:spcPts val="0"/>
              </a:spcBef>
              <a:tabLst>
                <a:tab pos="139700" algn="l"/>
                <a:tab pos="457200" algn="l"/>
              </a:tabLst>
              <a:defRPr sz="16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lnSpc>
                <a:spcPct val="200000"/>
              </a:lnSpc>
              <a:spcBef>
                <a:spcPts val="1000"/>
              </a:spcBef>
              <a:defRPr sz="1900">
                <a:solidFill>
                  <a:srgbClr val="813588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hank you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