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F1DDADD5-2855-4D08-B4D6-73F08A6961F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480F8FC-D820-489A-BF13-24B1AA65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9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ADD5-2855-4D08-B4D6-73F08A6961F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F8FC-D820-489A-BF13-24B1AA65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5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ADD5-2855-4D08-B4D6-73F08A6961F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F8FC-D820-489A-BF13-24B1AA65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0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ADD5-2855-4D08-B4D6-73F08A6961F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F8FC-D820-489A-BF13-24B1AA65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7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DDADD5-2855-4D08-B4D6-73F08A6961F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7480F8FC-D820-489A-BF13-24B1AA65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99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ADD5-2855-4D08-B4D6-73F08A6961F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F8FC-D820-489A-BF13-24B1AA65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2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ADD5-2855-4D08-B4D6-73F08A6961F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F8FC-D820-489A-BF13-24B1AA65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3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ADD5-2855-4D08-B4D6-73F08A6961F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F8FC-D820-489A-BF13-24B1AA65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6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ADD5-2855-4D08-B4D6-73F08A6961F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F8FC-D820-489A-BF13-24B1AA65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7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ADD5-2855-4D08-B4D6-73F08A6961F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80F8FC-D820-489A-BF13-24B1AA654D8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385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1DDADD5-2855-4D08-B4D6-73F08A6961F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80F8FC-D820-489A-BF13-24B1AA654D8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424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1DDADD5-2855-4D08-B4D6-73F08A6961F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480F8FC-D820-489A-BF13-24B1AA65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8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1939824"/>
          </a:xfrm>
        </p:spPr>
        <p:txBody>
          <a:bodyPr/>
          <a:lstStyle/>
          <a:p>
            <a:r>
              <a:rPr lang="en-US" sz="6000" dirty="0" smtClean="0"/>
              <a:t>SEQUENCES AND SERIES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031088"/>
            <a:ext cx="9070848" cy="1108176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 smtClean="0"/>
              <a:t>Course Code : 19SSK221</a:t>
            </a:r>
          </a:p>
          <a:p>
            <a:pPr algn="r"/>
            <a:r>
              <a:rPr lang="en-US" sz="2000" b="1" dirty="0" smtClean="0"/>
              <a:t>Aptitude </a:t>
            </a:r>
          </a:p>
          <a:p>
            <a:pPr algn="r"/>
            <a:r>
              <a:rPr lang="en-US" sz="2000" b="1" dirty="0" err="1" smtClean="0"/>
              <a:t>Choodamani</a:t>
            </a:r>
            <a:r>
              <a:rPr lang="en-US" sz="2000" b="1" dirty="0" smtClean="0"/>
              <a:t> 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90874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99" y="244699"/>
            <a:ext cx="11668259" cy="633640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sequence be like 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 a</a:t>
            </a:r>
            <a:r>
              <a:rPr lang="en-US" baseline="-25000" dirty="0" smtClean="0"/>
              <a:t>3</a:t>
            </a:r>
            <a:r>
              <a:rPr lang="en-US" dirty="0" smtClean="0"/>
              <a:t>, ………, a</a:t>
            </a:r>
            <a:r>
              <a:rPr lang="en-US" baseline="-25000" dirty="0" smtClean="0"/>
              <a:t>2n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+ a</a:t>
            </a:r>
            <a:r>
              <a:rPr lang="en-US" baseline="-25000" dirty="0" smtClean="0"/>
              <a:t>3</a:t>
            </a:r>
            <a:r>
              <a:rPr lang="en-US" dirty="0" smtClean="0"/>
              <a:t> + a</a:t>
            </a:r>
            <a:r>
              <a:rPr lang="en-US" baseline="-25000" dirty="0" smtClean="0"/>
              <a:t>5</a:t>
            </a:r>
            <a:r>
              <a:rPr lang="en-US" dirty="0" smtClean="0"/>
              <a:t> + …… + a</a:t>
            </a:r>
            <a:r>
              <a:rPr lang="en-US" baseline="-25000" dirty="0" smtClean="0"/>
              <a:t>2n-1</a:t>
            </a:r>
            <a:r>
              <a:rPr lang="en-US" dirty="0" smtClean="0"/>
              <a:t> = 63 -------(1)  (Given : Sum of odd terms is 63)</a:t>
            </a:r>
          </a:p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+ a</a:t>
            </a:r>
            <a:r>
              <a:rPr lang="en-US" baseline="-25000" dirty="0" smtClean="0"/>
              <a:t>4</a:t>
            </a:r>
            <a:r>
              <a:rPr lang="en-US" dirty="0" smtClean="0"/>
              <a:t> + a</a:t>
            </a:r>
            <a:r>
              <a:rPr lang="en-US" baseline="-25000" dirty="0" smtClean="0"/>
              <a:t>6</a:t>
            </a:r>
            <a:r>
              <a:rPr lang="en-US" dirty="0" smtClean="0"/>
              <a:t> + …… + a</a:t>
            </a:r>
            <a:r>
              <a:rPr lang="en-US" baseline="-25000" dirty="0" smtClean="0"/>
              <a:t>2n</a:t>
            </a:r>
            <a:r>
              <a:rPr lang="en-US" dirty="0" smtClean="0"/>
              <a:t> = 72    -------(2)</a:t>
            </a:r>
          </a:p>
          <a:p>
            <a:pPr marL="0" indent="0">
              <a:buNone/>
            </a:pPr>
            <a:r>
              <a:rPr lang="en-US" dirty="0" smtClean="0"/>
              <a:t>Also given that,  l – a</a:t>
            </a:r>
            <a:r>
              <a:rPr lang="en-US" baseline="-25000" dirty="0" smtClean="0"/>
              <a:t>1</a:t>
            </a:r>
            <a:r>
              <a:rPr lang="en-US" dirty="0" smtClean="0"/>
              <a:t> = 16.5</a:t>
            </a:r>
          </a:p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+ (2n – 1)d – a</a:t>
            </a:r>
            <a:r>
              <a:rPr lang="en-US" baseline="-25000" dirty="0" smtClean="0"/>
              <a:t>1</a:t>
            </a:r>
            <a:r>
              <a:rPr lang="en-US" dirty="0" smtClean="0"/>
              <a:t> = 16.5</a:t>
            </a:r>
          </a:p>
          <a:p>
            <a:pPr marL="0" indent="0">
              <a:buNone/>
            </a:pPr>
            <a:r>
              <a:rPr lang="en-US" dirty="0" smtClean="0"/>
              <a:t>2nd – d = 16.5     -------(3)</a:t>
            </a:r>
          </a:p>
          <a:p>
            <a:pPr marL="0" indent="0">
              <a:buNone/>
            </a:pPr>
            <a:r>
              <a:rPr lang="en-US" dirty="0" smtClean="0"/>
              <a:t>Subtracting (2) from (1)</a:t>
            </a:r>
          </a:p>
          <a:p>
            <a:pPr marL="0" indent="0">
              <a:buNone/>
            </a:pPr>
            <a:r>
              <a:rPr lang="en-US" dirty="0" smtClean="0"/>
              <a:t>(a</a:t>
            </a:r>
            <a:r>
              <a:rPr lang="en-US" baseline="-25000" dirty="0" smtClean="0"/>
              <a:t>2</a:t>
            </a:r>
            <a:r>
              <a:rPr lang="en-US" dirty="0" smtClean="0"/>
              <a:t> – a</a:t>
            </a:r>
            <a:r>
              <a:rPr lang="en-US" baseline="-25000" dirty="0" smtClean="0"/>
              <a:t>1</a:t>
            </a:r>
            <a:r>
              <a:rPr lang="en-US" dirty="0" smtClean="0"/>
              <a:t>) + (a</a:t>
            </a:r>
            <a:r>
              <a:rPr lang="en-US" baseline="-25000" dirty="0" smtClean="0"/>
              <a:t>4</a:t>
            </a:r>
            <a:r>
              <a:rPr lang="en-US" dirty="0" smtClean="0"/>
              <a:t> – a</a:t>
            </a:r>
            <a:r>
              <a:rPr lang="en-US" baseline="-25000" dirty="0" smtClean="0"/>
              <a:t>3</a:t>
            </a:r>
            <a:r>
              <a:rPr lang="en-US" dirty="0" smtClean="0"/>
              <a:t>) + …………. (a</a:t>
            </a:r>
            <a:r>
              <a:rPr lang="en-US" baseline="-25000" dirty="0" smtClean="0"/>
              <a:t>2n</a:t>
            </a:r>
            <a:r>
              <a:rPr lang="en-US" dirty="0" smtClean="0"/>
              <a:t> – a</a:t>
            </a:r>
            <a:r>
              <a:rPr lang="en-US" baseline="-25000" dirty="0" smtClean="0"/>
              <a:t>2n-1</a:t>
            </a:r>
            <a:r>
              <a:rPr lang="en-US" dirty="0" smtClean="0"/>
              <a:t>) = 9</a:t>
            </a:r>
          </a:p>
          <a:p>
            <a:pPr marL="0" indent="0">
              <a:buNone/>
            </a:pPr>
            <a:r>
              <a:rPr lang="en-US" dirty="0" smtClean="0"/>
              <a:t>d + d + d + …….. + d = 9</a:t>
            </a:r>
          </a:p>
          <a:p>
            <a:pPr marL="0" indent="0">
              <a:buNone/>
            </a:pPr>
            <a:r>
              <a:rPr lang="en-US" dirty="0" err="1" smtClean="0"/>
              <a:t>nd</a:t>
            </a:r>
            <a:r>
              <a:rPr lang="en-US" dirty="0" smtClean="0"/>
              <a:t> = 9</a:t>
            </a:r>
          </a:p>
          <a:p>
            <a:pPr marL="0" indent="0">
              <a:buNone/>
            </a:pPr>
            <a:r>
              <a:rPr lang="en-US" dirty="0" smtClean="0"/>
              <a:t>Substitute the value of </a:t>
            </a:r>
            <a:r>
              <a:rPr lang="en-US" dirty="0" err="1" smtClean="0"/>
              <a:t>nd</a:t>
            </a:r>
            <a:r>
              <a:rPr lang="en-US" dirty="0" smtClean="0"/>
              <a:t> in </a:t>
            </a:r>
            <a:r>
              <a:rPr lang="en-US" dirty="0" err="1" smtClean="0"/>
              <a:t>eqn</a:t>
            </a:r>
            <a:r>
              <a:rPr lang="en-US" dirty="0" smtClean="0"/>
              <a:t> 3</a:t>
            </a:r>
          </a:p>
          <a:p>
            <a:pPr marL="0" indent="0">
              <a:buNone/>
            </a:pPr>
            <a:r>
              <a:rPr lang="en-US" dirty="0" smtClean="0"/>
              <a:t>2 × 9 – d = 16.5</a:t>
            </a:r>
          </a:p>
          <a:p>
            <a:pPr marL="0" indent="0">
              <a:buNone/>
            </a:pPr>
            <a:r>
              <a:rPr lang="en-US" dirty="0" smtClean="0"/>
              <a:t>d = 1.5</a:t>
            </a:r>
          </a:p>
          <a:p>
            <a:pPr marL="0" indent="0">
              <a:buNone/>
            </a:pPr>
            <a:r>
              <a:rPr lang="en-US" dirty="0" err="1" smtClean="0"/>
              <a:t>Subtitute</a:t>
            </a:r>
            <a:r>
              <a:rPr lang="en-US" dirty="0" smtClean="0"/>
              <a:t> d in </a:t>
            </a:r>
            <a:r>
              <a:rPr lang="en-US" dirty="0" err="1" smtClean="0"/>
              <a:t>nd</a:t>
            </a:r>
            <a:r>
              <a:rPr lang="en-US" dirty="0" smtClean="0"/>
              <a:t> = 9, n = 6</a:t>
            </a:r>
          </a:p>
          <a:p>
            <a:pPr marL="0" indent="0">
              <a:buNone/>
            </a:pPr>
            <a:r>
              <a:rPr lang="en-US" dirty="0" smtClean="0"/>
              <a:t>Since we have 2n terms =&gt; 2 × 6 = 12 terms.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4699" y="244699"/>
                <a:ext cx="11668259" cy="6336405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Solution :</a:t>
                </a:r>
              </a:p>
              <a:p>
                <a:pPr marL="0" indent="0">
                  <a:buNone/>
                </a:pPr>
                <a:r>
                  <a:rPr lang="en-US" dirty="0" smtClean="0"/>
                  <a:t>Let the common ratio be r and the terms be a, </a:t>
                </a:r>
                <a:r>
                  <a:rPr lang="en-US" dirty="0" err="1" smtClean="0"/>
                  <a:t>ar</a:t>
                </a:r>
                <a:r>
                  <a:rPr lang="en-US" dirty="0" smtClean="0"/>
                  <a:t>, ar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, ar</a:t>
                </a:r>
                <a:r>
                  <a:rPr lang="en-US" baseline="30000" dirty="0" smtClean="0"/>
                  <a:t>3</a:t>
                </a:r>
                <a:r>
                  <a:rPr lang="en-US" dirty="0" smtClean="0"/>
                  <a:t>, ar</a:t>
                </a:r>
                <a:r>
                  <a:rPr lang="en-US" baseline="30000" dirty="0" smtClean="0"/>
                  <a:t>4</a:t>
                </a:r>
                <a:r>
                  <a:rPr lang="en-US" dirty="0" smtClean="0"/>
                  <a:t> and so on in GP</a:t>
                </a:r>
              </a:p>
              <a:p>
                <a:pPr marL="0" indent="0">
                  <a:buNone/>
                </a:pPr>
                <a:r>
                  <a:rPr lang="en-US" dirty="0" smtClean="0"/>
                  <a:t>Also given that third term is 4</a:t>
                </a:r>
              </a:p>
              <a:p>
                <a:pPr marL="0" indent="0">
                  <a:buNone/>
                </a:pPr>
                <a:r>
                  <a:rPr lang="en-US" dirty="0" smtClean="0"/>
                  <a:t>ar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= 4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 product of  the first five term will be</a:t>
                </a:r>
              </a:p>
              <a:p>
                <a:pPr marL="0" indent="0">
                  <a:buNone/>
                </a:pPr>
                <a:r>
                  <a:rPr lang="en-US" dirty="0" smtClean="0"/>
                  <a:t>a × </a:t>
                </a:r>
                <a:r>
                  <a:rPr lang="en-US" dirty="0" err="1" smtClean="0"/>
                  <a:t>ar</a:t>
                </a:r>
                <a:r>
                  <a:rPr lang="en-US" dirty="0" smtClean="0"/>
                  <a:t> × ar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× ar</a:t>
                </a:r>
                <a:r>
                  <a:rPr lang="en-US" baseline="30000" dirty="0" smtClean="0"/>
                  <a:t>3</a:t>
                </a:r>
                <a:r>
                  <a:rPr lang="en-US" dirty="0" smtClean="0"/>
                  <a:t> × ar</a:t>
                </a:r>
                <a:r>
                  <a:rPr lang="en-US" baseline="30000" dirty="0" smtClean="0"/>
                  <a:t>4</a:t>
                </a:r>
                <a:r>
                  <a:rPr lang="en-US" dirty="0" smtClean="0"/>
                  <a:t> = a</a:t>
                </a:r>
                <a:r>
                  <a:rPr lang="en-US" baseline="30000" dirty="0" smtClean="0"/>
                  <a:t>5</a:t>
                </a:r>
                <a:r>
                  <a:rPr lang="en-US" dirty="0" smtClean="0"/>
                  <a:t>r</a:t>
                </a:r>
                <a:r>
                  <a:rPr lang="en-US" baseline="30000" dirty="0" smtClean="0"/>
                  <a:t>10</a:t>
                </a:r>
                <a:r>
                  <a:rPr lang="en-US" dirty="0" smtClean="0"/>
                  <a:t> = (ar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</a:t>
                </a:r>
                <a:r>
                  <a:rPr lang="en-US" baseline="30000" dirty="0" smtClean="0"/>
                  <a:t>5</a:t>
                </a:r>
              </a:p>
              <a:p>
                <a:pPr marL="0" indent="0">
                  <a:buNone/>
                </a:pPr>
                <a:r>
                  <a:rPr lang="en-US" dirty="0"/>
                  <a:t> 	</a:t>
                </a:r>
                <a:r>
                  <a:rPr lang="en-US" dirty="0" smtClean="0"/>
                  <a:t>		           = (4)</a:t>
                </a:r>
                <a:r>
                  <a:rPr lang="en-US" baseline="30000" dirty="0" smtClean="0"/>
                  <a:t>5</a:t>
                </a:r>
                <a:r>
                  <a:rPr lang="en-US" dirty="0" smtClean="0"/>
                  <a:t> = 1024	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Solution:</a:t>
                </a:r>
              </a:p>
              <a:p>
                <a:pPr marL="0" indent="0">
                  <a:buNone/>
                </a:pPr>
                <a:r>
                  <a:rPr lang="en-US" dirty="0" smtClean="0"/>
                  <a:t>By looking at the series, a once, b repeats twice, c repeats thrice, ………. z repeats 26 times in the series.</a:t>
                </a:r>
              </a:p>
              <a:p>
                <a:pPr marL="0" indent="0">
                  <a:buNone/>
                </a:pPr>
                <a:r>
                  <a:rPr lang="en-US" dirty="0" smtClean="0"/>
                  <a:t>a = 1, b= 2, c = 3, …….., Z = 26</a:t>
                </a:r>
              </a:p>
              <a:p>
                <a:pPr marL="0" indent="0">
                  <a:buNone/>
                </a:pPr>
                <a:r>
                  <a:rPr lang="en-US" dirty="0" smtClean="0"/>
                  <a:t>No of terms of series forms the sum of first natural numbers (</a:t>
                </a:r>
                <a:r>
                  <a:rPr lang="en-US" dirty="0" err="1" smtClean="0"/>
                  <a:t>ie</a:t>
                </a:r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4699" y="244699"/>
                <a:ext cx="11668259" cy="6336405"/>
              </a:xfrm>
              <a:blipFill>
                <a:blip r:embed="rId2"/>
                <a:stretch>
                  <a:fillRect l="-418" r="-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431442" y="244699"/>
            <a:ext cx="11294772" cy="77273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The third term of a G.P is 4. The </a:t>
            </a:r>
            <a:r>
              <a:rPr lang="en-US" sz="2400" dirty="0" smtClean="0"/>
              <a:t>product of </a:t>
            </a:r>
            <a:r>
              <a:rPr lang="en-US" sz="2400" dirty="0"/>
              <a:t>first 5 terms </a:t>
            </a:r>
            <a:r>
              <a:rPr lang="en-US" sz="2400" dirty="0" smtClean="0"/>
              <a:t>is</a:t>
            </a:r>
          </a:p>
          <a:p>
            <a:r>
              <a:rPr lang="en-US" dirty="0"/>
              <a:t>A. </a:t>
            </a:r>
            <a:r>
              <a:rPr lang="en-US" dirty="0" smtClean="0"/>
              <a:t>64 			B</a:t>
            </a:r>
            <a:r>
              <a:rPr lang="en-US" dirty="0"/>
              <a:t>. </a:t>
            </a:r>
            <a:r>
              <a:rPr lang="en-US" dirty="0" smtClean="0"/>
              <a:t>256 		C</a:t>
            </a:r>
            <a:r>
              <a:rPr lang="en-US" dirty="0"/>
              <a:t>. </a:t>
            </a:r>
            <a:r>
              <a:rPr lang="en-US" dirty="0" smtClean="0"/>
              <a:t>1024 			D</a:t>
            </a:r>
            <a:r>
              <a:rPr lang="en-US" dirty="0"/>
              <a:t>. None of these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34851" y="3799266"/>
            <a:ext cx="11294772" cy="77273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The 288</a:t>
            </a:r>
            <a:r>
              <a:rPr lang="en-US" sz="2400" baseline="30000" dirty="0"/>
              <a:t>th</a:t>
            </a:r>
            <a:r>
              <a:rPr lang="en-US" sz="2400" dirty="0"/>
              <a:t> term of the sequence a, b, b, c, </a:t>
            </a:r>
            <a:r>
              <a:rPr lang="en-US" sz="2400" dirty="0" smtClean="0"/>
              <a:t>c, </a:t>
            </a:r>
            <a:r>
              <a:rPr lang="nl-NL" sz="2400" dirty="0" smtClean="0"/>
              <a:t>c</a:t>
            </a:r>
            <a:r>
              <a:rPr lang="nl-NL" sz="2400" dirty="0"/>
              <a:t>, d, d, d, d ...... </a:t>
            </a:r>
            <a:r>
              <a:rPr lang="nl-NL" sz="2400" dirty="0"/>
              <a:t>i</a:t>
            </a:r>
            <a:r>
              <a:rPr lang="nl-NL" sz="2400" dirty="0" smtClean="0"/>
              <a:t>s</a:t>
            </a:r>
          </a:p>
          <a:p>
            <a:r>
              <a:rPr lang="en-US" dirty="0"/>
              <a:t>A. </a:t>
            </a:r>
            <a:r>
              <a:rPr lang="en-US" dirty="0" smtClean="0"/>
              <a:t>U 			B</a:t>
            </a:r>
            <a:r>
              <a:rPr lang="en-US" dirty="0"/>
              <a:t>. </a:t>
            </a:r>
            <a:r>
              <a:rPr lang="en-US" dirty="0" smtClean="0"/>
              <a:t>v 		C</a:t>
            </a:r>
            <a:r>
              <a:rPr lang="en-US" dirty="0"/>
              <a:t>. </a:t>
            </a:r>
            <a:r>
              <a:rPr lang="en-US" dirty="0" smtClean="0"/>
              <a:t>w 			D</a:t>
            </a:r>
            <a:r>
              <a:rPr lang="en-US" dirty="0"/>
              <a:t>.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4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4699" y="244699"/>
                <a:ext cx="11668259" cy="63364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Substituting n = 23,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×24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=276</m:t>
                        </m:r>
                      </m:e>
                    </m:d>
                  </m:oMath>
                </a14:m>
                <a:r>
                  <a:rPr lang="en-US" dirty="0" smtClean="0"/>
                  <a:t> (23</a:t>
                </a:r>
                <a:r>
                  <a:rPr lang="en-US" baseline="30000" dirty="0" smtClean="0"/>
                  <a:t>rd</a:t>
                </a:r>
                <a:r>
                  <a:rPr lang="en-US" dirty="0" smtClean="0"/>
                  <a:t> letter ends in 276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place)</a:t>
                </a:r>
              </a:p>
              <a:p>
                <a:pPr marL="0" indent="0">
                  <a:buNone/>
                </a:pPr>
                <a:r>
                  <a:rPr lang="en-US" dirty="0" smtClean="0"/>
                  <a:t>n = 24,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e>
                    </m:d>
                  </m:oMath>
                </a14:m>
                <a:r>
                  <a:rPr lang="en-US" dirty="0" smtClean="0"/>
                  <a:t> (24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letter starts in 277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place)</a:t>
                </a:r>
              </a:p>
              <a:p>
                <a:pPr marL="0" indent="0">
                  <a:buNone/>
                </a:pPr>
                <a:r>
                  <a:rPr lang="en-US" dirty="0" smtClean="0"/>
                  <a:t>24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letter starts from 277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place and ends in 300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place.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 answer is X.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Solution :</a:t>
                </a:r>
              </a:p>
              <a:p>
                <a:pPr marL="0" indent="0">
                  <a:buNone/>
                </a:pPr>
                <a:r>
                  <a:rPr lang="en-US" dirty="0" smtClean="0"/>
                  <a:t>Given a, b and c are in AP, then b – a = c – b ------------(1)</a:t>
                </a:r>
              </a:p>
              <a:p>
                <a:pPr marL="0" indent="0">
                  <a:buNone/>
                </a:pPr>
                <a:r>
                  <a:rPr lang="en-US" dirty="0" smtClean="0"/>
                  <a:t>Also given that b-a, c-b, a are in GP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Then (c - b)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= a(b – a)    -------(2)</a:t>
                </a:r>
              </a:p>
              <a:p>
                <a:pPr marL="0" indent="0">
                  <a:buNone/>
                </a:pPr>
                <a:r>
                  <a:rPr lang="en-US" dirty="0" smtClean="0"/>
                  <a:t>Substitute (1) here, (b – a )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= a(b – a) </a:t>
                </a:r>
              </a:p>
              <a:p>
                <a:pPr marL="0" indent="0">
                  <a:buNone/>
                </a:pPr>
                <a:r>
                  <a:rPr lang="en-US" dirty="0" smtClean="0"/>
                  <a:t>b – a = a</a:t>
                </a:r>
              </a:p>
              <a:p>
                <a:pPr marL="0" indent="0">
                  <a:buNone/>
                </a:pPr>
                <a:r>
                  <a:rPr lang="en-US" dirty="0" smtClean="0"/>
                  <a:t>b = 2a</a:t>
                </a:r>
              </a:p>
              <a:p>
                <a:pPr marL="0" indent="0">
                  <a:buNone/>
                </a:pPr>
                <a:r>
                  <a:rPr lang="en-US" dirty="0" smtClean="0"/>
                  <a:t>In (2) substitute </a:t>
                </a:r>
                <a:r>
                  <a:rPr lang="en-US" dirty="0" err="1" smtClean="0"/>
                  <a:t>eqn</a:t>
                </a:r>
                <a:r>
                  <a:rPr lang="en-US" dirty="0" smtClean="0"/>
                  <a:t> (1), (c – b)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= a(c – b)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4699" y="244699"/>
                <a:ext cx="11668259" cy="6336405"/>
              </a:xfrm>
              <a:blipFill>
                <a:blip r:embed="rId2"/>
                <a:stretch>
                  <a:fillRect l="-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431442" y="2137893"/>
            <a:ext cx="11294772" cy="9659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If a, b, c are in A.P., b - a, c - b </a:t>
            </a:r>
            <a:r>
              <a:rPr lang="en-US" sz="2400" dirty="0" smtClean="0"/>
              <a:t>and a </a:t>
            </a:r>
            <a:r>
              <a:rPr lang="en-US" sz="2400" dirty="0"/>
              <a:t>are </a:t>
            </a:r>
            <a:r>
              <a:rPr lang="en-US" sz="2400" dirty="0" smtClean="0"/>
              <a:t>in G.P</a:t>
            </a:r>
            <a:r>
              <a:rPr lang="en-US" sz="2400" dirty="0"/>
              <a:t>. then a : b : c </a:t>
            </a:r>
            <a:r>
              <a:rPr lang="en-US" sz="2400" dirty="0" smtClean="0"/>
              <a:t>is</a:t>
            </a:r>
          </a:p>
          <a:p>
            <a:r>
              <a:rPr lang="en-US" dirty="0"/>
              <a:t>A. 4 : 3 : </a:t>
            </a:r>
            <a:r>
              <a:rPr lang="en-US" dirty="0" smtClean="0"/>
              <a:t>2 		B</a:t>
            </a:r>
            <a:r>
              <a:rPr lang="en-US" dirty="0"/>
              <a:t>. 2 : 3 : </a:t>
            </a:r>
            <a:r>
              <a:rPr lang="en-US" dirty="0" smtClean="0"/>
              <a:t>4 		C</a:t>
            </a:r>
            <a:r>
              <a:rPr lang="en-US" dirty="0"/>
              <a:t>. 1 : 2 : </a:t>
            </a:r>
            <a:r>
              <a:rPr lang="en-US" dirty="0" smtClean="0"/>
              <a:t>3 		D</a:t>
            </a:r>
            <a:r>
              <a:rPr lang="en-US" dirty="0"/>
              <a:t>. 3 : 4 :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4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99" y="244699"/>
            <a:ext cx="11668259" cy="633640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 = a + b</a:t>
            </a:r>
          </a:p>
          <a:p>
            <a:pPr marL="0" indent="0">
              <a:buNone/>
            </a:pPr>
            <a:r>
              <a:rPr lang="en-US" dirty="0" smtClean="0"/>
              <a:t>c = 3a (since b = 2a)</a:t>
            </a:r>
          </a:p>
          <a:p>
            <a:pPr marL="0" indent="0">
              <a:buNone/>
            </a:pPr>
            <a:r>
              <a:rPr lang="en-US" dirty="0" smtClean="0"/>
              <a:t>So a : b : c = a : 2a : 3a = 1 : 2 : 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 :</a:t>
            </a:r>
          </a:p>
          <a:p>
            <a:pPr marL="0" indent="0">
              <a:buNone/>
            </a:pPr>
            <a:r>
              <a:rPr lang="en-US" dirty="0" smtClean="0"/>
              <a:t>Let GP be a, </a:t>
            </a:r>
            <a:r>
              <a:rPr lang="en-US" dirty="0" err="1" smtClean="0"/>
              <a:t>ar</a:t>
            </a:r>
            <a:r>
              <a:rPr lang="en-US" dirty="0" smtClean="0"/>
              <a:t>, ar</a:t>
            </a:r>
            <a:r>
              <a:rPr lang="en-US" baseline="30000" dirty="0" smtClean="0"/>
              <a:t>2</a:t>
            </a:r>
            <a:r>
              <a:rPr lang="en-US" dirty="0" smtClean="0"/>
              <a:t>, ar</a:t>
            </a:r>
            <a:r>
              <a:rPr lang="en-US" baseline="30000" dirty="0" smtClean="0"/>
              <a:t>3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Given a + </a:t>
            </a:r>
            <a:r>
              <a:rPr lang="en-US" dirty="0" err="1" smtClean="0"/>
              <a:t>ar</a:t>
            </a:r>
            <a:r>
              <a:rPr lang="en-US" dirty="0" smtClean="0"/>
              <a:t> = 12 --------(1)</a:t>
            </a:r>
          </a:p>
          <a:p>
            <a:pPr marL="0" indent="0">
              <a:buNone/>
            </a:pPr>
            <a:r>
              <a:rPr lang="en-US" dirty="0" smtClean="0"/>
              <a:t>and ar</a:t>
            </a:r>
            <a:r>
              <a:rPr lang="en-US" baseline="30000" dirty="0" smtClean="0"/>
              <a:t>2</a:t>
            </a:r>
            <a:r>
              <a:rPr lang="en-US" dirty="0" smtClean="0"/>
              <a:t> + ar</a:t>
            </a:r>
            <a:r>
              <a:rPr lang="en-US" baseline="30000" dirty="0" smtClean="0"/>
              <a:t>3</a:t>
            </a:r>
            <a:r>
              <a:rPr lang="en-US" dirty="0" smtClean="0"/>
              <a:t> = 48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(a + </a:t>
            </a:r>
            <a:r>
              <a:rPr lang="en-US" dirty="0" err="1" smtClean="0"/>
              <a:t>ar</a:t>
            </a:r>
            <a:r>
              <a:rPr lang="en-US" dirty="0" smtClean="0"/>
              <a:t>) = 48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(12) = 48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= 4 =&gt; r = ± 2</a:t>
            </a:r>
          </a:p>
          <a:p>
            <a:pPr marL="0" indent="0">
              <a:buNone/>
            </a:pPr>
            <a:r>
              <a:rPr lang="en-US" dirty="0" smtClean="0"/>
              <a:t>Here r = 2 is rejected (sign of GP alternatively positive and negative, so ratio is negative)</a:t>
            </a:r>
          </a:p>
          <a:p>
            <a:pPr marL="0" indent="0">
              <a:buNone/>
            </a:pPr>
            <a:r>
              <a:rPr lang="en-US" dirty="0" smtClean="0"/>
              <a:t>a + </a:t>
            </a:r>
            <a:r>
              <a:rPr lang="en-US" dirty="0" err="1" smtClean="0"/>
              <a:t>ar</a:t>
            </a:r>
            <a:r>
              <a:rPr lang="en-US" dirty="0" smtClean="0"/>
              <a:t> = 12 =&gt; a(1-2) = 12 =&gt; a = -12.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4699" y="1584102"/>
            <a:ext cx="11668259" cy="12363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The first two terms of a geometric </a:t>
            </a:r>
            <a:r>
              <a:rPr lang="en-US" sz="2000" dirty="0" smtClean="0"/>
              <a:t>progression add </a:t>
            </a:r>
            <a:r>
              <a:rPr lang="en-US" sz="2000" dirty="0"/>
              <a:t>up to 12. The sum of the </a:t>
            </a:r>
            <a:r>
              <a:rPr lang="en-US" sz="2000" dirty="0" smtClean="0"/>
              <a:t>third and </a:t>
            </a:r>
            <a:r>
              <a:rPr lang="en-US" sz="2000" dirty="0"/>
              <a:t>the fourth terms is 48. If the terms </a:t>
            </a:r>
            <a:r>
              <a:rPr lang="en-US" sz="2000" dirty="0" smtClean="0"/>
              <a:t>of the </a:t>
            </a:r>
            <a:r>
              <a:rPr lang="en-US" sz="2000" dirty="0"/>
              <a:t>geometric progression are </a:t>
            </a:r>
            <a:r>
              <a:rPr lang="en-US" sz="2000" dirty="0" smtClean="0"/>
              <a:t>alternately positive </a:t>
            </a:r>
            <a:r>
              <a:rPr lang="en-US" sz="2000" dirty="0"/>
              <a:t>and negative, then the first term </a:t>
            </a:r>
            <a:r>
              <a:rPr lang="en-US" sz="2000" dirty="0" smtClean="0"/>
              <a:t>is</a:t>
            </a:r>
          </a:p>
          <a:p>
            <a:r>
              <a:rPr lang="en-US" dirty="0"/>
              <a:t>A. -</a:t>
            </a:r>
            <a:r>
              <a:rPr lang="en-US" dirty="0" smtClean="0"/>
              <a:t>2 			B</a:t>
            </a:r>
            <a:r>
              <a:rPr lang="en-US" dirty="0"/>
              <a:t>. -</a:t>
            </a:r>
            <a:r>
              <a:rPr lang="en-US" dirty="0" smtClean="0"/>
              <a:t>4 			C</a:t>
            </a:r>
            <a:r>
              <a:rPr lang="en-US" dirty="0"/>
              <a:t>. -</a:t>
            </a:r>
            <a:r>
              <a:rPr lang="en-US" dirty="0" smtClean="0"/>
              <a:t>12 			D</a:t>
            </a:r>
            <a:r>
              <a:rPr lang="en-US" dirty="0"/>
              <a:t>.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8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799" y="309094"/>
            <a:ext cx="10627217" cy="75985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ARITHMETIC PROGRESSION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851" y="1068945"/>
            <a:ext cx="5718219" cy="531897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Arithmetic progression(AP) or arithmetic sequence is a sequence of numbers in which each term after the first is obtained by adding a constant</a:t>
            </a:r>
            <a:r>
              <a:rPr lang="en-US" dirty="0" smtClean="0"/>
              <a:t>, </a:t>
            </a:r>
            <a:r>
              <a:rPr lang="en-US" dirty="0"/>
              <a:t>to the preceding term. The constant d is called common difference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General Form of an AP :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a,(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a+d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),(a+2d),(a+3d),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⋯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 smtClean="0"/>
              <a:t>where a = first term, d = common </a:t>
            </a:r>
            <a:r>
              <a:rPr lang="en-US" dirty="0" smtClean="0"/>
              <a:t>difference</a:t>
            </a:r>
            <a:endParaRPr lang="en-US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n</a:t>
            </a:r>
            <a:r>
              <a:rPr lang="en-US" b="1" baseline="30000" dirty="0" smtClean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term </a:t>
            </a:r>
            <a:r>
              <a:rPr lang="en-US" dirty="0" smtClean="0"/>
              <a:t>of an Arithmetic Progression: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 =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en-US" b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a + (n-1)d</a:t>
            </a:r>
          </a:p>
          <a:p>
            <a:pPr marL="0" indent="0" algn="just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 smtClean="0"/>
              <a:t> = n</a:t>
            </a:r>
            <a:r>
              <a:rPr lang="en-US" baseline="30000" dirty="0" smtClean="0"/>
              <a:t>th</a:t>
            </a:r>
            <a:r>
              <a:rPr lang="en-US" dirty="0" smtClean="0"/>
              <a:t> term, l = last term</a:t>
            </a:r>
          </a:p>
          <a:p>
            <a:pPr marL="0" indent="0" algn="just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56101" y="1068945"/>
                <a:ext cx="5756857" cy="53189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No. of terms </a:t>
                </a:r>
                <a:r>
                  <a:rPr lang="en-US" dirty="0" smtClean="0"/>
                  <a:t>of an Arithmetic Progression: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where n is the no. of terms, l= last term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Sum of first n terms </a:t>
                </a:r>
                <a:r>
                  <a:rPr lang="en-US" dirty="0" smtClean="0"/>
                  <a:t>of an Arithmetic Progression: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1" i="1" baseline="-25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ctrlP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Arithmetic Mean: </a:t>
                </a:r>
              </a:p>
              <a:p>
                <a:pPr marL="0" indent="0">
                  <a:buNone/>
                </a:pPr>
                <a:r>
                  <a:rPr lang="en-US" dirty="0" smtClean="0"/>
                  <a:t>If a, b, c are in AP, b is the Arithmetic Mean (AM) between a and c. In this case,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ctrlP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56101" y="1068945"/>
                <a:ext cx="5756857" cy="5318975"/>
              </a:xfrm>
              <a:blipFill>
                <a:blip r:embed="rId2"/>
                <a:stretch>
                  <a:fillRect l="-953" t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42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17" y="283335"/>
            <a:ext cx="11397803" cy="81136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GEOMETRIC PROGRESSION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608" y="1094704"/>
            <a:ext cx="5461072" cy="53704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Geometric </a:t>
            </a:r>
            <a:r>
              <a:rPr lang="en-US" dirty="0" smtClean="0"/>
              <a:t>progression (GP) </a:t>
            </a:r>
            <a:r>
              <a:rPr lang="en-US" dirty="0"/>
              <a:t>is a sequence of numbers in which the next term can be obtained by multiplying a fixed number to the previous number.</a:t>
            </a:r>
            <a:br>
              <a:rPr lang="en-US" dirty="0"/>
            </a:br>
            <a:r>
              <a:rPr lang="en-US" dirty="0"/>
              <a:t>This fixed number is called the common ratio and is represented by ‘r</a:t>
            </a:r>
            <a:r>
              <a:rPr lang="en-US" dirty="0" smtClean="0"/>
              <a:t>’.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General Form of an GP: </a:t>
            </a:r>
          </a:p>
          <a:p>
            <a:pPr marL="0" indent="0">
              <a:buNone/>
            </a:pPr>
            <a:r>
              <a:rPr lang="en-US" b="1" dirty="0" smtClean="0"/>
              <a:t>a, </a:t>
            </a:r>
            <a:r>
              <a:rPr lang="en-US" b="1" dirty="0" err="1" smtClean="0"/>
              <a:t>ar</a:t>
            </a:r>
            <a:r>
              <a:rPr lang="en-US" b="1" dirty="0" smtClean="0"/>
              <a:t>, ar</a:t>
            </a:r>
            <a:r>
              <a:rPr lang="en-US" b="1" baseline="30000" dirty="0" smtClean="0"/>
              <a:t>2</a:t>
            </a:r>
            <a:r>
              <a:rPr lang="en-US" b="1" dirty="0" smtClean="0"/>
              <a:t>, ar</a:t>
            </a:r>
            <a:r>
              <a:rPr lang="en-US" b="1" baseline="30000" dirty="0" smtClean="0"/>
              <a:t>3</a:t>
            </a:r>
            <a:r>
              <a:rPr lang="en-US" b="1" dirty="0" smtClean="0"/>
              <a:t>, ………………..ar</a:t>
            </a:r>
            <a:r>
              <a:rPr lang="en-US" b="1" baseline="30000" dirty="0" smtClean="0"/>
              <a:t>n-1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nth term </a:t>
            </a:r>
            <a:r>
              <a:rPr lang="en-US" dirty="0" smtClean="0"/>
              <a:t>of a Geometric Progression:</a:t>
            </a:r>
          </a:p>
          <a:p>
            <a:pPr marL="0" indent="0">
              <a:buNone/>
            </a:pPr>
            <a:r>
              <a:rPr lang="en-US" b="1" dirty="0" smtClean="0"/>
              <a:t>l =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n</a:t>
            </a:r>
            <a:r>
              <a:rPr lang="en-US" b="1" dirty="0" smtClean="0"/>
              <a:t> = ar</a:t>
            </a:r>
            <a:r>
              <a:rPr lang="en-US" b="1" baseline="30000" dirty="0" smtClean="0"/>
              <a:t>n-1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937589" y="1094704"/>
                <a:ext cx="5936731" cy="537049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Sum of Geometric Progression: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</a:t>
                </a:r>
                <a:r>
                  <a:rPr lang="en-US" b="1" dirty="0"/>
                  <a:t>S</a:t>
                </a:r>
                <a:r>
                  <a:rPr lang="en-US" b="1" baseline="-25000" dirty="0" smtClean="0"/>
                  <a:t>n</a:t>
                </a:r>
                <a:r>
                  <a:rPr lang="en-US" b="1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, </m:t>
                    </m:r>
                  </m:oMath>
                </a14:m>
                <a:r>
                  <a:rPr lang="en-US" b="1" dirty="0" smtClean="0"/>
                  <a:t>if r &gt;1</a:t>
                </a:r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:r>
                  <a:rPr lang="en-US" b="1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en-US" b="1" dirty="0" smtClean="0"/>
                  <a:t> , if r &lt; 1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            S</a:t>
                </a:r>
                <a:r>
                  <a:rPr lang="en-US" b="1" baseline="-25000" dirty="0" smtClean="0"/>
                  <a:t>∞</a:t>
                </a:r>
                <a:r>
                  <a:rPr lang="en-US" b="1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en-US" b="1" baseline="-25000" dirty="0" smtClean="0"/>
                  <a:t>   , </a:t>
                </a:r>
                <a:r>
                  <a:rPr lang="en-US" b="1" dirty="0" smtClean="0"/>
                  <a:t>if </a:t>
                </a:r>
                <a:r>
                  <a:rPr lang="en-US" b="1" dirty="0"/>
                  <a:t>r &lt; </a:t>
                </a:r>
                <a:r>
                  <a:rPr lang="en-US" b="1" dirty="0" smtClean="0"/>
                  <a:t>1</a:t>
                </a:r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Geometric Mean:</a:t>
                </a:r>
              </a:p>
              <a:p>
                <a:pPr marL="0" indent="0">
                  <a:buNone/>
                </a:pPr>
                <a:r>
                  <a:rPr lang="en-US" dirty="0" smtClean="0"/>
                  <a:t>For two numbers a and b, Geometric mean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en-US" b="1" dirty="0" smtClean="0"/>
                  <a:t>GM = √ab</a:t>
                </a:r>
              </a:p>
              <a:p>
                <a:pPr marL="0" indent="0">
                  <a:buNone/>
                </a:pPr>
                <a:r>
                  <a:rPr lang="en-US" dirty="0" smtClean="0"/>
                  <a:t>For n numbers,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 smtClean="0"/>
                  <a:t>GM 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g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×…×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rad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937589" y="1094704"/>
                <a:ext cx="5936731" cy="5370490"/>
              </a:xfrm>
              <a:blipFill>
                <a:blip r:embed="rId2"/>
                <a:stretch>
                  <a:fillRect l="-821" t="-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16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24" y="309094"/>
            <a:ext cx="11333408" cy="79848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HARMONIC PROGRESSION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123" y="1210613"/>
            <a:ext cx="5628069" cy="52932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Harmonic Progression (HP) is defined as a sequence of real numbers which is determined by taking the reciprocals of the arithmetic progression that does not contain </a:t>
            </a:r>
            <a:r>
              <a:rPr lang="en-US" dirty="0" smtClean="0"/>
              <a:t>0.</a:t>
            </a:r>
          </a:p>
          <a:p>
            <a:pPr marL="0" indent="0">
              <a:buNone/>
            </a:pPr>
            <a:r>
              <a:rPr lang="en-US" dirty="0"/>
              <a:t>For example, the sequence a, b, c, d, …is considered as an arithmetic progression; the harmonic progression can be written as 1/a, 1/b, 1/c, 1/d, 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Harmonic Mean: </a:t>
            </a:r>
            <a:r>
              <a:rPr lang="en-US" dirty="0"/>
              <a:t>Harmonic mean is calculated as the reciprocal of the arithmetic mean of the reciprocals.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Harmonic Mean = n /[(1/a) + (1/b</a:t>
            </a:r>
            <a:r>
              <a:rPr lang="en-US" dirty="0" smtClean="0"/>
              <a:t>)+ (</a:t>
            </a:r>
            <a:r>
              <a:rPr lang="en-US" dirty="0"/>
              <a:t>1/c)+(1/d)+….]</a:t>
            </a:r>
          </a:p>
          <a:p>
            <a:pPr marL="0" indent="0">
              <a:buNone/>
            </a:pPr>
            <a:r>
              <a:rPr lang="en-US" dirty="0"/>
              <a:t>Where,</a:t>
            </a:r>
          </a:p>
          <a:p>
            <a:pPr marL="0" indent="0">
              <a:buNone/>
            </a:pPr>
            <a:r>
              <a:rPr lang="en-US" dirty="0"/>
              <a:t>a, b, c, d are the values and n is the number of values present.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11403" y="1210613"/>
            <a:ext cx="5834129" cy="5293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The nth term of the Harmonic Progression (H.P) </a:t>
            </a:r>
            <a:r>
              <a:rPr lang="en-US" b="1" dirty="0"/>
              <a:t>= 1/ [a+(n-1)d</a:t>
            </a:r>
            <a:r>
              <a:rPr lang="en-US" b="1" dirty="0" smtClean="0"/>
              <a:t>]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Relation Between AP, GP and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HP: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For any two numbers, if A.M, G.M, H.M are the Arithmetic, Geometric and Harmonic Mean respectively, then the relationship between these three is given by: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G.M</a:t>
            </a:r>
            <a:r>
              <a:rPr lang="en-US" baseline="30000" dirty="0"/>
              <a:t>2</a:t>
            </a:r>
            <a:r>
              <a:rPr lang="en-US" dirty="0"/>
              <a:t> = A.M × H.M, where A.M, G.M, H.M are in G.P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A.M ≥ G.M ≥ H.M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0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6365" y="412124"/>
                <a:ext cx="11487955" cy="6104586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Solution :</a:t>
                </a:r>
              </a:p>
              <a:p>
                <a:pPr marL="0" indent="0">
                  <a:buNone/>
                </a:pPr>
                <a:r>
                  <a:rPr lang="en-US" dirty="0" smtClean="0"/>
                  <a:t>Given, a</a:t>
                </a:r>
                <a:r>
                  <a:rPr lang="en-US" baseline="-25000" dirty="0" smtClean="0"/>
                  <a:t>12</a:t>
                </a:r>
                <a:r>
                  <a:rPr lang="en-US" dirty="0" smtClean="0"/>
                  <a:t> = a+11d = -13   -------(1)</a:t>
                </a:r>
              </a:p>
              <a:p>
                <a:pPr marL="0" indent="0">
                  <a:buNone/>
                </a:pPr>
                <a:r>
                  <a:rPr lang="en-US" dirty="0" smtClean="0"/>
                  <a:t>S</a:t>
                </a:r>
                <a:r>
                  <a:rPr lang="en-US" baseline="-25000" dirty="0" smtClean="0"/>
                  <a:t>4</a:t>
                </a:r>
                <a:r>
                  <a:rPr lang="en-US" dirty="0" smtClean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24 = 2[2a + 3d]</a:t>
                </a:r>
              </a:p>
              <a:p>
                <a:pPr marL="0" indent="0">
                  <a:buNone/>
                </a:pPr>
                <a:r>
                  <a:rPr lang="en-US" dirty="0" smtClean="0"/>
                  <a:t>2a + 3d = 12	----------(2)</a:t>
                </a:r>
              </a:p>
              <a:p>
                <a:pPr marL="0" indent="0">
                  <a:buNone/>
                </a:pPr>
                <a:r>
                  <a:rPr lang="en-US" dirty="0" smtClean="0"/>
                  <a:t>Solving (1) and (2)</a:t>
                </a:r>
              </a:p>
              <a:p>
                <a:pPr marL="0" indent="0">
                  <a:buNone/>
                </a:pPr>
                <a:r>
                  <a:rPr lang="en-US" dirty="0" smtClean="0"/>
                  <a:t>d= -2, a = 9.</a:t>
                </a:r>
              </a:p>
              <a:p>
                <a:pPr marL="0" indent="0">
                  <a:buNone/>
                </a:pPr>
                <a:r>
                  <a:rPr lang="en-US" dirty="0" smtClean="0"/>
                  <a:t>S</a:t>
                </a:r>
                <a:r>
                  <a:rPr lang="en-US" baseline="-25000" dirty="0" smtClean="0"/>
                  <a:t>10</a:t>
                </a:r>
                <a:r>
                  <a:rPr lang="en-US" dirty="0" smtClean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10−1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S</a:t>
                </a:r>
                <a:r>
                  <a:rPr lang="en-US" baseline="-25000" dirty="0" smtClean="0"/>
                  <a:t>10</a:t>
                </a:r>
                <a:r>
                  <a:rPr lang="en-US" dirty="0" smtClean="0"/>
                  <a:t> = 5[18 + (-18)]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S</a:t>
                </a:r>
                <a:r>
                  <a:rPr lang="en-US" b="0" baseline="-25000" dirty="0" smtClean="0"/>
                  <a:t>10</a:t>
                </a:r>
                <a:r>
                  <a:rPr lang="en-US" b="0" dirty="0" smtClean="0"/>
                  <a:t> = 0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365" y="412124"/>
                <a:ext cx="11487955" cy="6104586"/>
              </a:xfrm>
              <a:blipFill>
                <a:blip r:embed="rId2"/>
                <a:stretch>
                  <a:fillRect l="-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547350" y="412124"/>
            <a:ext cx="11165983" cy="10947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The 12th term of an A.P is -13 and the </a:t>
            </a:r>
            <a:r>
              <a:rPr lang="en-US" sz="2400" dirty="0" smtClean="0"/>
              <a:t>sum of </a:t>
            </a:r>
            <a:r>
              <a:rPr lang="en-US" sz="2400" dirty="0"/>
              <a:t>the first 4 terms of it is 24. Find the </a:t>
            </a:r>
            <a:r>
              <a:rPr lang="en-US" sz="2400" dirty="0" smtClean="0"/>
              <a:t>sum of </a:t>
            </a:r>
            <a:r>
              <a:rPr lang="en-US" sz="2400" dirty="0"/>
              <a:t>its first 10 terms.</a:t>
            </a:r>
          </a:p>
          <a:p>
            <a:r>
              <a:rPr lang="en-US" dirty="0"/>
              <a:t>A. -</a:t>
            </a:r>
            <a:r>
              <a:rPr lang="en-US" dirty="0" smtClean="0"/>
              <a:t>48 		B</a:t>
            </a:r>
            <a:r>
              <a:rPr lang="en-US" dirty="0"/>
              <a:t>. -</a:t>
            </a:r>
            <a:r>
              <a:rPr lang="en-US" dirty="0" smtClean="0"/>
              <a:t>26 		C</a:t>
            </a:r>
            <a:r>
              <a:rPr lang="en-US" dirty="0"/>
              <a:t>. </a:t>
            </a:r>
            <a:r>
              <a:rPr lang="en-US" dirty="0" smtClean="0"/>
              <a:t>0 		D</a:t>
            </a:r>
            <a:r>
              <a:rPr lang="en-US" dirty="0"/>
              <a:t>. 52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550794" y="1642055"/>
                <a:ext cx="3709115" cy="23697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l=a+(n-1)d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>S</a:t>
                </a:r>
                <a:r>
                  <a:rPr lang="en-US" baseline="-25000" dirty="0" smtClean="0"/>
                  <a:t>n</a:t>
                </a:r>
                <a:r>
                  <a:rPr lang="en-US" dirty="0" smtClean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[2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794" y="1642055"/>
                <a:ext cx="3709115" cy="23697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68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4699" y="283336"/>
                <a:ext cx="11668259" cy="6336405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Solution :</a:t>
                </a:r>
              </a:p>
              <a:p>
                <a:pPr marL="0" indent="0">
                  <a:buNone/>
                </a:pPr>
                <a:r>
                  <a:rPr lang="en-US" dirty="0" smtClean="0"/>
                  <a:t>Take difference of the numbers, d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=5-1 = 4, d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=9-3 = 6, d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 =5-9 = -4</a:t>
                </a:r>
              </a:p>
              <a:p>
                <a:pPr marL="0" indent="0">
                  <a:buNone/>
                </a:pPr>
                <a:r>
                  <a:rPr lang="en-US" dirty="0" smtClean="0"/>
                  <a:t>Difference are not same here. So split the series.</a:t>
                </a:r>
              </a:p>
              <a:p>
                <a:pPr marL="0" indent="0">
                  <a:buNone/>
                </a:pPr>
                <a:r>
                  <a:rPr lang="en-US" dirty="0" smtClean="0"/>
                  <a:t>[1 + 3 + 5 + 7 + ……. 15 terms] + [5 + 9 + 13 + 17 + …… to 15 terms]</a:t>
                </a:r>
              </a:p>
              <a:p>
                <a:pPr marL="0" indent="0">
                  <a:buNone/>
                </a:pPr>
                <a:r>
                  <a:rPr lang="en-US" dirty="0" smtClean="0"/>
                  <a:t>a=1, d=2			a = 5, d = 4</a:t>
                </a:r>
              </a:p>
              <a:p>
                <a:pPr marL="0" indent="0">
                  <a:buNone/>
                </a:pPr>
                <a:r>
                  <a:rPr lang="en-US" dirty="0" smtClean="0"/>
                  <a:t>S</a:t>
                </a:r>
                <a:r>
                  <a:rPr lang="en-US" baseline="-25000" dirty="0" smtClean="0"/>
                  <a:t>30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15−1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15−1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S</a:t>
                </a:r>
                <a:r>
                  <a:rPr lang="en-US" baseline="-25000" dirty="0" smtClean="0"/>
                  <a:t>30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 smtClean="0"/>
                  <a:t>[30]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 smtClean="0"/>
                  <a:t>[66]</a:t>
                </a:r>
              </a:p>
              <a:p>
                <a:pPr marL="0" indent="0">
                  <a:buNone/>
                </a:pPr>
                <a:r>
                  <a:rPr lang="en-US" dirty="0" smtClean="0"/>
                  <a:t>S</a:t>
                </a:r>
                <a:r>
                  <a:rPr lang="en-US" baseline="-25000" dirty="0" smtClean="0"/>
                  <a:t>30</a:t>
                </a:r>
                <a:r>
                  <a:rPr lang="en-US" dirty="0" smtClean="0"/>
                  <a:t> = [15×15] + [15×33]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S</a:t>
                </a:r>
                <a:r>
                  <a:rPr lang="en-US" b="0" baseline="-25000" dirty="0" smtClean="0"/>
                  <a:t>30</a:t>
                </a:r>
                <a:r>
                  <a:rPr lang="en-US" b="0" dirty="0" smtClean="0"/>
                  <a:t> = 225 + 495 =720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4699" y="283336"/>
                <a:ext cx="11668259" cy="6336405"/>
              </a:xfrm>
              <a:blipFill>
                <a:blip r:embed="rId2"/>
                <a:stretch>
                  <a:fillRect l="-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334851" y="360608"/>
            <a:ext cx="11475076" cy="8757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The sum of the following series </a:t>
            </a:r>
            <a:r>
              <a:rPr lang="en-US" sz="2400" dirty="0" smtClean="0"/>
              <a:t>1+5+3+ 9 </a:t>
            </a:r>
            <a:r>
              <a:rPr lang="en-US" sz="2400" dirty="0"/>
              <a:t>+ 5 + 13 + 7 + 17 + .... to 30 terms </a:t>
            </a:r>
            <a:r>
              <a:rPr lang="en-US" sz="2400" dirty="0" smtClean="0"/>
              <a:t>is</a:t>
            </a:r>
          </a:p>
          <a:p>
            <a:r>
              <a:rPr lang="en-US" dirty="0"/>
              <a:t>A. </a:t>
            </a:r>
            <a:r>
              <a:rPr lang="en-US" dirty="0" smtClean="0"/>
              <a:t>960 			B</a:t>
            </a:r>
            <a:r>
              <a:rPr lang="en-US" dirty="0"/>
              <a:t>. </a:t>
            </a:r>
            <a:r>
              <a:rPr lang="en-US" dirty="0" smtClean="0"/>
              <a:t>780 			C</a:t>
            </a:r>
            <a:r>
              <a:rPr lang="en-US" dirty="0"/>
              <a:t>. </a:t>
            </a:r>
            <a:r>
              <a:rPr lang="en-US" dirty="0" smtClean="0"/>
              <a:t>840 			D</a:t>
            </a:r>
            <a:r>
              <a:rPr lang="en-US" dirty="0"/>
              <a:t>. 720</a:t>
            </a:r>
          </a:p>
        </p:txBody>
      </p:sp>
    </p:spTree>
    <p:extLst>
      <p:ext uri="{BB962C8B-B14F-4D97-AF65-F5344CB8AC3E}">
        <p14:creationId xmlns:p14="http://schemas.microsoft.com/office/powerpoint/2010/main" val="40823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99" y="244699"/>
            <a:ext cx="11668259" cy="633640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11 (There is one 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21 (There is two 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1112 (There is one 1 and one 2)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3112 (There is three 1 and one 2)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211213 (There is two 1, one 2, one 3)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312213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60608" y="360608"/>
            <a:ext cx="11436440" cy="8500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Find the next number in the sequence 1, </a:t>
            </a:r>
            <a:r>
              <a:rPr lang="en-US" sz="2400" dirty="0" smtClean="0"/>
              <a:t>11, 21</a:t>
            </a:r>
            <a:r>
              <a:rPr lang="en-US" sz="2400" dirty="0"/>
              <a:t>, 1112, 3112, 211213, </a:t>
            </a:r>
            <a:r>
              <a:rPr lang="en-US" sz="2400" dirty="0" smtClean="0"/>
              <a:t>.....</a:t>
            </a:r>
          </a:p>
          <a:p>
            <a:r>
              <a:rPr lang="en-US" dirty="0"/>
              <a:t>A. </a:t>
            </a:r>
            <a:r>
              <a:rPr lang="en-US" dirty="0" smtClean="0"/>
              <a:t>2223113 		B</a:t>
            </a:r>
            <a:r>
              <a:rPr lang="en-US" dirty="0"/>
              <a:t>. </a:t>
            </a:r>
            <a:r>
              <a:rPr lang="en-US" dirty="0" smtClean="0"/>
              <a:t>322324 		C</a:t>
            </a:r>
            <a:r>
              <a:rPr lang="en-US" dirty="0"/>
              <a:t>. </a:t>
            </a:r>
            <a:r>
              <a:rPr lang="en-US" dirty="0" smtClean="0"/>
              <a:t>312213 		D</a:t>
            </a:r>
            <a:r>
              <a:rPr lang="en-US" dirty="0"/>
              <a:t>. 422426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889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4699" y="244699"/>
                <a:ext cx="11668259" cy="6336405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Solution :</a:t>
                </a:r>
              </a:p>
              <a:p>
                <a:pPr marL="0" indent="0">
                  <a:buNone/>
                </a:pPr>
                <a:r>
                  <a:rPr lang="en-US" dirty="0" smtClean="0"/>
                  <a:t>6 (2 &amp; 3 – last number must be even, sum of digits must be divisible by 3)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 first number which is divisible by 6 is 204, 210, 216, …….., 498</a:t>
                </a:r>
              </a:p>
              <a:p>
                <a:pPr marL="0" indent="0">
                  <a:buNone/>
                </a:pPr>
                <a:r>
                  <a:rPr lang="en-US" dirty="0" smtClean="0"/>
                  <a:t>Finding the number of terms by using the formula</a:t>
                </a:r>
              </a:p>
              <a:p>
                <a:pPr marL="0" indent="0">
                  <a:buNone/>
                </a:pPr>
                <a:r>
                  <a:rPr lang="en-US" dirty="0" smtClean="0"/>
                  <a:t>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498−204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+1=50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S</a:t>
                </a:r>
                <a:r>
                  <a:rPr lang="en-US" baseline="-25000" dirty="0" smtClean="0"/>
                  <a:t>50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204+498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S</a:t>
                </a:r>
                <a:r>
                  <a:rPr lang="en-US" baseline="-25000" dirty="0" smtClean="0"/>
                  <a:t>50</a:t>
                </a:r>
                <a:r>
                  <a:rPr lang="en-US" dirty="0" smtClean="0"/>
                  <a:t> = 25 × 702</a:t>
                </a:r>
              </a:p>
              <a:p>
                <a:pPr marL="0" indent="0">
                  <a:buNone/>
                </a:pPr>
                <a:r>
                  <a:rPr lang="en-US" dirty="0" smtClean="0"/>
                  <a:t>S</a:t>
                </a:r>
                <a:r>
                  <a:rPr lang="en-US" baseline="-25000" dirty="0" smtClean="0"/>
                  <a:t>50</a:t>
                </a:r>
                <a:r>
                  <a:rPr lang="en-US" dirty="0" smtClean="0"/>
                  <a:t> = 17550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4699" y="244699"/>
                <a:ext cx="11668259" cy="6336405"/>
              </a:xfrm>
              <a:blipFill>
                <a:blip r:embed="rId2"/>
                <a:stretch>
                  <a:fillRect l="-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425003" y="360608"/>
            <a:ext cx="11294772" cy="59242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The sum of all the integers between </a:t>
            </a:r>
            <a:r>
              <a:rPr lang="en-US" sz="2400" dirty="0" smtClean="0"/>
              <a:t>200 and </a:t>
            </a:r>
            <a:r>
              <a:rPr lang="en-US" sz="2400" dirty="0"/>
              <a:t>500 which are divisible by 6 is</a:t>
            </a:r>
          </a:p>
          <a:p>
            <a:r>
              <a:rPr lang="en-US" dirty="0"/>
              <a:t>A. </a:t>
            </a:r>
            <a:r>
              <a:rPr lang="en-US" dirty="0" smtClean="0"/>
              <a:t>15000 		B</a:t>
            </a:r>
            <a:r>
              <a:rPr lang="en-US" dirty="0"/>
              <a:t>. </a:t>
            </a:r>
            <a:r>
              <a:rPr lang="en-US" dirty="0" smtClean="0"/>
              <a:t>17550 		C</a:t>
            </a:r>
            <a:r>
              <a:rPr lang="en-US" dirty="0"/>
              <a:t>. </a:t>
            </a:r>
            <a:r>
              <a:rPr lang="en-US" dirty="0" smtClean="0"/>
              <a:t>18000 		D</a:t>
            </a:r>
            <a:r>
              <a:rPr lang="en-US" dirty="0"/>
              <a:t>. 21000</a:t>
            </a:r>
          </a:p>
        </p:txBody>
      </p:sp>
    </p:spTree>
    <p:extLst>
      <p:ext uri="{BB962C8B-B14F-4D97-AF65-F5344CB8AC3E}">
        <p14:creationId xmlns:p14="http://schemas.microsoft.com/office/powerpoint/2010/main" val="243787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4699" y="244699"/>
                <a:ext cx="11668259" cy="6336405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Solution :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 first series 3, 7, 11, 15, 19, 23, ……… , 407 (d = 4)</a:t>
                </a:r>
              </a:p>
              <a:p>
                <a:pPr marL="0" indent="0">
                  <a:buNone/>
                </a:pPr>
                <a:r>
                  <a:rPr lang="en-US" dirty="0" smtClean="0"/>
                  <a:t>Second series 2, 9, 16, 23, …….., 709 (d=7)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 common terms 23, 51, ……., 387 (Multiples of 28, 28*14 = 392 – 5)</a:t>
                </a:r>
              </a:p>
              <a:p>
                <a:pPr marL="0" indent="0">
                  <a:buNone/>
                </a:pPr>
                <a:r>
                  <a:rPr lang="en-US" dirty="0" smtClean="0"/>
                  <a:t>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387−23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n = 13 + 1 = 14 terms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Solution :</a:t>
                </a:r>
              </a:p>
              <a:p>
                <a:pPr marL="0" indent="0">
                  <a:buNone/>
                </a:pPr>
                <a:r>
                  <a:rPr lang="en-US" dirty="0" smtClean="0"/>
                  <a:t>Let the no. of terms be 2n terms. Since it is given in the question, the no. of terms in an AP is even.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4699" y="244699"/>
                <a:ext cx="11668259" cy="6336405"/>
              </a:xfrm>
              <a:blipFill>
                <a:blip r:embed="rId2"/>
                <a:stretch>
                  <a:fillRect l="-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334852" y="360608"/>
            <a:ext cx="11487954" cy="10303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Consider the two arithmetic </a:t>
            </a:r>
            <a:r>
              <a:rPr lang="en-US" sz="2400" dirty="0" smtClean="0"/>
              <a:t>progressions 3</a:t>
            </a:r>
            <a:r>
              <a:rPr lang="en-US" sz="2400" dirty="0"/>
              <a:t>, 7, 11, ...., 407 and 2, 9, 16, ..., 709. </a:t>
            </a:r>
            <a:r>
              <a:rPr lang="en-US" sz="2400" dirty="0" smtClean="0"/>
              <a:t>The number </a:t>
            </a:r>
            <a:r>
              <a:rPr lang="en-US" sz="2400" dirty="0"/>
              <a:t>of common terms of these two </a:t>
            </a:r>
            <a:r>
              <a:rPr lang="en-US" sz="2400" dirty="0" smtClean="0"/>
              <a:t>progressions is</a:t>
            </a:r>
          </a:p>
          <a:p>
            <a:r>
              <a:rPr lang="en-US" dirty="0"/>
              <a:t>A. </a:t>
            </a:r>
            <a:r>
              <a:rPr lang="en-US" dirty="0" smtClean="0"/>
              <a:t>0 			B</a:t>
            </a:r>
            <a:r>
              <a:rPr lang="en-US" dirty="0"/>
              <a:t>. </a:t>
            </a:r>
            <a:r>
              <a:rPr lang="en-US" dirty="0" smtClean="0"/>
              <a:t>7 			C</a:t>
            </a:r>
            <a:r>
              <a:rPr lang="en-US" dirty="0"/>
              <a:t>. </a:t>
            </a:r>
            <a:r>
              <a:rPr lang="en-US" dirty="0" smtClean="0"/>
              <a:t>15 			D</a:t>
            </a:r>
            <a:r>
              <a:rPr lang="en-US" dirty="0"/>
              <a:t>. 14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34852" y="3953814"/>
            <a:ext cx="11487954" cy="12878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The number of terms in an A.P. is </a:t>
            </a:r>
            <a:r>
              <a:rPr lang="en-US" sz="2400" dirty="0" smtClean="0"/>
              <a:t>even, the </a:t>
            </a:r>
            <a:r>
              <a:rPr lang="en-US" sz="2400" dirty="0"/>
              <a:t>sum of odd terms is 63 and that </a:t>
            </a:r>
            <a:r>
              <a:rPr lang="en-US" sz="2400" dirty="0" smtClean="0"/>
              <a:t>of even </a:t>
            </a:r>
            <a:r>
              <a:rPr lang="en-US" sz="2400" dirty="0"/>
              <a:t>terms is 72 and the last term </a:t>
            </a:r>
            <a:r>
              <a:rPr lang="en-US" sz="2400" dirty="0" smtClean="0"/>
              <a:t>exceeds the </a:t>
            </a:r>
            <a:r>
              <a:rPr lang="en-US" sz="2400" dirty="0"/>
              <a:t>first term by 16.5. Find the number </a:t>
            </a:r>
            <a:r>
              <a:rPr lang="en-US" sz="2400" dirty="0" smtClean="0"/>
              <a:t>of terms.</a:t>
            </a:r>
          </a:p>
          <a:p>
            <a:r>
              <a:rPr lang="en-US" dirty="0"/>
              <a:t>A. </a:t>
            </a:r>
            <a:r>
              <a:rPr lang="en-US" dirty="0" smtClean="0"/>
              <a:t>8 		B</a:t>
            </a:r>
            <a:r>
              <a:rPr lang="en-US" dirty="0"/>
              <a:t>. </a:t>
            </a:r>
            <a:r>
              <a:rPr lang="en-US" dirty="0" smtClean="0"/>
              <a:t>12 			C</a:t>
            </a:r>
            <a:r>
              <a:rPr lang="en-US" dirty="0"/>
              <a:t>. </a:t>
            </a:r>
            <a:r>
              <a:rPr lang="en-US" dirty="0" smtClean="0"/>
              <a:t>9 			D</a:t>
            </a:r>
            <a:r>
              <a:rPr lang="en-US" dirty="0"/>
              <a:t>. 10</a:t>
            </a:r>
          </a:p>
        </p:txBody>
      </p:sp>
    </p:spTree>
    <p:extLst>
      <p:ext uri="{BB962C8B-B14F-4D97-AF65-F5344CB8AC3E}">
        <p14:creationId xmlns:p14="http://schemas.microsoft.com/office/powerpoint/2010/main" val="222943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1946</TotalTime>
  <Words>1116</Words>
  <Application>Microsoft Office PowerPoint</Application>
  <PresentationFormat>Widescreen</PresentationFormat>
  <Paragraphs>231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Cambria Math</vt:lpstr>
      <vt:lpstr>Century Gothic</vt:lpstr>
      <vt:lpstr>Garamond</vt:lpstr>
      <vt:lpstr>Symbol</vt:lpstr>
      <vt:lpstr>Wingdings</vt:lpstr>
      <vt:lpstr>Savon</vt:lpstr>
      <vt:lpstr>SEQUENCES AND SERIES</vt:lpstr>
      <vt:lpstr>ARITHMETIC PROGRESSION</vt:lpstr>
      <vt:lpstr>GEOMETRIC PROGRESSION</vt:lpstr>
      <vt:lpstr>HARMONIC PROGRESSION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SEQUENCES AND SERIES</dc:title>
  <dc:creator>WELCOME</dc:creator>
  <cp:lastModifiedBy>WELCOME</cp:lastModifiedBy>
  <cp:revision>55</cp:revision>
  <dcterms:created xsi:type="dcterms:W3CDTF">2020-12-28T06:41:35Z</dcterms:created>
  <dcterms:modified xsi:type="dcterms:W3CDTF">2021-02-07T18:14:30Z</dcterms:modified>
</cp:coreProperties>
</file>