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1pPr>
    <a:lvl2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2pPr>
    <a:lvl3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3pPr>
    <a:lvl4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4pPr>
    <a:lvl5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5pPr>
    <a:lvl6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6pPr>
    <a:lvl7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7pPr>
    <a:lvl8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8pPr>
    <a:lvl9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 b="def" i="def"/>
      <a:tcStyle>
        <a:tcBdr/>
        <a:fill>
          <a:solidFill>
            <a:srgbClr val="E8EBF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 b="def" i="def"/>
      <a:tcStyle>
        <a:tcBdr/>
        <a:fill>
          <a:solidFill>
            <a:srgbClr val="E8F2E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 b="def" i="def"/>
      <a:tcStyle>
        <a:tcBdr/>
        <a:fill>
          <a:solidFill>
            <a:srgbClr val="ECEAF3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19200" y="11986162"/>
            <a:ext cx="21945599" cy="60579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184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4645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106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5567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3" hasCustomPrompt="1"/>
          </p:nvPr>
        </p:nvSpPr>
        <p:spPr>
          <a:xfrm>
            <a:off x="1219200" y="7567579"/>
            <a:ext cx="21945600" cy="225059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quarter" idx="1" hasCustomPrompt="1"/>
          </p:nvPr>
        </p:nvSpPr>
        <p:spPr>
          <a:xfrm>
            <a:off x="1219200" y="8462239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Body Level One…"/>
          <p:cNvSpPr txBox="1"/>
          <p:nvPr>
            <p:ph type="body" sz="half" idx="13" hasCustomPrompt="1"/>
          </p:nvPr>
        </p:nvSpPr>
        <p:spPr>
          <a:xfrm>
            <a:off x="1219200" y="4214483"/>
            <a:ext cx="21945600" cy="4269709"/>
          </a:xfrm>
          <a:prstGeom prst="rect">
            <a:avLst/>
          </a:prstGeom>
        </p:spPr>
        <p:txBody>
          <a:bodyPr anchor="b"/>
          <a:lstStyle/>
          <a:p>
            <a:pPr lvl="4" marL="0" indent="365760" algn="ctr" defTabSz="975360">
              <a:lnSpc>
                <a:spcPct val="80000"/>
              </a:lnSpc>
              <a:spcBef>
                <a:spcPts val="0"/>
              </a:spcBef>
              <a:buSzTx/>
              <a:buNone/>
              <a:defRPr sz="896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1219200" y="11100052"/>
            <a:ext cx="21945602" cy="832614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13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lvl="4" marL="0" indent="566927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8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13"/>
          </p:nvPr>
        </p:nvSpPr>
        <p:spPr>
          <a:xfrm>
            <a:off x="15744825" y="5581751"/>
            <a:ext cx="7365408" cy="82804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14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15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13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13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14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4" y="4585101"/>
            <a:ext cx="9757339" cy="2540002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Image"/>
          <p:cNvSpPr/>
          <p:nvPr>
            <p:ph type="pic" idx="13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3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Image"/>
          <p:cNvSpPr/>
          <p:nvPr>
            <p:ph type="pic" idx="13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Body Level One…"/>
          <p:cNvSpPr txBox="1"/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Body Level One…"/>
          <p:cNvSpPr txBox="1"/>
          <p:nvPr>
            <p:ph type="body" sz="half" idx="14" hasCustomPrompt="1"/>
          </p:nvPr>
        </p:nvSpPr>
        <p:spPr>
          <a:xfrm>
            <a:off x="1219199" y="4023221"/>
            <a:ext cx="9757571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40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69"/>
            <a:ext cx="21945600" cy="6604002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13" hasCustomPrompt="1"/>
          </p:nvPr>
        </p:nvSpPr>
        <p:spPr>
          <a:xfrm>
            <a:off x="1219200" y="2387114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90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Image Gallery"/>
          <p:cNvGrpSpPr/>
          <p:nvPr/>
        </p:nvGrpSpPr>
        <p:grpSpPr>
          <a:xfrm>
            <a:off x="542677" y="363406"/>
            <a:ext cx="23603596" cy="13611538"/>
            <a:chOff x="0" y="0"/>
            <a:chExt cx="23603595" cy="13611536"/>
          </a:xfrm>
        </p:grpSpPr>
        <p:pic>
          <p:nvPicPr>
            <p:cNvPr id="151" name="ChalkBoard-PPT-Slides-1024x768.jpg" descr="ChalkBoard-PPT-Slides-1024x768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625" r="0" b="13625"/>
            <a:stretch>
              <a:fillRect/>
            </a:stretch>
          </p:blipFill>
          <p:spPr>
            <a:xfrm>
              <a:off x="-1" y="-1"/>
              <a:ext cx="23603596" cy="128783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Type to enter a caption."/>
            <p:cNvSpPr txBox="1"/>
            <p:nvPr/>
          </p:nvSpPr>
          <p:spPr>
            <a:xfrm>
              <a:off x="-1" y="12954565"/>
              <a:ext cx="23603596" cy="65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154" name="Time and Work…"/>
          <p:cNvSpPr txBox="1"/>
          <p:nvPr>
            <p:ph type="title"/>
          </p:nvPr>
        </p:nvSpPr>
        <p:spPr>
          <a:xfrm>
            <a:off x="1219200" y="1249519"/>
            <a:ext cx="21945600" cy="8830593"/>
          </a:xfrm>
          <a:prstGeom prst="rect">
            <a:avLst/>
          </a:prstGeom>
        </p:spPr>
        <p:txBody>
          <a:bodyPr/>
          <a:lstStyle/>
          <a:p>
            <a:pPr>
              <a:defRPr b="1" spc="-200" sz="175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Time and Work</a:t>
            </a:r>
          </a:p>
          <a:p>
            <a:pPr>
              <a:defRPr b="1" spc="-200" sz="175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 &amp;</a:t>
            </a:r>
          </a:p>
          <a:p>
            <a:pPr>
              <a:defRPr b="1" spc="-200" sz="175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 Pipes and Cisterns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Image Gallery"/>
          <p:cNvGrpSpPr/>
          <p:nvPr/>
        </p:nvGrpSpPr>
        <p:grpSpPr>
          <a:xfrm>
            <a:off x="719500" y="308537"/>
            <a:ext cx="23469751" cy="13571150"/>
            <a:chOff x="0" y="0"/>
            <a:chExt cx="23469750" cy="13571149"/>
          </a:xfrm>
        </p:grpSpPr>
        <p:pic>
          <p:nvPicPr>
            <p:cNvPr id="210" name="ChalkBoard-PPT-Slides-1024x768.jpg" descr="ChalkBoard-PPT-Slides-1024x768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533" r="0" b="13533"/>
            <a:stretch>
              <a:fillRect/>
            </a:stretch>
          </p:blipFill>
          <p:spPr>
            <a:xfrm>
              <a:off x="0" y="-1"/>
              <a:ext cx="23469751" cy="12837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1" name="Type to enter a caption."/>
            <p:cNvSpPr txBox="1"/>
            <p:nvPr/>
          </p:nvSpPr>
          <p:spPr>
            <a:xfrm>
              <a:off x="0" y="12914177"/>
              <a:ext cx="23469751" cy="65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213" name="A does 80% of a work in 20 days. He then calls in B and they together finish the remaining work in 3 days.…"/>
          <p:cNvSpPr txBox="1"/>
          <p:nvPr/>
        </p:nvSpPr>
        <p:spPr>
          <a:xfrm>
            <a:off x="1922499" y="1087793"/>
            <a:ext cx="19100137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ts val="5900"/>
              </a:lnSpc>
              <a:spcBef>
                <a:spcPts val="1800"/>
              </a:spcBef>
              <a:defRPr b="1"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A does 80% of a work in 20 days. He then calls in B and they together finish the remaining work in 3 days. </a:t>
            </a:r>
          </a:p>
          <a:p>
            <a:pPr defTabSz="457200">
              <a:lnSpc>
                <a:spcPct val="100000"/>
              </a:lnSpc>
              <a:spcBef>
                <a:spcPts val="1800"/>
              </a:spcBef>
              <a:defRPr b="1"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How long B alone would take to do the whole work?</a:t>
            </a:r>
          </a:p>
        </p:txBody>
      </p:sp>
      <p:sp>
        <p:nvSpPr>
          <p:cNvPr id="214" name="Unitary Method:…"/>
          <p:cNvSpPr txBox="1"/>
          <p:nvPr/>
        </p:nvSpPr>
        <p:spPr>
          <a:xfrm>
            <a:off x="1989425" y="2630199"/>
            <a:ext cx="9563225" cy="812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indent="127000" defTabSz="457200">
              <a:lnSpc>
                <a:spcPts val="5500"/>
              </a:lnSpc>
              <a:spcBef>
                <a:spcPts val="0"/>
              </a:spcBef>
              <a:defRPr b="1"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Unitary Method:</a:t>
            </a:r>
          </a:p>
          <a:p>
            <a:pPr indent="127000" defTabSz="457200">
              <a:lnSpc>
                <a:spcPts val="5500"/>
              </a:lnSpc>
              <a:spcBef>
                <a:spcPts val="0"/>
              </a:spcBef>
              <a:defRPr b="1"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Total work =1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Whole Work done by A = ( 20 * 5 ) / 4 = 25 days.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Work done by A in 1 day= 1/25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Remaining Work = 1 - 4 / 5 = 1 / 5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Whole work will be done by A and B in = 3 * 5 = 15 days</a:t>
            </a:r>
            <a:br/>
            <a:r>
              <a:t>Work done by A  + B in 1 day = 1/15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Work done by B in 1 day = 1/x</a:t>
            </a:r>
            <a:br/>
            <a:r>
              <a:t>Now, (1/25 )+ (1/x )= (1/15)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1/x = 2/75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x = 37.5 days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nodeType="with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0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4" dur="1000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1000" fill="hold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1000" fill="hold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1000" fill="hold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2" dur="1000" fill="hold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9" dur="1000" fill="hold"/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2"/>
      <p:bldP build="whole" bldLvl="1" animBg="1" rev="0" advAuto="0" spid="2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Image Gallery"/>
          <p:cNvGrpSpPr/>
          <p:nvPr/>
        </p:nvGrpSpPr>
        <p:grpSpPr>
          <a:xfrm>
            <a:off x="719500" y="308537"/>
            <a:ext cx="23469751" cy="13571150"/>
            <a:chOff x="0" y="0"/>
            <a:chExt cx="23469750" cy="13571149"/>
          </a:xfrm>
        </p:grpSpPr>
        <p:pic>
          <p:nvPicPr>
            <p:cNvPr id="216" name="ChalkBoard-PPT-Slides-1024x768.jpg" descr="ChalkBoard-PPT-Slides-1024x768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533" r="0" b="13533"/>
            <a:stretch>
              <a:fillRect/>
            </a:stretch>
          </p:blipFill>
          <p:spPr>
            <a:xfrm>
              <a:off x="0" y="-1"/>
              <a:ext cx="23469751" cy="12837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7" name="Type to enter a caption."/>
            <p:cNvSpPr txBox="1"/>
            <p:nvPr/>
          </p:nvSpPr>
          <p:spPr>
            <a:xfrm>
              <a:off x="0" y="12914177"/>
              <a:ext cx="23469751" cy="65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219" name="A and B can do a work in 8 days, B and C can do the same work in 12 days. A, B and C together can finish it in 6 days.…"/>
          <p:cNvSpPr txBox="1"/>
          <p:nvPr/>
        </p:nvSpPr>
        <p:spPr>
          <a:xfrm>
            <a:off x="1922689" y="1050526"/>
            <a:ext cx="20130009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ct val="100000"/>
              </a:lnSpc>
              <a:spcBef>
                <a:spcPts val="150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A and B can do a work in 8 days, B and C can do the same work in 12 days. A, B and C together can finish it in 6 days. </a:t>
            </a:r>
          </a:p>
          <a:p>
            <a:pPr defTabSz="457200">
              <a:lnSpc>
                <a:spcPct val="100000"/>
              </a:lnSpc>
              <a:spcBef>
                <a:spcPts val="150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A and C together will do it in :</a:t>
            </a:r>
          </a:p>
        </p:txBody>
      </p:sp>
      <p:sp>
        <p:nvSpPr>
          <p:cNvPr id="220" name="Unitary Method:…"/>
          <p:cNvSpPr txBox="1"/>
          <p:nvPr/>
        </p:nvSpPr>
        <p:spPr>
          <a:xfrm>
            <a:off x="2059393" y="2700168"/>
            <a:ext cx="8392624" cy="949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indent="127000" defTabSz="457200">
              <a:lnSpc>
                <a:spcPts val="5000"/>
              </a:lnSpc>
              <a:spcBef>
                <a:spcPts val="0"/>
              </a:spcBef>
              <a:defRPr b="1"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Unitary Method:</a:t>
            </a:r>
          </a:p>
          <a:p>
            <a:pPr indent="127000" defTabSz="457200">
              <a:lnSpc>
                <a:spcPts val="5000"/>
              </a:lnSpc>
              <a:spcBef>
                <a:spcPts val="0"/>
              </a:spcBef>
              <a:defRPr b="1"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The one day work of A and B is = 1/8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The one day work of B and C is = 1/12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Let A and C complete the work in x days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The one day work of A and C is =1/x 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The one day work of A, B and C is = 1/6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Thus, (A+B+B+C+C+A)’s one day’s work =1/8+1/12+1/x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2(A+B+B+C+C+A)=3x+2x+24x/24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3x=24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x=8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Hence, A and C together complete the work in 8 day.</a:t>
            </a:r>
          </a:p>
        </p:txBody>
      </p:sp>
      <p:sp>
        <p:nvSpPr>
          <p:cNvPr id="221" name="LCM Method :…"/>
          <p:cNvSpPr txBox="1"/>
          <p:nvPr/>
        </p:nvSpPr>
        <p:spPr>
          <a:xfrm>
            <a:off x="12099865" y="2611504"/>
            <a:ext cx="8582559" cy="914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indent="127000" defTabSz="457200">
              <a:lnSpc>
                <a:spcPct val="150000"/>
              </a:lnSpc>
              <a:spcBef>
                <a:spcPts val="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LCM Method :</a:t>
            </a:r>
            <a:endParaRPr b="0"/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Lets assume , Total work = LCM (8, 12, 6) = 24 units</a:t>
            </a:r>
            <a:br/>
            <a:r>
              <a:t>Work done by A + B in 1 day = 24 / 8  = 3 units</a:t>
            </a:r>
            <a:br/>
            <a:r>
              <a:t>Work done by B + C in 1 day = 24 / 12  = 2 units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Work done by A + C  in 1 day = x  units</a:t>
            </a:r>
            <a:br/>
            <a:r>
              <a:t>Work done by A + B + C  in 1 day = 24 / 6 = 4 units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Thus, (A+B+B+C+C+A)’s one day’s work = 3 + 2 + x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2(A+B+B+C+C+A)=3 + 2 + x 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2 ( 4 ) = 5 + x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x = 3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In 1 day A and C  together can finish  = 3 units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So, 24 units =&gt; 24/3 = 8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Hence, A and C together complete the work in 8 day.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nodeType="with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0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4" dur="1000" fill="hold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1000" fill="hold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1000" fill="hold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1000" fill="hold"/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2" dur="1000" fill="hold"/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9" dur="1000" fill="hold"/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6" dur="1000" fill="hold"/>
                                        <p:tgtEl>
                                          <p:spTgt spid="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3" dur="1000" fill="hold"/>
                                        <p:tgtEl>
                                          <p:spTgt spid="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0" dur="1000" fill="hold"/>
                                        <p:tgtEl>
                                          <p:spTgt spid="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7" dur="1000" fill="hold"/>
                                        <p:tgtEl>
                                          <p:spTgt spid="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4" dur="1000" fill="hold"/>
                                        <p:tgtEl>
                                          <p:spTgt spid="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1" dur="1000" fill="hold"/>
                                        <p:tgtEl>
                                          <p:spTgt spid="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8" dur="1000" fill="hold"/>
                                        <p:tgtEl>
                                          <p:spTgt spid="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5" dur="1000" fill="hold"/>
                                        <p:tgtEl>
                                          <p:spTgt spid="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2" dur="1000" fill="hold"/>
                                        <p:tgtEl>
                                          <p:spTgt spid="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22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9" dur="1000" fill="hold"/>
                                        <p:tgtEl>
                                          <p:spTgt spid="22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2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2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2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6" dur="1000" fill="hold"/>
                                        <p:tgtEl>
                                          <p:spTgt spid="2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2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3" dur="1000" fill="hold"/>
                                        <p:tgtEl>
                                          <p:spTgt spid="2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Class="entr" nodeType="with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4" dur="10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Class="entr" nodeType="after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0" dur="1000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7" dur="1000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4" dur="1000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1" dur="1000" fill="hold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8" dur="1000" fill="hold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4" fill="hold"/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15" dur="1000" fill="hold"/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1" fill="hold"/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2" dur="1000" fill="hold"/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8" fill="hold"/>
                                        <p:tgtEl>
                                          <p:spTgt spid="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9" dur="1000" fill="hold"/>
                                        <p:tgtEl>
                                          <p:spTgt spid="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6" dur="1000" fill="hold"/>
                                        <p:tgtEl>
                                          <p:spTgt spid="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3" dur="1000" fill="hold"/>
                                        <p:tgtEl>
                                          <p:spTgt spid="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3"/>
      <p:bldP build="p" bldLvl="5" animBg="1" rev="0" advAuto="0" spid="220" grpId="2"/>
      <p:bldP build="whole" bldLvl="1" animBg="1" rev="0" advAuto="0" spid="21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Image Gallery"/>
          <p:cNvGrpSpPr/>
          <p:nvPr/>
        </p:nvGrpSpPr>
        <p:grpSpPr>
          <a:xfrm>
            <a:off x="719500" y="308537"/>
            <a:ext cx="23469751" cy="13571150"/>
            <a:chOff x="0" y="0"/>
            <a:chExt cx="23469750" cy="13571149"/>
          </a:xfrm>
        </p:grpSpPr>
        <p:pic>
          <p:nvPicPr>
            <p:cNvPr id="223" name="ChalkBoard-PPT-Slides-1024x768.jpg" descr="ChalkBoard-PPT-Slides-1024x768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533" r="0" b="13533"/>
            <a:stretch>
              <a:fillRect/>
            </a:stretch>
          </p:blipFill>
          <p:spPr>
            <a:xfrm>
              <a:off x="0" y="-1"/>
              <a:ext cx="23469751" cy="12837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4" name="Type to enter a caption."/>
            <p:cNvSpPr txBox="1"/>
            <p:nvPr/>
          </p:nvSpPr>
          <p:spPr>
            <a:xfrm>
              <a:off x="0" y="12914177"/>
              <a:ext cx="23469751" cy="65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226" name="Alternate Day Problems"/>
          <p:cNvSpPr txBox="1"/>
          <p:nvPr/>
        </p:nvSpPr>
        <p:spPr>
          <a:xfrm>
            <a:off x="6362179" y="5321300"/>
            <a:ext cx="13973920" cy="190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457200">
              <a:lnSpc>
                <a:spcPts val="15000"/>
              </a:lnSpc>
              <a:spcBef>
                <a:spcPts val="0"/>
              </a:spcBef>
              <a:defRPr b="1" sz="10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Alternate Day Problems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Image Gallery"/>
          <p:cNvGrpSpPr/>
          <p:nvPr/>
        </p:nvGrpSpPr>
        <p:grpSpPr>
          <a:xfrm>
            <a:off x="719500" y="308537"/>
            <a:ext cx="23469751" cy="13571150"/>
            <a:chOff x="0" y="0"/>
            <a:chExt cx="23469750" cy="13571149"/>
          </a:xfrm>
        </p:grpSpPr>
        <p:pic>
          <p:nvPicPr>
            <p:cNvPr id="228" name="ChalkBoard-PPT-Slides-1024x768.jpg" descr="ChalkBoard-PPT-Slides-1024x768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533" r="0" b="13533"/>
            <a:stretch>
              <a:fillRect/>
            </a:stretch>
          </p:blipFill>
          <p:spPr>
            <a:xfrm>
              <a:off x="0" y="-1"/>
              <a:ext cx="23469751" cy="12837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9" name="Type to enter a caption."/>
            <p:cNvSpPr txBox="1"/>
            <p:nvPr/>
          </p:nvSpPr>
          <p:spPr>
            <a:xfrm>
              <a:off x="0" y="12914177"/>
              <a:ext cx="23469751" cy="65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231" name="A, B and C can do a piece of work in 11 days, 20 days and 55 days respectively, working alone.…"/>
          <p:cNvSpPr txBox="1"/>
          <p:nvPr/>
        </p:nvSpPr>
        <p:spPr>
          <a:xfrm>
            <a:off x="1922499" y="1052809"/>
            <a:ext cx="15465922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30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A, B and C can do a piece of work in 11 days, 20 days and 55 days respectively, working alone. 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b="1" sz="30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How soon can the work he done if A is assisted by B and C on alternate days?</a:t>
            </a:r>
          </a:p>
        </p:txBody>
      </p:sp>
      <p:sp>
        <p:nvSpPr>
          <p:cNvPr id="232" name="Unitary Method:…"/>
          <p:cNvSpPr txBox="1"/>
          <p:nvPr/>
        </p:nvSpPr>
        <p:spPr>
          <a:xfrm>
            <a:off x="1919456" y="3118775"/>
            <a:ext cx="9901369" cy="607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indent="127000" defTabSz="457200">
              <a:lnSpc>
                <a:spcPts val="5500"/>
              </a:lnSpc>
              <a:spcBef>
                <a:spcPts val="0"/>
              </a:spcBef>
              <a:defRPr b="1"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Unitary Method:</a:t>
            </a:r>
          </a:p>
          <a:p>
            <a:pPr indent="127000" defTabSz="457200">
              <a:lnSpc>
                <a:spcPts val="5500"/>
              </a:lnSpc>
              <a:spcBef>
                <a:spcPts val="0"/>
              </a:spcBef>
              <a:defRPr b="1"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Total work =1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Work done by A in 1 day= 1/11</a:t>
            </a:r>
            <a:br/>
            <a:r>
              <a:t>Work done by B in 1 day = 1/20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Work done by C in 1 day = 1/55</a:t>
            </a:r>
            <a:br/>
            <a:r>
              <a:t>Work done in first two days  = 1/11 + 1/20 + 1/11 + 1/55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                                                       = 1/4</a:t>
            </a:r>
            <a:br/>
            <a:r>
              <a:t>Work done in 8 days = 4 * 1/ 4  = 1 days</a:t>
            </a:r>
          </a:p>
        </p:txBody>
      </p:sp>
      <p:sp>
        <p:nvSpPr>
          <p:cNvPr id="233" name="LCM Method :…"/>
          <p:cNvSpPr txBox="1"/>
          <p:nvPr/>
        </p:nvSpPr>
        <p:spPr>
          <a:xfrm>
            <a:off x="13254344" y="2698965"/>
            <a:ext cx="9790510" cy="10341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indent="127000" defTabSz="457200">
              <a:lnSpc>
                <a:spcPct val="150000"/>
              </a:lnSpc>
              <a:spcBef>
                <a:spcPts val="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LCM Method :</a:t>
            </a:r>
            <a:endParaRPr b="0"/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Lets assume , Total work = LCM (11, 20 , 55 ) = 220 units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Let total  work is 220 units such that,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Work done by A in 1 day = 220 / 11 = 20 units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Work done by B in 1 day = 220 / 20 = 11 units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Work done by C in 1 day =220 / 55 = 4 units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ct val="150000"/>
              </a:lnSpc>
              <a:spcBef>
                <a:spcPts val="0"/>
              </a:spcBef>
              <a:defRPr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First day, A and B work and completes 20+11=31 units of work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Second day, A and C work and completes 20+4=24 units of work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ts val="5200"/>
              </a:lnSpc>
              <a:spcBef>
                <a:spcPts val="0"/>
              </a:spcBef>
              <a:defRPr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So, In every 2 days, 31+24=55 units of work gets completed.</a:t>
            </a:r>
          </a:p>
          <a:p>
            <a:pPr defTabSz="457200">
              <a:lnSpc>
                <a:spcPts val="3800"/>
              </a:lnSpc>
              <a:spcBef>
                <a:spcPts val="0"/>
              </a:spcBef>
              <a:defRPr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ts val="5200"/>
              </a:lnSpc>
              <a:spcBef>
                <a:spcPts val="0"/>
              </a:spcBef>
              <a:defRPr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In 8 days, 4×55=220 units of work gets completed.</a:t>
            </a:r>
          </a:p>
          <a:p>
            <a:pPr defTabSz="457200">
              <a:lnSpc>
                <a:spcPts val="3800"/>
              </a:lnSpc>
              <a:spcBef>
                <a:spcPts val="0"/>
              </a:spcBef>
              <a:defRPr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ts val="5200"/>
              </a:lnSpc>
              <a:spcBef>
                <a:spcPts val="0"/>
              </a:spcBef>
              <a:defRPr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Therefore, ans is 8 days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nodeType="with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0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4" dur="1000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1000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Class="entr" nodeType="with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2" dur="10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Class="entr" nodeType="after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8" dur="100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5" dur="1000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2" dur="100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9" dur="1000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6" dur="1000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3" dur="1000" fill="hold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0" dur="1000" fill="hold"/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7" dur="1000" fill="hold"/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4" dur="1000" fill="hold"/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1" dur="1000" fill="hold"/>
                                        <p:tgtEl>
                                          <p:spTgt spid="2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2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8" dur="1000" fill="hold"/>
                                        <p:tgtEl>
                                          <p:spTgt spid="2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2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5" dur="1000" fill="hold"/>
                                        <p:tgtEl>
                                          <p:spTgt spid="2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2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2" dur="1000" fill="hold"/>
                                        <p:tgtEl>
                                          <p:spTgt spid="2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2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9" dur="1000" fill="hold"/>
                                        <p:tgtEl>
                                          <p:spTgt spid="2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2" grpId="2"/>
      <p:bldP build="whole" bldLvl="1" animBg="1" rev="0" advAuto="0" spid="231" grpId="1"/>
      <p:bldP build="p" bldLvl="5" animBg="1" rev="0" advAuto="0" spid="233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Image Gallery"/>
          <p:cNvGrpSpPr/>
          <p:nvPr/>
        </p:nvGrpSpPr>
        <p:grpSpPr>
          <a:xfrm>
            <a:off x="719500" y="308537"/>
            <a:ext cx="23469751" cy="13571150"/>
            <a:chOff x="0" y="0"/>
            <a:chExt cx="23469750" cy="13571149"/>
          </a:xfrm>
        </p:grpSpPr>
        <p:pic>
          <p:nvPicPr>
            <p:cNvPr id="235" name="ChalkBoard-PPT-Slides-1024x768.jpg" descr="ChalkBoard-PPT-Slides-1024x768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533" r="0" b="13533"/>
            <a:stretch>
              <a:fillRect/>
            </a:stretch>
          </p:blipFill>
          <p:spPr>
            <a:xfrm>
              <a:off x="0" y="-1"/>
              <a:ext cx="23469751" cy="12837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Type to enter a caption."/>
            <p:cNvSpPr txBox="1"/>
            <p:nvPr/>
          </p:nvSpPr>
          <p:spPr>
            <a:xfrm>
              <a:off x="0" y="12914177"/>
              <a:ext cx="23469751" cy="65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238" name="Efficiency Problems"/>
          <p:cNvSpPr txBox="1"/>
          <p:nvPr/>
        </p:nvSpPr>
        <p:spPr>
          <a:xfrm>
            <a:off x="6362179" y="5321298"/>
            <a:ext cx="11659642" cy="1907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457200">
              <a:lnSpc>
                <a:spcPts val="15000"/>
              </a:lnSpc>
              <a:spcBef>
                <a:spcPts val="0"/>
              </a:spcBef>
              <a:defRPr b="1" sz="10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Efficiency Problems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Image Gallery"/>
          <p:cNvGrpSpPr/>
          <p:nvPr/>
        </p:nvGrpSpPr>
        <p:grpSpPr>
          <a:xfrm>
            <a:off x="719500" y="308537"/>
            <a:ext cx="23469751" cy="13571150"/>
            <a:chOff x="0" y="0"/>
            <a:chExt cx="23469750" cy="13571149"/>
          </a:xfrm>
        </p:grpSpPr>
        <p:pic>
          <p:nvPicPr>
            <p:cNvPr id="240" name="ChalkBoard-PPT-Slides-1024x768.jpg" descr="ChalkBoard-PPT-Slides-1024x768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533" r="0" b="13533"/>
            <a:stretch>
              <a:fillRect/>
            </a:stretch>
          </p:blipFill>
          <p:spPr>
            <a:xfrm>
              <a:off x="0" y="-1"/>
              <a:ext cx="23469751" cy="12837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Type to enter a caption."/>
            <p:cNvSpPr txBox="1"/>
            <p:nvPr/>
          </p:nvSpPr>
          <p:spPr>
            <a:xfrm>
              <a:off x="0" y="12914177"/>
              <a:ext cx="23469751" cy="65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243" name="One pipe can fill a tank three times as fast as another pipe. If together the two pipes can fill the tank in 36 minutes,…"/>
          <p:cNvSpPr txBox="1"/>
          <p:nvPr/>
        </p:nvSpPr>
        <p:spPr>
          <a:xfrm>
            <a:off x="1905006" y="1262714"/>
            <a:ext cx="20052805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ts val="6600"/>
              </a:lnSpc>
              <a:spcBef>
                <a:spcPts val="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One pipe can fill a tank three times as fast as another pipe. If together the two pipes can fill the tank in 36 minutes,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then the slower pipe alone will be able to fill the tank in.</a:t>
            </a:r>
          </a:p>
        </p:txBody>
      </p:sp>
      <p:sp>
        <p:nvSpPr>
          <p:cNvPr id="244" name="Let the slower pipe alone fill the tank in x minutes. Then, faster pipe will fill it in x/3 minutes.…"/>
          <p:cNvSpPr txBox="1"/>
          <p:nvPr/>
        </p:nvSpPr>
        <p:spPr>
          <a:xfrm>
            <a:off x="2077836" y="3178352"/>
            <a:ext cx="8906509" cy="535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ct val="150000"/>
              </a:lnSpc>
              <a:spcBef>
                <a:spcPts val="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Let the slower pipe alone fill the tank in x minutes.</a:t>
            </a:r>
            <a:br/>
            <a:r>
              <a:t>Then, faster pipe will fill it in x/3 minutes.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 In 1 minute, 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ct val="150000"/>
              </a:lnSpc>
              <a:spcBef>
                <a:spcPts val="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( 1/ x ) + ( 3/ x)  = 1 / 36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ct val="150000"/>
              </a:lnSpc>
              <a:spcBef>
                <a:spcPts val="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x = 144 mins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nodeType="with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0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 fill="hold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4" dur="1000" fill="hold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1000" fill="hold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1000" fill="hold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3" grpId="1"/>
      <p:bldP build="p" bldLvl="5" animBg="1" rev="0" advAuto="0" spid="244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Image Gallery"/>
          <p:cNvGrpSpPr/>
          <p:nvPr/>
        </p:nvGrpSpPr>
        <p:grpSpPr>
          <a:xfrm>
            <a:off x="107276" y="159261"/>
            <a:ext cx="23469751" cy="13571150"/>
            <a:chOff x="0" y="0"/>
            <a:chExt cx="23469750" cy="13571149"/>
          </a:xfrm>
        </p:grpSpPr>
        <p:pic>
          <p:nvPicPr>
            <p:cNvPr id="246" name="ChalkBoard-PPT-Slides-1024x768.jpg" descr="ChalkBoard-PPT-Slides-1024x768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533" r="0" b="13533"/>
            <a:stretch>
              <a:fillRect/>
            </a:stretch>
          </p:blipFill>
          <p:spPr>
            <a:xfrm>
              <a:off x="0" y="-1"/>
              <a:ext cx="23469751" cy="12837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" name="Type to enter a caption."/>
            <p:cNvSpPr txBox="1"/>
            <p:nvPr/>
          </p:nvSpPr>
          <p:spPr>
            <a:xfrm>
              <a:off x="0" y="12914177"/>
              <a:ext cx="23469751" cy="65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249" name="Arun and Vinay together can do a piece of work in 7 days. if Arun does twice as much work as Vinay,…"/>
          <p:cNvSpPr txBox="1"/>
          <p:nvPr/>
        </p:nvSpPr>
        <p:spPr>
          <a:xfrm>
            <a:off x="1905006" y="1262714"/>
            <a:ext cx="17442546" cy="1771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ts val="6100"/>
              </a:lnSpc>
              <a:spcBef>
                <a:spcPts val="150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Arun and Vinay together can do a piece of work in 7 days. if Arun does twice as much work as Vinay, </a:t>
            </a:r>
          </a:p>
          <a:p>
            <a:pPr defTabSz="457200">
              <a:lnSpc>
                <a:spcPts val="6100"/>
              </a:lnSpc>
              <a:spcBef>
                <a:spcPts val="150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how much days will Arun take to complete alone</a:t>
            </a:r>
          </a:p>
        </p:txBody>
      </p:sp>
      <p:sp>
        <p:nvSpPr>
          <p:cNvPr id="250" name="A and B together can do a piece of work in 7 days.…"/>
          <p:cNvSpPr txBox="1"/>
          <p:nvPr/>
        </p:nvSpPr>
        <p:spPr>
          <a:xfrm>
            <a:off x="2374251" y="3802171"/>
            <a:ext cx="9008828" cy="424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ct val="2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A and B together can do a piece of work in 7 days.</a:t>
            </a:r>
          </a:p>
          <a:p>
            <a:pPr defTabSz="457200">
              <a:lnSpc>
                <a:spcPct val="2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If B take x days means A will take = x/2 days</a:t>
            </a:r>
          </a:p>
          <a:p>
            <a:pPr defTabSz="457200">
              <a:lnSpc>
                <a:spcPct val="2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A does twice as much work as B i.e. 1/7 = 1/x + 2/x</a:t>
            </a:r>
          </a:p>
          <a:p>
            <a:pPr defTabSz="457200">
              <a:lnSpc>
                <a:spcPct val="2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or, x = 21 i.e. B takes 21 days alone.</a:t>
            </a:r>
          </a:p>
          <a:p>
            <a:pPr defTabSz="457200">
              <a:lnSpc>
                <a:spcPct val="2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∴So, A will take half the time i.e. 21/2 days = 10.5 days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nodeType="with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0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 fill="hold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4" dur="1000" fill="hold"/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0" grpId="2"/>
      <p:bldP build="whole" bldLvl="1" animBg="1" rev="0" advAuto="0" spid="24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Image Gallery"/>
          <p:cNvGrpSpPr/>
          <p:nvPr/>
        </p:nvGrpSpPr>
        <p:grpSpPr>
          <a:xfrm>
            <a:off x="719500" y="308537"/>
            <a:ext cx="23469751" cy="13571150"/>
            <a:chOff x="0" y="0"/>
            <a:chExt cx="23469750" cy="13571149"/>
          </a:xfrm>
        </p:grpSpPr>
        <p:pic>
          <p:nvPicPr>
            <p:cNvPr id="252" name="ChalkBoard-PPT-Slides-1024x768.jpg" descr="ChalkBoard-PPT-Slides-1024x768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533" r="0" b="13533"/>
            <a:stretch>
              <a:fillRect/>
            </a:stretch>
          </p:blipFill>
          <p:spPr>
            <a:xfrm>
              <a:off x="0" y="-1"/>
              <a:ext cx="23469751" cy="12837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3" name="Type to enter a caption."/>
            <p:cNvSpPr txBox="1"/>
            <p:nvPr/>
          </p:nvSpPr>
          <p:spPr>
            <a:xfrm>
              <a:off x="0" y="12914177"/>
              <a:ext cx="23469751" cy="65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255" name="Wage Problems"/>
          <p:cNvSpPr txBox="1"/>
          <p:nvPr/>
        </p:nvSpPr>
        <p:spPr>
          <a:xfrm>
            <a:off x="6362179" y="5321300"/>
            <a:ext cx="9164291" cy="190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457200">
              <a:lnSpc>
                <a:spcPts val="15000"/>
              </a:lnSpc>
              <a:spcBef>
                <a:spcPts val="0"/>
              </a:spcBef>
              <a:defRPr b="1" sz="10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Wage Problems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Image Gallery"/>
          <p:cNvGrpSpPr/>
          <p:nvPr/>
        </p:nvGrpSpPr>
        <p:grpSpPr>
          <a:xfrm>
            <a:off x="719500" y="308537"/>
            <a:ext cx="23469751" cy="13571150"/>
            <a:chOff x="0" y="0"/>
            <a:chExt cx="23469750" cy="13571149"/>
          </a:xfrm>
        </p:grpSpPr>
        <p:pic>
          <p:nvPicPr>
            <p:cNvPr id="257" name="ChalkBoard-PPT-Slides-1024x768.jpg" descr="ChalkBoard-PPT-Slides-1024x768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533" r="0" b="13533"/>
            <a:stretch>
              <a:fillRect/>
            </a:stretch>
          </p:blipFill>
          <p:spPr>
            <a:xfrm>
              <a:off x="0" y="-1"/>
              <a:ext cx="23469751" cy="12837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8" name="Type to enter a caption."/>
            <p:cNvSpPr txBox="1"/>
            <p:nvPr/>
          </p:nvSpPr>
          <p:spPr>
            <a:xfrm>
              <a:off x="0" y="12914177"/>
              <a:ext cx="23469751" cy="65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260" name="A and B undertake to do a piece of work for Rs.100. A can do it in 5 days and B can do it in 10 days.…"/>
          <p:cNvSpPr txBox="1"/>
          <p:nvPr/>
        </p:nvSpPr>
        <p:spPr>
          <a:xfrm>
            <a:off x="1922499" y="1116309"/>
            <a:ext cx="16079838" cy="148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ts val="57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A and B undertake to do a piece of work for Rs.100. A can do it in 5 days and B can do it in 10 days. </a:t>
            </a:r>
          </a:p>
          <a:p>
            <a:pPr defTabSz="457200">
              <a:lnSpc>
                <a:spcPts val="57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With the help of C, they finish it in 2 days. How much should C be paid for his contribution?</a:t>
            </a:r>
          </a:p>
        </p:txBody>
      </p:sp>
      <p:sp>
        <p:nvSpPr>
          <p:cNvPr id="261" name="Unitary Method:…"/>
          <p:cNvSpPr txBox="1"/>
          <p:nvPr/>
        </p:nvSpPr>
        <p:spPr>
          <a:xfrm>
            <a:off x="2059393" y="3277406"/>
            <a:ext cx="10695014" cy="13302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indent="127000" defTabSz="457200">
              <a:lnSpc>
                <a:spcPts val="5500"/>
              </a:lnSpc>
              <a:spcBef>
                <a:spcPts val="0"/>
              </a:spcBef>
              <a:defRPr b="1"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Unitary Method:</a:t>
            </a:r>
          </a:p>
          <a:p>
            <a:pPr indent="127000" defTabSz="457200">
              <a:lnSpc>
                <a:spcPts val="5500"/>
              </a:lnSpc>
              <a:spcBef>
                <a:spcPts val="0"/>
              </a:spcBef>
              <a:defRPr b="1"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Total work =1</a:t>
            </a:r>
          </a:p>
          <a:p>
            <a:pPr defTabSz="457200">
              <a:lnSpc>
                <a:spcPts val="5500"/>
              </a:lnSpc>
              <a:spcBef>
                <a:spcPts val="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In 1 day A =  1/5</a:t>
            </a:r>
          </a:p>
          <a:p>
            <a:pPr defTabSz="457200">
              <a:lnSpc>
                <a:spcPts val="5500"/>
              </a:lnSpc>
              <a:spcBef>
                <a:spcPts val="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In 1 day B = 1/10</a:t>
            </a:r>
          </a:p>
          <a:p>
            <a:pPr defTabSz="457200">
              <a:lnSpc>
                <a:spcPts val="5500"/>
              </a:lnSpc>
              <a:spcBef>
                <a:spcPts val="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ts val="5500"/>
              </a:lnSpc>
              <a:spcBef>
                <a:spcPts val="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ALL TOGETHER ONE DAY WORK (A+B+C)=1/2</a:t>
            </a:r>
          </a:p>
          <a:p>
            <a:pPr defTabSz="457200">
              <a:lnSpc>
                <a:spcPts val="5500"/>
              </a:lnSpc>
              <a:spcBef>
                <a:spcPts val="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1/5+1/10+1/C=1/2</a:t>
            </a:r>
          </a:p>
          <a:p>
            <a:pPr defTabSz="457200">
              <a:lnSpc>
                <a:spcPts val="5500"/>
              </a:lnSpc>
              <a:spcBef>
                <a:spcPts val="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ts val="5500"/>
              </a:lnSpc>
              <a:spcBef>
                <a:spcPts val="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3/10+1/C=1/2</a:t>
            </a:r>
          </a:p>
          <a:p>
            <a:pPr defTabSz="457200">
              <a:lnSpc>
                <a:spcPts val="5500"/>
              </a:lnSpc>
              <a:spcBef>
                <a:spcPts val="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1/C=1/5</a:t>
            </a:r>
          </a:p>
          <a:p>
            <a:pPr defTabSz="457200">
              <a:lnSpc>
                <a:spcPts val="5500"/>
              </a:lnSpc>
              <a:spcBef>
                <a:spcPts val="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C CAN DO WHOLE Work IN 5 DAYS</a:t>
            </a:r>
          </a:p>
          <a:p>
            <a:pPr defTabSz="457200">
              <a:lnSpc>
                <a:spcPts val="5500"/>
              </a:lnSpc>
              <a:spcBef>
                <a:spcPts val="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ts val="5500"/>
              </a:lnSpc>
              <a:spcBef>
                <a:spcPts val="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WORKING DAYS 5:10:5</a:t>
            </a:r>
          </a:p>
          <a:p>
            <a:pPr defTabSz="457200">
              <a:lnSpc>
                <a:spcPts val="5500"/>
              </a:lnSpc>
              <a:spcBef>
                <a:spcPts val="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ts val="5500"/>
              </a:lnSpc>
              <a:spcBef>
                <a:spcPts val="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AMOUNT SHARE IS RECIPROCAL OF WORKING DAYS 1/5:1/10:1/5</a:t>
            </a:r>
          </a:p>
          <a:p>
            <a:pPr defTabSz="457200">
              <a:lnSpc>
                <a:spcPts val="5500"/>
              </a:lnSpc>
              <a:spcBef>
                <a:spcPts val="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WE GET 2:1:2</a:t>
            </a:r>
          </a:p>
          <a:p>
            <a:pPr defTabSz="457200">
              <a:lnSpc>
                <a:spcPts val="5500"/>
              </a:lnSpc>
              <a:spcBef>
                <a:spcPts val="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ts val="5500"/>
              </a:lnSpc>
              <a:spcBef>
                <a:spcPts val="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C GET2/5*100=40 RUPEES</a:t>
            </a:r>
          </a:p>
        </p:txBody>
      </p:sp>
      <p:sp>
        <p:nvSpPr>
          <p:cNvPr id="262" name="LCM Method :…"/>
          <p:cNvSpPr txBox="1"/>
          <p:nvPr/>
        </p:nvSpPr>
        <p:spPr>
          <a:xfrm>
            <a:off x="13730712" y="2972607"/>
            <a:ext cx="8209559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indent="127000" defTabSz="457200">
              <a:lnSpc>
                <a:spcPct val="150000"/>
              </a:lnSpc>
              <a:spcBef>
                <a:spcPts val="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LCM Method :</a:t>
            </a:r>
            <a:endParaRPr b="0"/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Lets assume , Total work = LCM (5, 10) = 10 units</a:t>
            </a:r>
            <a:br/>
            <a:r>
              <a:t>Work done by A in 1 day = 10/ 5 = 2 units</a:t>
            </a:r>
            <a:br/>
            <a:r>
              <a:t>Work done by B in 1 day = 10 / 10  = 1 units</a:t>
            </a:r>
            <a:br/>
            <a:r>
              <a:t>Work done by A + B in 1 days = 2 * 1 = 3 units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Work done by A + B in 2 days = 2 * 3 = 6 units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Remaining units = 10 - 6 = 4 units is done by C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C’s share = ( 4 / 10 ) * 100 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                  = 40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nodeType="with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0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4" dur="1000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1000" fill="hold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1000" fill="hold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1000" fill="hold"/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2" dur="1000" fill="hold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9" dur="1000" fill="hold"/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6" dur="1000" fill="hold"/>
                                        <p:tgtEl>
                                          <p:spTgt spid="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3" dur="1000" fill="hold"/>
                                        <p:tgtEl>
                                          <p:spTgt spid="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0" dur="1000" fill="hold"/>
                                        <p:tgtEl>
                                          <p:spTgt spid="2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7" dur="1000" fill="hold"/>
                                        <p:tgtEl>
                                          <p:spTgt spid="2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4" dur="1000" fill="hold"/>
                                        <p:tgtEl>
                                          <p:spTgt spid="2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1" dur="1000" fill="hold"/>
                                        <p:tgtEl>
                                          <p:spTgt spid="2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26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8" dur="1000" fill="hold"/>
                                        <p:tgtEl>
                                          <p:spTgt spid="26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6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26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5" dur="1000" fill="hold"/>
                                        <p:tgtEl>
                                          <p:spTgt spid="26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6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6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2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2" dur="1000" fill="hold"/>
                                        <p:tgtEl>
                                          <p:spTgt spid="2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Class="entr" nodeType="with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3" dur="10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Class="entr" nodeType="after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9" dur="1000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6" dur="1000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3" dur="1000" fill="hold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0" dur="1000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7" dur="1000" fill="hold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0" grpId="1"/>
      <p:bldP build="p" bldLvl="5" animBg="1" rev="0" advAuto="0" spid="262" grpId="3"/>
      <p:bldP build="p" bldLvl="5" animBg="1" rev="0" advAuto="0" spid="261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Image Gallery"/>
          <p:cNvGrpSpPr/>
          <p:nvPr/>
        </p:nvGrpSpPr>
        <p:grpSpPr>
          <a:xfrm>
            <a:off x="719500" y="308537"/>
            <a:ext cx="23469751" cy="13571150"/>
            <a:chOff x="0" y="0"/>
            <a:chExt cx="23469750" cy="13571149"/>
          </a:xfrm>
        </p:grpSpPr>
        <p:pic>
          <p:nvPicPr>
            <p:cNvPr id="264" name="ChalkBoard-PPT-Slides-1024x768.jpg" descr="ChalkBoard-PPT-Slides-1024x768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533" r="0" b="13533"/>
            <a:stretch>
              <a:fillRect/>
            </a:stretch>
          </p:blipFill>
          <p:spPr>
            <a:xfrm>
              <a:off x="0" y="-1"/>
              <a:ext cx="23469751" cy="12837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5" name="Type to enter a caption."/>
            <p:cNvSpPr txBox="1"/>
            <p:nvPr/>
          </p:nvSpPr>
          <p:spPr>
            <a:xfrm>
              <a:off x="0" y="12914177"/>
              <a:ext cx="23469751" cy="65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267" name="Subhash can copy 50 pages in 10 hours; Subhash and Prakash together can copy 300 pages in 40 hours.…"/>
          <p:cNvSpPr txBox="1"/>
          <p:nvPr/>
        </p:nvSpPr>
        <p:spPr>
          <a:xfrm>
            <a:off x="1905007" y="1262714"/>
            <a:ext cx="16354029" cy="1549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ts val="5200"/>
              </a:lnSpc>
              <a:spcBef>
                <a:spcPts val="140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Subhash can copy 50 pages in 10 hours; Subhash and Prakash together can copy 300 pages in 40 hours. </a:t>
            </a:r>
          </a:p>
          <a:p>
            <a:pPr defTabSz="457200">
              <a:lnSpc>
                <a:spcPts val="5200"/>
              </a:lnSpc>
              <a:spcBef>
                <a:spcPts val="140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In how much time can Prakash copy 30 pages? </a:t>
            </a:r>
          </a:p>
        </p:txBody>
      </p:sp>
      <p:sp>
        <p:nvSpPr>
          <p:cNvPr id="268" name="Number of page copied by (Subhash + Prakash) in 1 hour = 300/40   = 7.5 pages;…"/>
          <p:cNvSpPr txBox="1"/>
          <p:nvPr/>
        </p:nvSpPr>
        <p:spPr>
          <a:xfrm>
            <a:off x="1989425" y="2735152"/>
            <a:ext cx="13149226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ct val="2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Number of page copied by (Subhash + Prakash) in 1 hour = 300/40   = 7.5 pages;</a:t>
            </a:r>
          </a:p>
          <a:p>
            <a:pPr defTabSz="457200">
              <a:lnSpc>
                <a:spcPct val="2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Subhash copied pages in one hour = 50/10  = 5 pages</a:t>
            </a:r>
          </a:p>
          <a:p>
            <a:pPr defTabSz="457200">
              <a:lnSpc>
                <a:spcPct val="2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Hence, Prakash copied pages in one hour = 7.5 - 5 = 2.5</a:t>
            </a:r>
          </a:p>
          <a:p>
            <a:pPr defTabSz="457200">
              <a:lnSpc>
                <a:spcPct val="2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Thus,Prakash can copied 30 pages in = 30/2.5</a:t>
            </a:r>
          </a:p>
          <a:p>
            <a:pPr defTabSz="457200">
              <a:lnSpc>
                <a:spcPct val="2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 = 12 hour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nodeType="with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 fill="hold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0" fill="hold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 fill="hold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4" dur="1000" fill="hold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1000" fill="hold"/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8" grpId="2"/>
      <p:bldP build="whole" bldLvl="1" animBg="1" rev="0" advAuto="0" spid="26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Image Gallery"/>
          <p:cNvGrpSpPr/>
          <p:nvPr/>
        </p:nvGrpSpPr>
        <p:grpSpPr>
          <a:xfrm>
            <a:off x="1245628" y="580008"/>
            <a:ext cx="22417493" cy="13012833"/>
            <a:chOff x="0" y="0"/>
            <a:chExt cx="22417492" cy="13012832"/>
          </a:xfrm>
        </p:grpSpPr>
        <p:pic>
          <p:nvPicPr>
            <p:cNvPr id="156" name="ChalkBoard-PPT-Slides-1024x768.jpg" descr="ChalkBoard-PPT-Slides-1024x768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481" r="0" b="13481"/>
            <a:stretch>
              <a:fillRect/>
            </a:stretch>
          </p:blipFill>
          <p:spPr>
            <a:xfrm>
              <a:off x="-1" y="0"/>
              <a:ext cx="22417493" cy="122796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7" name="Type to enter a caption."/>
            <p:cNvSpPr txBox="1"/>
            <p:nvPr/>
          </p:nvSpPr>
          <p:spPr>
            <a:xfrm>
              <a:off x="-1" y="12355862"/>
              <a:ext cx="22417493" cy="65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159" name="Time : – Time taken to complete an assigned job.…"/>
          <p:cNvSpPr txBox="1"/>
          <p:nvPr/>
        </p:nvSpPr>
        <p:spPr>
          <a:xfrm>
            <a:off x="3251826" y="3700405"/>
            <a:ext cx="17880348" cy="647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Time : – Time taken to complete an assigned job.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Individual time :- Time needed by single person to complete a job.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Work:- It is the amount of work done actually.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ct val="15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Image Gallery"/>
          <p:cNvGrpSpPr/>
          <p:nvPr/>
        </p:nvGrpSpPr>
        <p:grpSpPr>
          <a:xfrm>
            <a:off x="128334" y="285612"/>
            <a:ext cx="23469751" cy="13571150"/>
            <a:chOff x="0" y="0"/>
            <a:chExt cx="23469750" cy="13571149"/>
          </a:xfrm>
        </p:grpSpPr>
        <p:pic>
          <p:nvPicPr>
            <p:cNvPr id="270" name="ChalkBoard-PPT-Slides-1024x768.jpg" descr="ChalkBoard-PPT-Slides-1024x768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533" r="0" b="13533"/>
            <a:stretch>
              <a:fillRect/>
            </a:stretch>
          </p:blipFill>
          <p:spPr>
            <a:xfrm>
              <a:off x="0" y="-1"/>
              <a:ext cx="23469751" cy="12837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1" name="Type to enter a caption."/>
            <p:cNvSpPr txBox="1"/>
            <p:nvPr/>
          </p:nvSpPr>
          <p:spPr>
            <a:xfrm>
              <a:off x="0" y="12914177"/>
              <a:ext cx="23469751" cy="65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273" name="If 6 men and 8 boys can do a piece of work in 10 days while 26 men and 48 boys can do the same in 2 days,…"/>
          <p:cNvSpPr txBox="1"/>
          <p:nvPr/>
        </p:nvSpPr>
        <p:spPr>
          <a:xfrm>
            <a:off x="1453778" y="1286461"/>
            <a:ext cx="16831129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If 6 men and 8 boys can do a piece of work in 10 days while 26 men and 48 boys can do the same in 2 days, 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the time taken by 15 men and 20 boys in doing the same type of work will be:</a:t>
            </a:r>
          </a:p>
        </p:txBody>
      </p:sp>
      <p:sp>
        <p:nvSpPr>
          <p:cNvPr id="274" name="Let 1 man's 1 day's work = x and 1 boy's 1 day's work = y…"/>
          <p:cNvSpPr txBox="1"/>
          <p:nvPr/>
        </p:nvSpPr>
        <p:spPr>
          <a:xfrm>
            <a:off x="1548555" y="3376926"/>
            <a:ext cx="10173408" cy="5388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ct val="2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Let 1 man's 1 day's work = </a:t>
            </a:r>
            <a:r>
              <a:rPr i="1"/>
              <a:t>x</a:t>
            </a:r>
            <a:r>
              <a:t> and 1 boy's 1 day's work = </a:t>
            </a:r>
            <a:r>
              <a:rPr i="1"/>
              <a:t>y</a:t>
            </a:r>
            <a:endParaRPr i="1"/>
          </a:p>
          <a:p>
            <a:pPr defTabSz="457200">
              <a:lnSpc>
                <a:spcPts val="4800"/>
              </a:lnSpc>
              <a:spcBef>
                <a:spcPts val="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Then, 6</a:t>
            </a:r>
            <a:r>
              <a:rPr i="1"/>
              <a:t>x</a:t>
            </a:r>
            <a:r>
              <a:t> + 8</a:t>
            </a:r>
            <a:r>
              <a:rPr i="1"/>
              <a:t>y</a:t>
            </a:r>
            <a:r>
              <a:t> =1/10and 26</a:t>
            </a:r>
            <a:r>
              <a:rPr i="1"/>
              <a:t>x</a:t>
            </a:r>
            <a:r>
              <a:t> + 48</a:t>
            </a:r>
            <a:r>
              <a:rPr i="1"/>
              <a:t>y</a:t>
            </a:r>
            <a:r>
              <a:t> =1/2</a:t>
            </a:r>
          </a:p>
          <a:p>
            <a:pPr defTabSz="457200">
              <a:lnSpc>
                <a:spcPts val="4800"/>
              </a:lnSpc>
              <a:spcBef>
                <a:spcPts val="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ts val="4800"/>
              </a:lnSpc>
              <a:spcBef>
                <a:spcPts val="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x= 1/100 and y = 1/200</a:t>
            </a:r>
          </a:p>
          <a:p>
            <a:pPr defTabSz="457200">
              <a:lnSpc>
                <a:spcPts val="4800"/>
              </a:lnSpc>
              <a:spcBef>
                <a:spcPts val="0"/>
              </a:spcBef>
              <a:defRPr sz="2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ts val="52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15 men + 20 boy)'s 1 day's work = (15/100) + (20/200) = 1/4</a:t>
            </a:r>
          </a:p>
          <a:p>
            <a:pPr defTabSz="457200">
              <a:lnSpc>
                <a:spcPts val="52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ts val="52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15 men and 20 boys can do the work in 4 days.</a:t>
            </a:r>
          </a:p>
        </p:txBody>
      </p:sp>
      <p:sp>
        <p:nvSpPr>
          <p:cNvPr id="275" name="(6m + 8b) * 10 = (26m + 48b) * 2…"/>
          <p:cNvSpPr txBox="1"/>
          <p:nvPr/>
        </p:nvSpPr>
        <p:spPr>
          <a:xfrm>
            <a:off x="13549010" y="2997200"/>
            <a:ext cx="5983852" cy="772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(6m + 8b) * 10 = (26m + 48b) * 2</a:t>
            </a:r>
          </a:p>
          <a:p>
            <a:pPr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30 m + 40 b = 26m + 48b</a:t>
            </a:r>
          </a:p>
          <a:p>
            <a:pPr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4m = 8b</a:t>
            </a:r>
          </a:p>
          <a:p>
            <a:pPr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  m= 2b</a:t>
            </a:r>
          </a:p>
          <a:p>
            <a:pPr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1m(work) = 2 units/ day</a:t>
            </a:r>
          </a:p>
          <a:p>
            <a:pPr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1 b (work) = 1 units/day</a:t>
            </a:r>
          </a:p>
          <a:p>
            <a:pPr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Total work = (6*2 + 8 * 1)*10</a:t>
            </a:r>
          </a:p>
          <a:p>
            <a:pPr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                     = 200 units</a:t>
            </a:r>
          </a:p>
          <a:p>
            <a:pPr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Required time (15 m + 20 b) =</a:t>
            </a:r>
          </a:p>
          <a:p>
            <a:pPr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                     = 200 / (15 *2) + (20*1)</a:t>
            </a:r>
          </a:p>
          <a:p>
            <a:pPr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                     = 200 / 50  = 4 days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nodeType="with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0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 fill="hold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4" dur="1000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1000" fill="hold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1000" fill="hold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1000" fill="hold"/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4" grpId="2"/>
      <p:bldP build="whole" bldLvl="1" animBg="1" rev="0" advAuto="0" spid="27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Image Gallery"/>
          <p:cNvGrpSpPr/>
          <p:nvPr/>
        </p:nvGrpSpPr>
        <p:grpSpPr>
          <a:xfrm>
            <a:off x="1245628" y="580008"/>
            <a:ext cx="22417493" cy="13012833"/>
            <a:chOff x="0" y="0"/>
            <a:chExt cx="22417492" cy="13012832"/>
          </a:xfrm>
        </p:grpSpPr>
        <p:pic>
          <p:nvPicPr>
            <p:cNvPr id="161" name="ChalkBoard-PPT-Slides-1024x768.jpg" descr="ChalkBoard-PPT-Slides-1024x768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481" r="0" b="13481"/>
            <a:stretch>
              <a:fillRect/>
            </a:stretch>
          </p:blipFill>
          <p:spPr>
            <a:xfrm>
              <a:off x="-1" y="0"/>
              <a:ext cx="22417493" cy="122796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2" name="Type to enter a caption."/>
            <p:cNvSpPr txBox="1"/>
            <p:nvPr/>
          </p:nvSpPr>
          <p:spPr>
            <a:xfrm>
              <a:off x="-1" y="12355862"/>
              <a:ext cx="22417493" cy="65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164" name="Important Relations…"/>
          <p:cNvSpPr txBox="1"/>
          <p:nvPr/>
        </p:nvSpPr>
        <p:spPr>
          <a:xfrm>
            <a:off x="3153183" y="1763018"/>
            <a:ext cx="18602382" cy="275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ct val="150000"/>
              </a:lnSpc>
              <a:spcBef>
                <a:spcPts val="1500"/>
              </a:spcBef>
              <a:defRPr b="1" sz="3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Important Relations</a:t>
            </a:r>
            <a:endParaRPr b="0"/>
          </a:p>
          <a:p>
            <a:pPr defTabSz="457200">
              <a:lnSpc>
                <a:spcPct val="150000"/>
              </a:lnSpc>
              <a:spcBef>
                <a:spcPts val="0"/>
              </a:spcBef>
              <a:defRPr b="1" sz="3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Work and Person</a:t>
            </a:r>
            <a:r>
              <a:rPr b="0"/>
              <a:t> Directly proportional (more work, more men and conversely more men, more work).</a:t>
            </a:r>
            <a:endParaRPr b="0"/>
          </a:p>
          <a:p>
            <a:pPr defTabSz="457200">
              <a:lnSpc>
                <a:spcPct val="150000"/>
              </a:lnSpc>
              <a:spcBef>
                <a:spcPts val="0"/>
              </a:spcBef>
              <a:defRPr b="1" sz="3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Time and Person</a:t>
            </a:r>
            <a:r>
              <a:rPr b="0"/>
              <a:t> Inversely proportional (more men, less time and conversely more time, less men).</a:t>
            </a:r>
            <a:endParaRPr b="0"/>
          </a:p>
          <a:p>
            <a:pPr defTabSz="457200">
              <a:lnSpc>
                <a:spcPct val="150000"/>
              </a:lnSpc>
              <a:spcBef>
                <a:spcPts val="0"/>
              </a:spcBef>
              <a:defRPr b="1" sz="3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Work and Time</a:t>
            </a:r>
            <a:r>
              <a:rPr b="0"/>
              <a:t> Directly proportional (more work, more time and conversely more time, more work).</a:t>
            </a:r>
          </a:p>
        </p:txBody>
      </p:sp>
      <p:sp>
        <p:nvSpPr>
          <p:cNvPr id="165" name="Work Done = Efficiency  * Time taken…"/>
          <p:cNvSpPr txBox="1"/>
          <p:nvPr/>
        </p:nvSpPr>
        <p:spPr>
          <a:xfrm>
            <a:off x="3250789" y="4722764"/>
            <a:ext cx="18407169" cy="416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ct val="15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Work Done = Efficiency  * Time taken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ts val="5800"/>
              </a:lnSpc>
              <a:spcBef>
                <a:spcPts val="0"/>
              </a:spcBef>
              <a:defRPr sz="35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Efficiency is inversely proportional to the Time taken when the amount of work done is constant.</a:t>
            </a:r>
          </a:p>
        </p:txBody>
      </p:sp>
      <p:grpSp>
        <p:nvGrpSpPr>
          <p:cNvPr id="168" name="Image Gallery"/>
          <p:cNvGrpSpPr/>
          <p:nvPr/>
        </p:nvGrpSpPr>
        <p:grpSpPr>
          <a:xfrm>
            <a:off x="9013196" y="9935506"/>
            <a:ext cx="5654852" cy="2003174"/>
            <a:chOff x="0" y="0"/>
            <a:chExt cx="5654851" cy="2003172"/>
          </a:xfrm>
        </p:grpSpPr>
        <p:pic>
          <p:nvPicPr>
            <p:cNvPr id="166" name="037.png" descr="037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11089" r="0" b="11089"/>
            <a:stretch>
              <a:fillRect/>
            </a:stretch>
          </p:blipFill>
          <p:spPr>
            <a:xfrm>
              <a:off x="-1" y="0"/>
              <a:ext cx="5654853" cy="1270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7" name="Type to enter a caption."/>
            <p:cNvSpPr txBox="1"/>
            <p:nvPr/>
          </p:nvSpPr>
          <p:spPr>
            <a:xfrm>
              <a:off x="-1" y="1346201"/>
              <a:ext cx="5654852" cy="65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Image Gallery"/>
          <p:cNvGrpSpPr/>
          <p:nvPr/>
        </p:nvGrpSpPr>
        <p:grpSpPr>
          <a:xfrm>
            <a:off x="1245628" y="580008"/>
            <a:ext cx="22417493" cy="13012833"/>
            <a:chOff x="0" y="0"/>
            <a:chExt cx="22417492" cy="13012832"/>
          </a:xfrm>
        </p:grpSpPr>
        <p:pic>
          <p:nvPicPr>
            <p:cNvPr id="170" name="ChalkBoard-PPT-Slides-1024x768.jpg" descr="ChalkBoard-PPT-Slides-1024x768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481" r="0" b="13481"/>
            <a:stretch>
              <a:fillRect/>
            </a:stretch>
          </p:blipFill>
          <p:spPr>
            <a:xfrm>
              <a:off x="-1" y="0"/>
              <a:ext cx="22417493" cy="122796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Type to enter a caption."/>
            <p:cNvSpPr txBox="1"/>
            <p:nvPr/>
          </p:nvSpPr>
          <p:spPr>
            <a:xfrm>
              <a:off x="-1" y="12355862"/>
              <a:ext cx="22417493" cy="65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173" name="Basic Rules Related to Work and Time…"/>
          <p:cNvSpPr txBox="1"/>
          <p:nvPr/>
        </p:nvSpPr>
        <p:spPr>
          <a:xfrm>
            <a:off x="2671802" y="1159186"/>
            <a:ext cx="19565145" cy="1040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ts val="6800"/>
              </a:lnSpc>
              <a:spcBef>
                <a:spcPts val="0"/>
              </a:spcBef>
              <a:defRPr b="1"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Basic Rules Related to Work and Time</a:t>
            </a:r>
          </a:p>
          <a:p>
            <a:pPr algn="just" defTabSz="457200">
              <a:lnSpc>
                <a:spcPts val="6100"/>
              </a:lnSpc>
              <a:spcBef>
                <a:spcPts val="1500"/>
              </a:spcBef>
              <a:defRPr b="1"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Rule - 1: Work from Days:</a:t>
            </a:r>
            <a:endParaRPr b="0"/>
          </a:p>
          <a:p>
            <a:pPr defTabSz="457200">
              <a:lnSpc>
                <a:spcPts val="5900"/>
              </a:lnSpc>
              <a:spcBef>
                <a:spcPts val="1500"/>
              </a:spcBef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If a person can do a piece of work in </a:t>
            </a:r>
            <a:r>
              <a:rPr i="1"/>
              <a:t>n</a:t>
            </a:r>
            <a:r>
              <a:t> days (hours), then that person's 1 day's (hour's), work = </a:t>
            </a:r>
            <a:r>
              <a:rPr i="1"/>
              <a:t>1/n</a:t>
            </a:r>
          </a:p>
          <a:p>
            <a:pPr algn="just" defTabSz="457200">
              <a:lnSpc>
                <a:spcPts val="6100"/>
              </a:lnSpc>
              <a:spcBef>
                <a:spcPts val="1500"/>
              </a:spcBef>
              <a:defRPr b="1"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Rule- 2 : Days from Work:</a:t>
            </a:r>
            <a:endParaRPr b="0"/>
          </a:p>
          <a:p>
            <a:pPr defTabSz="457200">
              <a:lnSpc>
                <a:spcPts val="5900"/>
              </a:lnSpc>
              <a:spcBef>
                <a:spcPts val="1500"/>
              </a:spcBef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If a person's 1 day's (hour's) work = </a:t>
            </a:r>
            <a:r>
              <a:rPr i="1"/>
              <a:t>1/n</a:t>
            </a:r>
            <a:r>
              <a:t>, then the person will complete the work in </a:t>
            </a:r>
            <a:r>
              <a:rPr i="1"/>
              <a:t>n</a:t>
            </a:r>
            <a:r>
              <a:t> days (hours).</a:t>
            </a:r>
          </a:p>
          <a:p>
            <a:pPr algn="just" defTabSz="457200">
              <a:lnSpc>
                <a:spcPts val="6100"/>
              </a:lnSpc>
              <a:spcBef>
                <a:spcPts val="1500"/>
              </a:spcBef>
              <a:defRPr b="1"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Rule - 3</a:t>
            </a:r>
            <a:endParaRPr b="0"/>
          </a:p>
          <a:p>
            <a:pPr defTabSz="457200">
              <a:lnSpc>
                <a:spcPts val="5900"/>
              </a:lnSpc>
              <a:spcBef>
                <a:spcPts val="1500"/>
              </a:spcBef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If a person is </a:t>
            </a:r>
            <a:r>
              <a:rPr i="1"/>
              <a:t>n</a:t>
            </a:r>
            <a:r>
              <a:t> times efficient than second person, then work done by :</a:t>
            </a:r>
          </a:p>
          <a:p>
            <a:pPr defTabSz="457200">
              <a:lnSpc>
                <a:spcPts val="5900"/>
              </a:lnSpc>
              <a:spcBef>
                <a:spcPts val="1500"/>
              </a:spcBef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Ratio of work done by First person and Second person = </a:t>
            </a:r>
            <a:r>
              <a:rPr i="1"/>
              <a:t>n</a:t>
            </a:r>
            <a:r>
              <a:t> : 1.</a:t>
            </a:r>
          </a:p>
          <a:p>
            <a:pPr defTabSz="457200">
              <a:lnSpc>
                <a:spcPts val="5900"/>
              </a:lnSpc>
              <a:spcBef>
                <a:spcPts val="1500"/>
              </a:spcBef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Ratio of times taken by First person and second person to finish a work = 1 : </a:t>
            </a:r>
            <a:r>
              <a:rPr i="1"/>
              <a:t>n</a:t>
            </a:r>
            <a:r>
              <a:t>.</a:t>
            </a:r>
          </a:p>
          <a:p>
            <a:pPr algn="just" defTabSz="457200">
              <a:lnSpc>
                <a:spcPts val="6100"/>
              </a:lnSpc>
              <a:spcBef>
                <a:spcPts val="1500"/>
              </a:spcBef>
              <a:defRPr b="1"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Rule - 4</a:t>
            </a:r>
            <a:endParaRPr b="0"/>
          </a:p>
          <a:p>
            <a:pPr defTabSz="457200">
              <a:lnSpc>
                <a:spcPts val="5900"/>
              </a:lnSpc>
              <a:spcBef>
                <a:spcPts val="1500"/>
              </a:spcBef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If ratio of numbers of men required to complete a work is </a:t>
            </a:r>
            <a:r>
              <a:rPr i="1"/>
              <a:t>m : n</a:t>
            </a:r>
            <a:r>
              <a:t>, then the ratio of time taken by them will be </a:t>
            </a:r>
            <a:r>
              <a:rPr i="1"/>
              <a:t>n : m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Image Gallery"/>
          <p:cNvGrpSpPr/>
          <p:nvPr/>
        </p:nvGrpSpPr>
        <p:grpSpPr>
          <a:xfrm>
            <a:off x="719500" y="308537"/>
            <a:ext cx="23469751" cy="13571150"/>
            <a:chOff x="0" y="0"/>
            <a:chExt cx="23469750" cy="13571149"/>
          </a:xfrm>
        </p:grpSpPr>
        <p:pic>
          <p:nvPicPr>
            <p:cNvPr id="175" name="ChalkBoard-PPT-Slides-1024x768.jpg" descr="ChalkBoard-PPT-Slides-1024x768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533" r="0" b="13533"/>
            <a:stretch>
              <a:fillRect/>
            </a:stretch>
          </p:blipFill>
          <p:spPr>
            <a:xfrm>
              <a:off x="0" y="-1"/>
              <a:ext cx="23469751" cy="12837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6" name="Type to enter a caption."/>
            <p:cNvSpPr txBox="1"/>
            <p:nvPr/>
          </p:nvSpPr>
          <p:spPr>
            <a:xfrm>
              <a:off x="0" y="12914177"/>
              <a:ext cx="23469751" cy="65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178" name="General Problems"/>
          <p:cNvSpPr txBox="1"/>
          <p:nvPr/>
        </p:nvSpPr>
        <p:spPr>
          <a:xfrm>
            <a:off x="6362179" y="5321300"/>
            <a:ext cx="10564515" cy="190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457200">
              <a:lnSpc>
                <a:spcPts val="15000"/>
              </a:lnSpc>
              <a:spcBef>
                <a:spcPts val="0"/>
              </a:spcBef>
              <a:defRPr b="1" sz="10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General Problems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Image Gallery"/>
          <p:cNvGrpSpPr/>
          <p:nvPr/>
        </p:nvGrpSpPr>
        <p:grpSpPr>
          <a:xfrm>
            <a:off x="719500" y="308537"/>
            <a:ext cx="23469751" cy="13571150"/>
            <a:chOff x="0" y="0"/>
            <a:chExt cx="23469750" cy="13571149"/>
          </a:xfrm>
        </p:grpSpPr>
        <p:pic>
          <p:nvPicPr>
            <p:cNvPr id="180" name="ChalkBoard-PPT-Slides-1024x768.jpg" descr="ChalkBoard-PPT-Slides-1024x768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533" r="0" b="13533"/>
            <a:stretch>
              <a:fillRect/>
            </a:stretch>
          </p:blipFill>
          <p:spPr>
            <a:xfrm>
              <a:off x="0" y="-1"/>
              <a:ext cx="23469751" cy="12837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1" name="Type to enter a caption."/>
            <p:cNvSpPr txBox="1"/>
            <p:nvPr/>
          </p:nvSpPr>
          <p:spPr>
            <a:xfrm>
              <a:off x="0" y="12914177"/>
              <a:ext cx="23469751" cy="65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183" name="A can do a work in 10 days and B can do it in 15 days. In how many days they finish the work,…"/>
          <p:cNvSpPr txBox="1"/>
          <p:nvPr/>
        </p:nvSpPr>
        <p:spPr>
          <a:xfrm>
            <a:off x="1922499" y="1052809"/>
            <a:ext cx="18916998" cy="1571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ts val="6000"/>
              </a:lnSpc>
              <a:spcBef>
                <a:spcPts val="0"/>
              </a:spcBef>
              <a:defRPr b="1" sz="35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A can do a work in 10 days and B can do it in 15 days. In how many days they finish the work, </a:t>
            </a:r>
          </a:p>
          <a:p>
            <a:pPr defTabSz="457200">
              <a:lnSpc>
                <a:spcPts val="6000"/>
              </a:lnSpc>
              <a:spcBef>
                <a:spcPts val="0"/>
              </a:spcBef>
              <a:defRPr b="1" sz="35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if they work together?</a:t>
            </a:r>
          </a:p>
        </p:txBody>
      </p:sp>
      <p:sp>
        <p:nvSpPr>
          <p:cNvPr id="184" name="Unitary Method:…"/>
          <p:cNvSpPr txBox="1"/>
          <p:nvPr/>
        </p:nvSpPr>
        <p:spPr>
          <a:xfrm>
            <a:off x="7919249" y="1981788"/>
            <a:ext cx="10826410" cy="469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indent="127000" defTabSz="457200">
              <a:lnSpc>
                <a:spcPts val="5500"/>
              </a:lnSpc>
              <a:spcBef>
                <a:spcPts val="0"/>
              </a:spcBef>
              <a:defRPr b="1"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Unitary Method:</a:t>
            </a:r>
          </a:p>
          <a:p>
            <a:pPr indent="127000" defTabSz="457200">
              <a:lnSpc>
                <a:spcPts val="5500"/>
              </a:lnSpc>
              <a:spcBef>
                <a:spcPts val="0"/>
              </a:spcBef>
              <a:defRPr b="1"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Total work =1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Work done by A in 1 day= 1/10</a:t>
            </a:r>
            <a:br/>
            <a:r>
              <a:t>Work done by B in 1 day = 1/15</a:t>
            </a:r>
            <a:br/>
            <a:r>
              <a:t>Work done by both in 1 day = 1/10 + 1/15 = 10/60 = 1/6</a:t>
            </a:r>
            <a:br/>
            <a:r>
              <a:t>Therefore time taken to finish the work together = 6/1 = 6 days</a:t>
            </a:r>
          </a:p>
        </p:txBody>
      </p:sp>
      <p:sp>
        <p:nvSpPr>
          <p:cNvPr id="185" name="LCM Method :…"/>
          <p:cNvSpPr txBox="1"/>
          <p:nvPr/>
        </p:nvSpPr>
        <p:spPr>
          <a:xfrm>
            <a:off x="2251806" y="7037007"/>
            <a:ext cx="8420523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indent="127000" defTabSz="457200">
              <a:lnSpc>
                <a:spcPct val="150000"/>
              </a:lnSpc>
              <a:spcBef>
                <a:spcPts val="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LCM Method :</a:t>
            </a:r>
            <a:endParaRPr b="0"/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Lets assume , Total work = LCM (10, 15) = 60 units</a:t>
            </a:r>
            <a:br/>
            <a:r>
              <a:t>work done by A in 1 day = 60 / 10  = 6 units</a:t>
            </a:r>
            <a:br/>
            <a:r>
              <a:t>work done by B in 1 day = 60 / 15 = 4 units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So work done by A and B in 1 day = 10 units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So time taken by A and B to complete total work 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= 60/10 = 6 days</a:t>
            </a:r>
          </a:p>
        </p:txBody>
      </p:sp>
      <p:sp>
        <p:nvSpPr>
          <p:cNvPr id="186" name="Percentage Method:…"/>
          <p:cNvSpPr txBox="1"/>
          <p:nvPr/>
        </p:nvSpPr>
        <p:spPr>
          <a:xfrm>
            <a:off x="11662561" y="6808407"/>
            <a:ext cx="11057478" cy="537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indent="127000" defTabSz="457200">
              <a:lnSpc>
                <a:spcPts val="5500"/>
              </a:lnSpc>
              <a:spcBef>
                <a:spcPts val="0"/>
              </a:spcBef>
              <a:defRPr b="1"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Percentage Method: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b="1"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Total work =100%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Work done by A in 1 day= 100/10 = 10%</a:t>
            </a:r>
            <a:br/>
            <a:r>
              <a:t>Work done by B in 1 day = 100/15 =6.667%</a:t>
            </a:r>
            <a:br/>
            <a:r>
              <a:t>Work done by both in 1 day = 10 + 6.667 = 16.667</a:t>
            </a:r>
            <a:br/>
            <a:r>
              <a:t>Therefore time taken to finish the work together = 100/16.6667 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                                                                                               = 6 days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nodeType="with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Class="entr" nodeType="with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8" dur="10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Class="entr" nodeType="after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4" dur="1000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1000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8" dur="100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5" dur="1000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Class="entr" nodeType="with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6" dur="10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Class="entr" nodeType="after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2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9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click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6" dur="100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ntr" nodeType="click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3" dur="1000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5" grpId="3"/>
      <p:bldP build="whole" bldLvl="1" animBg="1" rev="0" advAuto="0" spid="183" grpId="1"/>
      <p:bldP build="p" bldLvl="5" animBg="1" rev="0" advAuto="0" spid="184" grpId="2"/>
      <p:bldP build="p" bldLvl="5" animBg="1" rev="0" advAuto="0" spid="186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Image Gallery"/>
          <p:cNvGrpSpPr/>
          <p:nvPr/>
        </p:nvGrpSpPr>
        <p:grpSpPr>
          <a:xfrm>
            <a:off x="443860" y="308538"/>
            <a:ext cx="23745392" cy="13910332"/>
            <a:chOff x="-1" y="0"/>
            <a:chExt cx="23745391" cy="13910330"/>
          </a:xfrm>
        </p:grpSpPr>
        <p:pic>
          <p:nvPicPr>
            <p:cNvPr id="188" name="ChalkBoard-PPT-Slides-1024x768.jpg" descr="ChalkBoard-PPT-Slides-1024x768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004" r="0" b="13004"/>
            <a:stretch>
              <a:fillRect/>
            </a:stretch>
          </p:blipFill>
          <p:spPr>
            <a:xfrm>
              <a:off x="-2" y="0"/>
              <a:ext cx="23745392" cy="131771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9" name="Type to enter a caption."/>
            <p:cNvSpPr txBox="1"/>
            <p:nvPr/>
          </p:nvSpPr>
          <p:spPr>
            <a:xfrm>
              <a:off x="-2" y="13253360"/>
              <a:ext cx="23745392" cy="65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191" name="A Cistern has three pipes A, B, and C. Pipe A can fill a Cistern in 10 hrs,…"/>
          <p:cNvSpPr txBox="1"/>
          <p:nvPr/>
        </p:nvSpPr>
        <p:spPr>
          <a:xfrm>
            <a:off x="1922499" y="1052809"/>
            <a:ext cx="17553112" cy="2333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ts val="6000"/>
              </a:lnSpc>
              <a:spcBef>
                <a:spcPts val="0"/>
              </a:spcBef>
              <a:defRPr b="1" sz="35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A Cistern has three pipes A, B, and C. Pipe A can fill a Cistern in 10 hrs, </a:t>
            </a:r>
          </a:p>
          <a:p>
            <a:pPr defTabSz="457200">
              <a:lnSpc>
                <a:spcPts val="6000"/>
              </a:lnSpc>
              <a:spcBef>
                <a:spcPts val="0"/>
              </a:spcBef>
              <a:defRPr b="1" sz="35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Pipe B can fill a Cistern in 5 hrs while Pipe C can empty the Cistern in 20 hrs. </a:t>
            </a:r>
          </a:p>
          <a:p>
            <a:pPr defTabSz="457200">
              <a:lnSpc>
                <a:spcPts val="6000"/>
              </a:lnSpc>
              <a:spcBef>
                <a:spcPts val="0"/>
              </a:spcBef>
              <a:defRPr b="1" sz="35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If they are switched on at the same Time; in how many hours will the Cistern be filled?</a:t>
            </a:r>
          </a:p>
        </p:txBody>
      </p:sp>
      <p:sp>
        <p:nvSpPr>
          <p:cNvPr id="192" name="Unitary Method:…"/>
          <p:cNvSpPr txBox="1"/>
          <p:nvPr/>
        </p:nvSpPr>
        <p:spPr>
          <a:xfrm>
            <a:off x="7639377" y="2996331"/>
            <a:ext cx="10814491" cy="400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indent="127000" defTabSz="457200">
              <a:lnSpc>
                <a:spcPts val="5500"/>
              </a:lnSpc>
              <a:spcBef>
                <a:spcPts val="0"/>
              </a:spcBef>
              <a:defRPr b="1"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Unitary Method: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Total Capacity =1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Pipe A can fill in 1 hour= 1/10    ;   Pipe B can fill in 1 hour= 1/5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Pipe C can fill in 1 hour= 1/20</a:t>
            </a:r>
            <a:br/>
            <a:r>
              <a:t>In 1 hour Pipe A , B and C = 1/10 + 1/5 - 1/20= 5/20 = 1/4</a:t>
            </a:r>
            <a:br/>
            <a:r>
              <a:t>Therefore Time taken to fill the Cistern = 4/1 = 4 hours</a:t>
            </a:r>
          </a:p>
        </p:txBody>
      </p:sp>
      <p:sp>
        <p:nvSpPr>
          <p:cNvPr id="193" name="LCM Method :…"/>
          <p:cNvSpPr txBox="1"/>
          <p:nvPr/>
        </p:nvSpPr>
        <p:spPr>
          <a:xfrm>
            <a:off x="2059394" y="6736033"/>
            <a:ext cx="8811754" cy="535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indent="127000" defTabSz="457200">
              <a:lnSpc>
                <a:spcPct val="150000"/>
              </a:lnSpc>
              <a:spcBef>
                <a:spcPts val="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LCM Method :</a:t>
            </a:r>
            <a:endParaRPr b="0"/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Lets assume , Total work = LCM (10, 5, 20) = 20 litres</a:t>
            </a:r>
            <a:br/>
            <a:r>
              <a:t>Pipe A can fill in 1 hour = 20 / 10  = 2 litres</a:t>
            </a:r>
            <a:br/>
            <a:r>
              <a:t>Pipe B can fill in 1 hour = 20 / 5  = 4 litres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Pipe C can fill in 1 hour = 20 / 20  = 1 litres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So Pipe A, B and C in 1 hour = 2 + 4 -1  litres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                                                      = 5 litres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So To fill the cistern = 20 / 5 = 4 hrs</a:t>
            </a:r>
          </a:p>
        </p:txBody>
      </p:sp>
      <p:sp>
        <p:nvSpPr>
          <p:cNvPr id="194" name="Percentage Method:…"/>
          <p:cNvSpPr txBox="1"/>
          <p:nvPr/>
        </p:nvSpPr>
        <p:spPr>
          <a:xfrm>
            <a:off x="12099865" y="7445557"/>
            <a:ext cx="9463684" cy="6162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indent="127000" defTabSz="457200">
              <a:lnSpc>
                <a:spcPts val="5500"/>
              </a:lnSpc>
              <a:spcBef>
                <a:spcPts val="0"/>
              </a:spcBef>
              <a:defRPr b="1"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Percentage Method: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b="1"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defTabSz="457200">
              <a:lnSpc>
                <a:spcPts val="5200"/>
              </a:lnSpc>
              <a:spcBef>
                <a:spcPts val="100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In one hour Pipe A can fill 100/10= 10% of the Cistern.</a:t>
            </a:r>
          </a:p>
          <a:p>
            <a:pPr defTabSz="457200">
              <a:lnSpc>
                <a:spcPts val="5200"/>
              </a:lnSpc>
              <a:spcBef>
                <a:spcPts val="100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In one hour Pipe B can fill 100/5= 20 % of the Cistern.</a:t>
            </a:r>
          </a:p>
          <a:p>
            <a:pPr defTabSz="457200">
              <a:lnSpc>
                <a:spcPts val="5200"/>
              </a:lnSpc>
              <a:spcBef>
                <a:spcPts val="100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In one hour Pipe C can empty 100/20= 5 % of the Cistern.</a:t>
            </a:r>
          </a:p>
          <a:p>
            <a:pPr defTabSz="457200">
              <a:lnSpc>
                <a:spcPts val="5200"/>
              </a:lnSpc>
              <a:spcBef>
                <a:spcPts val="100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If all three are working together, (10 + 20 – 5) =25% </a:t>
            </a:r>
          </a:p>
          <a:p>
            <a:pPr defTabSz="457200">
              <a:lnSpc>
                <a:spcPts val="5200"/>
              </a:lnSpc>
              <a:spcBef>
                <a:spcPts val="100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of the Cistern will get filled in one hour, </a:t>
            </a:r>
          </a:p>
          <a:p>
            <a:pPr defTabSz="457200">
              <a:lnSpc>
                <a:spcPts val="5200"/>
              </a:lnSpc>
              <a:spcBef>
                <a:spcPts val="100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so it will take 4 hrs for the Cistern to fill.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nodeType="with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0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Class="entr" nodeType="with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8" dur="1000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Class="entr" nodeType="after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4" dur="1000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1000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8" dur="1000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5" dur="1000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2" dur="1000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Class="entr" nodeType="with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3" dur="10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Class="entr" nodeType="after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9" dur="10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click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6" dur="10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ntr" nodeType="click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3" dur="10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entr" nodeType="click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0" dur="10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7" dur="1000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Class="entr" nodeType="click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4" dur="1000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click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1" dur="1000" fill="hold"/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4" grpId="4"/>
      <p:bldP build="p" bldLvl="5" animBg="1" rev="0" advAuto="0" spid="192" grpId="2"/>
      <p:bldP build="whole" bldLvl="1" animBg="1" rev="0" advAuto="0" spid="191" grpId="1"/>
      <p:bldP build="p" bldLvl="5" animBg="1" rev="0" advAuto="0" spid="193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Image Gallery"/>
          <p:cNvGrpSpPr/>
          <p:nvPr/>
        </p:nvGrpSpPr>
        <p:grpSpPr>
          <a:xfrm>
            <a:off x="719500" y="308537"/>
            <a:ext cx="23469751" cy="13571150"/>
            <a:chOff x="0" y="0"/>
            <a:chExt cx="23469750" cy="13571149"/>
          </a:xfrm>
        </p:grpSpPr>
        <p:pic>
          <p:nvPicPr>
            <p:cNvPr id="196" name="ChalkBoard-PPT-Slides-1024x768.jpg" descr="ChalkBoard-PPT-Slides-1024x768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533" r="0" b="13533"/>
            <a:stretch>
              <a:fillRect/>
            </a:stretch>
          </p:blipFill>
          <p:spPr>
            <a:xfrm>
              <a:off x="0" y="-1"/>
              <a:ext cx="23469751" cy="12837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Type to enter a caption."/>
            <p:cNvSpPr txBox="1"/>
            <p:nvPr/>
          </p:nvSpPr>
          <p:spPr>
            <a:xfrm>
              <a:off x="0" y="12914177"/>
              <a:ext cx="23469751" cy="65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199" name="X and Y can do a piece of work in 20 days and 12 days respectively.                                                                                                                                                      X started the work alone and then aft"/>
          <p:cNvSpPr txBox="1"/>
          <p:nvPr/>
        </p:nvSpPr>
        <p:spPr>
          <a:xfrm>
            <a:off x="1922498" y="1210239"/>
            <a:ext cx="2418204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457200">
              <a:lnSpc>
                <a:spcPct val="150000"/>
              </a:lnSpc>
              <a:spcBef>
                <a:spcPts val="180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X and Y can do a piece of work in 20 days and 12 days respectively.                                                                                                                                                      X started the work alone and then after 4 days Y joined him till the completion of the work. How long did the work last?</a:t>
            </a:r>
          </a:p>
        </p:txBody>
      </p:sp>
      <p:sp>
        <p:nvSpPr>
          <p:cNvPr id="200" name="Unitary Method:…"/>
          <p:cNvSpPr txBox="1"/>
          <p:nvPr/>
        </p:nvSpPr>
        <p:spPr>
          <a:xfrm>
            <a:off x="2059394" y="3277406"/>
            <a:ext cx="8629148" cy="812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indent="127000" defTabSz="457200">
              <a:lnSpc>
                <a:spcPts val="5500"/>
              </a:lnSpc>
              <a:spcBef>
                <a:spcPts val="0"/>
              </a:spcBef>
              <a:defRPr b="1"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Unitary Method:</a:t>
            </a:r>
          </a:p>
          <a:p>
            <a:pPr indent="127000" defTabSz="457200">
              <a:lnSpc>
                <a:spcPts val="5500"/>
              </a:lnSpc>
              <a:spcBef>
                <a:spcPts val="0"/>
              </a:spcBef>
              <a:defRPr b="1"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Total work =1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Work done by X in 1 day= 1/20</a:t>
            </a:r>
            <a:br/>
            <a:r>
              <a:t>Work done by X in 4 days = 4/20 = 1/5</a:t>
            </a:r>
            <a:br/>
            <a:r>
              <a:t>Remaining Work = 4/5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Work done by X + Y in 1 day = 1/20 + 1/12 = 2/15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So , 2/15 work is done by X and Y in 1  day.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So, 4/5 work will be done by X and Y in 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= ( 15 / 2 ) * ( 4 / 5 )  = 6 days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Therefore Total time taken = 6 + 4 = 10 days</a:t>
            </a:r>
          </a:p>
        </p:txBody>
      </p:sp>
      <p:sp>
        <p:nvSpPr>
          <p:cNvPr id="201" name="LCM Method :…"/>
          <p:cNvSpPr txBox="1"/>
          <p:nvPr/>
        </p:nvSpPr>
        <p:spPr>
          <a:xfrm>
            <a:off x="12467198" y="3048807"/>
            <a:ext cx="8420523" cy="810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indent="127000" defTabSz="457200">
              <a:lnSpc>
                <a:spcPct val="150000"/>
              </a:lnSpc>
              <a:spcBef>
                <a:spcPts val="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LCM Method :</a:t>
            </a:r>
            <a:endParaRPr b="0"/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Lets assume , Total work = LCM (20, 12) = 60 units</a:t>
            </a:r>
            <a:br/>
            <a:r>
              <a:t>Work done by Y in 1 day = 60 / 12  = 5 units</a:t>
            </a:r>
            <a:br/>
            <a:r>
              <a:t>Work done by X in 1 day = 60 / 20  = 3 units</a:t>
            </a:r>
            <a:br/>
            <a:r>
              <a:t>Work done by X in 4 days = 4 * 3 = 12 units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Remaining units = 60 - 12 = 48 units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So , 48 units is work done by X and Y 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In 1 day X and Y together in = 8 units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So, 48 units =&gt; 48/8 = 6 units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So time taken by X and Y to complete total work 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= 6 + 4 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= 10 days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nodeType="with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0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4" dur="1000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1000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1000" fill="hold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1000" fill="hold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2" dur="1000" fill="hold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9" dur="1000" fill="hold"/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Class="entr" nodeType="with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0" dur="1000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Class="entr" nodeType="after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6" dur="1000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3" dur="1000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0" dur="100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7" dur="1000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4" dur="1000" fill="hold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1" dur="1000" fill="hold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8" dur="1000" fill="hold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5" dur="1000" fill="hold"/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1"/>
      <p:bldP build="p" bldLvl="5" animBg="1" rev="0" advAuto="0" spid="201" grpId="3"/>
      <p:bldP build="p" bldLvl="5" animBg="1" rev="0" advAuto="0" spid="20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Image Gallery"/>
          <p:cNvGrpSpPr/>
          <p:nvPr/>
        </p:nvGrpSpPr>
        <p:grpSpPr>
          <a:xfrm>
            <a:off x="719500" y="308537"/>
            <a:ext cx="23469751" cy="13571150"/>
            <a:chOff x="0" y="0"/>
            <a:chExt cx="23469750" cy="13571149"/>
          </a:xfrm>
        </p:grpSpPr>
        <p:pic>
          <p:nvPicPr>
            <p:cNvPr id="203" name="ChalkBoard-PPT-Slides-1024x768.jpg" descr="ChalkBoard-PPT-Slides-1024x768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533" r="0" b="13533"/>
            <a:stretch>
              <a:fillRect/>
            </a:stretch>
          </p:blipFill>
          <p:spPr>
            <a:xfrm>
              <a:off x="0" y="-1"/>
              <a:ext cx="23469751" cy="12837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4" name="Type to enter a caption."/>
            <p:cNvSpPr txBox="1"/>
            <p:nvPr/>
          </p:nvSpPr>
          <p:spPr>
            <a:xfrm>
              <a:off x="0" y="12914177"/>
              <a:ext cx="23469751" cy="65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206" name="A and B can do a piece of work in 45 days and 40 days respectively. They began to do the work together…"/>
          <p:cNvSpPr txBox="1"/>
          <p:nvPr/>
        </p:nvSpPr>
        <p:spPr>
          <a:xfrm>
            <a:off x="1922498" y="1210239"/>
            <a:ext cx="17994512" cy="2289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ts val="5200"/>
              </a:lnSpc>
              <a:spcBef>
                <a:spcPts val="100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A and B can do a piece of work in 45 days and 40 days respectively. They began to do the work together </a:t>
            </a:r>
          </a:p>
          <a:p>
            <a:pPr defTabSz="457200">
              <a:lnSpc>
                <a:spcPts val="5200"/>
              </a:lnSpc>
              <a:spcBef>
                <a:spcPts val="100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but A leaves after some days and then B completed the remaining work in 23 days.</a:t>
            </a:r>
          </a:p>
          <a:p>
            <a:pPr defTabSz="457200">
              <a:lnSpc>
                <a:spcPts val="5200"/>
              </a:lnSpc>
              <a:spcBef>
                <a:spcPts val="100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The number of days after which A left the work was</a:t>
            </a:r>
          </a:p>
        </p:txBody>
      </p:sp>
      <p:sp>
        <p:nvSpPr>
          <p:cNvPr id="207" name="Unitary Method:…"/>
          <p:cNvSpPr txBox="1"/>
          <p:nvPr/>
        </p:nvSpPr>
        <p:spPr>
          <a:xfrm>
            <a:off x="1919457" y="3364867"/>
            <a:ext cx="9266604" cy="881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indent="127000" defTabSz="457200">
              <a:lnSpc>
                <a:spcPts val="5500"/>
              </a:lnSpc>
              <a:spcBef>
                <a:spcPts val="0"/>
              </a:spcBef>
              <a:defRPr b="1"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Unitary Method:</a:t>
            </a:r>
          </a:p>
          <a:p>
            <a:pPr indent="127000" defTabSz="457200">
              <a:lnSpc>
                <a:spcPts val="5500"/>
              </a:lnSpc>
              <a:spcBef>
                <a:spcPts val="0"/>
              </a:spcBef>
              <a:defRPr b="1"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Total work =1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Work done by A in 1 day= 1/45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Work done by B in 1 day= 1/40</a:t>
            </a:r>
            <a:br/>
            <a:r>
              <a:t>Work done by A + B in 1 days= 1/45 + 1/ 40 = 17/360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Work done by B in 23 days = 23/40</a:t>
            </a:r>
            <a:br/>
            <a:r>
              <a:t>Remaining Work = 1 - 23 / 40 = 17 / 40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Now, 17 / 360 work done  by ( A + B) in 1 day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So , 17 / 40  work was done by ( A + B)  in 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So, 4/5 work will be done by X and Y in 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= ( 1 * 360 / 17 ) *  ( 17 / 40 )  = 9 days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Therefore,  A left after  = 9 days</a:t>
            </a:r>
          </a:p>
        </p:txBody>
      </p:sp>
      <p:sp>
        <p:nvSpPr>
          <p:cNvPr id="208" name="LCM Method :…"/>
          <p:cNvSpPr txBox="1"/>
          <p:nvPr/>
        </p:nvSpPr>
        <p:spPr>
          <a:xfrm>
            <a:off x="12292278" y="3433633"/>
            <a:ext cx="8631486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indent="127000" defTabSz="457200">
              <a:lnSpc>
                <a:spcPct val="150000"/>
              </a:lnSpc>
              <a:spcBef>
                <a:spcPts val="0"/>
              </a:spcBef>
              <a:defRPr b="1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LCM Method :</a:t>
            </a:r>
            <a:endParaRPr b="0"/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Lets assume , Total work = LCM (45, 40) = 360 units</a:t>
            </a:r>
            <a:br/>
            <a:r>
              <a:t>Work done by A in 1 day = 360 / 45  = 8 units</a:t>
            </a:r>
            <a:br/>
            <a:r>
              <a:t>Work done by B in 1 day = 360 / 40  = 9 units</a:t>
            </a:r>
            <a:br/>
            <a:r>
              <a:t>Work done by B in 23 days = 23 * 9 = 207 units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Remaining units = 360 - 207 = 153 units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So , 153 units is work done by A and B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In 1 day A and B together in = 8 + 9 = 17 units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So, 153 units =&gt; 153/17 = 9 units</a:t>
            </a:r>
          </a:p>
          <a:p>
            <a:pPr indent="127000" defTabSz="457200">
              <a:lnSpc>
                <a:spcPct val="15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Therefore,  A left after  = 9 days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nodeType="with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4" dur="1000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1000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1000" fill="hold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1000" fill="hold"/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2" dur="1000" fill="hold"/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9" dur="1000" fill="hold"/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6" dur="1000" fill="hold"/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Class="entr" nodeType="with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7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Class="entr" nodeType="after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3" dur="100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0" dur="1000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7" dur="100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4" dur="100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1" dur="1000" fill="hold"/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8" dur="1000" fill="hold"/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2"/>
      <p:bldP build="p" bldLvl="5" animBg="1" rev="0" advAuto="0" spid="208" grpId="3"/>
      <p:bldP build="whole" bldLvl="1" animBg="1" rev="0" advAuto="0" spid="20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