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2CE8C8B-1163-4C47-8767-EC893E74B02E}" type="datetimeFigureOut">
              <a:rPr lang="en-US" smtClean="0"/>
              <a:t>12/23/2021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05D59BD-41A7-4FE6-BD21-6AC0D5CFC25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12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E8C8B-1163-4C47-8767-EC893E74B02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317579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E8C8B-1163-4C47-8767-EC893E74B02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300897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E8C8B-1163-4C47-8767-EC893E74B02E}"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105401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2CE8C8B-1163-4C47-8767-EC893E74B02E}" type="datetimeFigureOut">
              <a:rPr lang="en-US" smtClean="0"/>
              <a:t>12/23/2021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05D59BD-41A7-4FE6-BD21-6AC0D5CFC25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918650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E8C8B-1163-4C47-8767-EC893E74B02E}"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30083768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E8C8B-1163-4C47-8767-EC893E74B02E}"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11485620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E8C8B-1163-4C47-8767-EC893E74B02E}"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399611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E8C8B-1163-4C47-8767-EC893E74B02E}"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51476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2CE8C8B-1163-4C47-8767-EC893E74B02E}" type="datetimeFigureOut">
              <a:rPr lang="en-US" smtClean="0"/>
              <a:t>12/23/2021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05D59BD-41A7-4FE6-BD21-6AC0D5CFC25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34418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2CE8C8B-1163-4C47-8767-EC893E74B02E}" type="datetimeFigureOut">
              <a:rPr lang="en-US" smtClean="0"/>
              <a:t>12/23/2021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05D59BD-41A7-4FE6-BD21-6AC0D5CFC25D}" type="slidenum">
              <a:rPr lang="en-US" smtClean="0"/>
              <a:t>‹#›</a:t>
            </a:fld>
            <a:endParaRPr lang="en-US"/>
          </a:p>
        </p:txBody>
      </p:sp>
    </p:spTree>
    <p:extLst>
      <p:ext uri="{BB962C8B-B14F-4D97-AF65-F5344CB8AC3E}">
        <p14:creationId xmlns:p14="http://schemas.microsoft.com/office/powerpoint/2010/main" val="37265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2CE8C8B-1163-4C47-8767-EC893E74B02E}" type="datetimeFigureOut">
              <a:rPr lang="en-US" smtClean="0"/>
              <a:t>12/23/2021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05D59BD-41A7-4FE6-BD21-6AC0D5CFC25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3347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5D62-2848-4B16-9371-300A945C16C0}"/>
              </a:ext>
            </a:extLst>
          </p:cNvPr>
          <p:cNvSpPr>
            <a:spLocks noGrp="1"/>
          </p:cNvSpPr>
          <p:nvPr>
            <p:ph type="ctrTitle"/>
          </p:nvPr>
        </p:nvSpPr>
        <p:spPr/>
        <p:txBody>
          <a:bodyPr/>
          <a:lstStyle/>
          <a:p>
            <a:r>
              <a:rPr lang="en-US" smtClean="0"/>
              <a:t>19Ssk311  </a:t>
            </a:r>
            <a:r>
              <a:rPr lang="en-US"/>
              <a:t>session </a:t>
            </a:r>
            <a:r>
              <a:rPr lang="en-US" smtClean="0"/>
              <a:t>1</a:t>
            </a:r>
            <a:endParaRPr lang="en-US" dirty="0"/>
          </a:p>
        </p:txBody>
      </p:sp>
      <p:sp>
        <p:nvSpPr>
          <p:cNvPr id="3" name="Subtitle 2">
            <a:extLst>
              <a:ext uri="{FF2B5EF4-FFF2-40B4-BE49-F238E27FC236}">
                <a16:creationId xmlns:a16="http://schemas.microsoft.com/office/drawing/2014/main" id="{798ECE8B-AF01-42DB-B87F-3FFADACC95AC}"/>
              </a:ext>
            </a:extLst>
          </p:cNvPr>
          <p:cNvSpPr>
            <a:spLocks noGrp="1"/>
          </p:cNvSpPr>
          <p:nvPr>
            <p:ph type="subTitle" idx="1"/>
          </p:nvPr>
        </p:nvSpPr>
        <p:spPr>
          <a:xfrm>
            <a:off x="2215045" y="5070764"/>
            <a:ext cx="7843355" cy="1650711"/>
          </a:xfrm>
        </p:spPr>
        <p:txBody>
          <a:bodyPr>
            <a:normAutofit/>
          </a:bodyPr>
          <a:lstStyle/>
          <a:p>
            <a:r>
              <a:rPr lang="en-US" sz="4800" dirty="0"/>
              <a:t>Critical reasoning </a:t>
            </a:r>
          </a:p>
        </p:txBody>
      </p:sp>
    </p:spTree>
    <p:extLst>
      <p:ext uri="{BB962C8B-B14F-4D97-AF65-F5344CB8AC3E}">
        <p14:creationId xmlns:p14="http://schemas.microsoft.com/office/powerpoint/2010/main" val="179583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FC48-B9B5-4004-9C5C-EF02AEA83CDE}"/>
              </a:ext>
            </a:extLst>
          </p:cNvPr>
          <p:cNvSpPr>
            <a:spLocks noGrp="1"/>
          </p:cNvSpPr>
          <p:nvPr>
            <p:ph type="title"/>
          </p:nvPr>
        </p:nvSpPr>
        <p:spPr>
          <a:xfrm>
            <a:off x="1251678" y="382385"/>
            <a:ext cx="10178322" cy="1086197"/>
          </a:xfrm>
        </p:spPr>
        <p:txBody>
          <a:bodyPr/>
          <a:lstStyle/>
          <a:p>
            <a:pPr algn="ctr"/>
            <a:r>
              <a:rPr lang="en-US" dirty="0"/>
              <a:t>Weakens the argument</a:t>
            </a:r>
          </a:p>
        </p:txBody>
      </p:sp>
      <p:sp>
        <p:nvSpPr>
          <p:cNvPr id="3" name="Content Placeholder 2">
            <a:extLst>
              <a:ext uri="{FF2B5EF4-FFF2-40B4-BE49-F238E27FC236}">
                <a16:creationId xmlns:a16="http://schemas.microsoft.com/office/drawing/2014/main" id="{0EC66676-B3DC-4995-B1FB-67E825D69F95}"/>
              </a:ext>
            </a:extLst>
          </p:cNvPr>
          <p:cNvSpPr>
            <a:spLocks noGrp="1"/>
          </p:cNvSpPr>
          <p:nvPr>
            <p:ph idx="1"/>
          </p:nvPr>
        </p:nvSpPr>
        <p:spPr>
          <a:xfrm>
            <a:off x="1251677" y="1246909"/>
            <a:ext cx="10469268" cy="5347855"/>
          </a:xfrm>
        </p:spPr>
        <p:txBody>
          <a:bodyPr>
            <a:normAutofit fontScale="77500" lnSpcReduction="20000"/>
          </a:bodyPr>
          <a:lstStyle/>
          <a:p>
            <a:pPr marL="0" indent="0" algn="just">
              <a:lnSpc>
                <a:spcPct val="150000"/>
              </a:lnSpc>
              <a:buNone/>
            </a:pPr>
            <a:r>
              <a:rPr lang="en-US" sz="2200" b="0" i="0" u="none" strike="noStrike" baseline="0" dirty="0">
                <a:solidFill>
                  <a:srgbClr val="000000"/>
                </a:solidFill>
                <a:latin typeface="Arial" panose="020B0604020202020204" pitchFamily="34" charset="0"/>
              </a:rPr>
              <a:t>1) Samuel is obviously a bad fisherman. During </a:t>
            </a:r>
            <a:r>
              <a:rPr lang="en-US" sz="2200" i="0" u="none" strike="noStrike" baseline="0" dirty="0">
                <a:solidFill>
                  <a:srgbClr val="000000"/>
                </a:solidFill>
                <a:latin typeface="Arial" panose="020B0604020202020204" pitchFamily="34" charset="0"/>
              </a:rPr>
              <a:t>the past season, in which he and the five members of his team spent four months on a boat together off Dutch Harbor, AK, he caught fewer fish than any of his teammates. </a:t>
            </a:r>
            <a:endParaRPr lang="en-US" sz="2200" i="0" u="none" strike="noStrike" baseline="0" dirty="0">
              <a:solidFill>
                <a:schemeClr val="bg2">
                  <a:lumMod val="10000"/>
                </a:schemeClr>
              </a:solidFill>
              <a:latin typeface="Arial" panose="020B0604020202020204" pitchFamily="34" charset="0"/>
            </a:endParaRPr>
          </a:p>
          <a:p>
            <a:pPr marL="0" indent="0">
              <a:lnSpc>
                <a:spcPct val="150000"/>
              </a:lnSpc>
              <a:buNone/>
            </a:pPr>
            <a:r>
              <a:rPr lang="en-US" sz="2200" b="1" i="0" u="none" strike="noStrike" baseline="0" dirty="0">
                <a:solidFill>
                  <a:srgbClr val="000000"/>
                </a:solidFill>
                <a:latin typeface="Arial" panose="020B0604020202020204" pitchFamily="34" charset="0"/>
              </a:rPr>
              <a:t>Which of the following, if true, most weakens the argument above? </a:t>
            </a:r>
          </a:p>
          <a:p>
            <a:pPr marL="0" indent="0">
              <a:lnSpc>
                <a:spcPct val="150000"/>
              </a:lnSpc>
              <a:buNone/>
            </a:pPr>
            <a:r>
              <a:rPr lang="en-US" sz="2200" b="0" i="0" u="none" strike="noStrike" baseline="0" dirty="0">
                <a:solidFill>
                  <a:srgbClr val="000000"/>
                </a:solidFill>
                <a:latin typeface="Arial" panose="020B0604020202020204" pitchFamily="34" charset="0"/>
              </a:rPr>
              <a:t>A) Two seasons ago, Samuel fished on another boat off Dutch Harbor and caught more fish than any other member of that boat. </a:t>
            </a:r>
          </a:p>
          <a:p>
            <a:pPr marL="0" indent="0">
              <a:lnSpc>
                <a:spcPct val="150000"/>
              </a:lnSpc>
              <a:buNone/>
            </a:pPr>
            <a:r>
              <a:rPr lang="en-US" sz="2200" b="0" i="0" u="none" strike="noStrike" baseline="0" dirty="0">
                <a:solidFill>
                  <a:srgbClr val="000000"/>
                </a:solidFill>
                <a:latin typeface="Arial" panose="020B0604020202020204" pitchFamily="34" charset="0"/>
              </a:rPr>
              <a:t>B) Before becoming a fisherman, Samuel piloted a fishing boat whose members regularly caught record numbers of fish. </a:t>
            </a:r>
          </a:p>
          <a:p>
            <a:pPr marL="0" indent="0">
              <a:lnSpc>
                <a:spcPct val="150000"/>
              </a:lnSpc>
              <a:buNone/>
            </a:pPr>
            <a:r>
              <a:rPr lang="en-US" sz="2200" b="0" i="0" u="none" strike="noStrike" baseline="0" dirty="0">
                <a:solidFill>
                  <a:srgbClr val="000000"/>
                </a:solidFill>
                <a:latin typeface="Arial" panose="020B0604020202020204" pitchFamily="34" charset="0"/>
              </a:rPr>
              <a:t>C) While fishing this past season, Samuel fell sick for a week and did not catch any fish during this time. </a:t>
            </a:r>
          </a:p>
          <a:p>
            <a:pPr marL="0" indent="0">
              <a:lnSpc>
                <a:spcPct val="150000"/>
              </a:lnSpc>
              <a:buNone/>
            </a:pPr>
            <a:r>
              <a:rPr lang="en-US" sz="2200" b="0" i="0" u="none" strike="noStrike" baseline="0" dirty="0">
                <a:solidFill>
                  <a:srgbClr val="000000"/>
                </a:solidFill>
                <a:latin typeface="Arial" panose="020B0604020202020204" pitchFamily="34" charset="0"/>
              </a:rPr>
              <a:t>D) Unlike the other fishermen on his boat, at the order of the captain, Samuel fished this past season with experimental bait. </a:t>
            </a:r>
          </a:p>
          <a:p>
            <a:pPr marL="0" indent="0">
              <a:lnSpc>
                <a:spcPct val="150000"/>
              </a:lnSpc>
              <a:buNone/>
            </a:pPr>
            <a:r>
              <a:rPr lang="en-US" sz="2200" b="0" i="0" u="none" strike="noStrike" baseline="0" dirty="0">
                <a:solidFill>
                  <a:srgbClr val="000000"/>
                </a:solidFill>
                <a:latin typeface="Arial" panose="020B0604020202020204" pitchFamily="34" charset="0"/>
              </a:rPr>
              <a:t>E) Amongst the fishing community in Dutch Harbor, Samuel has a reputation for being an especially bad fisherman. </a:t>
            </a:r>
          </a:p>
          <a:p>
            <a:endParaRPr lang="en-US" dirty="0"/>
          </a:p>
        </p:txBody>
      </p:sp>
    </p:spTree>
    <p:extLst>
      <p:ext uri="{BB962C8B-B14F-4D97-AF65-F5344CB8AC3E}">
        <p14:creationId xmlns:p14="http://schemas.microsoft.com/office/powerpoint/2010/main" val="348491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522A-253C-4B8C-86E2-73C12D359F2B}"/>
              </a:ext>
            </a:extLst>
          </p:cNvPr>
          <p:cNvSpPr>
            <a:spLocks noGrp="1"/>
          </p:cNvSpPr>
          <p:nvPr>
            <p:ph type="title"/>
          </p:nvPr>
        </p:nvSpPr>
        <p:spPr>
          <a:xfrm>
            <a:off x="1251678" y="382385"/>
            <a:ext cx="10039777" cy="892233"/>
          </a:xfrm>
        </p:spPr>
        <p:txBody>
          <a:bodyPr/>
          <a:lstStyle/>
          <a:p>
            <a:pPr algn="ctr"/>
            <a:r>
              <a:rPr lang="en-US" dirty="0"/>
              <a:t>Supports the action</a:t>
            </a:r>
          </a:p>
        </p:txBody>
      </p:sp>
      <p:sp>
        <p:nvSpPr>
          <p:cNvPr id="3" name="Content Placeholder 2">
            <a:extLst>
              <a:ext uri="{FF2B5EF4-FFF2-40B4-BE49-F238E27FC236}">
                <a16:creationId xmlns:a16="http://schemas.microsoft.com/office/drawing/2014/main" id="{30AD262D-0945-434E-9B17-4F424E88B8FF}"/>
              </a:ext>
            </a:extLst>
          </p:cNvPr>
          <p:cNvSpPr>
            <a:spLocks noGrp="1"/>
          </p:cNvSpPr>
          <p:nvPr>
            <p:ph idx="1"/>
          </p:nvPr>
        </p:nvSpPr>
        <p:spPr>
          <a:xfrm>
            <a:off x="900545" y="1108364"/>
            <a:ext cx="11111346" cy="5749636"/>
          </a:xfrm>
        </p:spPr>
        <p:txBody>
          <a:bodyPr>
            <a:noAutofit/>
          </a:bodyPr>
          <a:lstStyle/>
          <a:p>
            <a:pPr marL="0" indent="0" algn="just">
              <a:lnSpc>
                <a:spcPct val="150000"/>
              </a:lnSpc>
              <a:spcBef>
                <a:spcPts val="0"/>
              </a:spcBef>
              <a:buNone/>
            </a:pPr>
            <a:r>
              <a:rPr lang="en-US" sz="1800" b="0" i="0" u="none" strike="noStrike" baseline="0" dirty="0">
                <a:solidFill>
                  <a:srgbClr val="000000"/>
                </a:solidFill>
                <a:latin typeface="Arial" panose="020B0604020202020204" pitchFamily="34" charset="0"/>
              </a:rPr>
              <a:t>2) Virtually all health experts agree that second-hand smoke poses a serious health risk. After the publication of yet another research paper explicating the link between exposure to second-hand smoke and a shorter life span, some members of the State House of Representatives proposed a ban on smoking in most public places in an attempt to promote quality of life and length of lifespan. </a:t>
            </a:r>
            <a:r>
              <a:rPr lang="en-US" sz="1800" b="1" i="0" u="none" strike="noStrike" baseline="0" dirty="0">
                <a:solidFill>
                  <a:srgbClr val="000000"/>
                </a:solidFill>
                <a:latin typeface="Arial" panose="020B0604020202020204" pitchFamily="34" charset="0"/>
              </a:rPr>
              <a:t>Which of the following, if true, provides the most support for the actions of the State Representatives?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A) The amount of damaging chemicals and fumes released into the air by cigarette smoke is far less than the amount released from automobiles, especially from older models.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B) Banning smoking in most public places will not considerably reduce the percent of the population in the state in question that smokes.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C) The state whose legislators are proposing the tough smoking legislation has a relatively high percent of its population that smoke.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D) Another state that enacted a similar law a decade ago saw a statistically significant drop in lung-cancer rates among non-smokers.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E) A nearby state up-wind has the highest number of smokers in the country.  </a:t>
            </a:r>
            <a:endParaRPr lang="en-US" sz="1800" dirty="0"/>
          </a:p>
        </p:txBody>
      </p:sp>
    </p:spTree>
    <p:extLst>
      <p:ext uri="{BB962C8B-B14F-4D97-AF65-F5344CB8AC3E}">
        <p14:creationId xmlns:p14="http://schemas.microsoft.com/office/powerpoint/2010/main" val="233404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7280-FBD5-429E-A105-7402E6E207E5}"/>
              </a:ext>
            </a:extLst>
          </p:cNvPr>
          <p:cNvSpPr>
            <a:spLocks noGrp="1"/>
          </p:cNvSpPr>
          <p:nvPr>
            <p:ph type="title"/>
          </p:nvPr>
        </p:nvSpPr>
        <p:spPr>
          <a:xfrm>
            <a:off x="1251678" y="382385"/>
            <a:ext cx="10012067" cy="878379"/>
          </a:xfrm>
        </p:spPr>
        <p:txBody>
          <a:bodyPr/>
          <a:lstStyle/>
          <a:p>
            <a:pPr algn="ctr"/>
            <a:r>
              <a:rPr lang="en-US" dirty="0"/>
              <a:t>What logically follows</a:t>
            </a:r>
          </a:p>
        </p:txBody>
      </p:sp>
      <p:sp>
        <p:nvSpPr>
          <p:cNvPr id="3" name="Content Placeholder 2">
            <a:extLst>
              <a:ext uri="{FF2B5EF4-FFF2-40B4-BE49-F238E27FC236}">
                <a16:creationId xmlns:a16="http://schemas.microsoft.com/office/drawing/2014/main" id="{28767152-1DEA-41B5-BB17-ED39D06C52EC}"/>
              </a:ext>
            </a:extLst>
          </p:cNvPr>
          <p:cNvSpPr>
            <a:spLocks noGrp="1"/>
          </p:cNvSpPr>
          <p:nvPr>
            <p:ph idx="1"/>
          </p:nvPr>
        </p:nvSpPr>
        <p:spPr>
          <a:xfrm>
            <a:off x="969818" y="1367584"/>
            <a:ext cx="10875817" cy="5490416"/>
          </a:xfrm>
        </p:spPr>
        <p:txBody>
          <a:bodyPr>
            <a:noAutofit/>
          </a:bodyPr>
          <a:lstStyle/>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3. Authors writing detective stories frequently include a brilliant detective and an incompetent investigator who embark on separate paths in an attempt to solve a crime. The separate accounts frequently consist of the incompetent investigator becoming distracted by the criminals' well-planned attempts and the competent detective solving the case after a violent confrontation. Many literary analysts believe authors often choose this storyline in an attempt to provide readers additional complexity and challenge in solving the investigation. </a:t>
            </a:r>
            <a:r>
              <a:rPr lang="en-US" sz="1800" b="1" i="0" u="none" strike="noStrike" baseline="0" dirty="0">
                <a:solidFill>
                  <a:srgbClr val="000000"/>
                </a:solidFill>
                <a:latin typeface="Arial" panose="020B0604020202020204" pitchFamily="34" charset="0"/>
              </a:rPr>
              <a:t>Which of the following most logically follows from the statements above?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A) A well-written detective story consists of an investigation being undertaken by a competent and incompetent investigator.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B) Some authors use an incompetent investigator to show the complexities of an investigation.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C) Authors never write stories with incompetent investigators who solve a case correctly.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D) Authors can use the separate investigative accounts to make predicting the correct outcome of the investigation more difficult. </a:t>
            </a:r>
          </a:p>
          <a:p>
            <a:pPr marL="0" indent="0">
              <a:lnSpc>
                <a:spcPct val="150000"/>
              </a:lnSpc>
              <a:spcBef>
                <a:spcPts val="0"/>
              </a:spcBef>
              <a:buNone/>
            </a:pPr>
            <a:r>
              <a:rPr lang="en-US" sz="1800" b="0" i="0" u="none" strike="noStrike" baseline="0" dirty="0">
                <a:solidFill>
                  <a:srgbClr val="000000"/>
                </a:solidFill>
                <a:latin typeface="Arial" panose="020B0604020202020204" pitchFamily="34" charset="0"/>
              </a:rPr>
              <a:t>E) Authors write stories with competent and incompetent investigators to show the complexity of real life.  </a:t>
            </a:r>
            <a:endParaRPr lang="en-US" sz="1800" dirty="0"/>
          </a:p>
        </p:txBody>
      </p:sp>
    </p:spTree>
    <p:extLst>
      <p:ext uri="{BB962C8B-B14F-4D97-AF65-F5344CB8AC3E}">
        <p14:creationId xmlns:p14="http://schemas.microsoft.com/office/powerpoint/2010/main" val="385511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BCFD-DF84-4612-B373-729E876C241F}"/>
              </a:ext>
            </a:extLst>
          </p:cNvPr>
          <p:cNvSpPr>
            <a:spLocks noGrp="1"/>
          </p:cNvSpPr>
          <p:nvPr>
            <p:ph type="title"/>
          </p:nvPr>
        </p:nvSpPr>
        <p:spPr>
          <a:xfrm>
            <a:off x="1251678" y="382385"/>
            <a:ext cx="9901231" cy="919942"/>
          </a:xfrm>
        </p:spPr>
        <p:txBody>
          <a:bodyPr/>
          <a:lstStyle/>
          <a:p>
            <a:pPr algn="ctr"/>
            <a:r>
              <a:rPr lang="en-US" dirty="0"/>
              <a:t>Explain the paradox</a:t>
            </a:r>
          </a:p>
        </p:txBody>
      </p:sp>
      <p:sp>
        <p:nvSpPr>
          <p:cNvPr id="3" name="Content Placeholder 2">
            <a:extLst>
              <a:ext uri="{FF2B5EF4-FFF2-40B4-BE49-F238E27FC236}">
                <a16:creationId xmlns:a16="http://schemas.microsoft.com/office/drawing/2014/main" id="{AFF03434-0176-4665-862B-0D3C58A263E4}"/>
              </a:ext>
            </a:extLst>
          </p:cNvPr>
          <p:cNvSpPr>
            <a:spLocks noGrp="1"/>
          </p:cNvSpPr>
          <p:nvPr>
            <p:ph idx="1"/>
          </p:nvPr>
        </p:nvSpPr>
        <p:spPr>
          <a:xfrm>
            <a:off x="928255" y="1302327"/>
            <a:ext cx="10931236" cy="5306291"/>
          </a:xfrm>
        </p:spPr>
        <p:txBody>
          <a:bodyPr>
            <a:normAutofit fontScale="77500" lnSpcReduction="20000"/>
          </a:bodyPr>
          <a:lstStyle/>
          <a:p>
            <a:pPr marL="0" indent="0" algn="just">
              <a:lnSpc>
                <a:spcPct val="160000"/>
              </a:lnSpc>
              <a:buNone/>
            </a:pPr>
            <a:r>
              <a:rPr lang="en-US" sz="1800" b="0" i="0" u="none" strike="noStrike" baseline="0" dirty="0">
                <a:solidFill>
                  <a:srgbClr val="000000"/>
                </a:solidFill>
                <a:latin typeface="Arial" panose="020B0604020202020204" pitchFamily="34" charset="0"/>
              </a:rPr>
              <a:t>4) A recent article in one of the nation's leading newspapers noted that despite the government's warning about peanut butter likely being contaminated by salmonella and the government's subsequent recall of a limited amount of peanut butter, 90% of grocery store shoppers surveyed said that they did not plan to change their peanut butter purchasing habits. Nevertheless, roughly two months after the limited recall and one month after the leading newspaper published its article, the country's peanut butter manufacturers reported that same-store sales to grocery store shoppers fell 75% year-over-year. </a:t>
            </a:r>
          </a:p>
          <a:p>
            <a:pPr marL="0" indent="0" algn="just">
              <a:lnSpc>
                <a:spcPct val="160000"/>
              </a:lnSpc>
              <a:buNone/>
            </a:pPr>
            <a:r>
              <a:rPr lang="en-US" sz="1800" b="1" i="0" u="none" strike="noStrike" baseline="0" dirty="0">
                <a:solidFill>
                  <a:srgbClr val="000000"/>
                </a:solidFill>
                <a:latin typeface="Arial" panose="020B0604020202020204" pitchFamily="34" charset="0"/>
              </a:rPr>
              <a:t>Which of the following, if true, best explains the apparent paradox above? </a:t>
            </a:r>
          </a:p>
          <a:p>
            <a:pPr marL="0" indent="0">
              <a:lnSpc>
                <a:spcPct val="160000"/>
              </a:lnSpc>
              <a:buNone/>
            </a:pPr>
            <a:r>
              <a:rPr lang="en-US" sz="1800" b="0" i="0" u="none" strike="noStrike" baseline="0" dirty="0">
                <a:solidFill>
                  <a:srgbClr val="000000"/>
                </a:solidFill>
                <a:latin typeface="Arial" panose="020B0604020202020204" pitchFamily="34" charset="0"/>
              </a:rPr>
              <a:t>A) The initial survey of shoppers failed to consider the effect of subsequent cuts in the price of peanut butter. </a:t>
            </a:r>
          </a:p>
          <a:p>
            <a:pPr marL="0" indent="0">
              <a:lnSpc>
                <a:spcPct val="160000"/>
              </a:lnSpc>
              <a:buNone/>
            </a:pPr>
            <a:r>
              <a:rPr lang="en-US" sz="1800" b="0" i="0" u="none" strike="noStrike" baseline="0" dirty="0">
                <a:solidFill>
                  <a:srgbClr val="000000"/>
                </a:solidFill>
                <a:latin typeface="Arial" panose="020B0604020202020204" pitchFamily="34" charset="0"/>
              </a:rPr>
              <a:t>B) Fearing additional instances of contamination and subsequent lawsuits, many retailers that sold peanut butter removed the product voluntarily from their shelves. </a:t>
            </a:r>
          </a:p>
          <a:p>
            <a:pPr marL="0" indent="0">
              <a:lnSpc>
                <a:spcPct val="160000"/>
              </a:lnSpc>
              <a:buNone/>
            </a:pPr>
            <a:r>
              <a:rPr lang="en-US" sz="1800" b="0" i="0" u="none" strike="noStrike" baseline="0" dirty="0">
                <a:solidFill>
                  <a:srgbClr val="000000"/>
                </a:solidFill>
                <a:latin typeface="Arial" panose="020B0604020202020204" pitchFamily="34" charset="0"/>
              </a:rPr>
              <a:t>C) A report similar to the report that appeared in the leading newspaper appeared in one of the nation's tabloid magazines on the same day. </a:t>
            </a:r>
          </a:p>
          <a:p>
            <a:pPr marL="0" indent="0">
              <a:lnSpc>
                <a:spcPct val="160000"/>
              </a:lnSpc>
              <a:buNone/>
            </a:pPr>
            <a:r>
              <a:rPr lang="en-US" sz="1800" b="0" i="0" u="none" strike="noStrike" baseline="0" dirty="0">
                <a:solidFill>
                  <a:srgbClr val="000000"/>
                </a:solidFill>
                <a:latin typeface="Arial" panose="020B0604020202020204" pitchFamily="34" charset="0"/>
              </a:rPr>
              <a:t>D) Days before the newspaper conducted its survey, a widely-respected bacterial research specialist published an op-ed article in a major newspaper arguing that the threat from salmonella-infected peanut butter was smaller than the government would later contend. </a:t>
            </a:r>
          </a:p>
          <a:p>
            <a:pPr marL="0" indent="0">
              <a:lnSpc>
                <a:spcPct val="160000"/>
              </a:lnSpc>
              <a:buNone/>
            </a:pPr>
            <a:r>
              <a:rPr lang="en-US" sz="1800" b="0" i="0" u="none" strike="noStrike" baseline="0" dirty="0">
                <a:solidFill>
                  <a:srgbClr val="000000"/>
                </a:solidFill>
                <a:latin typeface="Arial" panose="020B0604020202020204" pitchFamily="34" charset="0"/>
              </a:rPr>
              <a:t>E) A study published after the government recall of some peanut butter stated that individuals intended to change the type of jelly and bread they purchased. </a:t>
            </a:r>
          </a:p>
          <a:p>
            <a:pPr marL="0" indent="0">
              <a:lnSpc>
                <a:spcPct val="160000"/>
              </a:lnSpc>
              <a:buNone/>
            </a:pPr>
            <a:endParaRPr lang="en-US" dirty="0"/>
          </a:p>
        </p:txBody>
      </p:sp>
    </p:spTree>
    <p:extLst>
      <p:ext uri="{BB962C8B-B14F-4D97-AF65-F5344CB8AC3E}">
        <p14:creationId xmlns:p14="http://schemas.microsoft.com/office/powerpoint/2010/main" val="378649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7175-8AA1-4C53-A7D4-63F89AC2191C}"/>
              </a:ext>
            </a:extLst>
          </p:cNvPr>
          <p:cNvSpPr>
            <a:spLocks noGrp="1"/>
          </p:cNvSpPr>
          <p:nvPr>
            <p:ph type="title"/>
          </p:nvPr>
        </p:nvSpPr>
        <p:spPr>
          <a:xfrm>
            <a:off x="1251678" y="382385"/>
            <a:ext cx="10025922" cy="864524"/>
          </a:xfrm>
        </p:spPr>
        <p:txBody>
          <a:bodyPr/>
          <a:lstStyle/>
          <a:p>
            <a:pPr algn="ctr"/>
            <a:r>
              <a:rPr lang="en-US" dirty="0"/>
              <a:t>WHAT IS THE ASSUMPTION</a:t>
            </a:r>
          </a:p>
        </p:txBody>
      </p:sp>
      <p:sp>
        <p:nvSpPr>
          <p:cNvPr id="3" name="Content Placeholder 2">
            <a:extLst>
              <a:ext uri="{FF2B5EF4-FFF2-40B4-BE49-F238E27FC236}">
                <a16:creationId xmlns:a16="http://schemas.microsoft.com/office/drawing/2014/main" id="{D2320021-D0EA-4FB1-B6A5-4F6C53D17DC5}"/>
              </a:ext>
            </a:extLst>
          </p:cNvPr>
          <p:cNvSpPr>
            <a:spLocks noGrp="1"/>
          </p:cNvSpPr>
          <p:nvPr>
            <p:ph idx="1"/>
          </p:nvPr>
        </p:nvSpPr>
        <p:spPr>
          <a:xfrm>
            <a:off x="1251677" y="1246909"/>
            <a:ext cx="10455413" cy="5056909"/>
          </a:xfrm>
        </p:spPr>
        <p:txBody>
          <a:bodyPr/>
          <a:lstStyle/>
          <a:p>
            <a:pPr marL="0" indent="0" algn="just">
              <a:buNone/>
            </a:pPr>
            <a:r>
              <a:rPr lang="en-US" b="0" i="0" u="none" strike="noStrike" baseline="0" dirty="0">
                <a:solidFill>
                  <a:srgbClr val="000000"/>
                </a:solidFill>
                <a:latin typeface="Arial" panose="020B0604020202020204" pitchFamily="34" charset="0"/>
              </a:rPr>
              <a:t>5) During the past 20 years, computer scientists focused increasingly on starting and running successful businesses. However, since businesses must be profitable, computer scientists must focus on developing products that generate profit. Consequently, computer science has lost its creative aspect. </a:t>
            </a:r>
          </a:p>
          <a:p>
            <a:pPr marL="0" indent="0">
              <a:buNone/>
            </a:pPr>
            <a:r>
              <a:rPr lang="en-US" b="1" i="0" u="none" strike="noStrike" baseline="0" dirty="0">
                <a:solidFill>
                  <a:srgbClr val="000000"/>
                </a:solidFill>
                <a:latin typeface="Arial" panose="020B0604020202020204" pitchFamily="34" charset="0"/>
              </a:rPr>
              <a:t>Which of the following assumptions is most necessary in order for the conclusion above to be drawn from the argument above? </a:t>
            </a:r>
          </a:p>
          <a:p>
            <a:pPr marL="0" indent="0">
              <a:buNone/>
            </a:pPr>
            <a:r>
              <a:rPr lang="en-US" b="0" i="0" u="none" strike="noStrike" baseline="0" dirty="0">
                <a:solidFill>
                  <a:srgbClr val="000000"/>
                </a:solidFill>
                <a:latin typeface="Arial" panose="020B0604020202020204" pitchFamily="34" charset="0"/>
              </a:rPr>
              <a:t>A) All computer programs must lack creativity in order to be well received. </a:t>
            </a:r>
          </a:p>
          <a:p>
            <a:pPr marL="0" indent="0">
              <a:buNone/>
            </a:pPr>
            <a:r>
              <a:rPr lang="en-US" b="0" i="0" u="none" strike="noStrike" baseline="0" dirty="0">
                <a:solidFill>
                  <a:srgbClr val="000000"/>
                </a:solidFill>
                <a:latin typeface="Arial" panose="020B0604020202020204" pitchFamily="34" charset="0"/>
              </a:rPr>
              <a:t>B) Some computer scientists entirely disregarded creativity and chose instead to pursue profit. </a:t>
            </a:r>
          </a:p>
          <a:p>
            <a:pPr marL="0" indent="0">
              <a:buNone/>
            </a:pPr>
            <a:r>
              <a:rPr lang="en-US" b="0" i="0" u="none" strike="noStrike" baseline="0" dirty="0">
                <a:solidFill>
                  <a:srgbClr val="000000"/>
                </a:solidFill>
                <a:latin typeface="Arial" panose="020B0604020202020204" pitchFamily="34" charset="0"/>
              </a:rPr>
              <a:t>C) A program cannot be both creative and profitable. </a:t>
            </a:r>
          </a:p>
          <a:p>
            <a:pPr marL="0" indent="0">
              <a:buNone/>
            </a:pPr>
            <a:r>
              <a:rPr lang="en-US" b="0" i="0" u="none" strike="noStrike" baseline="0" dirty="0">
                <a:solidFill>
                  <a:srgbClr val="000000"/>
                </a:solidFill>
                <a:latin typeface="Arial" panose="020B0604020202020204" pitchFamily="34" charset="0"/>
              </a:rPr>
              <a:t>D) Computer scientists are obsessed with the profitability of their work. </a:t>
            </a:r>
          </a:p>
          <a:p>
            <a:pPr marL="0" indent="0">
              <a:buNone/>
            </a:pPr>
            <a:r>
              <a:rPr lang="en-US" b="0" i="0" u="none" strike="noStrike" baseline="0" dirty="0">
                <a:solidFill>
                  <a:srgbClr val="000000"/>
                </a:solidFill>
                <a:latin typeface="Arial" panose="020B0604020202020204" pitchFamily="34" charset="0"/>
              </a:rPr>
              <a:t>E) Non-profit institutions use large amounts of software</a:t>
            </a:r>
            <a:r>
              <a:rPr lang="en-US" sz="1800" b="0" i="0" u="none" strike="noStrike" baseline="0"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9983013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5103B89072194F88E667963C2E39CA" ma:contentTypeVersion="2" ma:contentTypeDescription="Create a new document." ma:contentTypeScope="" ma:versionID="2edfae53d70605cd2140b8dc7c39a278">
  <xsd:schema xmlns:xsd="http://www.w3.org/2001/XMLSchema" xmlns:xs="http://www.w3.org/2001/XMLSchema" xmlns:p="http://schemas.microsoft.com/office/2006/metadata/properties" xmlns:ns2="8b4ab53d-ed3d-469e-96c3-aade878599db" targetNamespace="http://schemas.microsoft.com/office/2006/metadata/properties" ma:root="true" ma:fieldsID="2bfeee0f6e8d06e5cb4ed201b64edb93" ns2:_="">
    <xsd:import namespace="8b4ab53d-ed3d-469e-96c3-aade878599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4ab53d-ed3d-469e-96c3-aade878599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C35375-FDFA-486A-B673-E5C81294CF21}"/>
</file>

<file path=customXml/itemProps2.xml><?xml version="1.0" encoding="utf-8"?>
<ds:datastoreItem xmlns:ds="http://schemas.openxmlformats.org/officeDocument/2006/customXml" ds:itemID="{AE99C066-A673-472B-9890-DFBF93F31FFA}"/>
</file>

<file path=customXml/itemProps3.xml><?xml version="1.0" encoding="utf-8"?>
<ds:datastoreItem xmlns:ds="http://schemas.openxmlformats.org/officeDocument/2006/customXml" ds:itemID="{89753F7C-A22A-4200-8CDF-3B165BFC3C83}"/>
</file>

<file path=docProps/app.xml><?xml version="1.0" encoding="utf-8"?>
<Properties xmlns="http://schemas.openxmlformats.org/officeDocument/2006/extended-properties" xmlns:vt="http://schemas.openxmlformats.org/officeDocument/2006/docPropsVTypes">
  <Template>Badge</Template>
  <TotalTime>165</TotalTime>
  <Words>977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19Ssk311  session 1</vt:lpstr>
      <vt:lpstr>Weakens the argument</vt:lpstr>
      <vt:lpstr>Supports the action</vt:lpstr>
      <vt:lpstr>What logically follows</vt:lpstr>
      <vt:lpstr>Explain the paradox</vt:lpstr>
      <vt:lpstr>WHAT IS THE ASSUMPTION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Ssk 301  session 9</dc:title>
  <dc:creator>Dell</dc:creator>
  <cp:lastModifiedBy>K.Sugeetha</cp:lastModifiedBy>
  <cp:revision>10</cp:revision>
  <dcterms:created xsi:type="dcterms:W3CDTF">2020-07-13T20:33:46Z</dcterms:created>
  <dcterms:modified xsi:type="dcterms:W3CDTF">2021-12-23T05:45:59Z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0x010100415103B89072194F88E667963C2E39CA</vt:lpwstr>
  </property>
</Properties>
</file>