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19" r:id="rId3"/>
    <p:sldId id="315" r:id="rId4"/>
    <p:sldId id="309" r:id="rId5"/>
    <p:sldId id="311" r:id="rId6"/>
    <p:sldId id="294" r:id="rId7"/>
    <p:sldId id="312" r:id="rId8"/>
    <p:sldId id="313" r:id="rId9"/>
    <p:sldId id="316" r:id="rId10"/>
    <p:sldId id="317" r:id="rId11"/>
    <p:sldId id="321" r:id="rId12"/>
    <p:sldId id="279" r:id="rId13"/>
    <p:sldId id="310" r:id="rId14"/>
    <p:sldId id="320" r:id="rId15"/>
    <p:sldId id="256" r:id="rId16"/>
    <p:sldId id="257" r:id="rId17"/>
    <p:sldId id="258" r:id="rId18"/>
    <p:sldId id="259" r:id="rId19"/>
    <p:sldId id="261" r:id="rId20"/>
    <p:sldId id="262" r:id="rId21"/>
    <p:sldId id="260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513E-B110-4DFC-93C8-B246E9B37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CFE9E-7138-4C5D-A387-E6DAAC1D3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F582A-2F31-4EB3-A227-BB190349F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8633-5D5D-4988-9915-F4E86153699E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3C596-40C6-4630-BFCC-50959707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390C0-F73A-4080-845F-553704D8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CB72-72C7-43B2-917C-7A902A07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3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CD5A-2F9F-4826-A375-DE1807DA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CA81C-7201-4BBD-95B4-C8420FF03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A49F-9B11-45FE-BE0D-F9368810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8633-5D5D-4988-9915-F4E86153699E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9789F-DB1E-48B5-A374-3E1AD37E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894DC-8172-4003-8C84-3C3CCB79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CB72-72C7-43B2-917C-7A902A07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39EFD-130C-41A7-91E5-A8237264B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44254-3CAE-4FA9-9DE2-2FF280F7F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E6504-CA16-4A93-A060-55635ACC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8633-5D5D-4988-9915-F4E86153699E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558A5-CE45-42B0-AEE0-7B4C683B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9AF23-281E-4859-8D0C-5B0F9055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CB72-72C7-43B2-917C-7A902A07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44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7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9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F30C-B45B-4A06-9448-329524E3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C3A8-3CA5-4732-BC78-2F78BEA9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847EB-F9FC-43C9-8C01-54882635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8633-5D5D-4988-9915-F4E86153699E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54F89-B516-470D-98D1-6654EE69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48200-057B-41DB-82B5-A6A79A11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CB72-72C7-43B2-917C-7A902A07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3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F8E7-FC55-4055-A7E3-5035029C4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5D1C6-EDC1-4DD4-BC52-C67E2E5BD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114B6-004A-4A18-870E-89C8AFF4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8633-5D5D-4988-9915-F4E86153699E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467B-046C-4327-843F-E0B63871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2F08E-A0F6-4411-BA5C-5965DAE1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CB72-72C7-43B2-917C-7A902A07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2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F7BD-1918-4905-B840-8B84DCF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058E-8CCC-4CB8-B145-6DB445A74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E20A8-B049-4EFC-B24F-9AEDF8EA5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17F0E-9171-4A5F-AA15-FB76E3A8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8633-5D5D-4988-9915-F4E86153699E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4118C-876C-44CD-A728-3D8BE59C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47199-D47B-4799-B1E4-261F3B68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CB72-72C7-43B2-917C-7A902A07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4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540B-6441-412C-8AD7-D010333D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E5036-30C0-4F4B-BB76-EB6AE7199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B403E-FFE8-43CF-AD1C-86FC393C2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85A22-68D2-432D-968F-4389E8AAC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28F20-A3C4-4978-82CC-1CAED5AB9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68954-F6D1-4F02-9CAB-525AECAF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8633-5D5D-4988-9915-F4E86153699E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C3E83D-E050-49FC-919E-61660EBE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40845-E987-4A56-8623-B9A0D0B6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CB72-72C7-43B2-917C-7A902A07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2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8063-9B3E-44A4-9740-FBAB728A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B3D82-45E3-436B-8DA0-8A411DA1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8633-5D5D-4988-9915-F4E86153699E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61E84-6146-4D53-B6F1-F9C55909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3901F-3D02-40DA-A815-9C14487E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CB72-72C7-43B2-917C-7A902A07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6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98387-9F74-492E-8190-DF7C311F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8633-5D5D-4988-9915-F4E86153699E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04AF8-E8B5-4D57-B3B3-57DAA4CB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3BC3B-78E0-4113-967D-B233D489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CB72-72C7-43B2-917C-7A902A07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2586-B839-4EB1-83B9-BEC913D8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5B8F1-4DA5-47AA-94E0-14F48FEF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830AA-3B5A-485E-8D69-1577B66EB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EA3A7-2BCD-478B-8356-074B4557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8633-5D5D-4988-9915-F4E86153699E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87240-7B07-47D7-9A4E-D5A3D401D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00630-3869-49A9-AC1A-E08101E1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CB72-72C7-43B2-917C-7A902A07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7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E9D9B-E665-447D-A264-667C21CD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F7B22-04BB-46E9-B74C-7237FA9F8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82061-42A1-41BC-9345-F3EE91689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B92DC-7A06-4C9A-ABDA-ACF7B7A7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8633-5D5D-4988-9915-F4E86153699E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6219D-17E7-4191-BC7B-4B1B0B42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971FD-BE0A-43BE-B9C3-4BDBF0E3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CB72-72C7-43B2-917C-7A902A07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9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9D2A0-F1FC-4547-A623-C2335ADB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4EA38-5BEA-43D7-AFA7-7CAB47066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C0E48-4290-47C4-A10D-DA8F4552A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08633-5D5D-4988-9915-F4E86153699E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2A729-DF3B-4965-945B-9991DEC19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E1F22-DC39-4412-8E5B-5D61EB2DB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1CB72-72C7-43B2-917C-7A902A07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2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A8B3-83BD-4697-B14E-B18E1A4F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Session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9944-02FB-4668-98C9-DE028ACFC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0375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Overview of OBE</a:t>
            </a:r>
          </a:p>
          <a:p>
            <a:endParaRPr lang="en-US" sz="3600" b="1" dirty="0"/>
          </a:p>
          <a:p>
            <a:r>
              <a:rPr lang="en-US" sz="3600" b="1" dirty="0"/>
              <a:t>Overview of the course – ‘Compiler Design’.</a:t>
            </a:r>
          </a:p>
        </p:txBody>
      </p:sp>
    </p:spTree>
    <p:extLst>
      <p:ext uri="{BB962C8B-B14F-4D97-AF65-F5344CB8AC3E}">
        <p14:creationId xmlns:p14="http://schemas.microsoft.com/office/powerpoint/2010/main" val="3330175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14A6061-C470-4EA5-BD16-B7166CC8A5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758428"/>
              </p:ext>
            </p:extLst>
          </p:nvPr>
        </p:nvGraphicFramePr>
        <p:xfrm>
          <a:off x="338138" y="1207749"/>
          <a:ext cx="9328376" cy="239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Bitmap Image" r:id="rId3" imgW="7095960" imgH="1819440" progId="PBrush">
                  <p:embed/>
                </p:oleObj>
              </mc:Choice>
              <mc:Fallback>
                <p:oleObj name="Bitmap Image" r:id="rId3" imgW="7095960" imgH="181944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04D0DBA-38D5-456B-9C97-D1E74FDD86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138" y="1207749"/>
                        <a:ext cx="9328376" cy="239157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8AE1332-69B2-4B41-88ED-A9501FD39F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67734"/>
              </p:ext>
            </p:extLst>
          </p:nvPr>
        </p:nvGraphicFramePr>
        <p:xfrm>
          <a:off x="222024" y="525124"/>
          <a:ext cx="78581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Bitmap Image" r:id="rId5" imgW="7858080" imgH="581040" progId="PBrush">
                  <p:embed/>
                </p:oleObj>
              </mc:Choice>
              <mc:Fallback>
                <p:oleObj name="Bitmap Image" r:id="rId5" imgW="7858080" imgH="581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2024" y="525124"/>
                        <a:ext cx="7858125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093658-25BF-4171-BB8D-559382AD3D25}"/>
              </a:ext>
            </a:extLst>
          </p:cNvPr>
          <p:cNvSpPr txBox="1"/>
          <p:nvPr/>
        </p:nvSpPr>
        <p:spPr>
          <a:xfrm>
            <a:off x="0" y="0"/>
            <a:ext cx="2760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Course Outcomes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7D6144C-6C8A-40A4-B7D4-936B052CC7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248570"/>
              </p:ext>
            </p:extLst>
          </p:nvPr>
        </p:nvGraphicFramePr>
        <p:xfrm>
          <a:off x="312392" y="3696096"/>
          <a:ext cx="8564739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Bitmap Image" r:id="rId7" imgW="7581960" imgH="514440" progId="PBrush">
                  <p:embed/>
                </p:oleObj>
              </mc:Choice>
              <mc:Fallback>
                <p:oleObj name="Bitmap Image" r:id="rId7" imgW="7581960" imgH="514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2392" y="3696096"/>
                        <a:ext cx="8564739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371EBC8-E631-4DE2-8964-9F205A4CEB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867856"/>
              </p:ext>
            </p:extLst>
          </p:nvPr>
        </p:nvGraphicFramePr>
        <p:xfrm>
          <a:off x="338138" y="4373899"/>
          <a:ext cx="9328376" cy="2099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Bitmap Image" r:id="rId9" imgW="7496280" imgH="1657440" progId="PBrush">
                  <p:embed/>
                </p:oleObj>
              </mc:Choice>
              <mc:Fallback>
                <p:oleObj name="Bitmap Image" r:id="rId9" imgW="7496280" imgH="1657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8138" y="4373899"/>
                        <a:ext cx="9328376" cy="2099472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6115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770EB4A-CB0A-4C35-91F8-BC4C72DC84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246779"/>
              </p:ext>
            </p:extLst>
          </p:nvPr>
        </p:nvGraphicFramePr>
        <p:xfrm>
          <a:off x="786945" y="658812"/>
          <a:ext cx="7994198" cy="3104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Bitmap Image" r:id="rId3" imgW="5886360" imgH="2286000" progId="PBrush">
                  <p:embed/>
                </p:oleObj>
              </mc:Choice>
              <mc:Fallback>
                <p:oleObj name="Bitmap Image" r:id="rId3" imgW="5886360" imgH="2286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6945" y="658812"/>
                        <a:ext cx="7994198" cy="3104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7829EFA-0CD1-4728-B7DE-0BF2980C32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706433"/>
              </p:ext>
            </p:extLst>
          </p:nvPr>
        </p:nvGraphicFramePr>
        <p:xfrm>
          <a:off x="1040492" y="4242144"/>
          <a:ext cx="8422821" cy="254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Bitmap Image" r:id="rId5" imgW="7962840" imgH="2409840" progId="PBrush">
                  <p:embed/>
                </p:oleObj>
              </mc:Choice>
              <mc:Fallback>
                <p:oleObj name="Bitmap Image" r:id="rId5" imgW="7962840" imgH="2409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0492" y="4242144"/>
                        <a:ext cx="8422821" cy="2549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78DD17A-A54E-4073-B832-52C6B7A5F8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671880"/>
              </p:ext>
            </p:extLst>
          </p:nvPr>
        </p:nvGraphicFramePr>
        <p:xfrm>
          <a:off x="1040493" y="120877"/>
          <a:ext cx="78581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Bitmap Image" r:id="rId7" imgW="7858080" imgH="581040" progId="PBrush">
                  <p:embed/>
                </p:oleObj>
              </mc:Choice>
              <mc:Fallback>
                <p:oleObj name="Bitmap Image" r:id="rId7" imgW="7858080" imgH="58104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8AE1332-69B2-4B41-88ED-A9501FD39F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0493" y="120877"/>
                        <a:ext cx="7858125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9C786F7-C96C-4277-AB4F-A9CD8E5C2F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00492"/>
              </p:ext>
            </p:extLst>
          </p:nvPr>
        </p:nvGraphicFramePr>
        <p:xfrm>
          <a:off x="1095147" y="3752498"/>
          <a:ext cx="7377793" cy="500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Bitmap Image" r:id="rId9" imgW="7581960" imgH="514440" progId="PBrush">
                  <p:embed/>
                </p:oleObj>
              </mc:Choice>
              <mc:Fallback>
                <p:oleObj name="Bitmap Image" r:id="rId9" imgW="7581960" imgH="51444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7D6144C-6C8A-40A4-B7D4-936B052CC7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95147" y="3752498"/>
                        <a:ext cx="7377793" cy="500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844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42530"/>
            <a:ext cx="8229600" cy="695308"/>
          </a:xfrm>
        </p:spPr>
        <p:txBody>
          <a:bodyPr>
            <a:normAutofit/>
          </a:bodyPr>
          <a:lstStyle/>
          <a:p>
            <a:r>
              <a:rPr lang="en-IN" b="1" dirty="0"/>
              <a:t>Course Delivery  and Feedback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265" y="667601"/>
            <a:ext cx="10900735" cy="3454456"/>
          </a:xfrm>
          <a:ln>
            <a:solidFill>
              <a:srgbClr val="26879A"/>
            </a:solidFill>
          </a:ln>
        </p:spPr>
        <p:txBody>
          <a:bodyPr>
            <a:noAutofit/>
          </a:bodyPr>
          <a:lstStyle/>
          <a:p>
            <a:pPr algn="just"/>
            <a:r>
              <a:rPr lang="en-US" dirty="0"/>
              <a:t>Courses are designed with Course Outcomes (COs).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COs tested through class tests, CAs and End Semester (Students would have seen a table on top of each question paper).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Marks obtained for each question helps to examine the effectiveness of teaching-learning.</a:t>
            </a:r>
          </a:p>
        </p:txBody>
      </p:sp>
    </p:spTree>
    <p:extLst>
      <p:ext uri="{BB962C8B-B14F-4D97-AF65-F5344CB8AC3E}">
        <p14:creationId xmlns:p14="http://schemas.microsoft.com/office/powerpoint/2010/main" val="307156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60262"/>
            <a:ext cx="11310425" cy="911495"/>
          </a:xfrm>
        </p:spPr>
        <p:txBody>
          <a:bodyPr>
            <a:noAutofit/>
          </a:bodyPr>
          <a:lstStyle/>
          <a:p>
            <a:r>
              <a:rPr lang="en-US" sz="5400" dirty="0"/>
              <a:t>Outcome Based Education</a:t>
            </a:r>
            <a:br>
              <a:rPr lang="en-US" sz="5400" dirty="0"/>
            </a:br>
            <a:r>
              <a:rPr lang="en-US" sz="5400" dirty="0"/>
              <a:t>(OBE) 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B303C3C-782C-4314-8005-DBCA72A375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507152"/>
              </p:ext>
            </p:extLst>
          </p:nvPr>
        </p:nvGraphicFramePr>
        <p:xfrm>
          <a:off x="1793109" y="1392983"/>
          <a:ext cx="8367419" cy="475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Bitmap Image" r:id="rId3" imgW="4505400" imgH="2562120" progId="PBrush">
                  <p:embed/>
                </p:oleObj>
              </mc:Choice>
              <mc:Fallback>
                <p:oleObj name="Bitmap Image" r:id="rId3" imgW="4505400" imgH="2562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3109" y="1392983"/>
                        <a:ext cx="8367419" cy="47586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54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513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A8B3-83BD-4697-B14E-B18E1A4F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Session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9944-02FB-4668-98C9-DE028ACFC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498"/>
            <a:ext cx="10515600" cy="3893004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/>
              <a:t>Overview of OBE</a:t>
            </a:r>
          </a:p>
          <a:p>
            <a:endParaRPr lang="en-US" sz="3600" b="1" dirty="0"/>
          </a:p>
          <a:p>
            <a:r>
              <a:rPr lang="en-US" sz="3600" b="1" dirty="0">
                <a:solidFill>
                  <a:srgbClr val="FF0000"/>
                </a:solidFill>
              </a:rPr>
              <a:t>Overview of the course – ‘Compiler Design’.</a:t>
            </a:r>
          </a:p>
          <a:p>
            <a:pPr lvl="1"/>
            <a:r>
              <a:rPr lang="en-US" sz="3200" b="1" dirty="0"/>
              <a:t>COs</a:t>
            </a:r>
          </a:p>
          <a:p>
            <a:pPr lvl="1"/>
            <a:r>
              <a:rPr lang="en-US" sz="3200" b="1" dirty="0"/>
              <a:t>Syllabus and Text Book</a:t>
            </a:r>
          </a:p>
          <a:p>
            <a:pPr lvl="1"/>
            <a:r>
              <a:rPr lang="en-US" sz="3200" b="1" dirty="0"/>
              <a:t>Course Plan</a:t>
            </a:r>
          </a:p>
          <a:p>
            <a:pPr lvl="1"/>
            <a:r>
              <a:rPr lang="en-US" sz="3200" b="1" dirty="0"/>
              <a:t>Lab plan</a:t>
            </a:r>
          </a:p>
          <a:p>
            <a:pPr lvl="1"/>
            <a:r>
              <a:rPr lang="en-US" sz="3200" b="1" dirty="0"/>
              <a:t>Evaluation Pattern</a:t>
            </a:r>
          </a:p>
          <a:p>
            <a:pPr marL="457200" lvl="1" indent="0">
              <a:buNone/>
            </a:pP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28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176ED70-DD08-4D8B-91D7-F74018847E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569369"/>
              </p:ext>
            </p:extLst>
          </p:nvPr>
        </p:nvGraphicFramePr>
        <p:xfrm>
          <a:off x="1854281" y="162364"/>
          <a:ext cx="7797719" cy="210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Bitmap Image" r:id="rId3" imgW="7515360" imgH="2028960" progId="PBrush">
                  <p:embed/>
                </p:oleObj>
              </mc:Choice>
              <mc:Fallback>
                <p:oleObj name="Bitmap Image" r:id="rId3" imgW="7515360" imgH="202896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176ED70-DD08-4D8B-91D7-F74018847E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4281" y="162364"/>
                        <a:ext cx="7797719" cy="2105088"/>
                      </a:xfrm>
                      <a:prstGeom prst="rect">
                        <a:avLst/>
                      </a:prstGeom>
                      <a:ln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F1BC69E-AC46-42E3-966E-9FBE20FB56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468342"/>
              </p:ext>
            </p:extLst>
          </p:nvPr>
        </p:nvGraphicFramePr>
        <p:xfrm>
          <a:off x="3662447" y="2438368"/>
          <a:ext cx="37242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Bitmap Image" r:id="rId5" imgW="3724200" imgH="438120" progId="PBrush">
                  <p:embed/>
                </p:oleObj>
              </mc:Choice>
              <mc:Fallback>
                <p:oleObj name="Bitmap Image" r:id="rId5" imgW="3724200" imgH="438120" progId="PBrus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F1BC69E-AC46-42E3-966E-9FBE20FB56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62447" y="2438368"/>
                        <a:ext cx="3724275" cy="43815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04D0DBA-38D5-456B-9C97-D1E74FDD86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646669"/>
              </p:ext>
            </p:extLst>
          </p:nvPr>
        </p:nvGraphicFramePr>
        <p:xfrm>
          <a:off x="1282767" y="4227643"/>
          <a:ext cx="9626465" cy="2467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Bitmap Image" r:id="rId7" imgW="7095960" imgH="1819440" progId="PBrush">
                  <p:embed/>
                </p:oleObj>
              </mc:Choice>
              <mc:Fallback>
                <p:oleObj name="Bitmap Image" r:id="rId7" imgW="7095960" imgH="181944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04D0DBA-38D5-456B-9C97-D1E74FDD86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82767" y="4227643"/>
                        <a:ext cx="9626465" cy="2467993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C7CF9D1-4D27-46FB-9E72-470078B206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5283"/>
              </p:ext>
            </p:extLst>
          </p:nvPr>
        </p:nvGraphicFramePr>
        <p:xfrm>
          <a:off x="1854281" y="2949088"/>
          <a:ext cx="8302020" cy="116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Bitmap Image" r:id="rId9" imgW="7886880" imgH="1104840" progId="PBrush">
                  <p:embed/>
                </p:oleObj>
              </mc:Choice>
              <mc:Fallback>
                <p:oleObj name="Bitmap Image" r:id="rId9" imgW="7886880" imgH="1104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54281" y="2949088"/>
                        <a:ext cx="8302020" cy="116308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0554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956A1FD-F08E-4DCE-B782-BF51CD2AC7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885359"/>
              </p:ext>
            </p:extLst>
          </p:nvPr>
        </p:nvGraphicFramePr>
        <p:xfrm>
          <a:off x="2292577" y="314259"/>
          <a:ext cx="7373937" cy="6229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Bitmap Image" r:id="rId3" imgW="5400720" imgH="4562640" progId="PBrush">
                  <p:embed/>
                </p:oleObj>
              </mc:Choice>
              <mc:Fallback>
                <p:oleObj name="Bitmap Image" r:id="rId3" imgW="5400720" imgH="4562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2577" y="314259"/>
                        <a:ext cx="7373937" cy="6229481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4549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2B10417-5B67-451A-B76E-9261E1FF9B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087681"/>
              </p:ext>
            </p:extLst>
          </p:nvPr>
        </p:nvGraphicFramePr>
        <p:xfrm>
          <a:off x="-1" y="218455"/>
          <a:ext cx="6037942" cy="668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Bitmap Image" r:id="rId3" imgW="4314960" imgH="5724360" progId="PBrush">
                  <p:embed/>
                </p:oleObj>
              </mc:Choice>
              <mc:Fallback>
                <p:oleObj name="Bitmap Image" r:id="rId3" imgW="4314960" imgH="5724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218455"/>
                        <a:ext cx="6037942" cy="668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624FB60-CAA4-4537-9834-B2BE4B64D7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734626"/>
              </p:ext>
            </p:extLst>
          </p:nvPr>
        </p:nvGraphicFramePr>
        <p:xfrm>
          <a:off x="6037941" y="202438"/>
          <a:ext cx="5907316" cy="6617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Bitmap Image" r:id="rId5" imgW="4257720" imgH="4981680" progId="PBrush">
                  <p:embed/>
                </p:oleObj>
              </mc:Choice>
              <mc:Fallback>
                <p:oleObj name="Bitmap Image" r:id="rId5" imgW="4257720" imgH="4981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7941" y="202438"/>
                        <a:ext cx="5907316" cy="6617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7C5CFD5-4B35-443D-82D5-085439635932}"/>
              </a:ext>
            </a:extLst>
          </p:cNvPr>
          <p:cNvSpPr txBox="1"/>
          <p:nvPr/>
        </p:nvSpPr>
        <p:spPr>
          <a:xfrm>
            <a:off x="1117600" y="-51540"/>
            <a:ext cx="212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Course Plan – Term 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3E47A-BB01-466D-A94B-6A284473CF1C}"/>
              </a:ext>
            </a:extLst>
          </p:cNvPr>
          <p:cNvSpPr txBox="1"/>
          <p:nvPr/>
        </p:nvSpPr>
        <p:spPr>
          <a:xfrm>
            <a:off x="7469921" y="-51540"/>
            <a:ext cx="219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Course Plan – Term II</a:t>
            </a:r>
          </a:p>
        </p:txBody>
      </p:sp>
    </p:spTree>
    <p:extLst>
      <p:ext uri="{BB962C8B-B14F-4D97-AF65-F5344CB8AC3E}">
        <p14:creationId xmlns:p14="http://schemas.microsoft.com/office/powerpoint/2010/main" val="3985890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1EC8BF6-1922-4AB6-9A50-3F7F93A427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103174"/>
              </p:ext>
            </p:extLst>
          </p:nvPr>
        </p:nvGraphicFramePr>
        <p:xfrm>
          <a:off x="1563235" y="595056"/>
          <a:ext cx="8567738" cy="566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Bitmap Image" r:id="rId3" imgW="4334040" imgH="2867040" progId="PBrush">
                  <p:embed/>
                </p:oleObj>
              </mc:Choice>
              <mc:Fallback>
                <p:oleObj name="Bitmap Image" r:id="rId3" imgW="4334040" imgH="2867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3235" y="595056"/>
                        <a:ext cx="8567738" cy="5667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C83CCF-4AB6-40CF-9E3D-BE03F206223F}"/>
              </a:ext>
            </a:extLst>
          </p:cNvPr>
          <p:cNvSpPr txBox="1"/>
          <p:nvPr/>
        </p:nvSpPr>
        <p:spPr>
          <a:xfrm>
            <a:off x="4049486" y="100566"/>
            <a:ext cx="3400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Course Plan – Term III</a:t>
            </a:r>
          </a:p>
        </p:txBody>
      </p:sp>
    </p:spTree>
    <p:extLst>
      <p:ext uri="{BB962C8B-B14F-4D97-AF65-F5344CB8AC3E}">
        <p14:creationId xmlns:p14="http://schemas.microsoft.com/office/powerpoint/2010/main" val="518868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C31D3C9-2586-4616-B92B-B6A47848DB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115928"/>
              </p:ext>
            </p:extLst>
          </p:nvPr>
        </p:nvGraphicFramePr>
        <p:xfrm>
          <a:off x="1406752" y="72570"/>
          <a:ext cx="9029019" cy="6726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Bitmap Image" r:id="rId3" imgW="7172280" imgH="5343480" progId="PBrush">
                  <p:embed/>
                </p:oleObj>
              </mc:Choice>
              <mc:Fallback>
                <p:oleObj name="Bitmap Image" r:id="rId3" imgW="7172280" imgH="5343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6752" y="72570"/>
                        <a:ext cx="9029019" cy="6726799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996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A8B3-83BD-4697-B14E-B18E1A4F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Session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9944-02FB-4668-98C9-DE028ACFC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0375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Overview of OBE</a:t>
            </a:r>
          </a:p>
          <a:p>
            <a:endParaRPr lang="en-US" sz="3600" b="1" dirty="0"/>
          </a:p>
          <a:p>
            <a:r>
              <a:rPr lang="en-US" sz="3600" b="1" dirty="0"/>
              <a:t>Overview of the course – ‘Compiler Design’.</a:t>
            </a:r>
          </a:p>
        </p:txBody>
      </p:sp>
    </p:spTree>
    <p:extLst>
      <p:ext uri="{BB962C8B-B14F-4D97-AF65-F5344CB8AC3E}">
        <p14:creationId xmlns:p14="http://schemas.microsoft.com/office/powerpoint/2010/main" val="1232099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505F821-738A-4AE4-ABF3-CD44506FF4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592725"/>
              </p:ext>
            </p:extLst>
          </p:nvPr>
        </p:nvGraphicFramePr>
        <p:xfrm>
          <a:off x="1390422" y="187043"/>
          <a:ext cx="9088891" cy="6545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Bitmap Image" r:id="rId3" imgW="6943680" imgH="5000760" progId="PBrush">
                  <p:embed/>
                </p:oleObj>
              </mc:Choice>
              <mc:Fallback>
                <p:oleObj name="Bitmap Image" r:id="rId3" imgW="6943680" imgH="5000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0422" y="187043"/>
                        <a:ext cx="9088891" cy="6545498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3423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42CE392-A46A-4658-9344-0D125CF672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4692" y="228147"/>
          <a:ext cx="10262279" cy="636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Bitmap Image" r:id="rId3" imgW="6620040" imgH="4105440" progId="PBrush">
                  <p:embed/>
                </p:oleObj>
              </mc:Choice>
              <mc:Fallback>
                <p:oleObj name="Bitmap Image" r:id="rId3" imgW="6620040" imgH="4105440" progId="PBrush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642CE392-A46A-4658-9344-0D125CF672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4692" y="228147"/>
                        <a:ext cx="10262279" cy="636409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7668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1E13F-9D80-466D-9BB9-48CBE2C74F2E}"/>
              </a:ext>
            </a:extLst>
          </p:cNvPr>
          <p:cNvSpPr txBox="1"/>
          <p:nvPr/>
        </p:nvSpPr>
        <p:spPr>
          <a:xfrm>
            <a:off x="624115" y="2714171"/>
            <a:ext cx="3192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Thank </a:t>
            </a:r>
            <a:r>
              <a:rPr lang="en-US" sz="4800"/>
              <a:t>you…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9803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6ED43-ACAA-45C6-BE6C-700C8694A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133" y="599197"/>
            <a:ext cx="10451235" cy="845060"/>
          </a:xfrm>
        </p:spPr>
        <p:txBody>
          <a:bodyPr/>
          <a:lstStyle/>
          <a:p>
            <a:pPr marL="152396" indent="0">
              <a:buNone/>
            </a:pPr>
            <a:r>
              <a:rPr lang="en-US" sz="3733" b="1" dirty="0">
                <a:solidFill>
                  <a:schemeClr val="accent6"/>
                </a:solidFill>
              </a:rPr>
              <a:t>OBE – Outcome Based Education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AA3BA-62EF-45E4-9818-B58D0B9A1A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A95281-07DA-4EE1-88BE-693F57B06778}"/>
              </a:ext>
            </a:extLst>
          </p:cNvPr>
          <p:cNvSpPr txBox="1"/>
          <p:nvPr/>
        </p:nvSpPr>
        <p:spPr>
          <a:xfrm>
            <a:off x="2069805" y="1772095"/>
            <a:ext cx="8194159" cy="378622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b="1" dirty="0">
                <a:solidFill>
                  <a:srgbClr val="FF0000"/>
                </a:solidFill>
              </a:rPr>
              <a:t>Amrita University</a:t>
            </a:r>
          </a:p>
          <a:p>
            <a:endParaRPr lang="en-US" sz="2667" b="1" dirty="0">
              <a:solidFill>
                <a:srgbClr val="FF0000"/>
              </a:solidFill>
            </a:endParaRPr>
          </a:p>
          <a:p>
            <a:r>
              <a:rPr lang="en-US" sz="2667" b="1" dirty="0">
                <a:solidFill>
                  <a:srgbClr val="FF0000"/>
                </a:solidFill>
              </a:rPr>
              <a:t>     School of Engineering </a:t>
            </a:r>
          </a:p>
          <a:p>
            <a:endParaRPr lang="en-US" sz="2667" b="1" dirty="0">
              <a:solidFill>
                <a:srgbClr val="FF0000"/>
              </a:solidFill>
            </a:endParaRPr>
          </a:p>
          <a:p>
            <a:r>
              <a:rPr lang="en-US" sz="2667" b="1" dirty="0">
                <a:solidFill>
                  <a:srgbClr val="FF0000"/>
                </a:solidFill>
              </a:rPr>
              <a:t>	Department of CSE</a:t>
            </a:r>
          </a:p>
          <a:p>
            <a:r>
              <a:rPr lang="en-US" sz="2667" b="1" dirty="0">
                <a:solidFill>
                  <a:srgbClr val="FF0000"/>
                </a:solidFill>
              </a:rPr>
              <a:t>  </a:t>
            </a:r>
          </a:p>
          <a:p>
            <a:r>
              <a:rPr lang="en-US" sz="2667" b="1" dirty="0">
                <a:solidFill>
                  <a:srgbClr val="FF0000"/>
                </a:solidFill>
              </a:rPr>
              <a:t>        		 </a:t>
            </a:r>
            <a:r>
              <a:rPr lang="en-US" sz="2667" b="1" dirty="0" err="1">
                <a:solidFill>
                  <a:srgbClr val="FF0000"/>
                </a:solidFill>
              </a:rPr>
              <a:t>B.Tech</a:t>
            </a:r>
            <a:r>
              <a:rPr lang="en-US" sz="2667" b="1" dirty="0">
                <a:solidFill>
                  <a:srgbClr val="FF0000"/>
                </a:solidFill>
              </a:rPr>
              <a:t> CSE Program</a:t>
            </a:r>
          </a:p>
          <a:p>
            <a:endParaRPr lang="en-US" sz="2667" b="1" dirty="0">
              <a:solidFill>
                <a:srgbClr val="FF0000"/>
              </a:solidFill>
            </a:endParaRPr>
          </a:p>
          <a:p>
            <a:r>
              <a:rPr lang="en-US" sz="2667" b="1" dirty="0">
                <a:solidFill>
                  <a:srgbClr val="FF0000"/>
                </a:solidFill>
              </a:rPr>
              <a:t>                                   Courses (Semester wise)</a:t>
            </a:r>
          </a:p>
        </p:txBody>
      </p:sp>
    </p:spTree>
    <p:extLst>
      <p:ext uri="{BB962C8B-B14F-4D97-AF65-F5344CB8AC3E}">
        <p14:creationId xmlns:p14="http://schemas.microsoft.com/office/powerpoint/2010/main" val="291548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163" y="1470"/>
            <a:ext cx="8689675" cy="911495"/>
          </a:xfrm>
        </p:spPr>
        <p:txBody>
          <a:bodyPr>
            <a:noAutofit/>
          </a:bodyPr>
          <a:lstStyle/>
          <a:p>
            <a:r>
              <a:rPr lang="en-US" sz="5400" dirty="0"/>
              <a:t>Outcome Based Education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19" y="1067710"/>
            <a:ext cx="11001762" cy="4390555"/>
          </a:xfrm>
          <a:ln>
            <a:solidFill>
              <a:srgbClr val="FF0000"/>
            </a:solidFill>
          </a:ln>
        </p:spPr>
        <p:txBody>
          <a:bodyPr spcFirstLastPara="1" vert="horz" wrap="square" lIns="91440" tIns="45720" rIns="91440" bIns="45720" rtlCol="0" anchor="t" anchorCtr="0">
            <a:noAutofit/>
          </a:bodyPr>
          <a:lstStyle/>
          <a:p>
            <a:pPr marL="0" algn="just">
              <a:lnSpc>
                <a:spcPts val="2500"/>
              </a:lnSpc>
              <a:spcAft>
                <a:spcPts val="1000"/>
              </a:spcAf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Outcome Based Education (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OBE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is targeted at achieving desirable outcomes (in terms of knowledge, skills, attitudes and behavior) at the end of a program. </a:t>
            </a:r>
          </a:p>
          <a:p>
            <a:pPr marL="0" algn="just">
              <a:lnSpc>
                <a:spcPts val="2500"/>
              </a:lnSpc>
              <a:spcAft>
                <a:spcPts val="1000"/>
              </a:spcAft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algn="just">
              <a:lnSpc>
                <a:spcPts val="2500"/>
              </a:lnSpc>
              <a:spcAft>
                <a:spcPts val="1000"/>
              </a:spcAf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Teaching with this awareness and making the associated effort constitutes outcome based education.</a:t>
            </a:r>
          </a:p>
          <a:p>
            <a:pPr marL="0" algn="just">
              <a:lnSpc>
                <a:spcPts val="2500"/>
              </a:lnSpc>
              <a:spcAft>
                <a:spcPts val="1000"/>
              </a:spcAft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algn="just">
              <a:lnSpc>
                <a:spcPts val="2500"/>
              </a:lnSpc>
              <a:spcAft>
                <a:spcPts val="1000"/>
              </a:spcAf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entails a regular methodology for ascertaining the attainment of outcomes, and benchmarking these against the program outcomes.</a:t>
            </a:r>
          </a:p>
        </p:txBody>
      </p:sp>
    </p:spTree>
    <p:extLst>
      <p:ext uri="{BB962C8B-B14F-4D97-AF65-F5344CB8AC3E}">
        <p14:creationId xmlns:p14="http://schemas.microsoft.com/office/powerpoint/2010/main" val="50270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376" y="207817"/>
            <a:ext cx="5642398" cy="511156"/>
          </a:xfrm>
        </p:spPr>
        <p:txBody>
          <a:bodyPr>
            <a:normAutofit fontScale="90000"/>
          </a:bodyPr>
          <a:lstStyle/>
          <a:p>
            <a:r>
              <a:rPr lang="en-US" dirty="0"/>
              <a:t>Department of CSE: </a:t>
            </a:r>
            <a:r>
              <a:rPr lang="en-US" dirty="0">
                <a:solidFill>
                  <a:srgbClr val="FF0000"/>
                </a:solidFill>
              </a:rPr>
              <a:t>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128" y="1650939"/>
            <a:ext cx="11381546" cy="355612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dirty="0"/>
              <a:t>To be </a:t>
            </a:r>
            <a:r>
              <a:rPr lang="en-US" b="1" dirty="0">
                <a:solidFill>
                  <a:srgbClr val="FF0000"/>
                </a:solidFill>
              </a:rPr>
              <a:t>acclaimed internationally </a:t>
            </a:r>
            <a:r>
              <a:rPr lang="en-US" dirty="0"/>
              <a:t>for excellence in </a:t>
            </a:r>
            <a:r>
              <a:rPr lang="en-US" b="1" dirty="0">
                <a:solidFill>
                  <a:srgbClr val="FF0000"/>
                </a:solidFill>
              </a:rPr>
              <a:t>teaching and research</a:t>
            </a:r>
            <a:r>
              <a:rPr lang="en-US" dirty="0"/>
              <a:t> in Computer Science &amp; Engineering, and in fostering a culture of </a:t>
            </a:r>
            <a:r>
              <a:rPr lang="en-US" b="1" dirty="0">
                <a:solidFill>
                  <a:srgbClr val="FF0000"/>
                </a:solidFill>
              </a:rPr>
              <a:t>creativity and innovation </a:t>
            </a:r>
            <a:r>
              <a:rPr lang="en-US" dirty="0"/>
              <a:t>to responsibly harness state-of-the-art technologies for </a:t>
            </a:r>
            <a:r>
              <a:rPr lang="en-US" b="1" dirty="0">
                <a:solidFill>
                  <a:srgbClr val="FF0000"/>
                </a:solidFill>
              </a:rPr>
              <a:t>societal needs. </a:t>
            </a:r>
          </a:p>
          <a:p>
            <a:pPr algn="just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b="1" dirty="0">
                <a:solidFill>
                  <a:srgbClr val="0066FF"/>
                </a:solidFill>
              </a:rPr>
              <a:t>(</a:t>
            </a:r>
            <a:r>
              <a:rPr lang="en-US" b="1" dirty="0"/>
              <a:t>in short: </a:t>
            </a:r>
            <a:r>
              <a:rPr lang="en-US" b="1" dirty="0">
                <a:solidFill>
                  <a:srgbClr val="0066FF"/>
                </a:solidFill>
              </a:rPr>
              <a:t>teaching-learning </a:t>
            </a:r>
            <a:r>
              <a:rPr lang="en-US" b="1" dirty="0">
                <a:solidFill>
                  <a:schemeClr val="tx1"/>
                </a:solidFill>
              </a:rPr>
              <a:t>and</a:t>
            </a:r>
            <a:r>
              <a:rPr lang="en-US" b="1" dirty="0">
                <a:solidFill>
                  <a:srgbClr val="0066FF"/>
                </a:solidFill>
              </a:rPr>
              <a:t> research for societal cause) </a:t>
            </a:r>
          </a:p>
          <a:p>
            <a:pPr marL="0" indent="0" algn="just">
              <a:buNone/>
            </a:pPr>
            <a:endParaRPr lang="en-US" b="1" dirty="0"/>
          </a:p>
        </p:txBody>
      </p:sp>
      <p:pic>
        <p:nvPicPr>
          <p:cNvPr id="4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A66CE29-D426-49D8-849F-BC1FC4934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745" y="0"/>
            <a:ext cx="3384376" cy="148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2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131" y="38589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dirty="0"/>
              <a:t>Department of CSE: </a:t>
            </a:r>
            <a:r>
              <a:rPr lang="en-US" dirty="0">
                <a:solidFill>
                  <a:srgbClr val="FF0000"/>
                </a:solidFill>
              </a:rPr>
              <a:t>Mission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418" y="519615"/>
            <a:ext cx="11483163" cy="603361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457189" algn="just">
              <a:buFont typeface="+mj-lt"/>
              <a:buAutoNum type="arabicPeriod"/>
            </a:pPr>
            <a:r>
              <a:rPr lang="en-US" dirty="0"/>
              <a:t>To assist students in developing a </a:t>
            </a:r>
            <a:r>
              <a:rPr lang="en-US" b="1" dirty="0">
                <a:solidFill>
                  <a:srgbClr val="FF0000"/>
                </a:solidFill>
              </a:rPr>
              <a:t>strong foundation </a:t>
            </a:r>
            <a:r>
              <a:rPr lang="en-US" dirty="0"/>
              <a:t>in Computer Science and Engineering by providing </a:t>
            </a:r>
            <a:r>
              <a:rPr lang="en-US" b="1" dirty="0">
                <a:solidFill>
                  <a:srgbClr val="FF0000"/>
                </a:solidFill>
              </a:rPr>
              <a:t>analytical, computational thinking and problem solving skills</a:t>
            </a:r>
            <a:r>
              <a:rPr lang="en-US" dirty="0"/>
              <a:t>.</a:t>
            </a:r>
          </a:p>
          <a:p>
            <a:pPr marL="457189" algn="just">
              <a:buFont typeface="+mj-lt"/>
              <a:buAutoNum type="arabicPeriod"/>
            </a:pPr>
            <a:r>
              <a:rPr lang="en-US" dirty="0"/>
              <a:t>To inculcate </a:t>
            </a:r>
            <a:r>
              <a:rPr lang="en-US" b="1" dirty="0">
                <a:solidFill>
                  <a:srgbClr val="FF0000"/>
                </a:solidFill>
              </a:rPr>
              <a:t>entrepreneurial skills </a:t>
            </a:r>
            <a:r>
              <a:rPr lang="en-US" dirty="0"/>
              <a:t>to develop solutions and products for interdisciplinary problems by cultivating curiosity, team spirit and spirit of innovation.</a:t>
            </a:r>
          </a:p>
          <a:p>
            <a:pPr marL="457189" algn="just">
              <a:buFont typeface="+mj-lt"/>
              <a:buAutoNum type="arabicPeriod"/>
            </a:pPr>
            <a:r>
              <a:rPr lang="en-US" dirty="0"/>
              <a:t>To provide opportunities for students to </a:t>
            </a:r>
            <a:r>
              <a:rPr lang="en-US" b="1" dirty="0">
                <a:solidFill>
                  <a:srgbClr val="FF0000"/>
                </a:solidFill>
              </a:rPr>
              <a:t>acquire knowledge of state-of-the-art</a:t>
            </a:r>
            <a:r>
              <a:rPr lang="en-US" dirty="0"/>
              <a:t> in Computer Science and Engineering through industry internships, collaborative projects, and global exchange </a:t>
            </a:r>
            <a:r>
              <a:rPr lang="en-US" dirty="0" err="1"/>
              <a:t>programmes</a:t>
            </a:r>
            <a:r>
              <a:rPr lang="en-US" dirty="0"/>
              <a:t> with Institutions of international repute.</a:t>
            </a:r>
          </a:p>
          <a:p>
            <a:pPr marL="457189" algn="just">
              <a:buFont typeface="+mj-lt"/>
              <a:buAutoNum type="arabicPeriod"/>
            </a:pPr>
            <a:r>
              <a:rPr lang="en-US" dirty="0"/>
              <a:t>To develop </a:t>
            </a:r>
            <a:r>
              <a:rPr lang="en-US" b="1" dirty="0">
                <a:solidFill>
                  <a:srgbClr val="FF0000"/>
                </a:solidFill>
              </a:rPr>
              <a:t>life-long learning</a:t>
            </a:r>
            <a:r>
              <a:rPr lang="en-US" dirty="0"/>
              <a:t>, ethics, moral values and </a:t>
            </a:r>
            <a:r>
              <a:rPr lang="en-US" b="1" dirty="0">
                <a:solidFill>
                  <a:srgbClr val="FF0000"/>
                </a:solidFill>
              </a:rPr>
              <a:t>spirit of service </a:t>
            </a:r>
            <a:r>
              <a:rPr lang="en-US" dirty="0"/>
              <a:t>so as to contribute to the society through technology.</a:t>
            </a:r>
          </a:p>
          <a:p>
            <a:pPr marL="457189" algn="just">
              <a:buFont typeface="+mj-lt"/>
              <a:buAutoNum type="arabicPeriod"/>
            </a:pPr>
            <a:r>
              <a:rPr lang="en-US" dirty="0"/>
              <a:t>To be a </a:t>
            </a:r>
            <a:r>
              <a:rPr lang="en-US" b="1" dirty="0">
                <a:solidFill>
                  <a:srgbClr val="FF0000"/>
                </a:solidFill>
              </a:rPr>
              <a:t>premier research-intensive department </a:t>
            </a:r>
            <a:r>
              <a:rPr lang="en-US" dirty="0"/>
              <a:t>by providing a stimulating environment for knowledge discovery and creation.</a:t>
            </a:r>
          </a:p>
          <a:p>
            <a:pPr algn="just">
              <a:buFontTx/>
              <a:buChar char="-"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703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7005" y="178345"/>
            <a:ext cx="8229600" cy="5620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PEOs</a:t>
            </a:r>
            <a:r>
              <a:rPr lang="en-US" dirty="0"/>
              <a:t> of </a:t>
            </a:r>
            <a:r>
              <a:rPr lang="en-US" dirty="0" err="1"/>
              <a:t>B.Tech</a:t>
            </a:r>
            <a:r>
              <a:rPr lang="en-US" dirty="0"/>
              <a:t> CSE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82010" y="1584064"/>
          <a:ext cx="11242159" cy="429636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193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8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21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PEO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</a:rPr>
                        <a:t>Strive on a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global platform </a:t>
                      </a:r>
                      <a:r>
                        <a:rPr lang="en-US" sz="2400" b="0" dirty="0">
                          <a:effectLst/>
                          <a:latin typeface="+mn-lt"/>
                        </a:rPr>
                        <a:t>to pursue their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professional career </a:t>
                      </a:r>
                      <a:r>
                        <a:rPr lang="en-US" sz="2400" b="0" dirty="0">
                          <a:effectLst/>
                          <a:latin typeface="+mn-lt"/>
                        </a:rPr>
                        <a:t>in Computer Science and Engineering.</a:t>
                      </a:r>
                      <a:endParaRPr lang="en-US" sz="2400" b="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21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PEO</a:t>
                      </a:r>
                      <a:r>
                        <a:rPr lang="en-US" sz="2400" b="0" baseline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2</a:t>
                      </a:r>
                      <a:endParaRPr lang="en-US" sz="2400" b="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</a:rPr>
                        <a:t>Contribute to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product development </a:t>
                      </a:r>
                      <a:r>
                        <a:rPr lang="en-US" sz="2400" b="0" dirty="0">
                          <a:effectLst/>
                          <a:latin typeface="+mn-lt"/>
                        </a:rPr>
                        <a:t>as entrepreneurs in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inter disciplinary fields </a:t>
                      </a:r>
                      <a:r>
                        <a:rPr lang="en-US" sz="2400" b="0" dirty="0">
                          <a:effectLst/>
                          <a:latin typeface="+mn-lt"/>
                        </a:rPr>
                        <a:t>of engineering and technology</a:t>
                      </a:r>
                      <a:endParaRPr lang="en-US" sz="2400" b="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21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PEO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</a:rPr>
                        <a:t>Demonstrate high regard for professionalism, integrity and respect values in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diverse culture</a:t>
                      </a:r>
                      <a:r>
                        <a:rPr lang="en-US" sz="2400" b="0" dirty="0">
                          <a:effectLst/>
                          <a:latin typeface="+mn-lt"/>
                        </a:rPr>
                        <a:t>, and have a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concern for society and environment.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CBE499-76BA-45A6-BACE-897DD47AC597}"/>
              </a:ext>
            </a:extLst>
          </p:cNvPr>
          <p:cNvSpPr txBox="1"/>
          <p:nvPr/>
        </p:nvSpPr>
        <p:spPr>
          <a:xfrm>
            <a:off x="1127051" y="977576"/>
            <a:ext cx="105971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Program educational objectives - What will the graduates achieve in next 3 to 5 years of course completion? </a:t>
            </a:r>
          </a:p>
        </p:txBody>
      </p:sp>
    </p:spTree>
    <p:extLst>
      <p:ext uri="{BB962C8B-B14F-4D97-AF65-F5344CB8AC3E}">
        <p14:creationId xmlns:p14="http://schemas.microsoft.com/office/powerpoint/2010/main" val="115775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FD4CE-2952-428C-BC56-A71CE1F481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F1E007-13C2-4B9D-9D04-D5D629575584}"/>
              </a:ext>
            </a:extLst>
          </p:cNvPr>
          <p:cNvSpPr txBox="1">
            <a:spLocks/>
          </p:cNvSpPr>
          <p:nvPr/>
        </p:nvSpPr>
        <p:spPr>
          <a:xfrm>
            <a:off x="234890" y="770701"/>
            <a:ext cx="11736716" cy="53165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ts val="2667"/>
              </a:lnSpc>
            </a:pPr>
            <a:r>
              <a:rPr lang="en-US" sz="2800" dirty="0">
                <a:solidFill>
                  <a:schemeClr val="tx1"/>
                </a:solidFill>
              </a:rPr>
              <a:t>NBA (or AICTE) has defined common </a:t>
            </a:r>
            <a:r>
              <a:rPr lang="en-US" sz="2800" b="1" dirty="0">
                <a:solidFill>
                  <a:srgbClr val="FF0000"/>
                </a:solidFill>
              </a:rPr>
              <a:t>Program Outcomes - POs </a:t>
            </a:r>
            <a:r>
              <a:rPr lang="en-US" sz="2800" dirty="0">
                <a:solidFill>
                  <a:schemeClr val="tx1"/>
                </a:solidFill>
              </a:rPr>
              <a:t>for all Undergraduate Programs in Engineering (there are 12 POs for </a:t>
            </a:r>
            <a:r>
              <a:rPr lang="en-US" sz="2800" dirty="0" err="1">
                <a:solidFill>
                  <a:schemeClr val="tx1"/>
                </a:solidFill>
              </a:rPr>
              <a:t>B.Tech</a:t>
            </a:r>
            <a:r>
              <a:rPr lang="en-US" sz="2800" dirty="0">
                <a:solidFill>
                  <a:schemeClr val="tx1"/>
                </a:solidFill>
              </a:rPr>
              <a:t>)   </a:t>
            </a:r>
          </a:p>
          <a:p>
            <a:pPr lvl="2" indent="-685783" algn="just">
              <a:lnSpc>
                <a:spcPts val="2667"/>
              </a:lnSpc>
              <a:spcBef>
                <a:spcPts val="0"/>
              </a:spcBef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415DA30-7D26-4ED3-B25A-F42A5D55B1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361236"/>
              </p:ext>
            </p:extLst>
          </p:nvPr>
        </p:nvGraphicFramePr>
        <p:xfrm>
          <a:off x="478822" y="2088284"/>
          <a:ext cx="11478288" cy="3616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Bitmap Image" r:id="rId3" imgW="8344080" imgH="2629080" progId="PBrush">
                  <p:embed/>
                </p:oleObj>
              </mc:Choice>
              <mc:Fallback>
                <p:oleObj name="Bitmap Image" r:id="rId3" imgW="8344080" imgH="2629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822" y="2088284"/>
                        <a:ext cx="11478288" cy="3616447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217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39A25-472B-4ACD-BD74-B080E05D18D8}"/>
              </a:ext>
            </a:extLst>
          </p:cNvPr>
          <p:cNvSpPr/>
          <p:nvPr/>
        </p:nvSpPr>
        <p:spPr>
          <a:xfrm>
            <a:off x="389205" y="843677"/>
            <a:ext cx="11188506" cy="438581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ts val="2667"/>
              </a:lnSpc>
            </a:pPr>
            <a:r>
              <a:rPr lang="en-US" sz="2800" dirty="0">
                <a:solidFill>
                  <a:schemeClr val="tx1"/>
                </a:solidFill>
              </a:rPr>
              <a:t>Each program to have additional </a:t>
            </a:r>
            <a:r>
              <a:rPr lang="en-US" sz="2800" b="1" dirty="0">
                <a:solidFill>
                  <a:srgbClr val="FF0000"/>
                </a:solidFill>
              </a:rPr>
              <a:t>program specific objectives (PSOs)- </a:t>
            </a:r>
            <a:r>
              <a:rPr lang="en-US" sz="2800" dirty="0">
                <a:solidFill>
                  <a:schemeClr val="tx1"/>
                </a:solidFill>
              </a:rPr>
              <a:t> These are what the students should be able to do at the time of graduation.</a:t>
            </a:r>
          </a:p>
          <a:p>
            <a:pPr algn="just">
              <a:lnSpc>
                <a:spcPts val="2667"/>
              </a:lnSpc>
            </a:pPr>
            <a:endParaRPr lang="en-US" sz="2800" dirty="0"/>
          </a:p>
          <a:p>
            <a:pPr algn="just">
              <a:lnSpc>
                <a:spcPts val="2667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 algn="just">
              <a:lnSpc>
                <a:spcPts val="2667"/>
              </a:lnSpc>
            </a:pPr>
            <a:r>
              <a:rPr lang="en-US" sz="2800" dirty="0"/>
              <a:t>For </a:t>
            </a:r>
            <a:r>
              <a:rPr lang="en-US" sz="2800" dirty="0" err="1"/>
              <a:t>B.Tech</a:t>
            </a:r>
            <a:r>
              <a:rPr lang="en-US" sz="2800" dirty="0"/>
              <a:t> CSE…</a:t>
            </a:r>
          </a:p>
          <a:p>
            <a:pPr algn="just">
              <a:lnSpc>
                <a:spcPts val="2667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 algn="just"/>
            <a:r>
              <a:rPr lang="en-US" sz="2400" b="1" dirty="0">
                <a:solidFill>
                  <a:srgbClr val="FF0000"/>
                </a:solidFill>
              </a:rPr>
              <a:t>PSO1: Adopt Standard Practices</a:t>
            </a:r>
            <a:r>
              <a:rPr lang="en-US" sz="2400" dirty="0"/>
              <a:t>: Ability to design and engineer, innovative, optimal and elegant computing solutions to interdisciplinary problems using standard practices, tools and technologies.</a:t>
            </a: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/>
            <a:r>
              <a:rPr lang="en-US" sz="2400" b="1" dirty="0">
                <a:solidFill>
                  <a:srgbClr val="FF0000"/>
                </a:solidFill>
              </a:rPr>
              <a:t>PSO2: Research and Innovation: </a:t>
            </a:r>
            <a:r>
              <a:rPr lang="en-US" sz="2400" dirty="0"/>
              <a:t>Ability to learn emerging computing paradigms for research and innovation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9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599</Words>
  <Application>Microsoft Office PowerPoint</Application>
  <PresentationFormat>Widescreen</PresentationFormat>
  <Paragraphs>74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Bitmap Image</vt:lpstr>
      <vt:lpstr>Session #1</vt:lpstr>
      <vt:lpstr>Session #1</vt:lpstr>
      <vt:lpstr>PowerPoint Presentation</vt:lpstr>
      <vt:lpstr>Outcome Based Education </vt:lpstr>
      <vt:lpstr>Department of CSE: Vision</vt:lpstr>
      <vt:lpstr>Department of CSE: Mission </vt:lpstr>
      <vt:lpstr>PEOs of B.Tech CSE</vt:lpstr>
      <vt:lpstr>PowerPoint Presentation</vt:lpstr>
      <vt:lpstr>PowerPoint Presentation</vt:lpstr>
      <vt:lpstr>PowerPoint Presentation</vt:lpstr>
      <vt:lpstr>PowerPoint Presentation</vt:lpstr>
      <vt:lpstr>Course Delivery  and Feedback </vt:lpstr>
      <vt:lpstr>Outcome Based Education (OBE) </vt:lpstr>
      <vt:lpstr>Session #1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Jeyakumar G (CSE)</dc:creator>
  <cp:lastModifiedBy>Dr. Jeyakumar G (CSE)</cp:lastModifiedBy>
  <cp:revision>21</cp:revision>
  <dcterms:created xsi:type="dcterms:W3CDTF">2022-07-21T03:34:19Z</dcterms:created>
  <dcterms:modified xsi:type="dcterms:W3CDTF">2022-07-21T04:23:32Z</dcterms:modified>
</cp:coreProperties>
</file>