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75" r:id="rId5"/>
    <p:sldId id="276" r:id="rId6"/>
    <p:sldId id="260" r:id="rId7"/>
    <p:sldId id="261" r:id="rId8"/>
    <p:sldId id="284" r:id="rId9"/>
    <p:sldId id="262" r:id="rId10"/>
    <p:sldId id="279" r:id="rId11"/>
    <p:sldId id="277" r:id="rId12"/>
    <p:sldId id="283" r:id="rId13"/>
    <p:sldId id="285" r:id="rId14"/>
    <p:sldId id="278" r:id="rId15"/>
    <p:sldId id="280" r:id="rId16"/>
    <p:sldId id="281" r:id="rId17"/>
    <p:sldId id="282" r:id="rId18"/>
    <p:sldId id="286" r:id="rId19"/>
    <p:sldId id="287" r:id="rId20"/>
    <p:sldId id="288" r:id="rId21"/>
    <p:sldId id="263" r:id="rId22"/>
    <p:sldId id="291" r:id="rId23"/>
    <p:sldId id="264" r:id="rId24"/>
    <p:sldId id="289" r:id="rId25"/>
    <p:sldId id="292" r:id="rId26"/>
    <p:sldId id="290" r:id="rId27"/>
    <p:sldId id="265" r:id="rId28"/>
    <p:sldId id="298" r:id="rId29"/>
    <p:sldId id="293" r:id="rId30"/>
    <p:sldId id="294" r:id="rId31"/>
    <p:sldId id="299" r:id="rId32"/>
    <p:sldId id="295" r:id="rId33"/>
    <p:sldId id="300" r:id="rId34"/>
    <p:sldId id="296" r:id="rId35"/>
    <p:sldId id="301" r:id="rId36"/>
    <p:sldId id="297" r:id="rId37"/>
    <p:sldId id="302" r:id="rId38"/>
    <p:sldId id="303" r:id="rId39"/>
    <p:sldId id="304" r:id="rId40"/>
    <p:sldId id="266" r:id="rId41"/>
    <p:sldId id="267" r:id="rId42"/>
    <p:sldId id="268" r:id="rId43"/>
    <p:sldId id="305" r:id="rId44"/>
    <p:sldId id="306" r:id="rId45"/>
    <p:sldId id="307" r:id="rId46"/>
    <p:sldId id="309" r:id="rId47"/>
    <p:sldId id="310" r:id="rId48"/>
    <p:sldId id="259" r:id="rId49"/>
    <p:sldId id="311" r:id="rId50"/>
    <p:sldId id="312" r:id="rId51"/>
    <p:sldId id="314" r:id="rId52"/>
    <p:sldId id="315" r:id="rId53"/>
    <p:sldId id="412" r:id="rId54"/>
    <p:sldId id="413" r:id="rId55"/>
    <p:sldId id="425" r:id="rId56"/>
    <p:sldId id="414" r:id="rId57"/>
    <p:sldId id="415" r:id="rId58"/>
    <p:sldId id="422" r:id="rId59"/>
    <p:sldId id="269" r:id="rId60"/>
    <p:sldId id="27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4.wmf"/><Relationship Id="rId1" Type="http://schemas.openxmlformats.org/officeDocument/2006/relationships/image" Target="../media/image1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0.wmf"/><Relationship Id="rId1" Type="http://schemas.openxmlformats.org/officeDocument/2006/relationships/image" Target="../media/image1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1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446FD-3FFD-4EE2-B1B9-C13FBE6AE454}"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32326-BF48-440D-8E58-31DFDB3A94F8}" type="slidenum">
              <a:rPr lang="en-US" smtClean="0"/>
              <a:t>‹#›</a:t>
            </a:fld>
            <a:endParaRPr lang="en-US"/>
          </a:p>
        </p:txBody>
      </p:sp>
    </p:spTree>
    <p:extLst>
      <p:ext uri="{BB962C8B-B14F-4D97-AF65-F5344CB8AC3E}">
        <p14:creationId xmlns:p14="http://schemas.microsoft.com/office/powerpoint/2010/main" val="377655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BB2070A-9443-4661-BD19-1D22F8864ACE}" type="slidenum">
              <a:rPr lang="en-US" smtClean="0"/>
              <a:pPr/>
              <a:t>47</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C2A8477-E9AC-4887-B575-901CFB05EB67}" type="slidenum">
              <a:rPr lang="en-IN" smtClean="0"/>
              <a:t>48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C2A8477-E9AC-4887-B575-901CFB05EB67}" type="slidenum">
              <a:rPr lang="en-IN" smtClean="0"/>
              <a:t>51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0274-9E96-4DA0-AEAF-EDC89FC86F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3436C2-4A9D-4F0F-91E0-4131CAD8F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90E2D-A27D-4711-A9A7-F4152ABE81BC}"/>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5" name="Footer Placeholder 4">
            <a:extLst>
              <a:ext uri="{FF2B5EF4-FFF2-40B4-BE49-F238E27FC236}">
                <a16:creationId xmlns:a16="http://schemas.microsoft.com/office/drawing/2014/main" id="{B7EC7C1A-7A86-4AF8-A41F-5D1E20838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E1311-89F5-4189-A2C1-86F9A58A7864}"/>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367947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6E77-2A46-4019-8A20-3B16E3E92B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C2A27C-96B2-407D-94E5-71AE6B3E0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497A2-70E7-4964-ADE9-E76BB6627CB5}"/>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5" name="Footer Placeholder 4">
            <a:extLst>
              <a:ext uri="{FF2B5EF4-FFF2-40B4-BE49-F238E27FC236}">
                <a16:creationId xmlns:a16="http://schemas.microsoft.com/office/drawing/2014/main" id="{E385D93C-1AF3-4934-A7FA-B9FBAE478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12C44-2997-4932-AF62-50551FFD183C}"/>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209760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D5AAF-7AB5-48E6-8CFD-F3B40E5AA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C399DB-E16B-4083-B22E-274A1A63E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6C36E-7D5D-4FF1-8D9F-EEF84A864F2F}"/>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5" name="Footer Placeholder 4">
            <a:extLst>
              <a:ext uri="{FF2B5EF4-FFF2-40B4-BE49-F238E27FC236}">
                <a16:creationId xmlns:a16="http://schemas.microsoft.com/office/drawing/2014/main" id="{AA778F20-FAB5-4005-AFE9-28E88579D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018B4-ED2A-4E6D-AFA8-D25E190FA652}"/>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161609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C499-3B79-4BD4-9FDE-6274E0674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0C15E-0D16-4E32-9CBC-08A8BA913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FEE63-BC97-4859-924D-9A4E7DF19C0C}"/>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5" name="Footer Placeholder 4">
            <a:extLst>
              <a:ext uri="{FF2B5EF4-FFF2-40B4-BE49-F238E27FC236}">
                <a16:creationId xmlns:a16="http://schemas.microsoft.com/office/drawing/2014/main" id="{EDE295A2-361F-4B60-853D-C565B18BB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EB9A4-0D58-4750-B1BE-17C795372FE2}"/>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276602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F6B5-C56C-46EC-832A-C5BE8C8E9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A1E21-A179-4DDC-B085-DD39E9C6A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C91E94-5203-475E-8908-A222F5238BF6}"/>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5" name="Footer Placeholder 4">
            <a:extLst>
              <a:ext uri="{FF2B5EF4-FFF2-40B4-BE49-F238E27FC236}">
                <a16:creationId xmlns:a16="http://schemas.microsoft.com/office/drawing/2014/main" id="{9BA57F83-8649-4724-82FE-9A3B11D0D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8AF58-4673-4E10-A366-9E946B39EA48}"/>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29233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09AC-D6FA-40D2-BE34-257CACA35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AB49DF-E8DD-44FE-B689-AC0030AC2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B0991A-0A62-4DE0-B386-5D1F919B86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32EE9-FCD4-4AB2-BF13-4EA25D7FF28B}"/>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6" name="Footer Placeholder 5">
            <a:extLst>
              <a:ext uri="{FF2B5EF4-FFF2-40B4-BE49-F238E27FC236}">
                <a16:creationId xmlns:a16="http://schemas.microsoft.com/office/drawing/2014/main" id="{BE2F75F4-AA72-4A4A-A0E2-3E4F3F8B0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D017-1E70-44D4-9F7B-903D2A6D6518}"/>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258442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85A8-7201-4BA1-8BB1-B06C450BE8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8F5ED0-1CE9-438C-A004-4C2983D70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48EFB-B940-4EFC-88D2-7094911F2F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823F48-3F83-44D1-9CEB-03F5B076F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46173-3C20-49BF-9D5A-A132AEB258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0BC457-9A10-4C91-8B56-4375B27E0EFC}"/>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8" name="Footer Placeholder 7">
            <a:extLst>
              <a:ext uri="{FF2B5EF4-FFF2-40B4-BE49-F238E27FC236}">
                <a16:creationId xmlns:a16="http://schemas.microsoft.com/office/drawing/2014/main" id="{A72E3564-3A48-4610-B789-F56C2663C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AA2C7B-0B6F-47FD-AED1-4D039BD1E80B}"/>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346205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A996-E159-467A-A54C-045BEFF51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DA2ED2-94D8-4916-A7FE-CE6E465CE14F}"/>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4" name="Footer Placeholder 3">
            <a:extLst>
              <a:ext uri="{FF2B5EF4-FFF2-40B4-BE49-F238E27FC236}">
                <a16:creationId xmlns:a16="http://schemas.microsoft.com/office/drawing/2014/main" id="{B3B24D9D-F550-4BF0-B3CE-B53FAE072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BC19E3-F38F-40DD-AADD-CD4400B8566C}"/>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150395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01B7A3-6A62-4B80-BB1C-07C9BA96D58E}"/>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3" name="Footer Placeholder 2">
            <a:extLst>
              <a:ext uri="{FF2B5EF4-FFF2-40B4-BE49-F238E27FC236}">
                <a16:creationId xmlns:a16="http://schemas.microsoft.com/office/drawing/2014/main" id="{3230B653-A2E1-47F4-9C5A-A4668DAB42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A97C18-556B-4A4E-ACDE-F587CDF5D558}"/>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419211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D295-4A22-49A3-891E-A9925C3A0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609720-12B0-40C8-8046-68A52C9D4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91321C-C382-4C91-8CE7-1F595D59A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6F51D-E29F-4284-B8E6-E2B4B4808F96}"/>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6" name="Footer Placeholder 5">
            <a:extLst>
              <a:ext uri="{FF2B5EF4-FFF2-40B4-BE49-F238E27FC236}">
                <a16:creationId xmlns:a16="http://schemas.microsoft.com/office/drawing/2014/main" id="{75423673-6248-41A1-B919-1FC0C071AC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DCA64-2A2F-4D7B-9A98-865CC3B40475}"/>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251736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B14F-0731-4A25-BFED-CB91BB5AC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1366A0-9D07-45C9-8256-C4CC68C0E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460C3B-32A7-468C-89A8-F4E4B9C71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EA73A-690D-4FB7-A305-3236F69C12FC}"/>
              </a:ext>
            </a:extLst>
          </p:cNvPr>
          <p:cNvSpPr>
            <a:spLocks noGrp="1"/>
          </p:cNvSpPr>
          <p:nvPr>
            <p:ph type="dt" sz="half" idx="10"/>
          </p:nvPr>
        </p:nvSpPr>
        <p:spPr/>
        <p:txBody>
          <a:bodyPr/>
          <a:lstStyle/>
          <a:p>
            <a:fld id="{DAC1B133-E754-4AB2-8D7E-16975605AE72}" type="datetimeFigureOut">
              <a:rPr lang="en-US" smtClean="0"/>
              <a:t>11/18/2022</a:t>
            </a:fld>
            <a:endParaRPr lang="en-US"/>
          </a:p>
        </p:txBody>
      </p:sp>
      <p:sp>
        <p:nvSpPr>
          <p:cNvPr id="6" name="Footer Placeholder 5">
            <a:extLst>
              <a:ext uri="{FF2B5EF4-FFF2-40B4-BE49-F238E27FC236}">
                <a16:creationId xmlns:a16="http://schemas.microsoft.com/office/drawing/2014/main" id="{5509A551-3DA9-44F0-8D32-25D6D557D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40CF47-DBD6-4E71-A86C-00B370DE8CE1}"/>
              </a:ext>
            </a:extLst>
          </p:cNvPr>
          <p:cNvSpPr>
            <a:spLocks noGrp="1"/>
          </p:cNvSpPr>
          <p:nvPr>
            <p:ph type="sldNum" sz="quarter" idx="12"/>
          </p:nvPr>
        </p:nvSpPr>
        <p:spPr/>
        <p:txBody>
          <a:bodyPr/>
          <a:lstStyle/>
          <a:p>
            <a:fld id="{61710A46-6415-4813-9BD0-EBEA6F3DDA51}" type="slidenum">
              <a:rPr lang="en-US" smtClean="0"/>
              <a:t>‹#›</a:t>
            </a:fld>
            <a:endParaRPr lang="en-US"/>
          </a:p>
        </p:txBody>
      </p:sp>
    </p:spTree>
    <p:extLst>
      <p:ext uri="{BB962C8B-B14F-4D97-AF65-F5344CB8AC3E}">
        <p14:creationId xmlns:p14="http://schemas.microsoft.com/office/powerpoint/2010/main" val="224933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71323B-94F6-42DE-87F4-102493A8B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755D7-70E8-4A99-BF8D-3F2C9C432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F36EF-8486-4CF8-A043-D1CB19351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1B133-E754-4AB2-8D7E-16975605AE72}" type="datetimeFigureOut">
              <a:rPr lang="en-US" smtClean="0"/>
              <a:t>11/18/2022</a:t>
            </a:fld>
            <a:endParaRPr lang="en-US"/>
          </a:p>
        </p:txBody>
      </p:sp>
      <p:sp>
        <p:nvSpPr>
          <p:cNvPr id="5" name="Footer Placeholder 4">
            <a:extLst>
              <a:ext uri="{FF2B5EF4-FFF2-40B4-BE49-F238E27FC236}">
                <a16:creationId xmlns:a16="http://schemas.microsoft.com/office/drawing/2014/main" id="{BB6C1661-243B-4373-9793-87552EE87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F0CDBD-30A5-4733-A9E9-C204B3C16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10A46-6415-4813-9BD0-EBEA6F3DDA51}" type="slidenum">
              <a:rPr lang="en-US" smtClean="0"/>
              <a:t>‹#›</a:t>
            </a:fld>
            <a:endParaRPr lang="en-US"/>
          </a:p>
        </p:txBody>
      </p:sp>
    </p:spTree>
    <p:extLst>
      <p:ext uri="{BB962C8B-B14F-4D97-AF65-F5344CB8AC3E}">
        <p14:creationId xmlns:p14="http://schemas.microsoft.com/office/powerpoint/2010/main" val="158234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10.wmf"/><Relationship Id="rId5" Type="http://schemas.openxmlformats.org/officeDocument/2006/relationships/oleObject" Target="../embeddings/oleObject12.bin"/><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9.wmf"/><Relationship Id="rId5" Type="http://schemas.openxmlformats.org/officeDocument/2006/relationships/oleObject" Target="../embeddings/oleObject14.bin"/><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6.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3.wmf"/><Relationship Id="rId5" Type="http://schemas.openxmlformats.org/officeDocument/2006/relationships/oleObject" Target="../embeddings/oleObject17.bin"/><Relationship Id="rId10" Type="http://schemas.openxmlformats.org/officeDocument/2006/relationships/image" Target="../media/image10.wmf"/><Relationship Id="rId4" Type="http://schemas.openxmlformats.org/officeDocument/2006/relationships/image" Target="../media/image12.wmf"/><Relationship Id="rId9"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12.wmf"/><Relationship Id="rId5" Type="http://schemas.openxmlformats.org/officeDocument/2006/relationships/oleObject" Target="../embeddings/oleObject16.bin"/><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4.wmf"/><Relationship Id="rId5" Type="http://schemas.openxmlformats.org/officeDocument/2006/relationships/oleObject" Target="../embeddings/oleObject20.bin"/><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6.v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20.vml"/><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21.vml"/><Relationship Id="rId4" Type="http://schemas.openxmlformats.org/officeDocument/2006/relationships/image" Target="../media/image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22.v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18.wmf"/><Relationship Id="rId5" Type="http://schemas.openxmlformats.org/officeDocument/2006/relationships/oleObject" Target="../embeddings/oleObject25.bin"/><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20.wmf"/><Relationship Id="rId5" Type="http://schemas.openxmlformats.org/officeDocument/2006/relationships/oleObject" Target="../embeddings/oleObject28.bin"/><Relationship Id="rId4" Type="http://schemas.openxmlformats.org/officeDocument/2006/relationships/image" Target="../media/image1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22.wmf"/><Relationship Id="rId5" Type="http://schemas.openxmlformats.org/officeDocument/2006/relationships/oleObject" Target="../embeddings/oleObject31.bin"/><Relationship Id="rId4" Type="http://schemas.openxmlformats.org/officeDocument/2006/relationships/image" Target="../media/image2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26.vm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xml"/><Relationship Id="rId1" Type="http://schemas.openxmlformats.org/officeDocument/2006/relationships/vmlDrawing" Target="../drawings/vmlDrawing27.vml"/><Relationship Id="rId4" Type="http://schemas.openxmlformats.org/officeDocument/2006/relationships/image" Target="../media/image2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23.wmf"/><Relationship Id="rId5" Type="http://schemas.openxmlformats.org/officeDocument/2006/relationships/oleObject" Target="../embeddings/oleObject34.bin"/><Relationship Id="rId4" Type="http://schemas.openxmlformats.org/officeDocument/2006/relationships/image" Target="../media/image1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25.wmf"/><Relationship Id="rId5" Type="http://schemas.openxmlformats.org/officeDocument/2006/relationships/oleObject" Target="../embeddings/oleObject36.bin"/><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30.vml"/><Relationship Id="rId4" Type="http://schemas.openxmlformats.org/officeDocument/2006/relationships/image" Target="../media/image2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26.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2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33.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2748E85B-B350-4C0E-81E8-ADCF365A0E37}"/>
              </a:ext>
            </a:extLst>
          </p:cNvPr>
          <p:cNvGraphicFramePr>
            <a:graphicFrameLocks noChangeAspect="1"/>
          </p:cNvGraphicFramePr>
          <p:nvPr>
            <p:extLst>
              <p:ext uri="{D42A27DB-BD31-4B8C-83A1-F6EECF244321}">
                <p14:modId xmlns:p14="http://schemas.microsoft.com/office/powerpoint/2010/main" val="3532254281"/>
              </p:ext>
            </p:extLst>
          </p:nvPr>
        </p:nvGraphicFramePr>
        <p:xfrm>
          <a:off x="0" y="845455"/>
          <a:ext cx="5605828" cy="862435"/>
        </p:xfrm>
        <a:graphic>
          <a:graphicData uri="http://schemas.openxmlformats.org/presentationml/2006/ole">
            <mc:AlternateContent xmlns:mc="http://schemas.openxmlformats.org/markup-compatibility/2006">
              <mc:Choice xmlns:v="urn:schemas-microsoft-com:vml" Requires="v">
                <p:oleObj spid="_x0000_s1494" name="Bitmap Image" r:id="rId3" imgW="2724120" imgH="419040" progId="PBrush">
                  <p:embed/>
                </p:oleObj>
              </mc:Choice>
              <mc:Fallback>
                <p:oleObj name="Bitmap Image" r:id="rId3" imgW="2724120" imgH="419040" progId="PBrush">
                  <p:embed/>
                  <p:pic>
                    <p:nvPicPr>
                      <p:cNvPr id="0" name=""/>
                      <p:cNvPicPr/>
                      <p:nvPr/>
                    </p:nvPicPr>
                    <p:blipFill>
                      <a:blip r:embed="rId4"/>
                      <a:stretch>
                        <a:fillRect/>
                      </a:stretch>
                    </p:blipFill>
                    <p:spPr>
                      <a:xfrm>
                        <a:off x="0" y="845455"/>
                        <a:ext cx="5605828" cy="86243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1BA8979-F69B-4CCE-8845-3FF5954891F0}"/>
              </a:ext>
            </a:extLst>
          </p:cNvPr>
          <p:cNvGraphicFramePr>
            <a:graphicFrameLocks noChangeAspect="1"/>
          </p:cNvGraphicFramePr>
          <p:nvPr>
            <p:extLst>
              <p:ext uri="{D42A27DB-BD31-4B8C-83A1-F6EECF244321}">
                <p14:modId xmlns:p14="http://schemas.microsoft.com/office/powerpoint/2010/main" val="2649071702"/>
              </p:ext>
            </p:extLst>
          </p:nvPr>
        </p:nvGraphicFramePr>
        <p:xfrm>
          <a:off x="1299064" y="1666883"/>
          <a:ext cx="5066816" cy="862436"/>
        </p:xfrm>
        <a:graphic>
          <a:graphicData uri="http://schemas.openxmlformats.org/presentationml/2006/ole">
            <mc:AlternateContent xmlns:mc="http://schemas.openxmlformats.org/markup-compatibility/2006">
              <mc:Choice xmlns:v="urn:schemas-microsoft-com:vml" Requires="v">
                <p:oleObj spid="_x0000_s1495" name="Bitmap Image" r:id="rId5" imgW="1790640" imgH="304920" progId="PBrush">
                  <p:embed/>
                </p:oleObj>
              </mc:Choice>
              <mc:Fallback>
                <p:oleObj name="Bitmap Image" r:id="rId5" imgW="1790640" imgH="304920" progId="PBrush">
                  <p:embed/>
                  <p:pic>
                    <p:nvPicPr>
                      <p:cNvPr id="0" name=""/>
                      <p:cNvPicPr/>
                      <p:nvPr/>
                    </p:nvPicPr>
                    <p:blipFill>
                      <a:blip r:embed="rId6"/>
                      <a:stretch>
                        <a:fillRect/>
                      </a:stretch>
                    </p:blipFill>
                    <p:spPr>
                      <a:xfrm>
                        <a:off x="1299064" y="1666883"/>
                        <a:ext cx="5066816" cy="86243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9C68345-36BD-47A9-AAA3-FC7CD6D2526E}"/>
              </a:ext>
            </a:extLst>
          </p:cNvPr>
          <p:cNvGraphicFramePr>
            <a:graphicFrameLocks noChangeAspect="1"/>
          </p:cNvGraphicFramePr>
          <p:nvPr>
            <p:extLst>
              <p:ext uri="{D42A27DB-BD31-4B8C-83A1-F6EECF244321}">
                <p14:modId xmlns:p14="http://schemas.microsoft.com/office/powerpoint/2010/main" val="826137748"/>
              </p:ext>
            </p:extLst>
          </p:nvPr>
        </p:nvGraphicFramePr>
        <p:xfrm>
          <a:off x="3708906" y="2678307"/>
          <a:ext cx="5878352" cy="1035564"/>
        </p:xfrm>
        <a:graphic>
          <a:graphicData uri="http://schemas.openxmlformats.org/presentationml/2006/ole">
            <mc:AlternateContent xmlns:mc="http://schemas.openxmlformats.org/markup-compatibility/2006">
              <mc:Choice xmlns:v="urn:schemas-microsoft-com:vml" Requires="v">
                <p:oleObj spid="_x0000_s1496" name="Bitmap Image" r:id="rId7" imgW="1838160" imgH="324000" progId="PBrush">
                  <p:embed/>
                </p:oleObj>
              </mc:Choice>
              <mc:Fallback>
                <p:oleObj name="Bitmap Image" r:id="rId7" imgW="1838160" imgH="324000" progId="PBrush">
                  <p:embed/>
                  <p:pic>
                    <p:nvPicPr>
                      <p:cNvPr id="0" name=""/>
                      <p:cNvPicPr/>
                      <p:nvPr/>
                    </p:nvPicPr>
                    <p:blipFill>
                      <a:blip r:embed="rId8"/>
                      <a:stretch>
                        <a:fillRect/>
                      </a:stretch>
                    </p:blipFill>
                    <p:spPr>
                      <a:xfrm>
                        <a:off x="3708906" y="2678307"/>
                        <a:ext cx="5878352" cy="103556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0FF8117-DE2B-428B-99A2-C133B982981B}"/>
              </a:ext>
            </a:extLst>
          </p:cNvPr>
          <p:cNvGraphicFramePr>
            <a:graphicFrameLocks noChangeAspect="1"/>
          </p:cNvGraphicFramePr>
          <p:nvPr>
            <p:extLst>
              <p:ext uri="{D42A27DB-BD31-4B8C-83A1-F6EECF244321}">
                <p14:modId xmlns:p14="http://schemas.microsoft.com/office/powerpoint/2010/main" val="2158901333"/>
              </p:ext>
            </p:extLst>
          </p:nvPr>
        </p:nvGraphicFramePr>
        <p:xfrm>
          <a:off x="5184568" y="3862859"/>
          <a:ext cx="6681846" cy="1035563"/>
        </p:xfrm>
        <a:graphic>
          <a:graphicData uri="http://schemas.openxmlformats.org/presentationml/2006/ole">
            <mc:AlternateContent xmlns:mc="http://schemas.openxmlformats.org/markup-compatibility/2006">
              <mc:Choice xmlns:v="urn:schemas-microsoft-com:vml" Requires="v">
                <p:oleObj spid="_x0000_s1497" name="Bitmap Image" r:id="rId9" imgW="2581200" imgH="399960" progId="PBrush">
                  <p:embed/>
                </p:oleObj>
              </mc:Choice>
              <mc:Fallback>
                <p:oleObj name="Bitmap Image" r:id="rId9" imgW="2581200" imgH="399960" progId="PBrush">
                  <p:embed/>
                  <p:pic>
                    <p:nvPicPr>
                      <p:cNvPr id="0" name=""/>
                      <p:cNvPicPr/>
                      <p:nvPr/>
                    </p:nvPicPr>
                    <p:blipFill>
                      <a:blip r:embed="rId10"/>
                      <a:stretch>
                        <a:fillRect/>
                      </a:stretch>
                    </p:blipFill>
                    <p:spPr>
                      <a:xfrm>
                        <a:off x="5184568" y="3862859"/>
                        <a:ext cx="6681846" cy="1035563"/>
                      </a:xfrm>
                      <a:prstGeom prst="rect">
                        <a:avLst/>
                      </a:prstGeom>
                    </p:spPr>
                  </p:pic>
                </p:oleObj>
              </mc:Fallback>
            </mc:AlternateContent>
          </a:graphicData>
        </a:graphic>
      </p:graphicFrame>
    </p:spTree>
    <p:extLst>
      <p:ext uri="{BB962C8B-B14F-4D97-AF65-F5344CB8AC3E}">
        <p14:creationId xmlns:p14="http://schemas.microsoft.com/office/powerpoint/2010/main" val="2047799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0859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The purpose of a type system</a:t>
            </a:r>
          </a:p>
        </p:txBody>
      </p:sp>
      <p:sp>
        <p:nvSpPr>
          <p:cNvPr id="5" name="TextBox 4">
            <a:extLst>
              <a:ext uri="{FF2B5EF4-FFF2-40B4-BE49-F238E27FC236}">
                <a16:creationId xmlns:a16="http://schemas.microsoft.com/office/drawing/2014/main" id="{AB899460-CAAB-4687-8B40-9CD9E06E6732}"/>
              </a:ext>
            </a:extLst>
          </p:cNvPr>
          <p:cNvSpPr txBox="1"/>
          <p:nvPr/>
        </p:nvSpPr>
        <p:spPr>
          <a:xfrm>
            <a:off x="253218" y="504651"/>
            <a:ext cx="11451101" cy="3970318"/>
          </a:xfrm>
          <a:prstGeom prst="rect">
            <a:avLst/>
          </a:prstGeom>
          <a:noFill/>
          <a:ln>
            <a:solidFill>
              <a:schemeClr val="tx1"/>
            </a:solidFill>
          </a:ln>
        </p:spPr>
        <p:txBody>
          <a:bodyPr wrap="square">
            <a:spAutoFit/>
          </a:bodyPr>
          <a:lstStyle/>
          <a:p>
            <a:pPr algn="just"/>
            <a:r>
              <a:rPr lang="en-US" sz="2100" b="1" i="1" u="none" strike="noStrike" baseline="0" dirty="0">
                <a:latin typeface="Myriad-BoldItalic"/>
              </a:rPr>
              <a:t>Ensuring Runtime Safety </a:t>
            </a:r>
          </a:p>
          <a:p>
            <a:pPr marL="285750" indent="-285750" algn="just">
              <a:buFont typeface="Arial" panose="020B0604020202020204" pitchFamily="34" charset="0"/>
              <a:buChar char="•"/>
            </a:pPr>
            <a:r>
              <a:rPr lang="en-US" sz="2100" b="1" i="1" u="none" strike="noStrike" baseline="0" dirty="0">
                <a:solidFill>
                  <a:srgbClr val="0070C0"/>
                </a:solidFill>
                <a:latin typeface="Times-Roman"/>
              </a:rPr>
              <a:t>A well-designed type system helps the compiler detect and avoid runtime errors</a:t>
            </a:r>
            <a:r>
              <a:rPr lang="en-US" sz="2100" b="0" i="0" u="none" strike="noStrike" baseline="0" dirty="0">
                <a:latin typeface="Times-Roman"/>
              </a:rPr>
              <a:t>.</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b="0" i="0" u="none" strike="noStrike" baseline="0" dirty="0">
                <a:latin typeface="Times-Roman"/>
              </a:rPr>
              <a:t>The type system should ensure that programs are well behaved at Compile time and Run time.</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100" b="0" i="0" u="none" strike="noStrike" baseline="0" dirty="0">
                <a:latin typeface="Times-Roman"/>
              </a:rPr>
              <a:t>That is it </a:t>
            </a:r>
            <a:r>
              <a:rPr lang="en-US" sz="2100" b="1" i="1" u="none" strike="noStrike" baseline="0" dirty="0">
                <a:solidFill>
                  <a:srgbClr val="FF0000"/>
                </a:solidFill>
                <a:latin typeface="Times-Roman"/>
              </a:rPr>
              <a:t>can identify all ill-formed programs </a:t>
            </a:r>
            <a:r>
              <a:rPr lang="en-US" sz="2100" b="0" i="0" u="none" strike="noStrike" baseline="0" dirty="0">
                <a:latin typeface="Times-Roman"/>
              </a:rPr>
              <a:t>before they execute an operation that causes a runtime error.</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dirty="0">
                <a:latin typeface="Times-Roman"/>
              </a:rPr>
              <a:t>T</a:t>
            </a:r>
            <a:r>
              <a:rPr lang="en-US" sz="2100" b="0" i="0" u="none" strike="noStrike" baseline="0" dirty="0">
                <a:latin typeface="Times-Roman"/>
              </a:rPr>
              <a:t>he type system cannot catch all ill-formed programs.</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dirty="0">
                <a:latin typeface="Times-Roman"/>
              </a:rPr>
              <a:t>However, t</a:t>
            </a:r>
            <a:r>
              <a:rPr lang="en-US" sz="2100" b="0" i="0" u="none" strike="noStrike" baseline="0" dirty="0">
                <a:latin typeface="Times-Roman"/>
              </a:rPr>
              <a:t>he compiler should eliminate as many runtime errors as it can using type-checking techniques.</a:t>
            </a:r>
            <a:endParaRPr lang="en-US" sz="2100" dirty="0"/>
          </a:p>
        </p:txBody>
      </p:sp>
      <p:sp>
        <p:nvSpPr>
          <p:cNvPr id="9" name="TextBox 8">
            <a:extLst>
              <a:ext uri="{FF2B5EF4-FFF2-40B4-BE49-F238E27FC236}">
                <a16:creationId xmlns:a16="http://schemas.microsoft.com/office/drawing/2014/main" id="{46048B79-5D09-4781-B315-B1A8C629B033}"/>
              </a:ext>
            </a:extLst>
          </p:cNvPr>
          <p:cNvSpPr txBox="1"/>
          <p:nvPr/>
        </p:nvSpPr>
        <p:spPr>
          <a:xfrm>
            <a:off x="253218" y="4579510"/>
            <a:ext cx="11229758" cy="2246769"/>
          </a:xfrm>
          <a:prstGeom prst="rect">
            <a:avLst/>
          </a:prstGeom>
          <a:noFill/>
          <a:ln>
            <a:solidFill>
              <a:schemeClr val="tx1"/>
            </a:solidFill>
          </a:ln>
        </p:spPr>
        <p:txBody>
          <a:bodyPr wrap="square">
            <a:spAutoFit/>
          </a:bodyPr>
          <a:lstStyle/>
          <a:p>
            <a:pPr algn="l"/>
            <a:r>
              <a:rPr lang="en-US" sz="2000" b="0" i="0" u="none" strike="noStrike" baseline="0" dirty="0">
                <a:latin typeface="Times-Roman"/>
              </a:rPr>
              <a:t>To accomplish this, the compiler must </a:t>
            </a:r>
          </a:p>
          <a:p>
            <a:pPr marL="342900" indent="-342900" algn="l">
              <a:buAutoNum type="arabicParenBoth"/>
            </a:pPr>
            <a:r>
              <a:rPr lang="en-US" sz="2000" b="1" i="1" dirty="0">
                <a:solidFill>
                  <a:srgbClr val="FF0000"/>
                </a:solidFill>
                <a:latin typeface="Times-Roman"/>
              </a:rPr>
              <a:t>F</a:t>
            </a:r>
            <a:r>
              <a:rPr lang="en-US" sz="2000" b="1" i="1" u="none" strike="noStrike" baseline="0" dirty="0">
                <a:solidFill>
                  <a:srgbClr val="FF0000"/>
                </a:solidFill>
                <a:latin typeface="Times-Roman"/>
              </a:rPr>
              <a:t>irst</a:t>
            </a:r>
            <a:r>
              <a:rPr lang="en-US" sz="2000" b="0" i="0" u="none" strike="noStrike" baseline="0" dirty="0">
                <a:latin typeface="Times-Roman"/>
              </a:rPr>
              <a:t>, infer a type for each expression. </a:t>
            </a:r>
          </a:p>
          <a:p>
            <a:pPr algn="l"/>
            <a:r>
              <a:rPr lang="en-US" sz="2000" b="1" i="1" dirty="0">
                <a:solidFill>
                  <a:srgbClr val="FF0000"/>
                </a:solidFill>
                <a:latin typeface="Times-Roman"/>
              </a:rPr>
              <a:t>(2) Second</a:t>
            </a:r>
            <a:r>
              <a:rPr lang="en-US" sz="2000" b="0" i="0" u="none" strike="noStrike" baseline="0" dirty="0">
                <a:latin typeface="Times-Roman"/>
              </a:rPr>
              <a:t>, the compiler must check the types of the operands of each operator against the rules.</a:t>
            </a:r>
          </a:p>
          <a:p>
            <a:pPr algn="l"/>
            <a:endParaRPr lang="en-US" sz="2000" b="1" i="1" dirty="0">
              <a:solidFill>
                <a:srgbClr val="FF0000"/>
              </a:solidFill>
              <a:latin typeface="Times-Roman"/>
            </a:endParaRPr>
          </a:p>
          <a:p>
            <a:pPr algn="l"/>
            <a:r>
              <a:rPr lang="en-US" sz="2000" b="0" i="0" u="none" strike="noStrike" baseline="0" dirty="0">
                <a:latin typeface="Times-Roman"/>
              </a:rPr>
              <a:t>In some cases, the compiler to type convert the values. </a:t>
            </a:r>
          </a:p>
          <a:p>
            <a:pPr algn="l"/>
            <a:endParaRPr lang="en-US" sz="2000" b="0" i="0" u="none" strike="noStrike" baseline="0" dirty="0">
              <a:latin typeface="Times-Roman"/>
            </a:endParaRPr>
          </a:p>
          <a:p>
            <a:pPr algn="l"/>
            <a:r>
              <a:rPr lang="en-US" sz="2000" b="0" i="0" u="none" strike="noStrike" baseline="0" dirty="0">
                <a:latin typeface="Times-Roman"/>
              </a:rPr>
              <a:t>In other circumstances, they declare that the program is ill formed and, therefore, not executable.</a:t>
            </a:r>
            <a:endParaRPr lang="en-US" sz="2000" dirty="0"/>
          </a:p>
        </p:txBody>
      </p:sp>
    </p:spTree>
    <p:extLst>
      <p:ext uri="{BB962C8B-B14F-4D97-AF65-F5344CB8AC3E}">
        <p14:creationId xmlns:p14="http://schemas.microsoft.com/office/powerpoint/2010/main" val="357462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0859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The purpose of a type system</a:t>
            </a:r>
          </a:p>
        </p:txBody>
      </p:sp>
      <p:sp>
        <p:nvSpPr>
          <p:cNvPr id="6" name="TextBox 5">
            <a:extLst>
              <a:ext uri="{FF2B5EF4-FFF2-40B4-BE49-F238E27FC236}">
                <a16:creationId xmlns:a16="http://schemas.microsoft.com/office/drawing/2014/main" id="{73235593-E4EC-4F4D-A117-683947289421}"/>
              </a:ext>
            </a:extLst>
          </p:cNvPr>
          <p:cNvSpPr txBox="1"/>
          <p:nvPr/>
        </p:nvSpPr>
        <p:spPr>
          <a:xfrm>
            <a:off x="168812" y="792709"/>
            <a:ext cx="11854376" cy="4904706"/>
          </a:xfrm>
          <a:prstGeom prst="rect">
            <a:avLst/>
          </a:prstGeom>
          <a:noFill/>
          <a:ln>
            <a:solidFill>
              <a:schemeClr val="tx1"/>
            </a:solidFill>
          </a:ln>
        </p:spPr>
        <p:txBody>
          <a:bodyPr wrap="square">
            <a:spAutoFit/>
          </a:bodyPr>
          <a:lstStyle/>
          <a:p>
            <a:pPr marL="285750" indent="-285750" algn="just">
              <a:buFont typeface="Arial" panose="020B0604020202020204" pitchFamily="34" charset="0"/>
              <a:buChar char="•"/>
            </a:pPr>
            <a:r>
              <a:rPr lang="en-US" sz="2400" b="0" i="0" u="none" strike="noStrike" baseline="0" dirty="0">
                <a:latin typeface="Times-Roman"/>
              </a:rPr>
              <a:t>Safety is a strong reason for using typed languages.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A language implementation that guarantees to catch most type-related errors before they execute can simplify the design and implementation of programs.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A language in which every expression can be assigned an unambiguous type is called a </a:t>
            </a:r>
            <a:r>
              <a:rPr lang="en-US" sz="2400" b="1" i="1" u="none" strike="noStrike" baseline="0" dirty="0">
                <a:solidFill>
                  <a:srgbClr val="FF0000"/>
                </a:solidFill>
                <a:latin typeface="Times-Italic"/>
              </a:rPr>
              <a:t>strongly typed </a:t>
            </a:r>
            <a:r>
              <a:rPr lang="en-US" sz="2400" b="1" i="1" u="none" strike="noStrike" baseline="0" dirty="0">
                <a:solidFill>
                  <a:srgbClr val="FF0000"/>
                </a:solidFill>
                <a:latin typeface="Times-Roman"/>
              </a:rPr>
              <a:t>language</a:t>
            </a:r>
            <a:r>
              <a:rPr lang="en-US" sz="2400" b="0" i="0" u="none" strike="noStrike" baseline="0" dirty="0">
                <a:latin typeface="Times-Roman"/>
              </a:rPr>
              <a:t>.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If every expression can be typed at compile time, the language is </a:t>
            </a:r>
            <a:r>
              <a:rPr lang="en-US" sz="2400" b="1" i="1" dirty="0">
                <a:solidFill>
                  <a:srgbClr val="FF0000"/>
                </a:solidFill>
                <a:latin typeface="Times-Italic"/>
              </a:rPr>
              <a:t>statically typed</a:t>
            </a:r>
            <a:r>
              <a:rPr lang="en-US" sz="2400" b="0" i="0" u="none" strike="noStrike" baseline="0" dirty="0">
                <a:latin typeface="Times-Roman"/>
              </a:rPr>
              <a:t>; if some expressions can only be typed at runtime, the language is </a:t>
            </a:r>
            <a:r>
              <a:rPr lang="en-US" sz="2400" b="1" i="1" dirty="0">
                <a:solidFill>
                  <a:srgbClr val="FF0000"/>
                </a:solidFill>
                <a:latin typeface="Times-Italic"/>
              </a:rPr>
              <a:t>dynamically typed</a:t>
            </a:r>
            <a:r>
              <a:rPr lang="en-US" sz="2400" b="0" i="0" u="none" strike="noStrike" baseline="0" dirty="0">
                <a:latin typeface="Times-Roman"/>
              </a:rPr>
              <a:t>.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Two alternatives exist: an </a:t>
            </a:r>
            <a:r>
              <a:rPr lang="en-US" sz="2400" b="1" i="1" dirty="0">
                <a:solidFill>
                  <a:srgbClr val="FF0000"/>
                </a:solidFill>
                <a:latin typeface="Times-Italic"/>
              </a:rPr>
              <a:t>untyped language</a:t>
            </a:r>
            <a:r>
              <a:rPr lang="en-US" sz="2400" b="0" i="0" u="none" strike="noStrike" baseline="0" dirty="0">
                <a:latin typeface="Times-Roman"/>
              </a:rPr>
              <a:t>, such as assembly code or </a:t>
            </a:r>
            <a:r>
              <a:rPr lang="en-US" sz="2400" b="0" i="0" u="none" strike="noStrike" baseline="0" dirty="0" err="1">
                <a:latin typeface="Times-RomanSC"/>
              </a:rPr>
              <a:t>bcpl</a:t>
            </a:r>
            <a:r>
              <a:rPr lang="en-US" sz="2400" b="0" i="0" u="none" strike="noStrike" baseline="0" dirty="0">
                <a:latin typeface="Times-Roman"/>
              </a:rPr>
              <a:t>, and a </a:t>
            </a:r>
            <a:r>
              <a:rPr lang="en-US" sz="2400" b="1" i="1" dirty="0">
                <a:solidFill>
                  <a:srgbClr val="FF0000"/>
                </a:solidFill>
                <a:latin typeface="Times-Italic"/>
              </a:rPr>
              <a:t>weakly typed language</a:t>
            </a:r>
            <a:r>
              <a:rPr lang="en-US" sz="2400" b="0" i="0" u="none" strike="noStrike" baseline="0" dirty="0">
                <a:latin typeface="Times-Roman"/>
              </a:rPr>
              <a:t>—one with a poor type system.</a:t>
            </a:r>
            <a:endParaRPr lang="en-US" sz="2400" dirty="0"/>
          </a:p>
        </p:txBody>
      </p:sp>
    </p:spTree>
    <p:extLst>
      <p:ext uri="{BB962C8B-B14F-4D97-AF65-F5344CB8AC3E}">
        <p14:creationId xmlns:p14="http://schemas.microsoft.com/office/powerpoint/2010/main" val="148809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0859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The purpose of a type system</a:t>
            </a:r>
          </a:p>
        </p:txBody>
      </p:sp>
      <p:sp>
        <p:nvSpPr>
          <p:cNvPr id="5" name="TextBox 4">
            <a:extLst>
              <a:ext uri="{FF2B5EF4-FFF2-40B4-BE49-F238E27FC236}">
                <a16:creationId xmlns:a16="http://schemas.microsoft.com/office/drawing/2014/main" id="{63571584-A560-4DD0-A445-9FE286BFAA5C}"/>
              </a:ext>
            </a:extLst>
          </p:cNvPr>
          <p:cNvSpPr txBox="1"/>
          <p:nvPr/>
        </p:nvSpPr>
        <p:spPr>
          <a:xfrm>
            <a:off x="140676" y="560921"/>
            <a:ext cx="11774659" cy="1938992"/>
          </a:xfrm>
          <a:prstGeom prst="rect">
            <a:avLst/>
          </a:prstGeom>
          <a:noFill/>
          <a:ln>
            <a:solidFill>
              <a:schemeClr val="tx1"/>
            </a:solidFill>
          </a:ln>
        </p:spPr>
        <p:txBody>
          <a:bodyPr wrap="square">
            <a:spAutoFit/>
          </a:bodyPr>
          <a:lstStyle/>
          <a:p>
            <a:pPr algn="just"/>
            <a:r>
              <a:rPr lang="en-US" sz="2000" b="1" i="1" u="none" strike="noStrike" baseline="0" dirty="0">
                <a:latin typeface="Myriad-BoldItalic"/>
              </a:rPr>
              <a:t>Improving Expressiveness</a:t>
            </a:r>
          </a:p>
          <a:p>
            <a:pPr algn="just"/>
            <a:endParaRPr lang="en-US" sz="2000" b="1" i="1" dirty="0">
              <a:latin typeface="Myriad-BoldItalic"/>
            </a:endParaRPr>
          </a:p>
          <a:p>
            <a:pPr algn="just"/>
            <a:r>
              <a:rPr lang="en-US" sz="2000" b="1" i="1" dirty="0">
                <a:solidFill>
                  <a:srgbClr val="002060"/>
                </a:solidFill>
                <a:latin typeface="Times-Roman"/>
              </a:rPr>
              <a:t>A well-constructed type system allows the language designer to specify </a:t>
            </a:r>
            <a:r>
              <a:rPr lang="en-US" sz="2000" b="1" i="1" dirty="0">
                <a:solidFill>
                  <a:srgbClr val="FF0000"/>
                </a:solidFill>
                <a:latin typeface="Times-Roman"/>
              </a:rPr>
              <a:t>behavior</a:t>
            </a:r>
            <a:r>
              <a:rPr lang="en-US" sz="2000" b="1" i="1" dirty="0">
                <a:solidFill>
                  <a:srgbClr val="002060"/>
                </a:solidFill>
                <a:latin typeface="Times-Roman"/>
              </a:rPr>
              <a:t> more precisely than is possible with context-free rules.</a:t>
            </a:r>
          </a:p>
          <a:p>
            <a:pPr algn="just"/>
            <a:endParaRPr lang="en-US" sz="2000" b="1" i="1" dirty="0">
              <a:solidFill>
                <a:srgbClr val="0070C0"/>
              </a:solidFill>
              <a:latin typeface="Times-Roman"/>
            </a:endParaRPr>
          </a:p>
          <a:p>
            <a:pPr algn="just"/>
            <a:r>
              <a:rPr lang="en-US" sz="2000" dirty="0">
                <a:latin typeface="Times-Roman"/>
              </a:rPr>
              <a:t>Example: ‘Operator overloading’ can not be expressed by CFG.</a:t>
            </a:r>
            <a:endParaRPr lang="en-US" sz="2000" b="1" dirty="0"/>
          </a:p>
        </p:txBody>
      </p:sp>
      <p:sp>
        <p:nvSpPr>
          <p:cNvPr id="7" name="TextBox 6">
            <a:extLst>
              <a:ext uri="{FF2B5EF4-FFF2-40B4-BE49-F238E27FC236}">
                <a16:creationId xmlns:a16="http://schemas.microsoft.com/office/drawing/2014/main" id="{5C79B711-B3EE-4F00-954F-EE94FF84A981}"/>
              </a:ext>
            </a:extLst>
          </p:cNvPr>
          <p:cNvSpPr txBox="1"/>
          <p:nvPr/>
        </p:nvSpPr>
        <p:spPr>
          <a:xfrm>
            <a:off x="140675" y="2532330"/>
            <a:ext cx="11774659" cy="1323439"/>
          </a:xfrm>
          <a:prstGeom prst="rect">
            <a:avLst/>
          </a:prstGeom>
          <a:noFill/>
          <a:ln>
            <a:solidFill>
              <a:schemeClr val="tx1"/>
            </a:solidFill>
          </a:ln>
        </p:spPr>
        <p:txBody>
          <a:bodyPr wrap="square">
            <a:spAutoFit/>
          </a:bodyPr>
          <a:lstStyle/>
          <a:p>
            <a:pPr algn="just"/>
            <a:r>
              <a:rPr lang="en-US" sz="2000" b="1" i="1" u="none" strike="noStrike" baseline="0" dirty="0">
                <a:latin typeface="Myriad-BoldItalic"/>
              </a:rPr>
              <a:t>Generating Better Code</a:t>
            </a:r>
          </a:p>
          <a:p>
            <a:pPr algn="just"/>
            <a:endParaRPr lang="en-US" sz="2000" b="1" i="1" dirty="0">
              <a:latin typeface="Myriad-BoldItalic"/>
            </a:endParaRPr>
          </a:p>
          <a:p>
            <a:pPr algn="just"/>
            <a:r>
              <a:rPr lang="en-US" sz="2000" b="1" i="1" u="none" strike="noStrike" baseline="0" dirty="0">
                <a:solidFill>
                  <a:srgbClr val="002060"/>
                </a:solidFill>
                <a:latin typeface="Times-Roman"/>
              </a:rPr>
              <a:t>A well-designed type system provides the compiler with </a:t>
            </a:r>
            <a:r>
              <a:rPr lang="en-US" sz="2000" b="1" i="1" u="none" strike="noStrike" baseline="0" dirty="0">
                <a:solidFill>
                  <a:srgbClr val="FF0000"/>
                </a:solidFill>
                <a:latin typeface="Times-Roman"/>
              </a:rPr>
              <a:t>detailed information about every expression </a:t>
            </a:r>
            <a:r>
              <a:rPr lang="en-US" sz="2000" b="1" i="1" u="none" strike="noStrike" baseline="0" dirty="0">
                <a:solidFill>
                  <a:srgbClr val="002060"/>
                </a:solidFill>
                <a:latin typeface="Times-Roman"/>
              </a:rPr>
              <a:t>in the program—information that can often be used to produce more </a:t>
            </a:r>
            <a:r>
              <a:rPr lang="en-US" sz="2000" b="1" i="1" u="none" strike="noStrike" baseline="0" dirty="0">
                <a:solidFill>
                  <a:srgbClr val="FF0000"/>
                </a:solidFill>
                <a:latin typeface="Times-Roman"/>
              </a:rPr>
              <a:t>efficient translations</a:t>
            </a:r>
            <a:r>
              <a:rPr lang="en-US" sz="2000" b="0" i="0" u="none" strike="noStrike" baseline="0" dirty="0">
                <a:latin typeface="Times-Roman"/>
              </a:rPr>
              <a:t>.</a:t>
            </a:r>
            <a:endParaRPr lang="en-US" sz="2000" dirty="0"/>
          </a:p>
        </p:txBody>
      </p:sp>
      <p:sp>
        <p:nvSpPr>
          <p:cNvPr id="9" name="TextBox 8">
            <a:extLst>
              <a:ext uri="{FF2B5EF4-FFF2-40B4-BE49-F238E27FC236}">
                <a16:creationId xmlns:a16="http://schemas.microsoft.com/office/drawing/2014/main" id="{4DBB9428-28EA-4CC7-8B5D-627D468831A0}"/>
              </a:ext>
            </a:extLst>
          </p:cNvPr>
          <p:cNvSpPr txBox="1"/>
          <p:nvPr/>
        </p:nvSpPr>
        <p:spPr>
          <a:xfrm>
            <a:off x="140674" y="3949742"/>
            <a:ext cx="11774659" cy="2554545"/>
          </a:xfrm>
          <a:prstGeom prst="rect">
            <a:avLst/>
          </a:prstGeom>
          <a:noFill/>
          <a:ln>
            <a:solidFill>
              <a:schemeClr val="tx1"/>
            </a:solidFill>
          </a:ln>
        </p:spPr>
        <p:txBody>
          <a:bodyPr wrap="square">
            <a:spAutoFit/>
          </a:bodyPr>
          <a:lstStyle/>
          <a:p>
            <a:r>
              <a:rPr lang="en-US" sz="2000" b="1" i="1" u="none" strike="noStrike" baseline="0" dirty="0">
                <a:latin typeface="Myriad-BoldItalic"/>
              </a:rPr>
              <a:t>Type Checking</a:t>
            </a:r>
          </a:p>
          <a:p>
            <a:endParaRPr lang="en-US" sz="2000" b="1" i="1" dirty="0">
              <a:latin typeface="Myriad-BoldItalic"/>
            </a:endParaRPr>
          </a:p>
          <a:p>
            <a:pPr marL="285750" indent="-285750" algn="l">
              <a:buFont typeface="Arial" panose="020B0604020202020204" pitchFamily="34" charset="0"/>
              <a:buChar char="•"/>
            </a:pPr>
            <a:r>
              <a:rPr lang="en-US" sz="2000" b="1" i="1" dirty="0">
                <a:solidFill>
                  <a:srgbClr val="002060"/>
                </a:solidFill>
                <a:latin typeface="Times-Roman"/>
              </a:rPr>
              <a:t>To avoid the overhead of runtime type checking, the compiler must </a:t>
            </a:r>
            <a:r>
              <a:rPr lang="en-US" sz="2000" b="1" i="1" dirty="0">
                <a:solidFill>
                  <a:srgbClr val="FF0000"/>
                </a:solidFill>
                <a:latin typeface="Times-Roman"/>
              </a:rPr>
              <a:t>analyze the program and assign a type to each name and each expression.</a:t>
            </a:r>
          </a:p>
          <a:p>
            <a:pPr algn="l"/>
            <a:endParaRPr lang="en-US" sz="2000" b="0" i="0" u="none" strike="noStrike" baseline="0" dirty="0">
              <a:latin typeface="Times-Roman"/>
            </a:endParaRPr>
          </a:p>
          <a:p>
            <a:pPr marL="285750" indent="-285750" algn="l">
              <a:buFont typeface="Arial" panose="020B0604020202020204" pitchFamily="34" charset="0"/>
              <a:buChar char="•"/>
            </a:pPr>
            <a:r>
              <a:rPr lang="en-US" sz="2000" b="0" i="0" u="none" strike="noStrike" baseline="0" dirty="0">
                <a:latin typeface="Times-Roman"/>
              </a:rPr>
              <a:t>It must check these types to ensure that they are used in contexts where they are legal. </a:t>
            </a:r>
          </a:p>
          <a:p>
            <a:pPr marL="285750" indent="-285750" algn="l">
              <a:buFont typeface="Arial" panose="020B0604020202020204" pitchFamily="34" charset="0"/>
              <a:buChar char="•"/>
            </a:pPr>
            <a:endParaRPr lang="en-US" sz="2000" b="0" i="0" u="none" strike="noStrike" baseline="0" dirty="0">
              <a:latin typeface="Times-Roman"/>
            </a:endParaRPr>
          </a:p>
          <a:p>
            <a:pPr marL="285750" indent="-285750" algn="l">
              <a:buFont typeface="Arial" panose="020B0604020202020204" pitchFamily="34" charset="0"/>
              <a:buChar char="•"/>
            </a:pPr>
            <a:r>
              <a:rPr lang="en-US" sz="2000" b="0" i="0" u="none" strike="noStrike" baseline="0" dirty="0">
                <a:latin typeface="Times-Roman"/>
              </a:rPr>
              <a:t>Taken together, these activities are often called </a:t>
            </a:r>
            <a:r>
              <a:rPr lang="en-US" sz="2000" b="0" i="1" u="none" strike="noStrike" baseline="0" dirty="0">
                <a:solidFill>
                  <a:srgbClr val="FF0000"/>
                </a:solidFill>
                <a:latin typeface="Times-Italic"/>
              </a:rPr>
              <a:t>type checking</a:t>
            </a:r>
            <a:r>
              <a:rPr lang="en-US" sz="2000" b="0" i="0" u="none" strike="noStrike" baseline="0" dirty="0">
                <a:solidFill>
                  <a:srgbClr val="FF0000"/>
                </a:solidFill>
                <a:latin typeface="Times-Roman"/>
              </a:rPr>
              <a:t>.</a:t>
            </a:r>
            <a:endParaRPr lang="en-US" sz="2000" dirty="0">
              <a:solidFill>
                <a:srgbClr val="FF0000"/>
              </a:solidFill>
            </a:endParaRPr>
          </a:p>
        </p:txBody>
      </p:sp>
    </p:spTree>
    <p:extLst>
      <p:ext uri="{BB962C8B-B14F-4D97-AF65-F5344CB8AC3E}">
        <p14:creationId xmlns:p14="http://schemas.microsoft.com/office/powerpoint/2010/main" val="301369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9312" name="Bitmap Image" r:id="rId3" imgW="5562720" imgH="3790800" progId="PBrush">
                  <p:embed/>
                </p:oleObj>
              </mc:Choice>
              <mc:Fallback>
                <p:oleObj name="Bitmap Image" r:id="rId3" imgW="5562720" imgH="3790800" progId="PBrush">
                  <p:embed/>
                  <p:pic>
                    <p:nvPicPr>
                      <p:cNvPr id="2" name="Object 1">
                        <a:extLst>
                          <a:ext uri="{FF2B5EF4-FFF2-40B4-BE49-F238E27FC236}">
                            <a16:creationId xmlns:a16="http://schemas.microsoft.com/office/drawing/2014/main" id="{7C0F1C39-1BBB-4434-9D57-F495D74213B3}"/>
                          </a:ext>
                        </a:extLst>
                      </p:cNvPr>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2475914" y="1983546"/>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82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id="{56B4D89A-B473-47D1-AEE6-00549EEE2250}"/>
              </a:ext>
            </a:extLst>
          </p:cNvPr>
          <p:cNvSpPr txBox="1"/>
          <p:nvPr/>
        </p:nvSpPr>
        <p:spPr>
          <a:xfrm>
            <a:off x="140676" y="590232"/>
            <a:ext cx="11760591" cy="3046988"/>
          </a:xfrm>
          <a:prstGeom prst="rect">
            <a:avLst/>
          </a:prstGeom>
          <a:noFill/>
          <a:ln>
            <a:solidFill>
              <a:schemeClr val="tx1"/>
            </a:solidFill>
          </a:ln>
        </p:spPr>
        <p:txBody>
          <a:bodyPr wrap="square">
            <a:spAutoFit/>
          </a:bodyPr>
          <a:lstStyle/>
          <a:p>
            <a:pPr algn="l"/>
            <a:r>
              <a:rPr lang="en-US" sz="2400" b="0" i="0" u="none" strike="noStrike" baseline="0" dirty="0">
                <a:latin typeface="Times-Roman"/>
              </a:rPr>
              <a:t>A </a:t>
            </a:r>
            <a:r>
              <a:rPr lang="en-US" sz="2400" i="1" u="none" strike="noStrike" baseline="0" dirty="0">
                <a:solidFill>
                  <a:srgbClr val="002060"/>
                </a:solidFill>
                <a:latin typeface="Times-Roman"/>
              </a:rPr>
              <a:t>type system </a:t>
            </a:r>
            <a:r>
              <a:rPr lang="en-US" sz="2400" b="0" i="0" u="none" strike="noStrike" baseline="0" dirty="0">
                <a:latin typeface="Times-Roman"/>
              </a:rPr>
              <a:t>for a typical modern language has four major components: </a:t>
            </a:r>
          </a:p>
          <a:p>
            <a:pPr marL="457200" indent="-457200" algn="l">
              <a:buAutoNum type="arabicParenBoth"/>
            </a:pPr>
            <a:r>
              <a:rPr lang="en-US" sz="2400" b="0" i="0" u="none" strike="noStrike" baseline="0" dirty="0">
                <a:latin typeface="Times-Roman"/>
              </a:rPr>
              <a:t>A set of </a:t>
            </a:r>
            <a:r>
              <a:rPr lang="en-US" sz="2400" b="0" i="1" u="none" strike="noStrike" baseline="0" dirty="0">
                <a:solidFill>
                  <a:srgbClr val="FF0000"/>
                </a:solidFill>
                <a:latin typeface="Times-Roman"/>
              </a:rPr>
              <a:t>base types</a:t>
            </a:r>
            <a:r>
              <a:rPr lang="en-US" sz="2400" b="0" i="0" u="none" strike="noStrike" baseline="0" dirty="0">
                <a:latin typeface="Times-Roman"/>
              </a:rPr>
              <a:t>, or built-in types; </a:t>
            </a:r>
          </a:p>
          <a:p>
            <a:pPr marL="457200" indent="-457200" algn="l">
              <a:buAutoNum type="arabicParenBoth"/>
            </a:pPr>
            <a:endParaRPr lang="en-US" sz="2400" b="0" i="0" u="none" strike="noStrike" baseline="0" dirty="0">
              <a:latin typeface="Times-Roman"/>
            </a:endParaRPr>
          </a:p>
          <a:p>
            <a:pPr marL="457200" indent="-457200" algn="l">
              <a:buAutoNum type="arabicParenBoth"/>
            </a:pPr>
            <a:r>
              <a:rPr lang="en-US" sz="2400" dirty="0">
                <a:latin typeface="Times-Roman"/>
              </a:rPr>
              <a:t>R</a:t>
            </a:r>
            <a:r>
              <a:rPr lang="en-US" sz="2400" b="0" i="0" u="none" strike="noStrike" baseline="0" dirty="0">
                <a:latin typeface="Times-Roman"/>
              </a:rPr>
              <a:t>ules for constructing </a:t>
            </a:r>
            <a:r>
              <a:rPr lang="en-US" sz="2400" i="1" dirty="0">
                <a:solidFill>
                  <a:srgbClr val="FF0000"/>
                </a:solidFill>
                <a:latin typeface="Times-Roman"/>
              </a:rPr>
              <a:t>new types </a:t>
            </a:r>
            <a:r>
              <a:rPr lang="en-US" sz="2400" b="0" i="0" u="none" strike="noStrike" baseline="0" dirty="0">
                <a:latin typeface="Times-Roman"/>
              </a:rPr>
              <a:t>from the existing types; </a:t>
            </a:r>
          </a:p>
          <a:p>
            <a:pPr marL="457200" indent="-457200" algn="l">
              <a:buAutoNum type="arabicParenBoth"/>
            </a:pPr>
            <a:endParaRPr lang="en-US" sz="2400" b="0" i="0" u="none" strike="noStrike" baseline="0" dirty="0">
              <a:latin typeface="Times-Roman"/>
            </a:endParaRPr>
          </a:p>
          <a:p>
            <a:pPr marL="457200" indent="-457200" algn="l">
              <a:buAutoNum type="arabicParenBoth"/>
            </a:pPr>
            <a:r>
              <a:rPr lang="en-US" sz="2400" b="0" i="0" u="none" strike="noStrike" baseline="0" dirty="0">
                <a:latin typeface="Times-Roman"/>
              </a:rPr>
              <a:t>A method for determining if two types are </a:t>
            </a:r>
            <a:r>
              <a:rPr lang="en-US" sz="2400" i="1" dirty="0">
                <a:solidFill>
                  <a:srgbClr val="FF0000"/>
                </a:solidFill>
                <a:latin typeface="Times-Roman"/>
              </a:rPr>
              <a:t>equivalent</a:t>
            </a:r>
            <a:r>
              <a:rPr lang="en-US" sz="2400" b="0" i="0" u="none" strike="noStrike" baseline="0" dirty="0">
                <a:latin typeface="Times-Roman"/>
              </a:rPr>
              <a:t> or compatible; and</a:t>
            </a:r>
          </a:p>
          <a:p>
            <a:pPr marL="457200" indent="-457200" algn="l">
              <a:buAutoNum type="arabicParenBoth"/>
            </a:pPr>
            <a:endParaRPr lang="en-US" sz="2400" b="0" i="0" u="none" strike="noStrike" baseline="0" dirty="0">
              <a:latin typeface="Times-Roman"/>
            </a:endParaRPr>
          </a:p>
          <a:p>
            <a:pPr marL="457200" indent="-457200" algn="l">
              <a:buAutoNum type="arabicParenBoth"/>
            </a:pPr>
            <a:r>
              <a:rPr lang="en-US" sz="2400" dirty="0">
                <a:latin typeface="Times-Roman"/>
              </a:rPr>
              <a:t>R</a:t>
            </a:r>
            <a:r>
              <a:rPr lang="en-US" sz="2400" b="0" i="0" u="none" strike="noStrike" baseline="0" dirty="0">
                <a:latin typeface="Times-Roman"/>
              </a:rPr>
              <a:t>ules for inferring the type of each source-language </a:t>
            </a:r>
            <a:r>
              <a:rPr lang="en-US" sz="2400" i="1" dirty="0">
                <a:solidFill>
                  <a:srgbClr val="FF0000"/>
                </a:solidFill>
                <a:latin typeface="Times-Roman"/>
              </a:rPr>
              <a:t>expression</a:t>
            </a:r>
            <a:r>
              <a:rPr lang="en-US" sz="2400" b="0" i="0" u="none" strike="noStrike" baseline="0" dirty="0">
                <a:latin typeface="Times-Roman"/>
              </a:rPr>
              <a:t>.</a:t>
            </a:r>
            <a:endParaRPr lang="en-US" sz="2400" dirty="0"/>
          </a:p>
        </p:txBody>
      </p:sp>
      <p:sp>
        <p:nvSpPr>
          <p:cNvPr id="7" name="TextBox 6">
            <a:extLst>
              <a:ext uri="{FF2B5EF4-FFF2-40B4-BE49-F238E27FC236}">
                <a16:creationId xmlns:a16="http://schemas.microsoft.com/office/drawing/2014/main" id="{C6A5B6FE-2A94-4EDC-B164-4E90C9920807}"/>
              </a:ext>
            </a:extLst>
          </p:cNvPr>
          <p:cNvSpPr txBox="1"/>
          <p:nvPr/>
        </p:nvSpPr>
        <p:spPr>
          <a:xfrm>
            <a:off x="140675" y="3827342"/>
            <a:ext cx="11760591" cy="2246769"/>
          </a:xfrm>
          <a:prstGeom prst="rect">
            <a:avLst/>
          </a:prstGeom>
          <a:noFill/>
          <a:ln>
            <a:solidFill>
              <a:schemeClr val="tx1"/>
            </a:solidFill>
          </a:ln>
        </p:spPr>
        <p:txBody>
          <a:bodyPr wrap="square">
            <a:spAutoFit/>
          </a:bodyPr>
          <a:lstStyle/>
          <a:p>
            <a:r>
              <a:rPr lang="en-US" sz="2000" b="1" i="1" u="none" strike="noStrike" baseline="0" dirty="0">
                <a:latin typeface="Myriad-BoldItalic"/>
              </a:rPr>
              <a:t>(1) Base Types</a:t>
            </a:r>
          </a:p>
          <a:p>
            <a:endParaRPr lang="en-US" sz="2000" b="1" i="1" dirty="0">
              <a:latin typeface="Myriad-BoldItalic"/>
            </a:endParaRPr>
          </a:p>
          <a:p>
            <a:pPr marL="342900" indent="-342900" algn="l">
              <a:buFont typeface="Arial" panose="020B0604020202020204" pitchFamily="34" charset="0"/>
              <a:buChar char="•"/>
            </a:pPr>
            <a:r>
              <a:rPr lang="en-US" sz="2000" b="0" i="0" u="none" strike="noStrike" baseline="0" dirty="0">
                <a:latin typeface="Times-Roman"/>
              </a:rPr>
              <a:t>Most programming languages include base types such as: </a:t>
            </a:r>
            <a:r>
              <a:rPr lang="en-US" sz="2000" b="1" i="1" u="none" strike="noStrike" baseline="0" dirty="0">
                <a:solidFill>
                  <a:srgbClr val="0070C0"/>
                </a:solidFill>
                <a:latin typeface="Times-Roman"/>
              </a:rPr>
              <a:t>numbers, characters, </a:t>
            </a:r>
            <a:r>
              <a:rPr lang="en-US" sz="2000" dirty="0">
                <a:latin typeface="Times-Roman"/>
              </a:rPr>
              <a:t>and</a:t>
            </a:r>
            <a:r>
              <a:rPr lang="en-US" sz="2000" b="1" i="1" u="none" strike="noStrike" baseline="0" dirty="0">
                <a:solidFill>
                  <a:srgbClr val="0070C0"/>
                </a:solidFill>
                <a:latin typeface="Times-Roman"/>
              </a:rPr>
              <a:t> </a:t>
            </a:r>
            <a:r>
              <a:rPr lang="en-US" sz="2000" b="1" i="1" u="none" strike="noStrike" baseline="0" dirty="0" err="1">
                <a:solidFill>
                  <a:srgbClr val="0070C0"/>
                </a:solidFill>
                <a:latin typeface="Times-Roman"/>
              </a:rPr>
              <a:t>booleans</a:t>
            </a:r>
            <a:r>
              <a:rPr lang="en-US" sz="2000" b="0" i="0" u="none" strike="noStrike" baseline="0" dirty="0">
                <a:latin typeface="Times-Roman"/>
              </a:rPr>
              <a:t>. </a:t>
            </a:r>
          </a:p>
          <a:p>
            <a:pPr marL="342900" indent="-342900" algn="l">
              <a:buFont typeface="Arial" panose="020B0604020202020204" pitchFamily="34" charset="0"/>
              <a:buChar char="•"/>
            </a:pPr>
            <a:endParaRPr lang="en-US" sz="2000" dirty="0">
              <a:latin typeface="Times-Roman"/>
            </a:endParaRPr>
          </a:p>
          <a:p>
            <a:pPr marL="342900" indent="-342900" algn="l">
              <a:buFont typeface="Arial" panose="020B0604020202020204" pitchFamily="34" charset="0"/>
              <a:buChar char="•"/>
            </a:pPr>
            <a:r>
              <a:rPr lang="en-US" sz="2000" b="0" i="0" u="none" strike="noStrike" baseline="0" dirty="0">
                <a:latin typeface="Times-Roman"/>
              </a:rPr>
              <a:t>These types are directly supported by most processors.</a:t>
            </a:r>
          </a:p>
          <a:p>
            <a:pPr marL="342900" indent="-342900" algn="l">
              <a:buFont typeface="Arial" panose="020B0604020202020204" pitchFamily="34" charset="0"/>
              <a:buChar char="•"/>
            </a:pPr>
            <a:endParaRPr lang="en-US" sz="2000" dirty="0">
              <a:latin typeface="Times-Roman"/>
            </a:endParaRPr>
          </a:p>
          <a:p>
            <a:pPr marL="285750" indent="-285750" algn="l">
              <a:buFont typeface="Arial" panose="020B0604020202020204" pitchFamily="34" charset="0"/>
              <a:buChar char="•"/>
            </a:pPr>
            <a:r>
              <a:rPr lang="en-US" sz="2000" b="0" i="0" u="none" strike="noStrike" baseline="0" dirty="0">
                <a:latin typeface="Times-Roman"/>
              </a:rPr>
              <a:t>The precise definitions for base types, and the operators defined for them, vary across languages.</a:t>
            </a:r>
            <a:endParaRPr lang="en-US" sz="2000" dirty="0">
              <a:latin typeface="Times-Roman"/>
            </a:endParaRPr>
          </a:p>
        </p:txBody>
      </p:sp>
    </p:spTree>
    <p:extLst>
      <p:ext uri="{BB962C8B-B14F-4D97-AF65-F5344CB8AC3E}">
        <p14:creationId xmlns:p14="http://schemas.microsoft.com/office/powerpoint/2010/main" val="286208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4" name="TextBox 3">
            <a:extLst>
              <a:ext uri="{FF2B5EF4-FFF2-40B4-BE49-F238E27FC236}">
                <a16:creationId xmlns:a16="http://schemas.microsoft.com/office/drawing/2014/main" id="{0E91AE31-1AF3-417B-AC74-8DD597571D6C}"/>
              </a:ext>
            </a:extLst>
          </p:cNvPr>
          <p:cNvSpPr txBox="1"/>
          <p:nvPr/>
        </p:nvSpPr>
        <p:spPr>
          <a:xfrm>
            <a:off x="215704" y="539391"/>
            <a:ext cx="11760591" cy="4893647"/>
          </a:xfrm>
          <a:prstGeom prst="rect">
            <a:avLst/>
          </a:prstGeom>
          <a:noFill/>
          <a:ln>
            <a:solidFill>
              <a:schemeClr val="tx1"/>
            </a:solidFill>
          </a:ln>
        </p:spPr>
        <p:txBody>
          <a:bodyPr wrap="square">
            <a:spAutoFit/>
          </a:bodyPr>
          <a:lstStyle/>
          <a:p>
            <a:pPr algn="just"/>
            <a:r>
              <a:rPr lang="en-US" sz="2400" b="1" i="1" u="none" strike="noStrike" baseline="0" dirty="0">
                <a:latin typeface="Myriad-BoldItalic"/>
              </a:rPr>
              <a:t>(2) Compound and Constructed Types</a:t>
            </a:r>
          </a:p>
          <a:p>
            <a:pPr algn="just"/>
            <a:endParaRPr lang="en-US" sz="2400" b="1" i="1" dirty="0">
              <a:latin typeface="Myriad-BoldItalic"/>
            </a:endParaRPr>
          </a:p>
          <a:p>
            <a:pPr marL="285750" indent="-285750" algn="just">
              <a:buFont typeface="Arial" panose="020B0604020202020204" pitchFamily="34" charset="0"/>
              <a:buChar char="•"/>
            </a:pPr>
            <a:r>
              <a:rPr lang="en-US" sz="2400" b="0" i="0" u="none" strike="noStrike" baseline="0" dirty="0">
                <a:latin typeface="Times-Roman"/>
              </a:rPr>
              <a:t>While the base types provide an adequate abstraction of the actual kinds of data handled directly by the hardware,</a:t>
            </a:r>
          </a:p>
          <a:p>
            <a:pPr marL="285750" indent="-285750" algn="just">
              <a:buFont typeface="Arial" panose="020B0604020202020204" pitchFamily="34" charset="0"/>
              <a:buChar char="•"/>
            </a:pPr>
            <a:endParaRPr lang="en-US" sz="2400" b="0" i="0" u="none" strike="noStrike" baseline="0" dirty="0">
              <a:latin typeface="Times-Roman"/>
            </a:endParaRPr>
          </a:p>
          <a:p>
            <a:pPr marL="285750" indent="-285750" algn="just">
              <a:buFont typeface="Arial" panose="020B0604020202020204" pitchFamily="34" charset="0"/>
              <a:buChar char="•"/>
            </a:pPr>
            <a:r>
              <a:rPr lang="en-US" sz="2400" dirty="0">
                <a:latin typeface="Times-Roman"/>
              </a:rPr>
              <a:t>t</a:t>
            </a:r>
            <a:r>
              <a:rPr lang="en-US" sz="2400" b="0" i="0" u="none" strike="noStrike" baseline="0" dirty="0">
                <a:latin typeface="Times-Roman"/>
              </a:rPr>
              <a:t>he programs routinely deal with more complex data structures, </a:t>
            </a:r>
            <a:r>
              <a:rPr lang="en-US" sz="2400" b="1" i="1" u="none" strike="noStrike" baseline="0" dirty="0">
                <a:solidFill>
                  <a:srgbClr val="FF0000"/>
                </a:solidFill>
                <a:latin typeface="Times-Roman"/>
              </a:rPr>
              <a:t>such as graphs, trees, tables, arrays, records, lists, and stacks</a:t>
            </a:r>
            <a:r>
              <a:rPr lang="en-US" sz="2400" b="0" i="0" u="none" strike="noStrike" baseline="0" dirty="0">
                <a:latin typeface="Times-Roman"/>
              </a:rPr>
              <a:t>. These structures consist of one or more objects, each with its own type. </a:t>
            </a:r>
          </a:p>
          <a:p>
            <a:pPr marL="285750" indent="-285750" algn="just">
              <a:buFont typeface="Arial" panose="020B0604020202020204" pitchFamily="34" charset="0"/>
              <a:buChar char="•"/>
            </a:pPr>
            <a:endParaRPr lang="en-US" sz="2400" b="0" i="0" u="none" strike="noStrike" baseline="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The ability to </a:t>
            </a:r>
            <a:r>
              <a:rPr lang="en-US" sz="2400" b="0" i="0" u="none" strike="noStrike" baseline="0" dirty="0">
                <a:solidFill>
                  <a:srgbClr val="FF0000"/>
                </a:solidFill>
                <a:latin typeface="Times-Roman"/>
              </a:rPr>
              <a:t>construct new types </a:t>
            </a:r>
            <a:r>
              <a:rPr lang="en-US" sz="2400" b="0" i="0" u="none" strike="noStrike" baseline="0" dirty="0">
                <a:latin typeface="Times-Roman"/>
              </a:rPr>
              <a:t>for these compound or aggregate objects is an essential feature of many programming languages.</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dirty="0">
                <a:latin typeface="Times-Roman"/>
              </a:rPr>
              <a:t>Other compound types: Strings, Enumerated Types, Structures and pointers.</a:t>
            </a:r>
            <a:endParaRPr lang="en-US" sz="2400" dirty="0"/>
          </a:p>
        </p:txBody>
      </p:sp>
    </p:spTree>
    <p:extLst>
      <p:ext uri="{BB962C8B-B14F-4D97-AF65-F5344CB8AC3E}">
        <p14:creationId xmlns:p14="http://schemas.microsoft.com/office/powerpoint/2010/main" val="398591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id="{35937920-5D3B-40C4-9FF2-5A1684073F51}"/>
              </a:ext>
            </a:extLst>
          </p:cNvPr>
          <p:cNvSpPr txBox="1"/>
          <p:nvPr/>
        </p:nvSpPr>
        <p:spPr>
          <a:xfrm>
            <a:off x="112542" y="560922"/>
            <a:ext cx="8632873" cy="3785652"/>
          </a:xfrm>
          <a:prstGeom prst="rect">
            <a:avLst/>
          </a:prstGeom>
          <a:noFill/>
          <a:ln>
            <a:solidFill>
              <a:schemeClr val="tx1"/>
            </a:solidFill>
          </a:ln>
        </p:spPr>
        <p:txBody>
          <a:bodyPr wrap="square">
            <a:spAutoFit/>
          </a:bodyPr>
          <a:lstStyle/>
          <a:p>
            <a:r>
              <a:rPr lang="en-US" sz="2000" b="1" i="1" u="none" strike="noStrike" baseline="0" dirty="0">
                <a:latin typeface="Myriad-BoldItalic"/>
              </a:rPr>
              <a:t>(3) Type Equivalence</a:t>
            </a:r>
          </a:p>
          <a:p>
            <a:pPr marL="342900" indent="-342900">
              <a:buFont typeface="Arial" panose="020B0604020202020204" pitchFamily="34" charset="0"/>
              <a:buChar char="•"/>
            </a:pPr>
            <a:endParaRPr lang="en-US" sz="2000" b="1" i="1" dirty="0">
              <a:latin typeface="Myriad-BoldItalic"/>
            </a:endParaRPr>
          </a:p>
          <a:p>
            <a:pPr marL="342900" indent="-342900">
              <a:buFont typeface="Arial" panose="020B0604020202020204" pitchFamily="34" charset="0"/>
              <a:buChar char="•"/>
            </a:pPr>
            <a:r>
              <a:rPr lang="en-US" sz="2000" b="0" i="0" u="none" strike="noStrike" baseline="0" dirty="0">
                <a:latin typeface="Times-Roman"/>
              </a:rPr>
              <a:t>A critical component of any type system is the mechanism that it uses to</a:t>
            </a:r>
            <a:r>
              <a:rPr lang="en-US" sz="2000" b="1" i="1" u="none" strike="noStrike" baseline="0" dirty="0">
                <a:latin typeface="Myriad-BoldItalic"/>
              </a:rPr>
              <a:t> </a:t>
            </a:r>
            <a:r>
              <a:rPr lang="en-US" sz="2000" b="0" i="0" u="none" strike="noStrike" baseline="0" dirty="0">
                <a:latin typeface="Times-Roman"/>
              </a:rPr>
              <a:t>decide whether or not two different type declarations are equivalent.</a:t>
            </a:r>
          </a:p>
          <a:p>
            <a:pPr marL="342900" indent="-342900">
              <a:buFont typeface="Arial" panose="020B0604020202020204" pitchFamily="34" charset="0"/>
              <a:buChar char="•"/>
            </a:pPr>
            <a:endParaRPr lang="en-US" sz="2000" dirty="0">
              <a:latin typeface="Times-Roman"/>
            </a:endParaRPr>
          </a:p>
          <a:p>
            <a:pPr marL="342900" indent="-342900">
              <a:buFont typeface="Arial" panose="020B0604020202020204" pitchFamily="34" charset="0"/>
              <a:buChar char="•"/>
            </a:pPr>
            <a:r>
              <a:rPr lang="en-US" sz="2000" b="0" i="0" u="none" strike="noStrike" baseline="0" dirty="0">
                <a:latin typeface="Times-Roman"/>
              </a:rPr>
              <a:t>Consider the two declarations in </a:t>
            </a:r>
            <a:r>
              <a:rPr lang="en-US" sz="2000" dirty="0">
                <a:latin typeface="Times-RomanSC"/>
              </a:rPr>
              <a:t>C</a:t>
            </a:r>
            <a:r>
              <a:rPr lang="en-US" sz="2000" b="0" i="0" u="none" strike="noStrike" baseline="0" dirty="0">
                <a:latin typeface="Times-RomanSC"/>
              </a:rPr>
              <a:t> </a:t>
            </a:r>
            <a:r>
              <a:rPr lang="en-US" sz="2000" b="0" i="0" u="none" strike="noStrike" baseline="0" dirty="0">
                <a:latin typeface="Times-Roman"/>
              </a:rPr>
              <a:t>shown in the RHS. </a:t>
            </a:r>
          </a:p>
          <a:p>
            <a:pPr marL="342900" indent="-342900">
              <a:buFont typeface="Arial" panose="020B0604020202020204" pitchFamily="34" charset="0"/>
              <a:buChar char="•"/>
            </a:pPr>
            <a:endParaRPr lang="en-US" sz="2000" dirty="0">
              <a:latin typeface="Times-Roman"/>
            </a:endParaRPr>
          </a:p>
          <a:p>
            <a:pPr marL="800100" lvl="1" indent="-342900">
              <a:buFont typeface="Arial" panose="020B0604020202020204" pitchFamily="34" charset="0"/>
              <a:buChar char="•"/>
            </a:pPr>
            <a:r>
              <a:rPr lang="en-US" sz="2000" b="1" i="1" u="none" strike="noStrike" baseline="0" dirty="0">
                <a:solidFill>
                  <a:srgbClr val="00B0F0"/>
                </a:solidFill>
                <a:latin typeface="Times-Roman"/>
              </a:rPr>
              <a:t>Are </a:t>
            </a:r>
            <a:r>
              <a:rPr lang="en-US" sz="2000" b="1" i="1" u="none" strike="noStrike" baseline="0" dirty="0">
                <a:solidFill>
                  <a:srgbClr val="FF0000"/>
                </a:solidFill>
                <a:latin typeface="LetterGothic"/>
              </a:rPr>
              <a:t>Tree</a:t>
            </a:r>
            <a:r>
              <a:rPr lang="en-US" sz="2000" b="1" i="1" u="none" strike="noStrike" baseline="0" dirty="0">
                <a:solidFill>
                  <a:srgbClr val="00B0F0"/>
                </a:solidFill>
                <a:latin typeface="LetterGothic"/>
              </a:rPr>
              <a:t> </a:t>
            </a:r>
            <a:r>
              <a:rPr lang="en-US" sz="2000" b="1" i="1" u="none" strike="noStrike" baseline="0" dirty="0">
                <a:solidFill>
                  <a:srgbClr val="00B0F0"/>
                </a:solidFill>
                <a:latin typeface="Times-Roman"/>
              </a:rPr>
              <a:t>and </a:t>
            </a:r>
            <a:r>
              <a:rPr lang="en-US" sz="2000" b="1" i="1" u="none" strike="noStrike" baseline="0" dirty="0" err="1">
                <a:solidFill>
                  <a:srgbClr val="FF0000"/>
                </a:solidFill>
                <a:latin typeface="LetterGothic"/>
              </a:rPr>
              <a:t>STree</a:t>
            </a:r>
            <a:r>
              <a:rPr lang="en-US" sz="2000" b="1" i="1" u="none" strike="noStrike" baseline="0" dirty="0">
                <a:solidFill>
                  <a:srgbClr val="00B0F0"/>
                </a:solidFill>
                <a:latin typeface="LetterGothic"/>
              </a:rPr>
              <a:t> </a:t>
            </a:r>
            <a:r>
              <a:rPr lang="en-US" sz="2000" b="1" i="1" u="none" strike="noStrike" baseline="0" dirty="0">
                <a:solidFill>
                  <a:srgbClr val="00B0F0"/>
                </a:solidFill>
                <a:latin typeface="Times-Roman"/>
              </a:rPr>
              <a:t>the same type? </a:t>
            </a:r>
          </a:p>
          <a:p>
            <a:pPr marL="800100" lvl="1" indent="-342900">
              <a:buFont typeface="Arial" panose="020B0604020202020204" pitchFamily="34" charset="0"/>
              <a:buChar char="•"/>
            </a:pPr>
            <a:r>
              <a:rPr lang="en-US" sz="2000" b="1" i="1" u="none" strike="noStrike" baseline="0" dirty="0">
                <a:solidFill>
                  <a:srgbClr val="00B0F0"/>
                </a:solidFill>
                <a:latin typeface="Times-Roman"/>
              </a:rPr>
              <a:t>Are they equivalent? </a:t>
            </a:r>
          </a:p>
          <a:p>
            <a:pPr marL="342900" indent="-342900">
              <a:buFont typeface="Arial" panose="020B0604020202020204" pitchFamily="34" charset="0"/>
              <a:buChar char="•"/>
            </a:pPr>
            <a:endParaRPr lang="en-US" sz="2000" dirty="0">
              <a:latin typeface="Times-Roman"/>
            </a:endParaRPr>
          </a:p>
          <a:p>
            <a:pPr marL="342900" indent="-342900">
              <a:buFont typeface="Arial" panose="020B0604020202020204" pitchFamily="34" charset="0"/>
              <a:buChar char="•"/>
            </a:pPr>
            <a:r>
              <a:rPr lang="en-US" sz="2000" b="0" i="0" u="none" strike="noStrike" baseline="0" dirty="0">
                <a:latin typeface="Times-Roman"/>
              </a:rPr>
              <a:t>Any programming language with a type system must include an unambiguous rule to answer this question for arbitrary types.</a:t>
            </a:r>
            <a:endParaRPr lang="en-US" sz="2000" dirty="0"/>
          </a:p>
        </p:txBody>
      </p:sp>
      <p:graphicFrame>
        <p:nvGraphicFramePr>
          <p:cNvPr id="6" name="Object 5">
            <a:extLst>
              <a:ext uri="{FF2B5EF4-FFF2-40B4-BE49-F238E27FC236}">
                <a16:creationId xmlns:a16="http://schemas.microsoft.com/office/drawing/2014/main" id="{1C766BB9-7CE3-497D-91AA-1186469514DA}"/>
              </a:ext>
            </a:extLst>
          </p:cNvPr>
          <p:cNvGraphicFramePr>
            <a:graphicFrameLocks noChangeAspect="1"/>
          </p:cNvGraphicFramePr>
          <p:nvPr>
            <p:extLst>
              <p:ext uri="{D42A27DB-BD31-4B8C-83A1-F6EECF244321}">
                <p14:modId xmlns:p14="http://schemas.microsoft.com/office/powerpoint/2010/main" val="1733880555"/>
              </p:ext>
            </p:extLst>
          </p:nvPr>
        </p:nvGraphicFramePr>
        <p:xfrm>
          <a:off x="8841854" y="673463"/>
          <a:ext cx="3350146" cy="3335829"/>
        </p:xfrm>
        <a:graphic>
          <a:graphicData uri="http://schemas.openxmlformats.org/presentationml/2006/ole">
            <mc:AlternateContent xmlns:mc="http://schemas.openxmlformats.org/markup-compatibility/2006">
              <mc:Choice xmlns:v="urn:schemas-microsoft-com:vml" Requires="v">
                <p:oleObj spid="_x0000_s10332" name="Bitmap Image" r:id="rId3" imgW="2228760" imgH="2219400" progId="PBrush">
                  <p:embed/>
                </p:oleObj>
              </mc:Choice>
              <mc:Fallback>
                <p:oleObj name="Bitmap Image" r:id="rId3" imgW="2228760" imgH="2219400" progId="PBrush">
                  <p:embed/>
                  <p:pic>
                    <p:nvPicPr>
                      <p:cNvPr id="0" name=""/>
                      <p:cNvPicPr/>
                      <p:nvPr/>
                    </p:nvPicPr>
                    <p:blipFill>
                      <a:blip r:embed="rId4"/>
                      <a:stretch>
                        <a:fillRect/>
                      </a:stretch>
                    </p:blipFill>
                    <p:spPr>
                      <a:xfrm>
                        <a:off x="8841854" y="673463"/>
                        <a:ext cx="3350146" cy="3335829"/>
                      </a:xfrm>
                      <a:prstGeom prst="rect">
                        <a:avLst/>
                      </a:prstGeom>
                      <a:ln>
                        <a:solidFill>
                          <a:schemeClr val="tx1"/>
                        </a:solidFill>
                      </a:ln>
                    </p:spPr>
                  </p:pic>
                </p:oleObj>
              </mc:Fallback>
            </mc:AlternateContent>
          </a:graphicData>
        </a:graphic>
      </p:graphicFrame>
      <p:sp>
        <p:nvSpPr>
          <p:cNvPr id="8" name="TextBox 7">
            <a:extLst>
              <a:ext uri="{FF2B5EF4-FFF2-40B4-BE49-F238E27FC236}">
                <a16:creationId xmlns:a16="http://schemas.microsoft.com/office/drawing/2014/main" id="{77DDA78F-E717-41A5-9E36-8165F040E717}"/>
              </a:ext>
            </a:extLst>
          </p:cNvPr>
          <p:cNvSpPr txBox="1"/>
          <p:nvPr/>
        </p:nvSpPr>
        <p:spPr>
          <a:xfrm>
            <a:off x="228600" y="4507386"/>
            <a:ext cx="11531991" cy="1631216"/>
          </a:xfrm>
          <a:prstGeom prst="rect">
            <a:avLst/>
          </a:prstGeom>
          <a:noFill/>
          <a:ln>
            <a:solidFill>
              <a:schemeClr val="tx1"/>
            </a:solidFill>
          </a:ln>
        </p:spPr>
        <p:txBody>
          <a:bodyPr wrap="square">
            <a:spAutoFit/>
          </a:bodyPr>
          <a:lstStyle/>
          <a:p>
            <a:r>
              <a:rPr lang="en-US" sz="2000" dirty="0">
                <a:latin typeface="Times-Roman"/>
              </a:rPr>
              <a:t>T</a:t>
            </a:r>
            <a:r>
              <a:rPr lang="en-US" sz="2000" b="0" i="0" u="none" strike="noStrike" baseline="0" dirty="0">
                <a:latin typeface="Times-Roman"/>
              </a:rPr>
              <a:t>wo general approaches have been tried</a:t>
            </a:r>
          </a:p>
          <a:p>
            <a:pPr marL="342900" indent="-342900" algn="l">
              <a:buAutoNum type="arabicParenBoth"/>
            </a:pPr>
            <a:r>
              <a:rPr lang="en-US" sz="2000" b="0" i="0" u="none" strike="noStrike" baseline="0" dirty="0">
                <a:latin typeface="Times-Roman"/>
              </a:rPr>
              <a:t>The first, </a:t>
            </a:r>
            <a:r>
              <a:rPr lang="en-US" sz="2000" b="1" i="1" u="none" strike="noStrike" baseline="0" dirty="0">
                <a:solidFill>
                  <a:srgbClr val="00B0F0"/>
                </a:solidFill>
                <a:latin typeface="Times-Italic"/>
              </a:rPr>
              <a:t>name equivalence</a:t>
            </a:r>
            <a:r>
              <a:rPr lang="en-US" sz="2000" b="0" i="0" u="none" strike="noStrike" baseline="0" dirty="0">
                <a:latin typeface="Times-Roman"/>
              </a:rPr>
              <a:t>, asserts that two types are equivalent if and only if they have the same name.</a:t>
            </a:r>
          </a:p>
          <a:p>
            <a:pPr marL="342900" indent="-342900" algn="l">
              <a:buAutoNum type="arabicParenBoth"/>
            </a:pPr>
            <a:endParaRPr lang="en-US" sz="2000" dirty="0">
              <a:latin typeface="Times-Roman"/>
            </a:endParaRPr>
          </a:p>
          <a:p>
            <a:pPr algn="l"/>
            <a:r>
              <a:rPr lang="en-US" sz="2000" b="0" i="0" u="none" strike="noStrike" baseline="0" dirty="0">
                <a:latin typeface="Times-Roman"/>
              </a:rPr>
              <a:t>(2) The second approach, </a:t>
            </a:r>
            <a:r>
              <a:rPr lang="en-US" sz="2000" b="1" i="1" dirty="0">
                <a:solidFill>
                  <a:srgbClr val="00B0F0"/>
                </a:solidFill>
                <a:latin typeface="Times-Italic"/>
              </a:rPr>
              <a:t>structural equivalence</a:t>
            </a:r>
            <a:r>
              <a:rPr lang="en-US" sz="2000" b="0" i="0" u="none" strike="noStrike" baseline="0" dirty="0">
                <a:latin typeface="Times-Roman"/>
              </a:rPr>
              <a:t>, asserts that two types are equivalent if and only if they have the same structure.</a:t>
            </a:r>
            <a:endParaRPr lang="en-US" sz="2000" dirty="0"/>
          </a:p>
        </p:txBody>
      </p:sp>
    </p:spTree>
    <p:extLst>
      <p:ext uri="{BB962C8B-B14F-4D97-AF65-F5344CB8AC3E}">
        <p14:creationId xmlns:p14="http://schemas.microsoft.com/office/powerpoint/2010/main" val="3245987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id="{563DBC5F-D11A-4369-ACA1-45CFF0AF2950}"/>
              </a:ext>
            </a:extLst>
          </p:cNvPr>
          <p:cNvSpPr txBox="1"/>
          <p:nvPr/>
        </p:nvSpPr>
        <p:spPr>
          <a:xfrm>
            <a:off x="186134" y="560921"/>
            <a:ext cx="11819731" cy="6001643"/>
          </a:xfrm>
          <a:prstGeom prst="rect">
            <a:avLst/>
          </a:prstGeom>
          <a:noFill/>
          <a:ln>
            <a:solidFill>
              <a:schemeClr val="tx1"/>
            </a:solidFill>
          </a:ln>
        </p:spPr>
        <p:txBody>
          <a:bodyPr wrap="square">
            <a:spAutoFit/>
          </a:bodyPr>
          <a:lstStyle/>
          <a:p>
            <a:r>
              <a:rPr lang="en-US" sz="2400" b="1" i="1" u="none" strike="noStrike" baseline="0" dirty="0">
                <a:latin typeface="Myriad-BoldItalic"/>
              </a:rPr>
              <a:t>(4) Inference Rules</a:t>
            </a:r>
          </a:p>
          <a:p>
            <a:endParaRPr lang="en-US" sz="2400" b="1" i="1" dirty="0">
              <a:latin typeface="Myriad-BoldItalic"/>
            </a:endParaRPr>
          </a:p>
          <a:p>
            <a:pPr marL="342900" indent="-342900" algn="just">
              <a:buFont typeface="Arial" panose="020B0604020202020204" pitchFamily="34" charset="0"/>
              <a:buChar char="•"/>
            </a:pPr>
            <a:r>
              <a:rPr lang="en-US" sz="2400" b="0" i="0" u="none" strike="noStrike" baseline="0" dirty="0">
                <a:latin typeface="Times-Roman"/>
              </a:rPr>
              <a:t>In general, type inference rules specify, for each </a:t>
            </a:r>
            <a:r>
              <a:rPr lang="en-US" sz="2400" b="1" i="1" u="none" strike="noStrike" baseline="0" dirty="0">
                <a:solidFill>
                  <a:srgbClr val="FF0000"/>
                </a:solidFill>
                <a:latin typeface="Times-Roman"/>
              </a:rPr>
              <a:t>operator</a:t>
            </a:r>
            <a:r>
              <a:rPr lang="en-US" sz="2400" b="0" i="0" u="none" strike="noStrike" baseline="0" dirty="0">
                <a:latin typeface="Times-Roman"/>
              </a:rPr>
              <a:t>, the mapping between the </a:t>
            </a:r>
            <a:r>
              <a:rPr lang="en-US" sz="2400" b="1" i="1" dirty="0">
                <a:solidFill>
                  <a:srgbClr val="FF0000"/>
                </a:solidFill>
                <a:latin typeface="Times-Roman"/>
              </a:rPr>
              <a:t>operand</a:t>
            </a:r>
            <a:r>
              <a:rPr lang="en-US" sz="2400" b="0" i="0" u="none" strike="noStrike" baseline="0" dirty="0">
                <a:latin typeface="Times-Roman"/>
              </a:rPr>
              <a:t> types and the </a:t>
            </a:r>
            <a:r>
              <a:rPr lang="en-US" sz="2400" b="1" i="1" dirty="0">
                <a:solidFill>
                  <a:srgbClr val="FF0000"/>
                </a:solidFill>
                <a:latin typeface="Times-Roman"/>
              </a:rPr>
              <a:t>result</a:t>
            </a:r>
            <a:r>
              <a:rPr lang="en-US" sz="2400" b="0" i="0" u="none" strike="noStrike" baseline="0" dirty="0">
                <a:latin typeface="Times-Roman"/>
              </a:rPr>
              <a:t> type.</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solidFill>
                  <a:srgbClr val="FF0000"/>
                </a:solidFill>
                <a:latin typeface="Times-Roman"/>
              </a:rPr>
              <a:t>An assignment</a:t>
            </a:r>
            <a:r>
              <a:rPr lang="en-US" sz="2400" b="0" i="0" u="none" strike="noStrike" baseline="0" dirty="0">
                <a:latin typeface="Times-Roman"/>
              </a:rPr>
              <a:t>, for example, has one operand and one result. </a:t>
            </a:r>
            <a:r>
              <a:rPr lang="en-US" sz="2400" b="1" i="0" u="none" strike="noStrike" baseline="0" dirty="0">
                <a:solidFill>
                  <a:srgbClr val="FF0000"/>
                </a:solidFill>
                <a:latin typeface="Times-Roman"/>
              </a:rPr>
              <a:t>( A = B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The result, or left-hand side, must have a type that is compatible with the type of the operand, or right-hand side.</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This rule allows assignment of an integer value to an integer variable. It forbids assignment of a structure to an integer variable.</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The inference rules point out type errors.</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Some languages require the compiler to perform implicit conversions.</a:t>
            </a:r>
            <a:endParaRPr lang="en-US" sz="2400" dirty="0"/>
          </a:p>
        </p:txBody>
      </p:sp>
    </p:spTree>
    <p:extLst>
      <p:ext uri="{BB962C8B-B14F-4D97-AF65-F5344CB8AC3E}">
        <p14:creationId xmlns:p14="http://schemas.microsoft.com/office/powerpoint/2010/main" val="340871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6" name="TextBox 5">
            <a:extLst>
              <a:ext uri="{FF2B5EF4-FFF2-40B4-BE49-F238E27FC236}">
                <a16:creationId xmlns:a16="http://schemas.microsoft.com/office/drawing/2014/main" id="{9E2A88FC-912B-4552-A2AD-A2286D1FCDEC}"/>
              </a:ext>
            </a:extLst>
          </p:cNvPr>
          <p:cNvSpPr txBox="1"/>
          <p:nvPr/>
        </p:nvSpPr>
        <p:spPr>
          <a:xfrm>
            <a:off x="365761" y="525251"/>
            <a:ext cx="11633982" cy="6232475"/>
          </a:xfrm>
          <a:prstGeom prst="rect">
            <a:avLst/>
          </a:prstGeom>
          <a:noFill/>
          <a:ln>
            <a:solidFill>
              <a:schemeClr val="tx1"/>
            </a:solidFill>
          </a:ln>
        </p:spPr>
        <p:txBody>
          <a:bodyPr wrap="square">
            <a:spAutoFit/>
          </a:bodyPr>
          <a:lstStyle/>
          <a:p>
            <a:pPr algn="l"/>
            <a:r>
              <a:rPr lang="en-US" sz="2300" b="1" i="0" u="none" strike="noStrike" baseline="0" dirty="0">
                <a:latin typeface="Myriad-Bold"/>
              </a:rPr>
              <a:t>(4)…Declarations and Inference</a:t>
            </a:r>
          </a:p>
          <a:p>
            <a:pPr marL="342900" indent="-342900" algn="l">
              <a:buFont typeface="Arial" panose="020B0604020202020204" pitchFamily="34" charset="0"/>
              <a:buChar char="•"/>
            </a:pPr>
            <a:r>
              <a:rPr lang="en-US" sz="2300" b="0" i="0" u="none" strike="noStrike" baseline="0" dirty="0">
                <a:latin typeface="Times-Roman"/>
              </a:rPr>
              <a:t>Many programming languages include a “</a:t>
            </a:r>
            <a:r>
              <a:rPr lang="en-US" sz="2300" b="1" i="1" u="none" strike="noStrike" baseline="0" dirty="0">
                <a:solidFill>
                  <a:srgbClr val="FF0000"/>
                </a:solidFill>
                <a:latin typeface="Times-Roman"/>
              </a:rPr>
              <a:t>declare before use</a:t>
            </a:r>
            <a:r>
              <a:rPr lang="en-US" sz="2300" b="0" i="0" u="none" strike="noStrike" baseline="0" dirty="0">
                <a:latin typeface="Times-Roman"/>
              </a:rPr>
              <a:t>” rule</a:t>
            </a:r>
            <a:r>
              <a:rPr lang="en-US" sz="2300" dirty="0">
                <a:latin typeface="Times-Roman"/>
              </a:rPr>
              <a:t>, for </a:t>
            </a:r>
            <a:r>
              <a:rPr lang="en-US" sz="2300" b="1" i="1" dirty="0">
                <a:solidFill>
                  <a:srgbClr val="0070C0"/>
                </a:solidFill>
                <a:latin typeface="Times-Roman"/>
              </a:rPr>
              <a:t>variables</a:t>
            </a:r>
            <a:r>
              <a:rPr lang="en-US" sz="2300" dirty="0">
                <a:latin typeface="Times-Roman"/>
              </a:rPr>
              <a:t>.</a:t>
            </a:r>
            <a:endParaRPr lang="en-US" sz="2300" b="0" i="0" u="none" strike="noStrike" baseline="0" dirty="0">
              <a:latin typeface="Times-Roman"/>
            </a:endParaRPr>
          </a:p>
          <a:p>
            <a:pPr algn="l"/>
            <a:endParaRPr lang="en-US" sz="2300" dirty="0">
              <a:latin typeface="Times-Roman"/>
            </a:endParaRPr>
          </a:p>
          <a:p>
            <a:pPr marL="342900" indent="-342900" algn="l">
              <a:buFont typeface="Arial" panose="020B0604020202020204" pitchFamily="34" charset="0"/>
              <a:buChar char="•"/>
            </a:pPr>
            <a:r>
              <a:rPr lang="en-US" sz="2300" b="0" i="0" u="none" strike="noStrike" baseline="0" dirty="0">
                <a:latin typeface="Times-Roman"/>
              </a:rPr>
              <a:t>The compiler needs a way to assign types to </a:t>
            </a:r>
            <a:r>
              <a:rPr lang="en-US" sz="2300" b="1" i="1" dirty="0">
                <a:solidFill>
                  <a:srgbClr val="0070C0"/>
                </a:solidFill>
                <a:latin typeface="Times-Roman"/>
              </a:rPr>
              <a:t>constants.</a:t>
            </a:r>
          </a:p>
          <a:p>
            <a:pPr algn="l"/>
            <a:r>
              <a:rPr lang="en-US" sz="2300" b="0" i="0" u="none" strike="noStrike" baseline="0" dirty="0">
                <a:latin typeface="Times-Roman"/>
              </a:rPr>
              <a:t>     Two approaches are common.</a:t>
            </a:r>
            <a:r>
              <a:rPr lang="en-US" sz="2300" dirty="0">
                <a:latin typeface="Times-Roman"/>
              </a:rPr>
              <a:t> </a:t>
            </a:r>
          </a:p>
          <a:p>
            <a:pPr algn="l"/>
            <a:endParaRPr lang="en-US" sz="2300" dirty="0">
              <a:latin typeface="Times-Roman"/>
            </a:endParaRPr>
          </a:p>
          <a:p>
            <a:pPr marL="800100" lvl="1" indent="-342900">
              <a:buAutoNum type="arabicParenBoth"/>
            </a:pPr>
            <a:r>
              <a:rPr lang="en-US" sz="2300" b="0" i="0" u="none" strike="noStrike" baseline="0" dirty="0">
                <a:latin typeface="Times-Roman"/>
              </a:rPr>
              <a:t>Either a constant’s form implies a specific type</a:t>
            </a:r>
            <a:r>
              <a:rPr lang="en-US" sz="2300" dirty="0">
                <a:latin typeface="Times-Roman"/>
              </a:rPr>
              <a:t> </a:t>
            </a:r>
            <a:r>
              <a:rPr lang="en-US" sz="2300" b="0" i="0" u="none" strike="noStrike" baseline="0" dirty="0">
                <a:latin typeface="Times-Roman"/>
              </a:rPr>
              <a:t>for example, </a:t>
            </a:r>
            <a:r>
              <a:rPr lang="en-US" sz="2300" b="1" i="1" u="none" strike="noStrike" baseline="0" dirty="0">
                <a:solidFill>
                  <a:srgbClr val="FF0000"/>
                </a:solidFill>
                <a:latin typeface="LetterGothic"/>
              </a:rPr>
              <a:t>2 </a:t>
            </a:r>
            <a:r>
              <a:rPr lang="en-US" sz="2300" b="1" i="1" u="none" strike="noStrike" baseline="0" dirty="0">
                <a:solidFill>
                  <a:srgbClr val="FF0000"/>
                </a:solidFill>
                <a:latin typeface="Times-Roman"/>
              </a:rPr>
              <a:t>is an integer </a:t>
            </a:r>
            <a:r>
              <a:rPr lang="en-US" sz="2300" b="0" i="0" u="none" strike="noStrike" baseline="0" dirty="0">
                <a:latin typeface="Times-Roman"/>
              </a:rPr>
              <a:t>and </a:t>
            </a:r>
            <a:r>
              <a:rPr lang="en-US" sz="2300" b="1" i="1" dirty="0">
                <a:solidFill>
                  <a:srgbClr val="FF0000"/>
                </a:solidFill>
                <a:latin typeface="LetterGothic"/>
              </a:rPr>
              <a:t>2.0 is a floating-point number.</a:t>
            </a:r>
          </a:p>
          <a:p>
            <a:pPr lvl="1"/>
            <a:endParaRPr lang="en-US" sz="2300" b="0" i="0" u="none" strike="noStrike" baseline="0" dirty="0">
              <a:latin typeface="Times-Roman"/>
            </a:endParaRPr>
          </a:p>
          <a:p>
            <a:pPr lvl="1"/>
            <a:r>
              <a:rPr lang="en-US" sz="2300" b="0" i="0" u="none" strike="noStrike" baseline="0" dirty="0">
                <a:latin typeface="Times-Roman"/>
              </a:rPr>
              <a:t>(2) The compiler infers a constant’s type from its usage</a:t>
            </a:r>
          </a:p>
          <a:p>
            <a:pPr lvl="2"/>
            <a:r>
              <a:rPr lang="en-US" sz="2300" b="0" i="0" u="none" strike="noStrike" baseline="0" dirty="0">
                <a:latin typeface="Times-Roman"/>
              </a:rPr>
              <a:t>for example, </a:t>
            </a:r>
          </a:p>
          <a:p>
            <a:pPr lvl="2"/>
            <a:r>
              <a:rPr lang="en-US" sz="2300" dirty="0">
                <a:latin typeface="Times-Roman"/>
              </a:rPr>
              <a:t>      </a:t>
            </a:r>
            <a:r>
              <a:rPr lang="en-US" sz="2300" b="1" i="1" u="none" strike="noStrike" baseline="0" dirty="0">
                <a:solidFill>
                  <a:srgbClr val="FF0000"/>
                </a:solidFill>
                <a:latin typeface="LetterGothic"/>
              </a:rPr>
              <a:t>sin(2)</a:t>
            </a:r>
            <a:r>
              <a:rPr lang="en-US" sz="2300" b="0" i="0" u="none" strike="noStrike" baseline="0" dirty="0">
                <a:latin typeface="LetterGothic"/>
              </a:rPr>
              <a:t> </a:t>
            </a:r>
            <a:r>
              <a:rPr lang="en-US" sz="2300" b="0" i="0" u="none" strike="noStrike" baseline="0" dirty="0">
                <a:latin typeface="Times-Roman"/>
              </a:rPr>
              <a:t>implies that </a:t>
            </a:r>
            <a:r>
              <a:rPr lang="en-US" sz="2300" b="0" i="0" u="none" strike="noStrike" baseline="0" dirty="0">
                <a:latin typeface="LetterGothic"/>
              </a:rPr>
              <a:t>2 </a:t>
            </a:r>
            <a:r>
              <a:rPr lang="en-US" sz="2300" b="0" i="0" u="none" strike="noStrike" baseline="0" dirty="0">
                <a:latin typeface="Times-Roman"/>
              </a:rPr>
              <a:t>is a floating-point number,</a:t>
            </a:r>
          </a:p>
          <a:p>
            <a:pPr lvl="2"/>
            <a:r>
              <a:rPr lang="en-US" sz="2300" dirty="0">
                <a:latin typeface="Times-Roman"/>
              </a:rPr>
              <a:t>     </a:t>
            </a:r>
            <a:r>
              <a:rPr lang="en-US" sz="2300" b="1" i="1" dirty="0">
                <a:solidFill>
                  <a:srgbClr val="FF0000"/>
                </a:solidFill>
                <a:latin typeface="LetterGothic"/>
              </a:rPr>
              <a:t>x </a:t>
            </a:r>
            <a:r>
              <a:rPr lang="en-US" sz="2300" b="1" i="1" dirty="0">
                <a:solidFill>
                  <a:srgbClr val="FF0000"/>
                </a:solidFill>
                <a:latin typeface="LetterGothic"/>
                <a:sym typeface="Wingdings" panose="05000000000000000000" pitchFamily="2" charset="2"/>
              </a:rPr>
              <a:t></a:t>
            </a:r>
            <a:r>
              <a:rPr lang="en-US" sz="2300" b="1" i="1" dirty="0">
                <a:solidFill>
                  <a:srgbClr val="FF0000"/>
                </a:solidFill>
                <a:latin typeface="LetterGothic"/>
              </a:rPr>
              <a:t>  2</a:t>
            </a:r>
            <a:r>
              <a:rPr lang="en-US" sz="2300" b="0" i="0" u="none" strike="noStrike" baseline="0" dirty="0">
                <a:latin typeface="Times-Roman"/>
              </a:rPr>
              <a:t>, for integer </a:t>
            </a:r>
            <a:r>
              <a:rPr lang="en-US" sz="2300" b="0" i="0" u="none" strike="noStrike" baseline="0" dirty="0">
                <a:latin typeface="LetterGothic"/>
              </a:rPr>
              <a:t>x</a:t>
            </a:r>
            <a:r>
              <a:rPr lang="en-US" sz="2300" b="0" i="0" u="none" strike="noStrike" baseline="0" dirty="0">
                <a:latin typeface="Times-Roman"/>
              </a:rPr>
              <a:t>, implies that </a:t>
            </a:r>
            <a:r>
              <a:rPr lang="en-US" sz="2300" b="0" i="0" u="none" strike="noStrike" baseline="0" dirty="0">
                <a:latin typeface="LetterGothic"/>
              </a:rPr>
              <a:t>2 </a:t>
            </a:r>
            <a:r>
              <a:rPr lang="en-US" sz="2300" b="0" i="0" u="none" strike="noStrike" baseline="0" dirty="0">
                <a:latin typeface="Times-Roman"/>
              </a:rPr>
              <a:t>is an integer.</a:t>
            </a:r>
          </a:p>
          <a:p>
            <a:pPr algn="just"/>
            <a:r>
              <a:rPr lang="en-US" sz="2000" b="1" i="1" u="none" strike="noStrike" baseline="0" dirty="0">
                <a:solidFill>
                  <a:srgbClr val="0070C0"/>
                </a:solidFill>
                <a:latin typeface="Times-Roman"/>
              </a:rPr>
              <a:t>With declared types for variables, implied types for constants, and a complete set of type-inference rules, the compiler can assign types to any expression over variables and constants.</a:t>
            </a:r>
          </a:p>
          <a:p>
            <a:pPr algn="just"/>
            <a:r>
              <a:rPr lang="en-US" sz="2000" b="1" i="1" dirty="0" err="1">
                <a:solidFill>
                  <a:srgbClr val="0070C0"/>
                </a:solidFill>
                <a:latin typeface="Times-Roman"/>
              </a:rPr>
              <a:t>Eg.</a:t>
            </a:r>
            <a:r>
              <a:rPr lang="en-US" sz="2000" b="0" i="0" dirty="0">
                <a:solidFill>
                  <a:srgbClr val="424242"/>
                </a:solidFill>
                <a:effectLst/>
                <a:latin typeface="Verdana" panose="020B0604030504040204" pitchFamily="34" charset="0"/>
              </a:rPr>
              <a:t> </a:t>
            </a:r>
            <a:r>
              <a:rPr lang="en-US" b="0" i="0" dirty="0">
                <a:solidFill>
                  <a:srgbClr val="FF0000"/>
                </a:solidFill>
                <a:effectLst/>
                <a:latin typeface="Verdana" panose="020B0604030504040204" pitchFamily="34" charset="0"/>
              </a:rPr>
              <a:t>As a basic example, consider the function Foo(</a:t>
            </a:r>
            <a:r>
              <a:rPr lang="en-US" b="0" i="0" dirty="0" err="1">
                <a:solidFill>
                  <a:srgbClr val="FF0000"/>
                </a:solidFill>
                <a:effectLst/>
                <a:latin typeface="Verdana" panose="020B0604030504040204" pitchFamily="34" charset="0"/>
              </a:rPr>
              <a:t>a,b</a:t>
            </a:r>
            <a:r>
              <a:rPr lang="en-US" b="0" i="0" dirty="0">
                <a:solidFill>
                  <a:srgbClr val="FF0000"/>
                </a:solidFill>
                <a:effectLst/>
                <a:latin typeface="Verdana" panose="020B0604030504040204" pitchFamily="34" charset="0"/>
              </a:rPr>
              <a:t>) = x + y; the compiler knows that the "+" operator takes two integers and also returns an integer, so now the compiler can infer that Foo also has the type integer.</a:t>
            </a:r>
            <a:endParaRPr lang="en-US" sz="2000" b="1" i="1" dirty="0">
              <a:solidFill>
                <a:srgbClr val="FF0000"/>
              </a:solidFill>
            </a:endParaRPr>
          </a:p>
        </p:txBody>
      </p:sp>
    </p:spTree>
    <p:extLst>
      <p:ext uri="{BB962C8B-B14F-4D97-AF65-F5344CB8AC3E}">
        <p14:creationId xmlns:p14="http://schemas.microsoft.com/office/powerpoint/2010/main" val="1978165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id="{9C4AA01F-CD9B-4F6F-A7BD-039B7F53886B}"/>
              </a:ext>
            </a:extLst>
          </p:cNvPr>
          <p:cNvSpPr txBox="1"/>
          <p:nvPr/>
        </p:nvSpPr>
        <p:spPr>
          <a:xfrm>
            <a:off x="323557" y="653329"/>
            <a:ext cx="11619913" cy="6001643"/>
          </a:xfrm>
          <a:prstGeom prst="rect">
            <a:avLst/>
          </a:prstGeom>
          <a:noFill/>
          <a:ln>
            <a:solidFill>
              <a:schemeClr val="tx1"/>
            </a:solidFill>
          </a:ln>
        </p:spPr>
        <p:txBody>
          <a:bodyPr wrap="square">
            <a:spAutoFit/>
          </a:bodyPr>
          <a:lstStyle/>
          <a:p>
            <a:pPr algn="just"/>
            <a:r>
              <a:rPr lang="en-US" sz="2400" b="1" i="1" u="none" strike="noStrike" baseline="0" dirty="0">
                <a:latin typeface="Myriad-BoldItalic"/>
              </a:rPr>
              <a:t>(4)…Inferring Types for Expressions</a:t>
            </a:r>
          </a:p>
          <a:p>
            <a:pPr marL="342900" indent="-342900" algn="just">
              <a:buFont typeface="Arial" panose="020B0604020202020204" pitchFamily="34" charset="0"/>
              <a:buChar char="•"/>
            </a:pPr>
            <a:endParaRPr lang="en-US" sz="2400" b="1" i="1" dirty="0">
              <a:latin typeface="Myriad-BoldItalic"/>
            </a:endParaRPr>
          </a:p>
          <a:p>
            <a:pPr marL="342900" indent="-342900" algn="just">
              <a:buFont typeface="Arial" panose="020B0604020202020204" pitchFamily="34" charset="0"/>
              <a:buChar char="•"/>
            </a:pPr>
            <a:r>
              <a:rPr lang="en-US" sz="2400" b="0" i="0" u="none" strike="noStrike" baseline="0" dirty="0">
                <a:latin typeface="Times-Roman"/>
              </a:rPr>
              <a:t>The goal of type inference is to assign a </a:t>
            </a:r>
            <a:r>
              <a:rPr lang="en-US" sz="2400" b="1" i="1" u="none" strike="noStrike" baseline="0" dirty="0">
                <a:solidFill>
                  <a:srgbClr val="FF0000"/>
                </a:solidFill>
                <a:latin typeface="Times-Roman"/>
              </a:rPr>
              <a:t>type to each expression </a:t>
            </a:r>
            <a:r>
              <a:rPr lang="en-US" sz="2400" b="0" i="0" u="none" strike="noStrike" baseline="0" dirty="0">
                <a:latin typeface="Times-Roman"/>
              </a:rPr>
              <a:t>that occurs in a program.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The simplest case for type inference occurs when the compiler can assign a type to each base element in an expression—that is, to each leaf in the parse tree for an expression. </a:t>
            </a:r>
          </a:p>
          <a:p>
            <a:pPr algn="just"/>
            <a:r>
              <a:rPr lang="en-US" sz="2400" dirty="0">
                <a:latin typeface="Times-Roman"/>
              </a:rPr>
              <a:t>  </a:t>
            </a:r>
            <a:r>
              <a:rPr lang="en-US" sz="2400" b="0" i="0" u="none" strike="noStrike" baseline="0" dirty="0">
                <a:latin typeface="Times-Roman"/>
              </a:rPr>
              <a:t> (</a:t>
            </a:r>
            <a:r>
              <a:rPr lang="en-US" sz="2400" b="1" i="0" u="none" strike="noStrike" baseline="0" dirty="0">
                <a:solidFill>
                  <a:srgbClr val="0070C0"/>
                </a:solidFill>
                <a:latin typeface="Times-Roman"/>
              </a:rPr>
              <a:t>Example</a:t>
            </a:r>
            <a:r>
              <a:rPr lang="en-US" sz="2400" b="0" i="0" u="none" strike="noStrike" baseline="0" dirty="0">
                <a:latin typeface="Times-Roman"/>
              </a:rPr>
              <a:t>: </a:t>
            </a:r>
            <a:r>
              <a:rPr lang="en-US" sz="2400" b="0" i="1" u="none" strike="noStrike" baseline="0" dirty="0">
                <a:solidFill>
                  <a:srgbClr val="FF0000"/>
                </a:solidFill>
                <a:latin typeface="Times-Roman"/>
              </a:rPr>
              <a:t>Sum = M1 + M2 + Total(x, y, z ) + 88</a:t>
            </a:r>
            <a:r>
              <a:rPr lang="en-US" sz="2400" b="0" i="0" u="none" strike="noStrike" baseline="0" dirty="0">
                <a:latin typeface="Times-Roman"/>
              </a:rPr>
              <a:t>)</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This requires declarations for all variables, inferred types for all constants, and type information about all functions.</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Conceptually, the compiler can assign a type to each value in the expression during a simple </a:t>
            </a:r>
            <a:r>
              <a:rPr lang="en-US" sz="2400" b="1" i="1" u="none" strike="noStrike" baseline="0" dirty="0" err="1">
                <a:solidFill>
                  <a:srgbClr val="FF0000"/>
                </a:solidFill>
                <a:latin typeface="Times-Roman"/>
              </a:rPr>
              <a:t>postorder</a:t>
            </a:r>
            <a:r>
              <a:rPr lang="en-US" sz="2400" b="1" i="1" u="none" strike="noStrike" baseline="0" dirty="0">
                <a:solidFill>
                  <a:srgbClr val="FF0000"/>
                </a:solidFill>
                <a:latin typeface="Times-Roman"/>
              </a:rPr>
              <a:t> tree walk</a:t>
            </a:r>
            <a:r>
              <a:rPr lang="en-US" sz="2400" b="0" i="0" u="none" strike="noStrike" baseline="0" dirty="0">
                <a:latin typeface="Times-Roman"/>
              </a:rPr>
              <a:t>.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This should let the compiler detect every violation of an inference rule, and report it </a:t>
            </a:r>
            <a:r>
              <a:rPr lang="en-US" sz="2400" b="1" i="1" u="none" strike="noStrike" baseline="0" dirty="0">
                <a:solidFill>
                  <a:srgbClr val="FF0000"/>
                </a:solidFill>
                <a:latin typeface="Times-Italic"/>
              </a:rPr>
              <a:t>at compile time</a:t>
            </a:r>
            <a:r>
              <a:rPr lang="en-US" sz="2400" b="1" i="1" u="none" strike="noStrike" baseline="0" dirty="0">
                <a:solidFill>
                  <a:srgbClr val="FF0000"/>
                </a:solidFill>
                <a:latin typeface="Times-Roman"/>
              </a:rPr>
              <a:t>.</a:t>
            </a:r>
            <a:endParaRPr lang="en-US" sz="2400" b="1" i="1" dirty="0">
              <a:solidFill>
                <a:srgbClr val="FF0000"/>
              </a:solidFill>
            </a:endParaRPr>
          </a:p>
        </p:txBody>
      </p:sp>
    </p:spTree>
    <p:extLst>
      <p:ext uri="{BB962C8B-B14F-4D97-AF65-F5344CB8AC3E}">
        <p14:creationId xmlns:p14="http://schemas.microsoft.com/office/powerpoint/2010/main" val="189662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extLst>
              <p:ext uri="{D42A27DB-BD31-4B8C-83A1-F6EECF244321}">
                <p14:modId xmlns:p14="http://schemas.microsoft.com/office/powerpoint/2010/main" val="4064024526"/>
              </p:ext>
            </p:extLst>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2166" name="Bitmap Image" r:id="rId3" imgW="5562720" imgH="3790800" progId="PBrush">
                  <p:embed/>
                </p:oleObj>
              </mc:Choice>
              <mc:Fallback>
                <p:oleObj name="Bitmap Image" r:id="rId3" imgW="5562720" imgH="3790800" progId="PBrush">
                  <p:embed/>
                  <p:pic>
                    <p:nvPicPr>
                      <p:cNvPr id="0" name=""/>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1899138" y="1125415"/>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658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id="{36A50BBA-69E0-4ED0-BBB8-1D5C9DA14EF7}"/>
              </a:ext>
            </a:extLst>
          </p:cNvPr>
          <p:cNvSpPr txBox="1"/>
          <p:nvPr/>
        </p:nvSpPr>
        <p:spPr>
          <a:xfrm>
            <a:off x="225082" y="429654"/>
            <a:ext cx="11619915" cy="3785652"/>
          </a:xfrm>
          <a:prstGeom prst="rect">
            <a:avLst/>
          </a:prstGeom>
          <a:noFill/>
          <a:ln>
            <a:solidFill>
              <a:schemeClr val="tx1"/>
            </a:solidFill>
          </a:ln>
        </p:spPr>
        <p:txBody>
          <a:bodyPr wrap="square">
            <a:spAutoFit/>
          </a:bodyPr>
          <a:lstStyle/>
          <a:p>
            <a:r>
              <a:rPr lang="en-US" sz="2000" b="1" i="1" u="none" strike="noStrike" baseline="0" dirty="0">
                <a:latin typeface="Myriad-BoldItalic"/>
              </a:rPr>
              <a:t>(4)…</a:t>
            </a:r>
            <a:r>
              <a:rPr lang="en-US" sz="2000" b="1" i="1" u="none" strike="noStrike" baseline="0" dirty="0" err="1">
                <a:latin typeface="Myriad-BoldItalic"/>
              </a:rPr>
              <a:t>Interprocedural</a:t>
            </a:r>
            <a:r>
              <a:rPr lang="en-US" sz="2000" b="1" i="1" u="none" strike="noStrike" baseline="0" dirty="0">
                <a:latin typeface="Myriad-BoldItalic"/>
              </a:rPr>
              <a:t> Aspects of Type Inference</a:t>
            </a:r>
          </a:p>
          <a:p>
            <a:endParaRPr lang="en-US" sz="2000" b="1" i="1" dirty="0">
              <a:latin typeface="Myriad-BoldItalic"/>
            </a:endParaRPr>
          </a:p>
          <a:p>
            <a:pPr marL="342900" indent="-342900" algn="just">
              <a:buFont typeface="Arial" panose="020B0604020202020204" pitchFamily="34" charset="0"/>
              <a:buChar char="•"/>
            </a:pPr>
            <a:r>
              <a:rPr lang="en-US" sz="2000" b="1" i="1" u="none" strike="noStrike" baseline="0" dirty="0">
                <a:solidFill>
                  <a:srgbClr val="0070C0"/>
                </a:solidFill>
                <a:latin typeface="Times-Roman"/>
              </a:rPr>
              <a:t>Type inference for expressions </a:t>
            </a:r>
            <a:r>
              <a:rPr lang="en-US" sz="2000" b="0" i="0" u="none" strike="noStrike" baseline="0" dirty="0">
                <a:latin typeface="Times-Roman"/>
              </a:rPr>
              <a:t>depends, inherently, on the other </a:t>
            </a:r>
            <a:r>
              <a:rPr lang="en-US" sz="2000" b="1" i="1" u="none" strike="noStrike" baseline="0" dirty="0">
                <a:solidFill>
                  <a:srgbClr val="FF0000"/>
                </a:solidFill>
                <a:latin typeface="Times-Roman"/>
              </a:rPr>
              <a:t>procedures</a:t>
            </a:r>
            <a:r>
              <a:rPr lang="en-US" sz="2000" b="0" i="0" u="none" strike="noStrike" baseline="0" dirty="0">
                <a:latin typeface="Times-Roman"/>
              </a:rPr>
              <a:t> that form the executable program.</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Even in the simplest type systems, expressions contain </a:t>
            </a:r>
            <a:r>
              <a:rPr lang="en-US" sz="2000" b="1" i="1" dirty="0">
                <a:solidFill>
                  <a:srgbClr val="FF0000"/>
                </a:solidFill>
                <a:latin typeface="Times-Roman"/>
              </a:rPr>
              <a:t>function calls</a:t>
            </a:r>
            <a:r>
              <a:rPr lang="en-US" sz="2000" b="0" i="0" u="none" strike="noStrike" baseline="0" dirty="0">
                <a:latin typeface="Times-Roman"/>
              </a:rPr>
              <a:t>. </a:t>
            </a:r>
          </a:p>
          <a:p>
            <a:pPr algn="just"/>
            <a:r>
              <a:rPr lang="en-US" sz="2000" b="0" i="0" u="none" strike="noStrike" baseline="0" dirty="0">
                <a:latin typeface="Times-Roman"/>
              </a:rPr>
              <a:t>(</a:t>
            </a:r>
            <a:r>
              <a:rPr lang="en-US" sz="2000" b="1" i="0" u="none" strike="noStrike" baseline="0" dirty="0">
                <a:solidFill>
                  <a:srgbClr val="0070C0"/>
                </a:solidFill>
                <a:latin typeface="Times-Roman"/>
              </a:rPr>
              <a:t>Example</a:t>
            </a:r>
            <a:r>
              <a:rPr lang="en-US" sz="2000" b="0" i="0" u="none" strike="noStrike" baseline="0" dirty="0">
                <a:latin typeface="Times-Roman"/>
              </a:rPr>
              <a:t>: </a:t>
            </a:r>
            <a:r>
              <a:rPr lang="en-US" sz="2000" b="0" i="1" u="none" strike="noStrike" baseline="0" dirty="0">
                <a:solidFill>
                  <a:srgbClr val="FF0000"/>
                </a:solidFill>
                <a:latin typeface="Times-Roman"/>
              </a:rPr>
              <a:t>Sum = M1 + M2 + Total(x, y, z ) + 88</a:t>
            </a:r>
            <a:r>
              <a:rPr lang="en-US" sz="2000" b="0" i="0" u="none" strike="noStrike" baseline="0" dirty="0">
                <a:latin typeface="Times-Roman"/>
              </a:rPr>
              <a:t>)</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The compiler must check each of those calls. </a:t>
            </a:r>
          </a:p>
          <a:p>
            <a:pPr marL="342900" indent="-342900" algn="just">
              <a:buFont typeface="Arial" panose="020B0604020202020204" pitchFamily="34" charset="0"/>
              <a:buChar char="•"/>
            </a:pPr>
            <a:r>
              <a:rPr lang="en-US" sz="2000" b="0" i="0" u="none" strike="noStrike" baseline="0" dirty="0">
                <a:latin typeface="Times-Roman"/>
              </a:rPr>
              <a:t>It must ensure that each actual parameter is type compatible with the corresponding formal parameter.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It must determine the type of any returned value for use in further inference.</a:t>
            </a:r>
            <a:endParaRPr lang="en-US" sz="2000" dirty="0"/>
          </a:p>
        </p:txBody>
      </p:sp>
      <p:sp>
        <p:nvSpPr>
          <p:cNvPr id="7" name="TextBox 6">
            <a:extLst>
              <a:ext uri="{FF2B5EF4-FFF2-40B4-BE49-F238E27FC236}">
                <a16:creationId xmlns:a16="http://schemas.microsoft.com/office/drawing/2014/main" id="{3366778C-06FC-4D84-B087-2BC1F9008608}"/>
              </a:ext>
            </a:extLst>
          </p:cNvPr>
          <p:cNvSpPr txBox="1"/>
          <p:nvPr/>
        </p:nvSpPr>
        <p:spPr>
          <a:xfrm>
            <a:off x="112538" y="4301122"/>
            <a:ext cx="9608234" cy="2431435"/>
          </a:xfrm>
          <a:prstGeom prst="rect">
            <a:avLst/>
          </a:prstGeom>
          <a:noFill/>
          <a:ln>
            <a:solidFill>
              <a:schemeClr val="tx1"/>
            </a:solidFill>
          </a:ln>
        </p:spPr>
        <p:txBody>
          <a:bodyPr wrap="square">
            <a:spAutoFit/>
          </a:bodyPr>
          <a:lstStyle/>
          <a:p>
            <a:pPr marL="285750" indent="-285750" algn="just">
              <a:buFont typeface="Arial" panose="020B0604020202020204" pitchFamily="34" charset="0"/>
              <a:buChar char="•"/>
            </a:pPr>
            <a:r>
              <a:rPr lang="en-US" sz="1900" b="0" i="0" u="none" strike="noStrike" baseline="0" dirty="0">
                <a:latin typeface="Times-Roman"/>
              </a:rPr>
              <a:t>To analyze and understand procedure calls, the compiler needs a </a:t>
            </a:r>
            <a:r>
              <a:rPr lang="en-US" sz="1900" b="1" u="none" strike="noStrike" baseline="0" dirty="0">
                <a:solidFill>
                  <a:srgbClr val="FF0000"/>
                </a:solidFill>
                <a:latin typeface="Times-Italic"/>
              </a:rPr>
              <a:t>type sig</a:t>
            </a:r>
            <a:r>
              <a:rPr lang="en-US" sz="1900" b="1" dirty="0">
                <a:solidFill>
                  <a:srgbClr val="FF0000"/>
                </a:solidFill>
                <a:latin typeface="Myriad-Light-Condensed"/>
              </a:rPr>
              <a:t>nature </a:t>
            </a:r>
            <a:r>
              <a:rPr lang="en-US" sz="1900" dirty="0">
                <a:latin typeface="Myriad-Light-Condensed"/>
              </a:rPr>
              <a:t>for each function.</a:t>
            </a:r>
          </a:p>
          <a:p>
            <a:pPr marL="285750" indent="-285750" algn="just">
              <a:buFont typeface="Arial" panose="020B0604020202020204" pitchFamily="34" charset="0"/>
              <a:buChar char="•"/>
            </a:pPr>
            <a:endParaRPr lang="en-US" sz="1900" dirty="0">
              <a:latin typeface="Myriad-Light-Condensed"/>
            </a:endParaRPr>
          </a:p>
          <a:p>
            <a:pPr marL="285750" indent="-285750" algn="just">
              <a:buFont typeface="Arial" panose="020B0604020202020204" pitchFamily="34" charset="0"/>
              <a:buChar char="•"/>
            </a:pPr>
            <a:r>
              <a:rPr lang="en-US" sz="1900" b="0" i="0" u="none" strike="noStrike" baseline="0" dirty="0">
                <a:latin typeface="Times-Roman"/>
              </a:rPr>
              <a:t>For example, the </a:t>
            </a:r>
            <a:r>
              <a:rPr lang="en-US" sz="1900" b="1" i="1" u="none" strike="noStrike" baseline="0" dirty="0" err="1">
                <a:solidFill>
                  <a:srgbClr val="FF0000"/>
                </a:solidFill>
                <a:latin typeface="LetterGothic"/>
              </a:rPr>
              <a:t>strlen</a:t>
            </a:r>
            <a:r>
              <a:rPr lang="en-US" sz="1900" b="0" i="0" u="none" strike="noStrike" baseline="0" dirty="0">
                <a:latin typeface="LetterGothic"/>
              </a:rPr>
              <a:t> </a:t>
            </a:r>
            <a:r>
              <a:rPr lang="en-US" sz="1900" b="0" i="0" u="none" strike="noStrike" baseline="0" dirty="0">
                <a:latin typeface="Times-Roman"/>
              </a:rPr>
              <a:t>function in </a:t>
            </a:r>
            <a:r>
              <a:rPr lang="en-US" sz="1900" b="0" i="0" u="none" strike="noStrike" baseline="0" dirty="0">
                <a:latin typeface="Times-RomanSC"/>
              </a:rPr>
              <a:t>c</a:t>
            </a:r>
            <a:r>
              <a:rPr lang="en-US" sz="1900" b="0" i="0" u="none" strike="noStrike" baseline="0" dirty="0">
                <a:latin typeface="Times-Roman"/>
              </a:rPr>
              <a:t>’s standard library takes an operand of type </a:t>
            </a:r>
            <a:r>
              <a:rPr lang="en-US" sz="1900" b="1" i="1" dirty="0">
                <a:solidFill>
                  <a:srgbClr val="FF0000"/>
                </a:solidFill>
                <a:latin typeface="LetterGothic"/>
              </a:rPr>
              <a:t>char *</a:t>
            </a:r>
            <a:r>
              <a:rPr lang="en-US" sz="1900" b="0" i="0" u="none" strike="noStrike" baseline="0" dirty="0">
                <a:latin typeface="LetterGothic"/>
              </a:rPr>
              <a:t> </a:t>
            </a:r>
            <a:r>
              <a:rPr lang="en-US" sz="1900" b="0" i="0" u="none" strike="noStrike" baseline="0" dirty="0">
                <a:latin typeface="Times-Roman"/>
              </a:rPr>
              <a:t>and returns an </a:t>
            </a:r>
            <a:r>
              <a:rPr lang="en-US" sz="1900" b="1" i="1" dirty="0">
                <a:solidFill>
                  <a:srgbClr val="FF0000"/>
                </a:solidFill>
                <a:latin typeface="LetterGothic"/>
              </a:rPr>
              <a:t>int</a:t>
            </a:r>
            <a:r>
              <a:rPr lang="en-US" sz="1900" b="0" i="0" u="none" strike="noStrike" baseline="0" dirty="0">
                <a:latin typeface="LetterGothic"/>
              </a:rPr>
              <a:t> </a:t>
            </a:r>
            <a:r>
              <a:rPr lang="en-US" sz="1900" b="0" i="0" u="none" strike="noStrike" baseline="0" dirty="0">
                <a:latin typeface="Times-Roman"/>
              </a:rPr>
              <a:t>that contains.</a:t>
            </a:r>
          </a:p>
          <a:p>
            <a:pPr marL="285750" indent="-285750" algn="just">
              <a:buFont typeface="Arial" panose="020B0604020202020204" pitchFamily="34" charset="0"/>
              <a:buChar char="•"/>
            </a:pPr>
            <a:endParaRPr lang="en-US" sz="1900" b="0" i="0" u="none" strike="noStrike" baseline="0" dirty="0">
              <a:latin typeface="Times-Roman"/>
            </a:endParaRPr>
          </a:p>
          <a:p>
            <a:pPr marL="285750" indent="-285750" algn="just">
              <a:buFont typeface="Arial" panose="020B0604020202020204" pitchFamily="34" charset="0"/>
              <a:buChar char="•"/>
            </a:pPr>
            <a:r>
              <a:rPr lang="en-US" sz="1900" b="0" i="0" u="none" strike="noStrike" baseline="0" dirty="0">
                <a:latin typeface="Times-Roman"/>
              </a:rPr>
              <a:t>In </a:t>
            </a:r>
            <a:r>
              <a:rPr lang="en-US" sz="1900" b="0" i="0" u="none" strike="noStrike" baseline="0" dirty="0">
                <a:latin typeface="Times-RomanSC"/>
              </a:rPr>
              <a:t>c</a:t>
            </a:r>
            <a:r>
              <a:rPr lang="en-US" sz="1900" b="0" i="0" u="none" strike="noStrike" baseline="0" dirty="0">
                <a:latin typeface="Times-Roman"/>
              </a:rPr>
              <a:t>, the programmer can record this fact with a </a:t>
            </a:r>
            <a:r>
              <a:rPr lang="en-US" sz="1900" b="1" i="1" u="none" strike="noStrike" baseline="0" dirty="0">
                <a:solidFill>
                  <a:srgbClr val="FF0000"/>
                </a:solidFill>
                <a:latin typeface="Times-Italic"/>
              </a:rPr>
              <a:t>function prototype </a:t>
            </a:r>
            <a:r>
              <a:rPr lang="en-US" sz="1900" b="0" i="0" u="none" strike="noStrike" baseline="0" dirty="0">
                <a:latin typeface="Times-Roman"/>
              </a:rPr>
              <a:t>that looks like:</a:t>
            </a:r>
          </a:p>
          <a:p>
            <a:pPr algn="just"/>
            <a:r>
              <a:rPr lang="en-US" sz="1900" b="0" i="1" u="none" strike="noStrike" baseline="0" dirty="0">
                <a:latin typeface="LetterGothic"/>
              </a:rPr>
              <a:t>	</a:t>
            </a:r>
            <a:r>
              <a:rPr lang="en-US" sz="1900" b="1" i="1" u="none" strike="noStrike" baseline="0" dirty="0">
                <a:solidFill>
                  <a:srgbClr val="0070C0"/>
                </a:solidFill>
                <a:latin typeface="LetterGothic"/>
              </a:rPr>
              <a:t>unsigned int </a:t>
            </a:r>
            <a:r>
              <a:rPr lang="en-US" sz="1900" b="1" i="1" u="none" strike="noStrike" baseline="0" dirty="0" err="1">
                <a:solidFill>
                  <a:srgbClr val="0070C0"/>
                </a:solidFill>
                <a:latin typeface="LetterGothic"/>
              </a:rPr>
              <a:t>strlen</a:t>
            </a:r>
            <a:r>
              <a:rPr lang="en-US" sz="1900" b="1" i="1" u="none" strike="noStrike" baseline="0" dirty="0">
                <a:solidFill>
                  <a:srgbClr val="0070C0"/>
                </a:solidFill>
                <a:latin typeface="LetterGothic"/>
              </a:rPr>
              <a:t>(const char *s);</a:t>
            </a:r>
            <a:endParaRPr lang="en-US" sz="1900" b="1" dirty="0">
              <a:solidFill>
                <a:srgbClr val="0070C0"/>
              </a:solidFill>
            </a:endParaRPr>
          </a:p>
        </p:txBody>
      </p:sp>
      <p:graphicFrame>
        <p:nvGraphicFramePr>
          <p:cNvPr id="8" name="Object 7">
            <a:extLst>
              <a:ext uri="{FF2B5EF4-FFF2-40B4-BE49-F238E27FC236}">
                <a16:creationId xmlns:a16="http://schemas.microsoft.com/office/drawing/2014/main" id="{80288922-2910-4E30-88DA-55C7A7AF68D0}"/>
              </a:ext>
            </a:extLst>
          </p:cNvPr>
          <p:cNvGraphicFramePr>
            <a:graphicFrameLocks noChangeAspect="1"/>
          </p:cNvGraphicFramePr>
          <p:nvPr>
            <p:extLst>
              <p:ext uri="{D42A27DB-BD31-4B8C-83A1-F6EECF244321}">
                <p14:modId xmlns:p14="http://schemas.microsoft.com/office/powerpoint/2010/main" val="3177779683"/>
              </p:ext>
            </p:extLst>
          </p:nvPr>
        </p:nvGraphicFramePr>
        <p:xfrm>
          <a:off x="9805180" y="4535520"/>
          <a:ext cx="2358684" cy="676178"/>
        </p:xfrm>
        <a:graphic>
          <a:graphicData uri="http://schemas.openxmlformats.org/presentationml/2006/ole">
            <mc:AlternateContent xmlns:mc="http://schemas.openxmlformats.org/markup-compatibility/2006">
              <mc:Choice xmlns:v="urn:schemas-microsoft-com:vml" Requires="v">
                <p:oleObj spid="_x0000_s11349" name="Bitmap Image" r:id="rId3" imgW="2390760" imgH="619200" progId="PBrush">
                  <p:embed/>
                </p:oleObj>
              </mc:Choice>
              <mc:Fallback>
                <p:oleObj name="Bitmap Image" r:id="rId3" imgW="2390760" imgH="619200" progId="PBrush">
                  <p:embed/>
                  <p:pic>
                    <p:nvPicPr>
                      <p:cNvPr id="0" name=""/>
                      <p:cNvPicPr/>
                      <p:nvPr/>
                    </p:nvPicPr>
                    <p:blipFill>
                      <a:blip r:embed="rId4"/>
                      <a:stretch>
                        <a:fillRect/>
                      </a:stretch>
                    </p:blipFill>
                    <p:spPr>
                      <a:xfrm>
                        <a:off x="9805180" y="4535520"/>
                        <a:ext cx="2358684" cy="676178"/>
                      </a:xfrm>
                      <a:prstGeom prst="rect">
                        <a:avLst/>
                      </a:prstGeom>
                      <a:ln>
                        <a:solidFill>
                          <a:srgbClr val="FF0000"/>
                        </a:solidFill>
                      </a:ln>
                    </p:spPr>
                  </p:pic>
                </p:oleObj>
              </mc:Fallback>
            </mc:AlternateContent>
          </a:graphicData>
        </a:graphic>
      </p:graphicFrame>
    </p:spTree>
    <p:extLst>
      <p:ext uri="{BB962C8B-B14F-4D97-AF65-F5344CB8AC3E}">
        <p14:creationId xmlns:p14="http://schemas.microsoft.com/office/powerpoint/2010/main" val="2802569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4213" name="Bitmap Image" r:id="rId3" imgW="5562720" imgH="3790800" progId="PBrush">
                  <p:embed/>
                </p:oleObj>
              </mc:Choice>
              <mc:Fallback>
                <p:oleObj name="Bitmap Image" r:id="rId3" imgW="5562720" imgH="3790800" progId="PBrush">
                  <p:embed/>
                  <p:pic>
                    <p:nvPicPr>
                      <p:cNvPr id="2" name="Object 1">
                        <a:extLst>
                          <a:ext uri="{FF2B5EF4-FFF2-40B4-BE49-F238E27FC236}">
                            <a16:creationId xmlns:a16="http://schemas.microsoft.com/office/drawing/2014/main" id="{7C0F1C39-1BBB-4434-9D57-F495D74213B3}"/>
                          </a:ext>
                        </a:extLst>
                      </p:cNvPr>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1927273" y="2264898"/>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437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C1E96-3678-4A0A-9821-7E2F579C7048}"/>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id="{34B2588D-0DBB-4597-A032-CD5DA71A8A49}"/>
              </a:ext>
            </a:extLst>
          </p:cNvPr>
          <p:cNvSpPr txBox="1"/>
          <p:nvPr/>
        </p:nvSpPr>
        <p:spPr>
          <a:xfrm>
            <a:off x="124264" y="400110"/>
            <a:ext cx="11943471" cy="5201424"/>
          </a:xfrm>
          <a:prstGeom prst="rect">
            <a:avLst/>
          </a:prstGeom>
          <a:noFill/>
          <a:ln>
            <a:solidFill>
              <a:schemeClr val="accent1"/>
            </a:solidFill>
          </a:ln>
        </p:spPr>
        <p:txBody>
          <a:bodyPr wrap="square">
            <a:spAutoFit/>
          </a:bodyPr>
          <a:lstStyle/>
          <a:p>
            <a:pPr marL="342900" indent="-342900" algn="just">
              <a:buFont typeface="Arial" panose="020B0604020202020204" pitchFamily="34" charset="0"/>
              <a:buChar char="•"/>
            </a:pPr>
            <a:r>
              <a:rPr lang="en-US" sz="2800" b="0" u="none" strike="noStrike" baseline="0" dirty="0">
                <a:latin typeface="Times-Italic"/>
              </a:rPr>
              <a:t>The</a:t>
            </a:r>
            <a:r>
              <a:rPr lang="en-US" sz="2800" b="0" i="1" u="none" strike="noStrike" baseline="0" dirty="0">
                <a:latin typeface="Times-Italic"/>
              </a:rPr>
              <a:t> </a:t>
            </a:r>
            <a:r>
              <a:rPr lang="en-US" sz="2800" b="1" i="1" u="none" strike="noStrike" baseline="0" dirty="0">
                <a:solidFill>
                  <a:srgbClr val="FF0000"/>
                </a:solidFill>
                <a:latin typeface="Times-Italic"/>
              </a:rPr>
              <a:t>attribute grammar</a:t>
            </a:r>
            <a:r>
              <a:rPr lang="en-US" sz="2800" b="0" i="0" u="none" strike="noStrike" baseline="0" dirty="0">
                <a:latin typeface="Times-Roman"/>
              </a:rPr>
              <a:t>, or </a:t>
            </a:r>
            <a:r>
              <a:rPr lang="en-US" sz="2800" b="1" i="1" dirty="0">
                <a:solidFill>
                  <a:srgbClr val="FF0000"/>
                </a:solidFill>
                <a:latin typeface="Times-Italic"/>
              </a:rPr>
              <a:t>attributed context-free grammar </a:t>
            </a:r>
            <a:r>
              <a:rPr lang="en-US" sz="2800" b="0" i="1" u="none" strike="noStrike" baseline="0" dirty="0">
                <a:latin typeface="Times-Roman"/>
              </a:rPr>
              <a:t>– </a:t>
            </a:r>
            <a:r>
              <a:rPr lang="en-US" sz="2800" b="0" u="none" strike="noStrike" baseline="0" dirty="0">
                <a:latin typeface="Times-Roman"/>
              </a:rPr>
              <a:t>is a</a:t>
            </a:r>
            <a:r>
              <a:rPr lang="en-US" sz="2800" b="0" i="1" u="none" strike="noStrike" baseline="0" dirty="0">
                <a:latin typeface="Times-Roman"/>
              </a:rPr>
              <a:t> </a:t>
            </a:r>
            <a:r>
              <a:rPr lang="en-US" sz="2800" b="0" i="0" u="none" strike="noStrike" baseline="0" dirty="0">
                <a:latin typeface="Times-Roman"/>
              </a:rPr>
              <a:t>formalism that has been proposed for performing </a:t>
            </a:r>
            <a:r>
              <a:rPr lang="en-US" sz="2800" b="1" i="1" u="none" strike="noStrike" baseline="0" dirty="0">
                <a:solidFill>
                  <a:srgbClr val="0070C0"/>
                </a:solidFill>
                <a:latin typeface="Times-Roman"/>
              </a:rPr>
              <a:t>context-sensitive analysis</a:t>
            </a:r>
            <a:r>
              <a:rPr lang="en-US" sz="2800" b="0" i="0" u="none" strike="noStrike" baseline="0" dirty="0">
                <a:latin typeface="Times-Roman"/>
              </a:rPr>
              <a:t>.</a:t>
            </a:r>
          </a:p>
          <a:p>
            <a:pPr marL="342900" indent="-342900" algn="just">
              <a:buFont typeface="Arial" panose="020B0604020202020204" pitchFamily="34" charset="0"/>
              <a:buChar char="•"/>
            </a:pPr>
            <a:endParaRPr lang="en-US" sz="28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An attribute grammar consists of a context-free grammar </a:t>
            </a:r>
            <a:r>
              <a:rPr lang="en-US" sz="2800" b="1" i="1" dirty="0">
                <a:solidFill>
                  <a:srgbClr val="FF0000"/>
                </a:solidFill>
                <a:latin typeface="Times-Italic"/>
              </a:rPr>
              <a:t>augmented</a:t>
            </a:r>
            <a:r>
              <a:rPr lang="en-US" sz="2400" b="0" i="0" u="none" strike="noStrike" baseline="0" dirty="0">
                <a:latin typeface="Times-Roman"/>
              </a:rPr>
              <a:t> by a set of rules that specify computations.</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Each rule defines one value, or </a:t>
            </a:r>
            <a:r>
              <a:rPr lang="en-US" sz="2800" b="1" i="1" dirty="0">
                <a:solidFill>
                  <a:srgbClr val="FF0000"/>
                </a:solidFill>
                <a:latin typeface="Times-Italic"/>
              </a:rPr>
              <a:t>attribute</a:t>
            </a:r>
            <a:r>
              <a:rPr lang="en-US" sz="2400" b="0" i="1" u="none" strike="noStrike" baseline="0" dirty="0">
                <a:latin typeface="Times-Roman"/>
              </a:rPr>
              <a:t> </a:t>
            </a:r>
            <a:r>
              <a:rPr lang="en-US" sz="2400" b="0" i="0" u="none" strike="noStrike" baseline="0" dirty="0">
                <a:latin typeface="Times-Roman"/>
              </a:rPr>
              <a:t>in terms of the values of other attributes.</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The rule associates the </a:t>
            </a:r>
            <a:r>
              <a:rPr lang="en-US" sz="2400" b="1" i="1" u="none" strike="noStrike" baseline="0" dirty="0">
                <a:solidFill>
                  <a:srgbClr val="FF0000"/>
                </a:solidFill>
                <a:latin typeface="Times-Roman"/>
              </a:rPr>
              <a:t>attribute with a specific grammar symbol</a:t>
            </a:r>
            <a:r>
              <a:rPr lang="en-US" sz="2400" b="0" i="0" u="none" strike="noStrike" baseline="0" dirty="0">
                <a:latin typeface="Times-Roman"/>
              </a:rPr>
              <a:t>; each instance of the grammar symbol that occurs in a parse tree has a corresponding instance of the attribute.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The rules are functional; they imply no specific evaluation order and they define each attribute’s value uniquely.</a:t>
            </a:r>
            <a:endParaRPr lang="en-US" sz="2800" i="1" dirty="0"/>
          </a:p>
        </p:txBody>
      </p:sp>
      <p:graphicFrame>
        <p:nvGraphicFramePr>
          <p:cNvPr id="5" name="Object 4">
            <a:extLst>
              <a:ext uri="{FF2B5EF4-FFF2-40B4-BE49-F238E27FC236}">
                <a16:creationId xmlns:a16="http://schemas.microsoft.com/office/drawing/2014/main" id="{0B85E142-9E0D-412F-AC6E-DAE905B762A0}"/>
              </a:ext>
            </a:extLst>
          </p:cNvPr>
          <p:cNvGraphicFramePr>
            <a:graphicFrameLocks noChangeAspect="1"/>
          </p:cNvGraphicFramePr>
          <p:nvPr>
            <p:extLst>
              <p:ext uri="{D42A27DB-BD31-4B8C-83A1-F6EECF244321}">
                <p14:modId xmlns:p14="http://schemas.microsoft.com/office/powerpoint/2010/main" val="2028149835"/>
              </p:ext>
            </p:extLst>
          </p:nvPr>
        </p:nvGraphicFramePr>
        <p:xfrm>
          <a:off x="6744088" y="5700008"/>
          <a:ext cx="5337898" cy="996213"/>
        </p:xfrm>
        <a:graphic>
          <a:graphicData uri="http://schemas.openxmlformats.org/presentationml/2006/ole">
            <mc:AlternateContent xmlns:mc="http://schemas.openxmlformats.org/markup-compatibility/2006">
              <mc:Choice xmlns:v="urn:schemas-microsoft-com:vml" Requires="v">
                <p:oleObj spid="_x0000_s12371" name="Bitmap Image" r:id="rId3" imgW="2552760" imgH="657360" progId="PBrush">
                  <p:embed/>
                </p:oleObj>
              </mc:Choice>
              <mc:Fallback>
                <p:oleObj name="Bitmap Image" r:id="rId3" imgW="2552760" imgH="657360" progId="PBrush">
                  <p:embed/>
                  <p:pic>
                    <p:nvPicPr>
                      <p:cNvPr id="0" name=""/>
                      <p:cNvPicPr/>
                      <p:nvPr/>
                    </p:nvPicPr>
                    <p:blipFill>
                      <a:blip r:embed="rId4"/>
                      <a:stretch>
                        <a:fillRect/>
                      </a:stretch>
                    </p:blipFill>
                    <p:spPr>
                      <a:xfrm>
                        <a:off x="6744088" y="5700008"/>
                        <a:ext cx="5337898" cy="996213"/>
                      </a:xfrm>
                      <a:prstGeom prst="rect">
                        <a:avLst/>
                      </a:prstGeom>
                      <a:ln>
                        <a:solidFill>
                          <a:srgbClr val="FF0000"/>
                        </a:solidFill>
                      </a:ln>
                    </p:spPr>
                  </p:pic>
                </p:oleObj>
              </mc:Fallback>
            </mc:AlternateContent>
          </a:graphicData>
        </a:graphic>
      </p:graphicFrame>
    </p:spTree>
    <p:extLst>
      <p:ext uri="{BB962C8B-B14F-4D97-AF65-F5344CB8AC3E}">
        <p14:creationId xmlns:p14="http://schemas.microsoft.com/office/powerpoint/2010/main" val="239251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C1E96-3678-4A0A-9821-7E2F579C7048}"/>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id="{04A5FFAC-A4BC-4C0A-AB58-3766700B7A03}"/>
              </a:ext>
            </a:extLst>
          </p:cNvPr>
          <p:cNvSpPr txBox="1"/>
          <p:nvPr/>
        </p:nvSpPr>
        <p:spPr>
          <a:xfrm>
            <a:off x="196948" y="488056"/>
            <a:ext cx="11577710" cy="2308324"/>
          </a:xfrm>
          <a:prstGeom prst="rect">
            <a:avLst/>
          </a:prstGeom>
          <a:noFill/>
          <a:ln>
            <a:solidFill>
              <a:schemeClr val="accent1"/>
            </a:solidFill>
          </a:ln>
        </p:spPr>
        <p:txBody>
          <a:bodyPr wrap="square">
            <a:spAutoFit/>
          </a:bodyPr>
          <a:lstStyle/>
          <a:p>
            <a:pPr marL="342900" indent="-342900" algn="l">
              <a:buFont typeface="Arial" panose="020B0604020202020204" pitchFamily="34" charset="0"/>
              <a:buChar char="•"/>
            </a:pPr>
            <a:r>
              <a:rPr lang="en-US" sz="2400" b="0" i="0" u="none" strike="noStrike" baseline="0" dirty="0">
                <a:latin typeface="Times-Roman"/>
              </a:rPr>
              <a:t>Consider a context-free grammar for signed binary numbers.</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Figure 4.4 defines the grammar </a:t>
            </a:r>
            <a:r>
              <a:rPr lang="en-US" sz="2400" b="0" i="1" u="none" strike="noStrike" baseline="0" dirty="0">
                <a:solidFill>
                  <a:srgbClr val="FF0000"/>
                </a:solidFill>
                <a:latin typeface="Times-Italic"/>
              </a:rPr>
              <a:t>SBN </a:t>
            </a:r>
            <a:r>
              <a:rPr lang="en-US" sz="2400" dirty="0">
                <a:solidFill>
                  <a:srgbClr val="FF0000"/>
                </a:solidFill>
                <a:latin typeface="MTSY"/>
              </a:rPr>
              <a:t> = </a:t>
            </a:r>
            <a:r>
              <a:rPr lang="en-US" sz="2400" b="0" i="0" u="none" strike="noStrike" baseline="0" dirty="0">
                <a:solidFill>
                  <a:srgbClr val="FF0000"/>
                </a:solidFill>
                <a:latin typeface="Times-Roman"/>
              </a:rPr>
              <a:t>(</a:t>
            </a:r>
            <a:r>
              <a:rPr lang="en-US" sz="2400" b="0" i="1" u="none" strike="noStrike" baseline="0" dirty="0">
                <a:solidFill>
                  <a:srgbClr val="FF0000"/>
                </a:solidFill>
                <a:latin typeface="Times-Italic"/>
              </a:rPr>
              <a:t>T, NT, S, P</a:t>
            </a:r>
            <a:r>
              <a:rPr lang="en-US" sz="2400" b="0" i="0" u="none" strike="noStrike" baseline="0" dirty="0">
                <a:solidFill>
                  <a:srgbClr val="FF0000"/>
                </a:solidFill>
                <a:latin typeface="Times-Roman"/>
              </a:rPr>
              <a:t>).</a:t>
            </a:r>
          </a:p>
          <a:p>
            <a:pPr marL="342900" indent="-342900" algn="l">
              <a:buFont typeface="Arial" panose="020B0604020202020204" pitchFamily="34" charset="0"/>
              <a:buChar char="•"/>
            </a:pPr>
            <a:endParaRPr lang="en-US" sz="2400" b="0" i="0" u="none" strike="noStrike" baseline="0" dirty="0">
              <a:latin typeface="Times-Roman"/>
            </a:endParaRPr>
          </a:p>
          <a:p>
            <a:pPr marL="342900" indent="-342900" algn="l">
              <a:buFont typeface="Arial" panose="020B0604020202020204" pitchFamily="34" charset="0"/>
              <a:buChar char="•"/>
            </a:pPr>
            <a:r>
              <a:rPr lang="en-US" sz="2400" b="0" i="1" u="none" strike="noStrike" baseline="0" dirty="0">
                <a:latin typeface="Times-Italic"/>
              </a:rPr>
              <a:t>SBN </a:t>
            </a:r>
            <a:r>
              <a:rPr lang="en-US" sz="2400" b="0" i="0" u="none" strike="noStrike" baseline="0" dirty="0">
                <a:latin typeface="Times-Roman"/>
              </a:rPr>
              <a:t>generates all signed binary numbers, such as </a:t>
            </a:r>
            <a:r>
              <a:rPr lang="en-US" sz="2000" b="1" i="1" u="none" strike="noStrike" baseline="0" dirty="0">
                <a:solidFill>
                  <a:srgbClr val="FF0000"/>
                </a:solidFill>
                <a:latin typeface="LetterGothic"/>
              </a:rPr>
              <a:t>-101</a:t>
            </a:r>
            <a:r>
              <a:rPr lang="en-US" sz="2400" b="1" i="1" u="none" strike="noStrike" baseline="0" dirty="0">
                <a:solidFill>
                  <a:srgbClr val="FF0000"/>
                </a:solidFill>
                <a:latin typeface="Times-Roman"/>
              </a:rPr>
              <a:t>, </a:t>
            </a:r>
            <a:r>
              <a:rPr lang="en-US" sz="2000" b="1" i="1" u="none" strike="noStrike" baseline="0" dirty="0">
                <a:solidFill>
                  <a:srgbClr val="FF0000"/>
                </a:solidFill>
                <a:latin typeface="LetterGothic"/>
              </a:rPr>
              <a:t>+11</a:t>
            </a:r>
            <a:r>
              <a:rPr lang="en-US" sz="2400" b="1" i="1" u="none" strike="noStrike" baseline="0" dirty="0">
                <a:solidFill>
                  <a:srgbClr val="FF0000"/>
                </a:solidFill>
                <a:latin typeface="Times-Roman"/>
              </a:rPr>
              <a:t>, </a:t>
            </a:r>
            <a:r>
              <a:rPr lang="en-US" sz="2000" b="1" i="1" u="none" strike="noStrike" baseline="0" dirty="0">
                <a:solidFill>
                  <a:srgbClr val="FF0000"/>
                </a:solidFill>
                <a:latin typeface="LetterGothic"/>
              </a:rPr>
              <a:t>-01</a:t>
            </a:r>
            <a:r>
              <a:rPr lang="en-US" sz="2400" b="0" i="0" u="none" strike="noStrike" baseline="0" dirty="0">
                <a:latin typeface="Times-Roman"/>
              </a:rPr>
              <a:t>, and </a:t>
            </a:r>
            <a:r>
              <a:rPr lang="en-US" sz="2000" b="1" i="1" dirty="0">
                <a:solidFill>
                  <a:srgbClr val="FF0000"/>
                </a:solidFill>
                <a:latin typeface="LetterGothic"/>
              </a:rPr>
              <a:t>+11111001100</a:t>
            </a:r>
            <a:r>
              <a:rPr lang="en-US" sz="2400" b="0" i="0" u="none" strike="noStrike" baseline="0" dirty="0">
                <a:latin typeface="Times-Roman"/>
              </a:rPr>
              <a:t>. </a:t>
            </a:r>
          </a:p>
          <a:p>
            <a:pPr marL="342900" indent="-342900" algn="l">
              <a:buFont typeface="Arial" panose="020B0604020202020204" pitchFamily="34" charset="0"/>
              <a:buChar char="•"/>
            </a:pPr>
            <a:r>
              <a:rPr lang="en-US" sz="2400" b="0" i="0" u="none" strike="noStrike" baseline="0" dirty="0">
                <a:latin typeface="Times-Roman"/>
              </a:rPr>
              <a:t>It excludes unsigned binary numbers, such as </a:t>
            </a:r>
            <a:r>
              <a:rPr lang="en-US" sz="2000" b="0" i="0" u="none" strike="noStrike" baseline="0" dirty="0">
                <a:latin typeface="LetterGothic"/>
              </a:rPr>
              <a:t>10</a:t>
            </a:r>
            <a:r>
              <a:rPr lang="en-US" sz="2400" b="0" i="0" u="none" strike="noStrike" baseline="0" dirty="0">
                <a:latin typeface="Times-Roman"/>
              </a:rPr>
              <a:t>.</a:t>
            </a:r>
            <a:endParaRPr lang="en-US" sz="2400" dirty="0"/>
          </a:p>
        </p:txBody>
      </p:sp>
      <p:graphicFrame>
        <p:nvGraphicFramePr>
          <p:cNvPr id="7" name="Object 6">
            <a:extLst>
              <a:ext uri="{FF2B5EF4-FFF2-40B4-BE49-F238E27FC236}">
                <a16:creationId xmlns:a16="http://schemas.microsoft.com/office/drawing/2014/main" id="{7C658C50-1CF7-47AF-9E7E-695D8A2AD48D}"/>
              </a:ext>
            </a:extLst>
          </p:cNvPr>
          <p:cNvGraphicFramePr>
            <a:graphicFrameLocks noChangeAspect="1"/>
          </p:cNvGraphicFramePr>
          <p:nvPr>
            <p:extLst>
              <p:ext uri="{D42A27DB-BD31-4B8C-83A1-F6EECF244321}">
                <p14:modId xmlns:p14="http://schemas.microsoft.com/office/powerpoint/2010/main" val="4177325223"/>
              </p:ext>
            </p:extLst>
          </p:nvPr>
        </p:nvGraphicFramePr>
        <p:xfrm>
          <a:off x="196949" y="2928476"/>
          <a:ext cx="6480944" cy="2684533"/>
        </p:xfrm>
        <a:graphic>
          <a:graphicData uri="http://schemas.openxmlformats.org/presentationml/2006/ole">
            <mc:AlternateContent xmlns:mc="http://schemas.openxmlformats.org/markup-compatibility/2006">
              <mc:Choice xmlns:v="urn:schemas-microsoft-com:vml" Requires="v">
                <p:oleObj spid="_x0000_s13461" name="Bitmap Image" r:id="rId3" imgW="6162840" imgH="2552760" progId="PBrush">
                  <p:embed/>
                </p:oleObj>
              </mc:Choice>
              <mc:Fallback>
                <p:oleObj name="Bitmap Image" r:id="rId3" imgW="6162840" imgH="2552760" progId="PBrush">
                  <p:embed/>
                  <p:pic>
                    <p:nvPicPr>
                      <p:cNvPr id="0" name=""/>
                      <p:cNvPicPr/>
                      <p:nvPr/>
                    </p:nvPicPr>
                    <p:blipFill>
                      <a:blip r:embed="rId4"/>
                      <a:stretch>
                        <a:fillRect/>
                      </a:stretch>
                    </p:blipFill>
                    <p:spPr>
                      <a:xfrm>
                        <a:off x="196949" y="2928476"/>
                        <a:ext cx="6480944" cy="2684533"/>
                      </a:xfrm>
                      <a:prstGeom prst="rect">
                        <a:avLst/>
                      </a:prstGeom>
                      <a:ln>
                        <a:solidFill>
                          <a:schemeClr val="accent1"/>
                        </a:solidFill>
                      </a:ln>
                    </p:spPr>
                  </p:pic>
                </p:oleObj>
              </mc:Fallback>
            </mc:AlternateContent>
          </a:graphicData>
        </a:graphic>
      </p:graphicFrame>
      <p:sp>
        <p:nvSpPr>
          <p:cNvPr id="9" name="TextBox 8">
            <a:extLst>
              <a:ext uri="{FF2B5EF4-FFF2-40B4-BE49-F238E27FC236}">
                <a16:creationId xmlns:a16="http://schemas.microsoft.com/office/drawing/2014/main" id="{1C63CD6B-8815-474D-BB76-85E6AC861B0A}"/>
              </a:ext>
            </a:extLst>
          </p:cNvPr>
          <p:cNvSpPr txBox="1"/>
          <p:nvPr/>
        </p:nvSpPr>
        <p:spPr>
          <a:xfrm>
            <a:off x="196948" y="5759394"/>
            <a:ext cx="6808763" cy="1015663"/>
          </a:xfrm>
          <a:prstGeom prst="rect">
            <a:avLst/>
          </a:prstGeom>
          <a:noFill/>
          <a:ln>
            <a:solidFill>
              <a:schemeClr val="accent1"/>
            </a:solidFill>
          </a:ln>
        </p:spPr>
        <p:txBody>
          <a:bodyPr wrap="square">
            <a:spAutoFit/>
          </a:bodyPr>
          <a:lstStyle/>
          <a:p>
            <a:pPr algn="just"/>
            <a:r>
              <a:rPr lang="en-US" sz="2000" b="0" i="0" u="none" strike="noStrike" baseline="0" dirty="0">
                <a:latin typeface="Times-Roman"/>
              </a:rPr>
              <a:t>From </a:t>
            </a:r>
            <a:r>
              <a:rPr lang="en-US" sz="2000" b="1" i="1" u="none" strike="noStrike" baseline="0" dirty="0">
                <a:solidFill>
                  <a:srgbClr val="FF0000"/>
                </a:solidFill>
                <a:latin typeface="Times-Italic"/>
              </a:rPr>
              <a:t>SBN</a:t>
            </a:r>
            <a:r>
              <a:rPr lang="en-US" sz="2000" b="0" i="0" u="none" strike="noStrike" baseline="0" dirty="0">
                <a:latin typeface="Times-Roman"/>
              </a:rPr>
              <a:t>, we can build an </a:t>
            </a:r>
            <a:r>
              <a:rPr lang="en-US" sz="2000" b="1" i="1" dirty="0">
                <a:solidFill>
                  <a:srgbClr val="FF0000"/>
                </a:solidFill>
                <a:latin typeface="Times-Italic"/>
              </a:rPr>
              <a:t>attribute grammar </a:t>
            </a:r>
            <a:r>
              <a:rPr lang="en-US" sz="2000" b="0" i="0" u="none" strike="noStrike" baseline="0" dirty="0">
                <a:latin typeface="Times-Roman"/>
              </a:rPr>
              <a:t>that annotates </a:t>
            </a:r>
            <a:r>
              <a:rPr lang="en-US" sz="2000" b="1" i="1" u="none" strike="noStrike" baseline="0" dirty="0">
                <a:solidFill>
                  <a:srgbClr val="FF0000"/>
                </a:solidFill>
                <a:latin typeface="Times-Italic"/>
              </a:rPr>
              <a:t>Number</a:t>
            </a:r>
            <a:r>
              <a:rPr lang="en-US" sz="2000" b="0" i="1" u="none" strike="noStrike" baseline="0" dirty="0">
                <a:latin typeface="Times-Italic"/>
              </a:rPr>
              <a:t> </a:t>
            </a:r>
            <a:r>
              <a:rPr lang="en-US" sz="2000" b="0" i="0" u="none" strike="noStrike" baseline="0" dirty="0">
                <a:latin typeface="Times-Roman"/>
              </a:rPr>
              <a:t>with the value of the signed binary number that it represents.</a:t>
            </a:r>
            <a:endParaRPr lang="en-US" sz="2000" dirty="0"/>
          </a:p>
        </p:txBody>
      </p:sp>
      <p:sp>
        <p:nvSpPr>
          <p:cNvPr id="11" name="TextBox 10">
            <a:extLst>
              <a:ext uri="{FF2B5EF4-FFF2-40B4-BE49-F238E27FC236}">
                <a16:creationId xmlns:a16="http://schemas.microsoft.com/office/drawing/2014/main" id="{6B2155A7-A4DA-4F4F-A1C4-B14644DA6BA6}"/>
              </a:ext>
            </a:extLst>
          </p:cNvPr>
          <p:cNvSpPr txBox="1"/>
          <p:nvPr/>
        </p:nvSpPr>
        <p:spPr>
          <a:xfrm>
            <a:off x="6738425" y="2849586"/>
            <a:ext cx="5298831" cy="2246769"/>
          </a:xfrm>
          <a:prstGeom prst="rect">
            <a:avLst/>
          </a:prstGeom>
          <a:noFill/>
          <a:ln>
            <a:solidFill>
              <a:srgbClr val="FF0000"/>
            </a:solidFill>
          </a:ln>
        </p:spPr>
        <p:txBody>
          <a:bodyPr wrap="square">
            <a:spAutoFit/>
          </a:bodyPr>
          <a:lstStyle/>
          <a:p>
            <a:pPr algn="just"/>
            <a:r>
              <a:rPr lang="en-US" sz="2000" b="0" i="0" u="none" strike="noStrike" baseline="0" dirty="0">
                <a:latin typeface="Times-Roman"/>
              </a:rPr>
              <a:t>To build an attribute grammar, we must decide what attributes each node needs, and we must elaborate the productions with rules that define values for these attributes. </a:t>
            </a:r>
          </a:p>
          <a:p>
            <a:pPr algn="just"/>
            <a:endParaRPr lang="en-US" sz="2000" dirty="0">
              <a:latin typeface="Times-Roman"/>
            </a:endParaRPr>
          </a:p>
          <a:p>
            <a:pPr algn="just"/>
            <a:r>
              <a:rPr lang="en-US" sz="2000" b="0" i="0" u="none" strike="noStrike" baseline="0" dirty="0">
                <a:latin typeface="Times-Roman"/>
              </a:rPr>
              <a:t>For our attributed version of </a:t>
            </a:r>
            <a:r>
              <a:rPr lang="en-US" sz="2000" b="0" i="1" u="none" strike="noStrike" baseline="0" dirty="0">
                <a:latin typeface="Times-Italic"/>
              </a:rPr>
              <a:t>SBN</a:t>
            </a:r>
            <a:r>
              <a:rPr lang="en-US" sz="2000" b="0" i="0" u="none" strike="noStrike" baseline="0" dirty="0">
                <a:latin typeface="Times-Roman"/>
              </a:rPr>
              <a:t>, the following attributes are needed:</a:t>
            </a:r>
            <a:endParaRPr lang="en-US" sz="2000" dirty="0"/>
          </a:p>
        </p:txBody>
      </p:sp>
      <p:graphicFrame>
        <p:nvGraphicFramePr>
          <p:cNvPr id="12" name="Object 11">
            <a:extLst>
              <a:ext uri="{FF2B5EF4-FFF2-40B4-BE49-F238E27FC236}">
                <a16:creationId xmlns:a16="http://schemas.microsoft.com/office/drawing/2014/main" id="{BF151333-957F-42E9-A0EA-1C93F81D03E6}"/>
              </a:ext>
            </a:extLst>
          </p:cNvPr>
          <p:cNvGraphicFramePr>
            <a:graphicFrameLocks noChangeAspect="1"/>
          </p:cNvGraphicFramePr>
          <p:nvPr>
            <p:extLst>
              <p:ext uri="{D42A27DB-BD31-4B8C-83A1-F6EECF244321}">
                <p14:modId xmlns:p14="http://schemas.microsoft.com/office/powerpoint/2010/main" val="1120756873"/>
              </p:ext>
            </p:extLst>
          </p:nvPr>
        </p:nvGraphicFramePr>
        <p:xfrm>
          <a:off x="7334397" y="5121425"/>
          <a:ext cx="4187043" cy="1455053"/>
        </p:xfrm>
        <a:graphic>
          <a:graphicData uri="http://schemas.openxmlformats.org/presentationml/2006/ole">
            <mc:AlternateContent xmlns:mc="http://schemas.openxmlformats.org/markup-compatibility/2006">
              <mc:Choice xmlns:v="urn:schemas-microsoft-com:vml" Requires="v">
                <p:oleObj spid="_x0000_s13462" name="Bitmap Image" r:id="rId5" imgW="2990880" imgH="1542960" progId="PBrush">
                  <p:embed/>
                </p:oleObj>
              </mc:Choice>
              <mc:Fallback>
                <p:oleObj name="Bitmap Image" r:id="rId5" imgW="2990880" imgH="1542960" progId="PBrush">
                  <p:embed/>
                  <p:pic>
                    <p:nvPicPr>
                      <p:cNvPr id="0" name=""/>
                      <p:cNvPicPr/>
                      <p:nvPr/>
                    </p:nvPicPr>
                    <p:blipFill>
                      <a:blip r:embed="rId6"/>
                      <a:stretch>
                        <a:fillRect/>
                      </a:stretch>
                    </p:blipFill>
                    <p:spPr>
                      <a:xfrm>
                        <a:off x="7334397" y="5121425"/>
                        <a:ext cx="4187043" cy="1455053"/>
                      </a:xfrm>
                      <a:prstGeom prst="rect">
                        <a:avLst/>
                      </a:prstGeom>
                      <a:ln>
                        <a:solidFill>
                          <a:schemeClr val="accent1"/>
                        </a:solidFill>
                      </a:ln>
                    </p:spPr>
                  </p:pic>
                </p:oleObj>
              </mc:Fallback>
            </mc:AlternateContent>
          </a:graphicData>
        </a:graphic>
      </p:graphicFrame>
      <p:sp>
        <p:nvSpPr>
          <p:cNvPr id="14" name="TextBox 13">
            <a:extLst>
              <a:ext uri="{FF2B5EF4-FFF2-40B4-BE49-F238E27FC236}">
                <a16:creationId xmlns:a16="http://schemas.microsoft.com/office/drawing/2014/main" id="{4F4EDED6-1012-4B07-81CD-C0E596390CFE}"/>
              </a:ext>
            </a:extLst>
          </p:cNvPr>
          <p:cNvSpPr txBox="1"/>
          <p:nvPr/>
        </p:nvSpPr>
        <p:spPr>
          <a:xfrm>
            <a:off x="7005711" y="6504879"/>
            <a:ext cx="5031545" cy="369332"/>
          </a:xfrm>
          <a:prstGeom prst="rect">
            <a:avLst/>
          </a:prstGeom>
          <a:noFill/>
        </p:spPr>
        <p:txBody>
          <a:bodyPr wrap="square">
            <a:spAutoFit/>
          </a:bodyPr>
          <a:lstStyle/>
          <a:p>
            <a:r>
              <a:rPr lang="en-US" sz="1800" b="0" i="1" u="none" strike="noStrike" baseline="0" dirty="0">
                <a:solidFill>
                  <a:srgbClr val="C00000"/>
                </a:solidFill>
                <a:latin typeface="Times-Roman"/>
              </a:rPr>
              <a:t>no attributes are needed for the terminal symbols</a:t>
            </a:r>
            <a:endParaRPr lang="en-US" i="1" dirty="0">
              <a:solidFill>
                <a:srgbClr val="C00000"/>
              </a:solidFill>
            </a:endParaRPr>
          </a:p>
        </p:txBody>
      </p:sp>
    </p:spTree>
    <p:extLst>
      <p:ext uri="{BB962C8B-B14F-4D97-AF65-F5344CB8AC3E}">
        <p14:creationId xmlns:p14="http://schemas.microsoft.com/office/powerpoint/2010/main" val="3612971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C1E96-3678-4A0A-9821-7E2F579C7048}"/>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id="{B1CFA64A-5FFA-4581-BAC4-46D659F8764D}"/>
              </a:ext>
            </a:extLst>
          </p:cNvPr>
          <p:cNvSpPr txBox="1"/>
          <p:nvPr/>
        </p:nvSpPr>
        <p:spPr>
          <a:xfrm>
            <a:off x="0" y="532104"/>
            <a:ext cx="12051323" cy="707886"/>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Times-Roman"/>
              </a:rPr>
              <a:t>Figure 4.5 shows the productions of </a:t>
            </a:r>
            <a:r>
              <a:rPr lang="en-US" sz="2000" b="0" i="1" u="none" strike="noStrike" baseline="0" dirty="0">
                <a:latin typeface="Times-Italic"/>
              </a:rPr>
              <a:t>SBN </a:t>
            </a:r>
            <a:r>
              <a:rPr lang="en-US" sz="2000" b="0" i="0" u="none" strike="noStrike" baseline="0" dirty="0">
                <a:latin typeface="Times-Roman"/>
              </a:rPr>
              <a:t>elaborated with attribution rules.</a:t>
            </a:r>
          </a:p>
          <a:p>
            <a:pPr marL="285750" indent="-285750" algn="l">
              <a:buFont typeface="Arial" panose="020B0604020202020204" pitchFamily="34" charset="0"/>
              <a:buChar char="•"/>
            </a:pPr>
            <a:endParaRPr lang="en-US" sz="2000" b="0" i="0" u="none" strike="noStrike" baseline="0" dirty="0">
              <a:latin typeface="Times-Roman"/>
            </a:endParaRPr>
          </a:p>
        </p:txBody>
      </p:sp>
      <p:graphicFrame>
        <p:nvGraphicFramePr>
          <p:cNvPr id="5" name="Object 4">
            <a:extLst>
              <a:ext uri="{FF2B5EF4-FFF2-40B4-BE49-F238E27FC236}">
                <a16:creationId xmlns:a16="http://schemas.microsoft.com/office/drawing/2014/main" id="{0E35F6AA-787A-4C7C-BE50-148E77F6A8F1}"/>
              </a:ext>
            </a:extLst>
          </p:cNvPr>
          <p:cNvGraphicFramePr>
            <a:graphicFrameLocks noChangeAspect="1"/>
          </p:cNvGraphicFramePr>
          <p:nvPr>
            <p:extLst>
              <p:ext uri="{D42A27DB-BD31-4B8C-83A1-F6EECF244321}">
                <p14:modId xmlns:p14="http://schemas.microsoft.com/office/powerpoint/2010/main" val="462052357"/>
              </p:ext>
            </p:extLst>
          </p:nvPr>
        </p:nvGraphicFramePr>
        <p:xfrm>
          <a:off x="111735" y="1067753"/>
          <a:ext cx="6505575" cy="5515928"/>
        </p:xfrm>
        <a:graphic>
          <a:graphicData uri="http://schemas.openxmlformats.org/presentationml/2006/ole">
            <mc:AlternateContent xmlns:mc="http://schemas.openxmlformats.org/markup-compatibility/2006">
              <mc:Choice xmlns:v="urn:schemas-microsoft-com:vml" Requires="v">
                <p:oleObj spid="_x0000_s14551" name="Bitmap Image" r:id="rId3" imgW="6505560" imgH="4505400" progId="PBrush">
                  <p:embed/>
                </p:oleObj>
              </mc:Choice>
              <mc:Fallback>
                <p:oleObj name="Bitmap Image" r:id="rId3" imgW="6505560" imgH="4505400" progId="PBrush">
                  <p:embed/>
                  <p:pic>
                    <p:nvPicPr>
                      <p:cNvPr id="0" name=""/>
                      <p:cNvPicPr/>
                      <p:nvPr/>
                    </p:nvPicPr>
                    <p:blipFill>
                      <a:blip r:embed="rId4"/>
                      <a:stretch>
                        <a:fillRect/>
                      </a:stretch>
                    </p:blipFill>
                    <p:spPr>
                      <a:xfrm>
                        <a:off x="111735" y="1067753"/>
                        <a:ext cx="6505575" cy="5515928"/>
                      </a:xfrm>
                      <a:prstGeom prst="rect">
                        <a:avLst/>
                      </a:prstGeom>
                      <a:ln>
                        <a:solidFill>
                          <a:srgbClr val="FF0000"/>
                        </a:solidFill>
                      </a:ln>
                    </p:spPr>
                  </p:pic>
                </p:oleObj>
              </mc:Fallback>
            </mc:AlternateContent>
          </a:graphicData>
        </a:graphic>
      </p:graphicFrame>
      <p:graphicFrame>
        <p:nvGraphicFramePr>
          <p:cNvPr id="7" name="Object 6">
            <a:extLst>
              <a:ext uri="{FF2B5EF4-FFF2-40B4-BE49-F238E27FC236}">
                <a16:creationId xmlns:a16="http://schemas.microsoft.com/office/drawing/2014/main" id="{201B730E-82E5-4051-B642-4A32D496A995}"/>
              </a:ext>
            </a:extLst>
          </p:cNvPr>
          <p:cNvGraphicFramePr>
            <a:graphicFrameLocks noChangeAspect="1"/>
          </p:cNvGraphicFramePr>
          <p:nvPr>
            <p:extLst>
              <p:ext uri="{D42A27DB-BD31-4B8C-83A1-F6EECF244321}">
                <p14:modId xmlns:p14="http://schemas.microsoft.com/office/powerpoint/2010/main" val="894018474"/>
              </p:ext>
            </p:extLst>
          </p:nvPr>
        </p:nvGraphicFramePr>
        <p:xfrm>
          <a:off x="6729045" y="952743"/>
          <a:ext cx="5210541" cy="2981944"/>
        </p:xfrm>
        <a:graphic>
          <a:graphicData uri="http://schemas.openxmlformats.org/presentationml/2006/ole">
            <mc:AlternateContent xmlns:mc="http://schemas.openxmlformats.org/markup-compatibility/2006">
              <mc:Choice xmlns:v="urn:schemas-microsoft-com:vml" Requires="v">
                <p:oleObj spid="_x0000_s14552" name="Bitmap Image" r:id="rId5" imgW="6162840" imgH="2552760" progId="PBrush">
                  <p:embed/>
                </p:oleObj>
              </mc:Choice>
              <mc:Fallback>
                <p:oleObj name="Bitmap Image" r:id="rId5" imgW="6162840" imgH="2552760" progId="PBrush">
                  <p:embed/>
                  <p:pic>
                    <p:nvPicPr>
                      <p:cNvPr id="7" name="Object 6">
                        <a:extLst>
                          <a:ext uri="{FF2B5EF4-FFF2-40B4-BE49-F238E27FC236}">
                            <a16:creationId xmlns:a16="http://schemas.microsoft.com/office/drawing/2014/main" id="{7C658C50-1CF7-47AF-9E7E-695D8A2AD48D}"/>
                          </a:ext>
                        </a:extLst>
                      </p:cNvPr>
                      <p:cNvPicPr/>
                      <p:nvPr/>
                    </p:nvPicPr>
                    <p:blipFill>
                      <a:blip r:embed="rId6"/>
                      <a:stretch>
                        <a:fillRect/>
                      </a:stretch>
                    </p:blipFill>
                    <p:spPr>
                      <a:xfrm>
                        <a:off x="6729045" y="952743"/>
                        <a:ext cx="5210541" cy="2981944"/>
                      </a:xfrm>
                      <a:prstGeom prst="rect">
                        <a:avLst/>
                      </a:prstGeom>
                      <a:ln>
                        <a:solidFill>
                          <a:schemeClr val="accent1"/>
                        </a:solidFill>
                      </a:ln>
                    </p:spPr>
                  </p:pic>
                </p:oleObj>
              </mc:Fallback>
            </mc:AlternateContent>
          </a:graphicData>
        </a:graphic>
      </p:graphicFrame>
      <p:graphicFrame>
        <p:nvGraphicFramePr>
          <p:cNvPr id="8" name="Object 7">
            <a:extLst>
              <a:ext uri="{FF2B5EF4-FFF2-40B4-BE49-F238E27FC236}">
                <a16:creationId xmlns:a16="http://schemas.microsoft.com/office/drawing/2014/main" id="{AD58699A-DA3F-4C67-99A6-3154C2E0C7A1}"/>
              </a:ext>
            </a:extLst>
          </p:cNvPr>
          <p:cNvGraphicFramePr>
            <a:graphicFrameLocks noChangeAspect="1"/>
          </p:cNvGraphicFramePr>
          <p:nvPr>
            <p:extLst>
              <p:ext uri="{D42A27DB-BD31-4B8C-83A1-F6EECF244321}">
                <p14:modId xmlns:p14="http://schemas.microsoft.com/office/powerpoint/2010/main" val="3347031045"/>
              </p:ext>
            </p:extLst>
          </p:nvPr>
        </p:nvGraphicFramePr>
        <p:xfrm>
          <a:off x="6729045" y="4049696"/>
          <a:ext cx="4187484" cy="1455206"/>
        </p:xfrm>
        <a:graphic>
          <a:graphicData uri="http://schemas.openxmlformats.org/presentationml/2006/ole">
            <mc:AlternateContent xmlns:mc="http://schemas.openxmlformats.org/markup-compatibility/2006">
              <mc:Choice xmlns:v="urn:schemas-microsoft-com:vml" Requires="v">
                <p:oleObj spid="_x0000_s14553" name="Bitmap Image" r:id="rId7" imgW="2990880" imgH="1542960" progId="PBrush">
                  <p:embed/>
                </p:oleObj>
              </mc:Choice>
              <mc:Fallback>
                <p:oleObj name="Bitmap Image" r:id="rId7" imgW="2990880" imgH="1542960" progId="PBrush">
                  <p:embed/>
                  <p:pic>
                    <p:nvPicPr>
                      <p:cNvPr id="12" name="Object 11">
                        <a:extLst>
                          <a:ext uri="{FF2B5EF4-FFF2-40B4-BE49-F238E27FC236}">
                            <a16:creationId xmlns:a16="http://schemas.microsoft.com/office/drawing/2014/main" id="{BF151333-957F-42E9-A0EA-1C93F81D03E6}"/>
                          </a:ext>
                        </a:extLst>
                      </p:cNvPr>
                      <p:cNvPicPr/>
                      <p:nvPr/>
                    </p:nvPicPr>
                    <p:blipFill>
                      <a:blip r:embed="rId8"/>
                      <a:stretch>
                        <a:fillRect/>
                      </a:stretch>
                    </p:blipFill>
                    <p:spPr>
                      <a:xfrm>
                        <a:off x="6729045" y="4049696"/>
                        <a:ext cx="4187484" cy="1455206"/>
                      </a:xfrm>
                      <a:prstGeom prst="rect">
                        <a:avLst/>
                      </a:prstGeom>
                      <a:ln>
                        <a:solidFill>
                          <a:schemeClr val="accent1"/>
                        </a:solidFill>
                      </a:ln>
                    </p:spPr>
                  </p:pic>
                </p:oleObj>
              </mc:Fallback>
            </mc:AlternateContent>
          </a:graphicData>
        </a:graphic>
      </p:graphicFrame>
      <p:sp>
        <p:nvSpPr>
          <p:cNvPr id="10" name="TextBox 9">
            <a:extLst>
              <a:ext uri="{FF2B5EF4-FFF2-40B4-BE49-F238E27FC236}">
                <a16:creationId xmlns:a16="http://schemas.microsoft.com/office/drawing/2014/main" id="{BE24C183-B07A-4EAC-B989-BFC9B287E062}"/>
              </a:ext>
            </a:extLst>
          </p:cNvPr>
          <p:cNvSpPr txBox="1"/>
          <p:nvPr/>
        </p:nvSpPr>
        <p:spPr>
          <a:xfrm>
            <a:off x="6790409" y="5656345"/>
            <a:ext cx="5322276" cy="923330"/>
          </a:xfrm>
          <a:prstGeom prst="rect">
            <a:avLst/>
          </a:prstGeom>
          <a:noFill/>
          <a:ln>
            <a:solidFill>
              <a:srgbClr val="FF0000"/>
            </a:solidFill>
          </a:ln>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Roman"/>
              </a:rPr>
              <a:t>Subscripts are added to grammar symbols whenever a specific symbol appears multiple times in a single production. (</a:t>
            </a:r>
            <a:r>
              <a:rPr lang="en-US" sz="1800" b="0" i="1" u="none" strike="noStrike" baseline="0" dirty="0">
                <a:latin typeface="Times-Italic"/>
              </a:rPr>
              <a:t>List </a:t>
            </a:r>
            <a:r>
              <a:rPr lang="en-US" sz="1800" b="0" i="0" u="none" strike="noStrike" baseline="0" dirty="0">
                <a:latin typeface="Times-Roman"/>
              </a:rPr>
              <a:t>in production 5 have subscripts)</a:t>
            </a:r>
            <a:endParaRPr lang="en-US" sz="1800" dirty="0"/>
          </a:p>
        </p:txBody>
      </p:sp>
      <p:sp>
        <p:nvSpPr>
          <p:cNvPr id="11" name="TextBox 10">
            <a:extLst>
              <a:ext uri="{FF2B5EF4-FFF2-40B4-BE49-F238E27FC236}">
                <a16:creationId xmlns:a16="http://schemas.microsoft.com/office/drawing/2014/main" id="{D8848A1F-844D-4BC3-8A0F-1A929A22314D}"/>
              </a:ext>
            </a:extLst>
          </p:cNvPr>
          <p:cNvSpPr txBox="1"/>
          <p:nvPr/>
        </p:nvSpPr>
        <p:spPr>
          <a:xfrm>
            <a:off x="7948246" y="552633"/>
            <a:ext cx="3991340" cy="400110"/>
          </a:xfrm>
          <a:prstGeom prst="rect">
            <a:avLst/>
          </a:prstGeom>
          <a:noFill/>
        </p:spPr>
        <p:txBody>
          <a:bodyPr wrap="square">
            <a:spAutoFit/>
          </a:bodyPr>
          <a:lstStyle/>
          <a:p>
            <a:r>
              <a:rPr lang="en-US" sz="1800" b="1" i="1" u="none" strike="noStrike" baseline="0" dirty="0">
                <a:solidFill>
                  <a:srgbClr val="FF0000"/>
                </a:solidFill>
                <a:latin typeface="LetterGothic"/>
              </a:rPr>
              <a:t>-101</a:t>
            </a:r>
            <a:r>
              <a:rPr lang="en-US" sz="2000" b="1" i="1" u="none" strike="noStrike" baseline="0" dirty="0">
                <a:solidFill>
                  <a:srgbClr val="FF0000"/>
                </a:solidFill>
                <a:latin typeface="Times-Roman"/>
              </a:rPr>
              <a:t>, </a:t>
            </a:r>
            <a:r>
              <a:rPr lang="en-US" sz="1800" b="1" i="1" u="none" strike="noStrike" baseline="0" dirty="0">
                <a:solidFill>
                  <a:srgbClr val="FF0000"/>
                </a:solidFill>
                <a:latin typeface="LetterGothic"/>
              </a:rPr>
              <a:t>+11</a:t>
            </a:r>
            <a:r>
              <a:rPr lang="en-US" sz="2000" b="1" i="1" u="none" strike="noStrike" baseline="0" dirty="0">
                <a:solidFill>
                  <a:srgbClr val="FF0000"/>
                </a:solidFill>
                <a:latin typeface="Times-Roman"/>
              </a:rPr>
              <a:t>, </a:t>
            </a:r>
            <a:r>
              <a:rPr lang="en-US" sz="1800" b="1" i="1" u="none" strike="noStrike" baseline="0" dirty="0">
                <a:solidFill>
                  <a:srgbClr val="FF0000"/>
                </a:solidFill>
                <a:latin typeface="LetterGothic"/>
              </a:rPr>
              <a:t>-01</a:t>
            </a:r>
            <a:r>
              <a:rPr lang="en-US" sz="2000" b="0" i="0" u="none" strike="noStrike" baseline="0" dirty="0">
                <a:latin typeface="Times-Roman"/>
              </a:rPr>
              <a:t>, and </a:t>
            </a:r>
            <a:r>
              <a:rPr lang="en-US" sz="1800" b="1" i="1" dirty="0">
                <a:solidFill>
                  <a:srgbClr val="FF0000"/>
                </a:solidFill>
                <a:latin typeface="LetterGothic"/>
              </a:rPr>
              <a:t>+11111001100</a:t>
            </a:r>
            <a:endParaRPr lang="en-US" dirty="0"/>
          </a:p>
        </p:txBody>
      </p:sp>
    </p:spTree>
    <p:extLst>
      <p:ext uri="{BB962C8B-B14F-4D97-AF65-F5344CB8AC3E}">
        <p14:creationId xmlns:p14="http://schemas.microsoft.com/office/powerpoint/2010/main" val="225327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F3E6B6-60CC-4057-B8DA-8D23B71B96E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5" name="TextBox 4">
            <a:extLst>
              <a:ext uri="{FF2B5EF4-FFF2-40B4-BE49-F238E27FC236}">
                <a16:creationId xmlns:a16="http://schemas.microsoft.com/office/drawing/2014/main" id="{D7E8DF33-E680-4E9E-8E28-BA7156032CD1}"/>
              </a:ext>
            </a:extLst>
          </p:cNvPr>
          <p:cNvSpPr txBox="1"/>
          <p:nvPr/>
        </p:nvSpPr>
        <p:spPr>
          <a:xfrm>
            <a:off x="401333" y="512651"/>
            <a:ext cx="11389333" cy="1015663"/>
          </a:xfrm>
          <a:prstGeom prst="rect">
            <a:avLst/>
          </a:prstGeom>
          <a:noFill/>
          <a:ln>
            <a:solidFill>
              <a:schemeClr val="accent1"/>
            </a:solidFill>
          </a:ln>
        </p:spPr>
        <p:txBody>
          <a:bodyPr wrap="square">
            <a:spAutoFit/>
          </a:bodyPr>
          <a:lstStyle/>
          <a:p>
            <a:pPr algn="l"/>
            <a:r>
              <a:rPr lang="en-US" sz="2000" b="0" i="0" u="none" strike="noStrike" baseline="0" dirty="0">
                <a:latin typeface="Times-Roman"/>
              </a:rPr>
              <a:t>The rules add attributes to the parse tree nodes by their names.</a:t>
            </a:r>
          </a:p>
          <a:p>
            <a:pPr algn="l"/>
            <a:r>
              <a:rPr lang="en-US" sz="2000" b="0" i="0" u="none" strike="noStrike" baseline="0" dirty="0">
                <a:latin typeface="Times-Roman"/>
              </a:rPr>
              <a:t> </a:t>
            </a:r>
          </a:p>
          <a:p>
            <a:pPr algn="l"/>
            <a:r>
              <a:rPr lang="en-US" sz="2000" b="0" i="0" u="none" strike="noStrike" baseline="0" dirty="0">
                <a:latin typeface="Times-Roman"/>
              </a:rPr>
              <a:t>An attribute mentioned in a rule must be instantiated for every occurrence of that kind of node.</a:t>
            </a:r>
            <a:endParaRPr lang="en-US" sz="2000" dirty="0"/>
          </a:p>
        </p:txBody>
      </p:sp>
      <p:graphicFrame>
        <p:nvGraphicFramePr>
          <p:cNvPr id="6" name="Object 5">
            <a:extLst>
              <a:ext uri="{FF2B5EF4-FFF2-40B4-BE49-F238E27FC236}">
                <a16:creationId xmlns:a16="http://schemas.microsoft.com/office/drawing/2014/main" id="{377D5814-5D26-4D15-96FD-824F4FE047F9}"/>
              </a:ext>
            </a:extLst>
          </p:cNvPr>
          <p:cNvGraphicFramePr>
            <a:graphicFrameLocks noChangeAspect="1"/>
          </p:cNvGraphicFramePr>
          <p:nvPr>
            <p:extLst>
              <p:ext uri="{D42A27DB-BD31-4B8C-83A1-F6EECF244321}">
                <p14:modId xmlns:p14="http://schemas.microsoft.com/office/powerpoint/2010/main" val="2685527492"/>
              </p:ext>
            </p:extLst>
          </p:nvPr>
        </p:nvGraphicFramePr>
        <p:xfrm>
          <a:off x="7160438" y="1616239"/>
          <a:ext cx="4909625" cy="5080394"/>
        </p:xfrm>
        <a:graphic>
          <a:graphicData uri="http://schemas.openxmlformats.org/presentationml/2006/ole">
            <mc:AlternateContent xmlns:mc="http://schemas.openxmlformats.org/markup-compatibility/2006">
              <mc:Choice xmlns:v="urn:schemas-microsoft-com:vml" Requires="v">
                <p:oleObj spid="_x0000_s17584" name="Bitmap Image" r:id="rId3" imgW="4381560" imgH="4533840" progId="PBrush">
                  <p:embed/>
                </p:oleObj>
              </mc:Choice>
              <mc:Fallback>
                <p:oleObj name="Bitmap Image" r:id="rId3" imgW="4381560" imgH="4533840" progId="PBrush">
                  <p:embed/>
                  <p:pic>
                    <p:nvPicPr>
                      <p:cNvPr id="6" name="Object 5">
                        <a:extLst>
                          <a:ext uri="{FF2B5EF4-FFF2-40B4-BE49-F238E27FC236}">
                            <a16:creationId xmlns:a16="http://schemas.microsoft.com/office/drawing/2014/main" id="{5950C843-AD59-4964-9FE0-E13136FCA12C}"/>
                          </a:ext>
                        </a:extLst>
                      </p:cNvPr>
                      <p:cNvPicPr/>
                      <p:nvPr/>
                    </p:nvPicPr>
                    <p:blipFill>
                      <a:blip r:embed="rId4"/>
                      <a:stretch>
                        <a:fillRect/>
                      </a:stretch>
                    </p:blipFill>
                    <p:spPr>
                      <a:xfrm>
                        <a:off x="7160438" y="1616239"/>
                        <a:ext cx="4909625" cy="5080394"/>
                      </a:xfrm>
                      <a:prstGeom prst="rect">
                        <a:avLst/>
                      </a:prstGeom>
                      <a:ln>
                        <a:solidFill>
                          <a:srgbClr val="FF0000"/>
                        </a:solidFill>
                      </a:ln>
                    </p:spPr>
                  </p:pic>
                </p:oleObj>
              </mc:Fallback>
            </mc:AlternateContent>
          </a:graphicData>
        </a:graphic>
      </p:graphicFrame>
      <p:sp>
        <p:nvSpPr>
          <p:cNvPr id="8" name="TextBox 7">
            <a:extLst>
              <a:ext uri="{FF2B5EF4-FFF2-40B4-BE49-F238E27FC236}">
                <a16:creationId xmlns:a16="http://schemas.microsoft.com/office/drawing/2014/main" id="{18D7512D-D32F-4879-8B6D-638CDADE22B0}"/>
              </a:ext>
            </a:extLst>
          </p:cNvPr>
          <p:cNvSpPr txBox="1"/>
          <p:nvPr/>
        </p:nvSpPr>
        <p:spPr>
          <a:xfrm>
            <a:off x="1959886" y="3855815"/>
            <a:ext cx="3151163" cy="369332"/>
          </a:xfrm>
          <a:prstGeom prst="rect">
            <a:avLst/>
          </a:prstGeom>
          <a:noFill/>
          <a:ln>
            <a:solidFill>
              <a:schemeClr val="accent1"/>
            </a:solidFill>
          </a:ln>
        </p:spPr>
        <p:txBody>
          <a:bodyPr wrap="square">
            <a:spAutoFit/>
          </a:bodyPr>
          <a:lstStyle/>
          <a:p>
            <a:r>
              <a:rPr lang="en-US" sz="1800" b="1" u="none" strike="noStrike" baseline="0" dirty="0">
                <a:latin typeface="LetterGothic"/>
              </a:rPr>
              <a:t>Parse tree for the string: </a:t>
            </a:r>
            <a:r>
              <a:rPr lang="en-US" sz="1800" b="1" i="1" u="none" strike="noStrike" baseline="0" dirty="0">
                <a:latin typeface="LetterGothic"/>
              </a:rPr>
              <a:t>-101</a:t>
            </a:r>
            <a:endParaRPr lang="en-US" dirty="0"/>
          </a:p>
        </p:txBody>
      </p:sp>
      <p:graphicFrame>
        <p:nvGraphicFramePr>
          <p:cNvPr id="9" name="Object 8">
            <a:extLst>
              <a:ext uri="{FF2B5EF4-FFF2-40B4-BE49-F238E27FC236}">
                <a16:creationId xmlns:a16="http://schemas.microsoft.com/office/drawing/2014/main" id="{2CA2E354-387B-4D74-B10D-1E4E019D09F9}"/>
              </a:ext>
            </a:extLst>
          </p:cNvPr>
          <p:cNvGraphicFramePr>
            <a:graphicFrameLocks noChangeAspect="1"/>
          </p:cNvGraphicFramePr>
          <p:nvPr>
            <p:extLst>
              <p:ext uri="{D42A27DB-BD31-4B8C-83A1-F6EECF244321}">
                <p14:modId xmlns:p14="http://schemas.microsoft.com/office/powerpoint/2010/main" val="3214994253"/>
              </p:ext>
            </p:extLst>
          </p:nvPr>
        </p:nvGraphicFramePr>
        <p:xfrm>
          <a:off x="51763" y="4324028"/>
          <a:ext cx="3752850" cy="2428875"/>
        </p:xfrm>
        <a:graphic>
          <a:graphicData uri="http://schemas.openxmlformats.org/presentationml/2006/ole">
            <mc:AlternateContent xmlns:mc="http://schemas.openxmlformats.org/markup-compatibility/2006">
              <mc:Choice xmlns:v="urn:schemas-microsoft-com:vml" Requires="v">
                <p:oleObj spid="_x0000_s17585" name="Bitmap Image" r:id="rId5" imgW="3753000" imgH="2428920" progId="PBrush">
                  <p:embed/>
                </p:oleObj>
              </mc:Choice>
              <mc:Fallback>
                <p:oleObj name="Bitmap Image" r:id="rId5" imgW="3753000" imgH="2428920" progId="PBrush">
                  <p:embed/>
                  <p:pic>
                    <p:nvPicPr>
                      <p:cNvPr id="0" name=""/>
                      <p:cNvPicPr/>
                      <p:nvPr/>
                    </p:nvPicPr>
                    <p:blipFill>
                      <a:blip r:embed="rId6"/>
                      <a:stretch>
                        <a:fillRect/>
                      </a:stretch>
                    </p:blipFill>
                    <p:spPr>
                      <a:xfrm>
                        <a:off x="51763" y="4324028"/>
                        <a:ext cx="3752850" cy="2428875"/>
                      </a:xfrm>
                      <a:prstGeom prst="rect">
                        <a:avLst/>
                      </a:prstGeom>
                      <a:ln>
                        <a:solidFill>
                          <a:schemeClr val="accent1"/>
                        </a:solidFill>
                      </a:ln>
                    </p:spPr>
                  </p:pic>
                </p:oleObj>
              </mc:Fallback>
            </mc:AlternateContent>
          </a:graphicData>
        </a:graphic>
      </p:graphicFrame>
      <p:sp>
        <p:nvSpPr>
          <p:cNvPr id="10" name="TextBox 9">
            <a:extLst>
              <a:ext uri="{FF2B5EF4-FFF2-40B4-BE49-F238E27FC236}">
                <a16:creationId xmlns:a16="http://schemas.microsoft.com/office/drawing/2014/main" id="{ECAB8E54-9056-4320-8E1B-5E642A23387A}"/>
              </a:ext>
            </a:extLst>
          </p:cNvPr>
          <p:cNvSpPr txBox="1"/>
          <p:nvPr/>
        </p:nvSpPr>
        <p:spPr>
          <a:xfrm>
            <a:off x="9649" y="3835838"/>
            <a:ext cx="1918539" cy="369332"/>
          </a:xfrm>
          <a:prstGeom prst="rect">
            <a:avLst/>
          </a:prstGeom>
          <a:noFill/>
        </p:spPr>
        <p:txBody>
          <a:bodyPr wrap="none" rtlCol="0">
            <a:spAutoFit/>
          </a:bodyPr>
          <a:lstStyle/>
          <a:p>
            <a:r>
              <a:rPr lang="en-US" b="1" dirty="0">
                <a:solidFill>
                  <a:srgbClr val="FF0000"/>
                </a:solidFill>
              </a:rPr>
              <a:t>Normal parse tree</a:t>
            </a:r>
          </a:p>
        </p:txBody>
      </p:sp>
      <p:sp>
        <p:nvSpPr>
          <p:cNvPr id="11" name="TextBox 10">
            <a:extLst>
              <a:ext uri="{FF2B5EF4-FFF2-40B4-BE49-F238E27FC236}">
                <a16:creationId xmlns:a16="http://schemas.microsoft.com/office/drawing/2014/main" id="{EBBF076C-CC17-46F1-9411-8E75FDBCE25E}"/>
              </a:ext>
            </a:extLst>
          </p:cNvPr>
          <p:cNvSpPr txBox="1"/>
          <p:nvPr/>
        </p:nvSpPr>
        <p:spPr>
          <a:xfrm>
            <a:off x="9875616" y="1640855"/>
            <a:ext cx="2194447" cy="369332"/>
          </a:xfrm>
          <a:prstGeom prst="rect">
            <a:avLst/>
          </a:prstGeom>
          <a:noFill/>
        </p:spPr>
        <p:txBody>
          <a:bodyPr wrap="none" rtlCol="0">
            <a:spAutoFit/>
          </a:bodyPr>
          <a:lstStyle/>
          <a:p>
            <a:r>
              <a:rPr lang="en-US" b="1" dirty="0">
                <a:solidFill>
                  <a:srgbClr val="FF0000"/>
                </a:solidFill>
              </a:rPr>
              <a:t>Attributed parse tree</a:t>
            </a:r>
          </a:p>
        </p:txBody>
      </p:sp>
      <p:graphicFrame>
        <p:nvGraphicFramePr>
          <p:cNvPr id="12" name="Object 11">
            <a:extLst>
              <a:ext uri="{FF2B5EF4-FFF2-40B4-BE49-F238E27FC236}">
                <a16:creationId xmlns:a16="http://schemas.microsoft.com/office/drawing/2014/main" id="{78D660A1-DDB7-43F4-BBDC-0F4685BF8042}"/>
              </a:ext>
            </a:extLst>
          </p:cNvPr>
          <p:cNvGraphicFramePr>
            <a:graphicFrameLocks noChangeAspect="1"/>
          </p:cNvGraphicFramePr>
          <p:nvPr>
            <p:extLst>
              <p:ext uri="{D42A27DB-BD31-4B8C-83A1-F6EECF244321}">
                <p14:modId xmlns:p14="http://schemas.microsoft.com/office/powerpoint/2010/main" val="1773923423"/>
              </p:ext>
            </p:extLst>
          </p:nvPr>
        </p:nvGraphicFramePr>
        <p:xfrm>
          <a:off x="121937" y="1559967"/>
          <a:ext cx="5108975" cy="2176990"/>
        </p:xfrm>
        <a:graphic>
          <a:graphicData uri="http://schemas.openxmlformats.org/presentationml/2006/ole">
            <mc:AlternateContent xmlns:mc="http://schemas.openxmlformats.org/markup-compatibility/2006">
              <mc:Choice xmlns:v="urn:schemas-microsoft-com:vml" Requires="v">
                <p:oleObj spid="_x0000_s17586" name="Bitmap Image" r:id="rId7" imgW="6162840" imgH="2552760" progId="PBrush">
                  <p:embed/>
                </p:oleObj>
              </mc:Choice>
              <mc:Fallback>
                <p:oleObj name="Bitmap Image" r:id="rId7" imgW="6162840" imgH="2552760" progId="PBrush">
                  <p:embed/>
                  <p:pic>
                    <p:nvPicPr>
                      <p:cNvPr id="7" name="Object 6">
                        <a:extLst>
                          <a:ext uri="{FF2B5EF4-FFF2-40B4-BE49-F238E27FC236}">
                            <a16:creationId xmlns:a16="http://schemas.microsoft.com/office/drawing/2014/main" id="{201B730E-82E5-4051-B642-4A32D496A995}"/>
                          </a:ext>
                        </a:extLst>
                      </p:cNvPr>
                      <p:cNvPicPr/>
                      <p:nvPr/>
                    </p:nvPicPr>
                    <p:blipFill>
                      <a:blip r:embed="rId8"/>
                      <a:stretch>
                        <a:fillRect/>
                      </a:stretch>
                    </p:blipFill>
                    <p:spPr>
                      <a:xfrm>
                        <a:off x="121937" y="1559967"/>
                        <a:ext cx="5108975" cy="2176990"/>
                      </a:xfrm>
                      <a:prstGeom prst="rect">
                        <a:avLst/>
                      </a:prstGeom>
                      <a:ln>
                        <a:solidFill>
                          <a:schemeClr val="accent1"/>
                        </a:solidFill>
                      </a:ln>
                    </p:spPr>
                  </p:pic>
                </p:oleObj>
              </mc:Fallback>
            </mc:AlternateContent>
          </a:graphicData>
        </a:graphic>
      </p:graphicFrame>
      <p:graphicFrame>
        <p:nvGraphicFramePr>
          <p:cNvPr id="13" name="Object 12">
            <a:extLst>
              <a:ext uri="{FF2B5EF4-FFF2-40B4-BE49-F238E27FC236}">
                <a16:creationId xmlns:a16="http://schemas.microsoft.com/office/drawing/2014/main" id="{D1943215-B1FA-4720-A6A1-6379CFBD9451}"/>
              </a:ext>
            </a:extLst>
          </p:cNvPr>
          <p:cNvGraphicFramePr>
            <a:graphicFrameLocks noChangeAspect="1"/>
          </p:cNvGraphicFramePr>
          <p:nvPr>
            <p:extLst>
              <p:ext uri="{D42A27DB-BD31-4B8C-83A1-F6EECF244321}">
                <p14:modId xmlns:p14="http://schemas.microsoft.com/office/powerpoint/2010/main" val="353947379"/>
              </p:ext>
            </p:extLst>
          </p:nvPr>
        </p:nvGraphicFramePr>
        <p:xfrm>
          <a:off x="3986660" y="4324028"/>
          <a:ext cx="2991730" cy="1455206"/>
        </p:xfrm>
        <a:graphic>
          <a:graphicData uri="http://schemas.openxmlformats.org/presentationml/2006/ole">
            <mc:AlternateContent xmlns:mc="http://schemas.openxmlformats.org/markup-compatibility/2006">
              <mc:Choice xmlns:v="urn:schemas-microsoft-com:vml" Requires="v">
                <p:oleObj spid="_x0000_s17587" name="Bitmap Image" r:id="rId9" imgW="2990880" imgH="1542960" progId="PBrush">
                  <p:embed/>
                </p:oleObj>
              </mc:Choice>
              <mc:Fallback>
                <p:oleObj name="Bitmap Image" r:id="rId9" imgW="2990880" imgH="1542960" progId="PBrush">
                  <p:embed/>
                  <p:pic>
                    <p:nvPicPr>
                      <p:cNvPr id="8" name="Object 7">
                        <a:extLst>
                          <a:ext uri="{FF2B5EF4-FFF2-40B4-BE49-F238E27FC236}">
                            <a16:creationId xmlns:a16="http://schemas.microsoft.com/office/drawing/2014/main" id="{AD58699A-DA3F-4C67-99A6-3154C2E0C7A1}"/>
                          </a:ext>
                        </a:extLst>
                      </p:cNvPr>
                      <p:cNvPicPr/>
                      <p:nvPr/>
                    </p:nvPicPr>
                    <p:blipFill>
                      <a:blip r:embed="rId10"/>
                      <a:stretch>
                        <a:fillRect/>
                      </a:stretch>
                    </p:blipFill>
                    <p:spPr>
                      <a:xfrm>
                        <a:off x="3986660" y="4324028"/>
                        <a:ext cx="2991730" cy="1455206"/>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8427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C1E96-3678-4A0A-9821-7E2F579C7048}"/>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graphicFrame>
        <p:nvGraphicFramePr>
          <p:cNvPr id="3" name="Object 2">
            <a:extLst>
              <a:ext uri="{FF2B5EF4-FFF2-40B4-BE49-F238E27FC236}">
                <a16:creationId xmlns:a16="http://schemas.microsoft.com/office/drawing/2014/main" id="{D251325B-BB19-41BA-A3CE-1B1C9E165B77}"/>
              </a:ext>
            </a:extLst>
          </p:cNvPr>
          <p:cNvGraphicFramePr>
            <a:graphicFrameLocks noChangeAspect="1"/>
          </p:cNvGraphicFramePr>
          <p:nvPr>
            <p:extLst>
              <p:ext uri="{D42A27DB-BD31-4B8C-83A1-F6EECF244321}">
                <p14:modId xmlns:p14="http://schemas.microsoft.com/office/powerpoint/2010/main" val="2458380184"/>
              </p:ext>
            </p:extLst>
          </p:nvPr>
        </p:nvGraphicFramePr>
        <p:xfrm>
          <a:off x="96969" y="547248"/>
          <a:ext cx="6191289" cy="6001643"/>
        </p:xfrm>
        <a:graphic>
          <a:graphicData uri="http://schemas.openxmlformats.org/presentationml/2006/ole">
            <mc:AlternateContent xmlns:mc="http://schemas.openxmlformats.org/markup-compatibility/2006">
              <mc:Choice xmlns:v="urn:schemas-microsoft-com:vml" Requires="v">
                <p:oleObj spid="_x0000_s15431" name="Bitmap Image" r:id="rId3" imgW="6505560" imgH="4505400" progId="PBrush">
                  <p:embed/>
                </p:oleObj>
              </mc:Choice>
              <mc:Fallback>
                <p:oleObj name="Bitmap Image" r:id="rId3" imgW="6505560" imgH="4505400" progId="PBrush">
                  <p:embed/>
                  <p:pic>
                    <p:nvPicPr>
                      <p:cNvPr id="5" name="Object 4">
                        <a:extLst>
                          <a:ext uri="{FF2B5EF4-FFF2-40B4-BE49-F238E27FC236}">
                            <a16:creationId xmlns:a16="http://schemas.microsoft.com/office/drawing/2014/main" id="{0E35F6AA-787A-4C7C-BE50-148E77F6A8F1}"/>
                          </a:ext>
                        </a:extLst>
                      </p:cNvPr>
                      <p:cNvPicPr/>
                      <p:nvPr/>
                    </p:nvPicPr>
                    <p:blipFill>
                      <a:blip r:embed="rId4"/>
                      <a:stretch>
                        <a:fillRect/>
                      </a:stretch>
                    </p:blipFill>
                    <p:spPr>
                      <a:xfrm>
                        <a:off x="96969" y="547248"/>
                        <a:ext cx="6191289" cy="6001643"/>
                      </a:xfrm>
                      <a:prstGeom prst="rect">
                        <a:avLst/>
                      </a:prstGeom>
                      <a:ln>
                        <a:solidFill>
                          <a:srgbClr val="FF0000"/>
                        </a:solidFill>
                      </a:ln>
                    </p:spPr>
                  </p:pic>
                </p:oleObj>
              </mc:Fallback>
            </mc:AlternateContent>
          </a:graphicData>
        </a:graphic>
      </p:graphicFrame>
      <p:sp>
        <p:nvSpPr>
          <p:cNvPr id="5" name="TextBox 4">
            <a:extLst>
              <a:ext uri="{FF2B5EF4-FFF2-40B4-BE49-F238E27FC236}">
                <a16:creationId xmlns:a16="http://schemas.microsoft.com/office/drawing/2014/main" id="{B1846416-0459-4019-B6DC-7A3167A7B82C}"/>
              </a:ext>
            </a:extLst>
          </p:cNvPr>
          <p:cNvSpPr txBox="1"/>
          <p:nvPr/>
        </p:nvSpPr>
        <p:spPr>
          <a:xfrm>
            <a:off x="6457071" y="192135"/>
            <a:ext cx="5637960" cy="6370975"/>
          </a:xfrm>
          <a:prstGeom prst="rect">
            <a:avLst/>
          </a:prstGeom>
          <a:noFill/>
          <a:ln>
            <a:solidFill>
              <a:srgbClr val="FF0000"/>
            </a:solidFill>
          </a:ln>
        </p:spPr>
        <p:txBody>
          <a:bodyPr wrap="square">
            <a:spAutoFit/>
          </a:bodyPr>
          <a:lstStyle/>
          <a:p>
            <a:pPr marL="285750" indent="-285750" algn="just">
              <a:buFont typeface="Arial" panose="020B0604020202020204" pitchFamily="34" charset="0"/>
              <a:buChar char="•"/>
            </a:pPr>
            <a:r>
              <a:rPr lang="en-US" sz="2400" b="0" i="0" u="none" strike="noStrike" baseline="0" dirty="0">
                <a:latin typeface="Times-Roman"/>
              </a:rPr>
              <a:t>Each rule specifies the </a:t>
            </a:r>
            <a:r>
              <a:rPr lang="en-US" sz="2400" b="1" i="1" u="none" strike="noStrike" baseline="0" dirty="0">
                <a:solidFill>
                  <a:srgbClr val="FF0000"/>
                </a:solidFill>
                <a:latin typeface="Times-Roman"/>
              </a:rPr>
              <a:t>value of one attribute</a:t>
            </a:r>
            <a:r>
              <a:rPr lang="en-US" sz="2400" b="0" i="0" u="none" strike="noStrike" baseline="0" dirty="0">
                <a:latin typeface="Times-Roman"/>
              </a:rPr>
              <a:t> in terms of </a:t>
            </a:r>
            <a:r>
              <a:rPr lang="en-US" sz="2400" b="1" i="1" u="none" strike="noStrike" baseline="0" dirty="0">
                <a:solidFill>
                  <a:srgbClr val="002060"/>
                </a:solidFill>
                <a:latin typeface="Times-Roman"/>
              </a:rPr>
              <a:t>literal constants </a:t>
            </a:r>
            <a:r>
              <a:rPr lang="en-US" sz="2400" b="0" i="0" u="none" strike="noStrike" baseline="0" dirty="0">
                <a:latin typeface="Times-Roman"/>
              </a:rPr>
              <a:t>and the </a:t>
            </a:r>
            <a:r>
              <a:rPr lang="en-US" sz="2400" b="1" i="1" dirty="0">
                <a:solidFill>
                  <a:srgbClr val="002060"/>
                </a:solidFill>
                <a:latin typeface="Times-Roman"/>
              </a:rPr>
              <a:t>attributes of other symbols </a:t>
            </a:r>
            <a:r>
              <a:rPr lang="en-US" sz="2400" b="0" i="0" u="none" strike="noStrike" baseline="0" dirty="0">
                <a:latin typeface="Times-Roman"/>
              </a:rPr>
              <a:t>in the production.</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A rule </a:t>
            </a:r>
            <a:r>
              <a:rPr lang="en-US" sz="2400" dirty="0">
                <a:latin typeface="Times-Roman"/>
              </a:rPr>
              <a:t>can</a:t>
            </a:r>
            <a:r>
              <a:rPr lang="en-US" sz="2400" b="0" i="0" u="none" strike="noStrike" baseline="0" dirty="0">
                <a:latin typeface="Times-Roman"/>
              </a:rPr>
              <a:t> pass information from the production’s left-hand side to its right-hand side; a rule can also pass information in the other direction.</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The rules for production 4 pass information in </a:t>
            </a:r>
            <a:r>
              <a:rPr lang="en-US" sz="2400" b="0" i="0" u="none" strike="noStrike" baseline="0" dirty="0">
                <a:solidFill>
                  <a:srgbClr val="FF0000"/>
                </a:solidFill>
                <a:latin typeface="Times-Roman"/>
              </a:rPr>
              <a:t>both directions</a:t>
            </a:r>
            <a:r>
              <a:rPr lang="en-US" sz="2400" b="0" i="0" u="none" strike="noStrike" baseline="0" dirty="0">
                <a:latin typeface="Times-Roman"/>
              </a:rPr>
              <a:t>.</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Given a string in the </a:t>
            </a:r>
            <a:r>
              <a:rPr lang="en-US" sz="2400" b="0" i="1" u="none" strike="noStrike" baseline="0" dirty="0">
                <a:latin typeface="Times-Italic"/>
              </a:rPr>
              <a:t>SBN </a:t>
            </a:r>
            <a:r>
              <a:rPr lang="en-US" sz="2400" b="0" i="0" u="none" strike="noStrike" baseline="0" dirty="0">
                <a:latin typeface="Times-Roman"/>
              </a:rPr>
              <a:t>grammar, the attribution rules set </a:t>
            </a:r>
            <a:r>
              <a:rPr lang="en-US" sz="2400" b="1" i="1" u="none" strike="noStrike" baseline="0" dirty="0" err="1">
                <a:solidFill>
                  <a:srgbClr val="FF0000"/>
                </a:solidFill>
                <a:latin typeface="Times-Italic"/>
              </a:rPr>
              <a:t>Number</a:t>
            </a:r>
            <a:r>
              <a:rPr lang="en-US" sz="2400" b="1" i="1" u="none" strike="noStrike" baseline="0" dirty="0" err="1">
                <a:solidFill>
                  <a:srgbClr val="FF0000"/>
                </a:solidFill>
                <a:latin typeface="LetterGothic-Slant_167"/>
              </a:rPr>
              <a:t>.value</a:t>
            </a:r>
            <a:r>
              <a:rPr lang="en-US" sz="2400" b="1" i="1" u="none" strike="noStrike" baseline="0" dirty="0">
                <a:solidFill>
                  <a:srgbClr val="FF0000"/>
                </a:solidFill>
                <a:latin typeface="LetterGothic-Slant_167"/>
              </a:rPr>
              <a:t> </a:t>
            </a:r>
            <a:r>
              <a:rPr lang="en-US" sz="2400" b="0" i="0" u="none" strike="noStrike" baseline="0" dirty="0">
                <a:latin typeface="Times-Roman"/>
              </a:rPr>
              <a:t>to the decimal value of the binary input string.</a:t>
            </a:r>
          </a:p>
          <a:p>
            <a:pPr algn="just"/>
            <a:r>
              <a:rPr lang="en-US" sz="2400" i="1" dirty="0" err="1">
                <a:solidFill>
                  <a:srgbClr val="FF0000"/>
                </a:solidFill>
                <a:latin typeface="Times-Roman"/>
              </a:rPr>
              <a:t>ie</a:t>
            </a:r>
            <a:r>
              <a:rPr lang="en-US" sz="2400" i="1" dirty="0">
                <a:solidFill>
                  <a:srgbClr val="FF0000"/>
                </a:solidFill>
                <a:latin typeface="Times-Roman"/>
              </a:rPr>
              <a:t>., -101 as -5</a:t>
            </a:r>
            <a:r>
              <a:rPr lang="en-US" sz="2400" dirty="0">
                <a:latin typeface="Times-Roman"/>
              </a:rPr>
              <a:t>.</a:t>
            </a:r>
            <a:endParaRPr lang="en-US" sz="2400" dirty="0"/>
          </a:p>
        </p:txBody>
      </p:sp>
    </p:spTree>
    <p:extLst>
      <p:ext uri="{BB962C8B-B14F-4D97-AF65-F5344CB8AC3E}">
        <p14:creationId xmlns:p14="http://schemas.microsoft.com/office/powerpoint/2010/main" val="3984243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7BF7D-294D-483A-A51B-7CD22D88B10B}"/>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graphicFrame>
        <p:nvGraphicFramePr>
          <p:cNvPr id="3" name="Object 2">
            <a:extLst>
              <a:ext uri="{FF2B5EF4-FFF2-40B4-BE49-F238E27FC236}">
                <a16:creationId xmlns:a16="http://schemas.microsoft.com/office/drawing/2014/main" id="{C8435139-9C23-436E-B5FC-D08162641F29}"/>
              </a:ext>
            </a:extLst>
          </p:cNvPr>
          <p:cNvGraphicFramePr>
            <a:graphicFrameLocks noChangeAspect="1"/>
          </p:cNvGraphicFramePr>
          <p:nvPr>
            <p:extLst>
              <p:ext uri="{D42A27DB-BD31-4B8C-83A1-F6EECF244321}">
                <p14:modId xmlns:p14="http://schemas.microsoft.com/office/powerpoint/2010/main" val="182017227"/>
              </p:ext>
            </p:extLst>
          </p:nvPr>
        </p:nvGraphicFramePr>
        <p:xfrm>
          <a:off x="96969" y="466932"/>
          <a:ext cx="6163154" cy="5258620"/>
        </p:xfrm>
        <a:graphic>
          <a:graphicData uri="http://schemas.openxmlformats.org/presentationml/2006/ole">
            <mc:AlternateContent xmlns:mc="http://schemas.openxmlformats.org/markup-compatibility/2006">
              <mc:Choice xmlns:v="urn:schemas-microsoft-com:vml" Requires="v">
                <p:oleObj spid="_x0000_s16520" name="Bitmap Image" r:id="rId3" imgW="6505560" imgH="4505400" progId="PBrush">
                  <p:embed/>
                </p:oleObj>
              </mc:Choice>
              <mc:Fallback>
                <p:oleObj name="Bitmap Image" r:id="rId3" imgW="6505560" imgH="4505400" progId="PBrush">
                  <p:embed/>
                  <p:pic>
                    <p:nvPicPr>
                      <p:cNvPr id="3" name="Object 2">
                        <a:extLst>
                          <a:ext uri="{FF2B5EF4-FFF2-40B4-BE49-F238E27FC236}">
                            <a16:creationId xmlns:a16="http://schemas.microsoft.com/office/drawing/2014/main" id="{D251325B-BB19-41BA-A3CE-1B1C9E165B77}"/>
                          </a:ext>
                        </a:extLst>
                      </p:cNvPr>
                      <p:cNvPicPr/>
                      <p:nvPr/>
                    </p:nvPicPr>
                    <p:blipFill>
                      <a:blip r:embed="rId4"/>
                      <a:stretch>
                        <a:fillRect/>
                      </a:stretch>
                    </p:blipFill>
                    <p:spPr>
                      <a:xfrm>
                        <a:off x="96969" y="466932"/>
                        <a:ext cx="6163154" cy="5258620"/>
                      </a:xfrm>
                      <a:prstGeom prst="rect">
                        <a:avLst/>
                      </a:prstGeom>
                      <a:ln>
                        <a:solidFill>
                          <a:srgbClr val="FF0000"/>
                        </a:solidFill>
                      </a:ln>
                    </p:spPr>
                  </p:pic>
                </p:oleObj>
              </mc:Fallback>
            </mc:AlternateContent>
          </a:graphicData>
        </a:graphic>
      </p:graphicFrame>
      <p:sp>
        <p:nvSpPr>
          <p:cNvPr id="5" name="TextBox 4">
            <a:extLst>
              <a:ext uri="{FF2B5EF4-FFF2-40B4-BE49-F238E27FC236}">
                <a16:creationId xmlns:a16="http://schemas.microsoft.com/office/drawing/2014/main" id="{71E9C185-1350-447A-BDB3-137B1D706301}"/>
              </a:ext>
            </a:extLst>
          </p:cNvPr>
          <p:cNvSpPr txBox="1"/>
          <p:nvPr/>
        </p:nvSpPr>
        <p:spPr>
          <a:xfrm>
            <a:off x="6386732" y="0"/>
            <a:ext cx="5708299" cy="1200329"/>
          </a:xfrm>
          <a:prstGeom prst="rect">
            <a:avLst/>
          </a:prstGeom>
          <a:noFill/>
          <a:ln>
            <a:solidFill>
              <a:srgbClr val="FF0000"/>
            </a:solidFill>
          </a:ln>
        </p:spPr>
        <p:txBody>
          <a:bodyPr wrap="square">
            <a:spAutoFit/>
          </a:bodyPr>
          <a:lstStyle/>
          <a:p>
            <a:pPr algn="just"/>
            <a:r>
              <a:rPr lang="en-US" sz="1800" b="0" i="0" u="none" strike="noStrike" baseline="0" dirty="0">
                <a:latin typeface="Times-Roman"/>
              </a:rPr>
              <a:t>For example, the string </a:t>
            </a:r>
            <a:r>
              <a:rPr lang="en-US" b="1" i="0" u="none" strike="noStrike" baseline="0" dirty="0">
                <a:solidFill>
                  <a:srgbClr val="FF0000"/>
                </a:solidFill>
                <a:latin typeface="LetterGothic"/>
              </a:rPr>
              <a:t>-101 </a:t>
            </a:r>
            <a:r>
              <a:rPr lang="en-US" sz="1800" b="0" i="0" u="none" strike="noStrike" baseline="0" dirty="0">
                <a:latin typeface="Times-Roman"/>
              </a:rPr>
              <a:t>causes the attribution shown in Figure 4.6a.</a:t>
            </a:r>
          </a:p>
          <a:p>
            <a:pPr algn="just"/>
            <a:endParaRPr lang="en-US" dirty="0">
              <a:latin typeface="Times-Roman"/>
            </a:endParaRPr>
          </a:p>
          <a:p>
            <a:pPr algn="just"/>
            <a:r>
              <a:rPr lang="en-US" sz="1800" b="0" i="0" u="none" strike="noStrike" baseline="0" dirty="0">
                <a:latin typeface="Times-Roman"/>
              </a:rPr>
              <a:t>Notice that </a:t>
            </a:r>
            <a:r>
              <a:rPr lang="en-US" sz="1800" b="1" i="1" u="none" strike="noStrike" baseline="0" dirty="0" err="1">
                <a:solidFill>
                  <a:srgbClr val="FF0000"/>
                </a:solidFill>
                <a:latin typeface="Times-Italic"/>
              </a:rPr>
              <a:t>Number</a:t>
            </a:r>
            <a:r>
              <a:rPr lang="en-US" sz="1800" b="1" i="0" u="none" strike="noStrike" baseline="0" dirty="0" err="1">
                <a:solidFill>
                  <a:srgbClr val="FF0000"/>
                </a:solidFill>
                <a:latin typeface="LetterGothic-Slant_167"/>
              </a:rPr>
              <a:t>.value</a:t>
            </a:r>
            <a:r>
              <a:rPr lang="en-US" sz="1800" b="1" i="0" u="none" strike="noStrike" baseline="0" dirty="0">
                <a:solidFill>
                  <a:srgbClr val="FF0000"/>
                </a:solidFill>
                <a:latin typeface="LetterGothic-Slant_167"/>
              </a:rPr>
              <a:t> </a:t>
            </a:r>
            <a:r>
              <a:rPr lang="en-US" sz="1800" b="0" i="0" u="none" strike="noStrike" baseline="0" dirty="0">
                <a:latin typeface="Times-Roman"/>
              </a:rPr>
              <a:t>has the value </a:t>
            </a:r>
            <a:r>
              <a:rPr lang="en-US" sz="1800" b="1" i="0" u="none" strike="noStrike" baseline="0" dirty="0">
                <a:solidFill>
                  <a:srgbClr val="FF0000"/>
                </a:solidFill>
                <a:latin typeface="LetterGothic"/>
              </a:rPr>
              <a:t>-5</a:t>
            </a:r>
            <a:r>
              <a:rPr lang="en-US" sz="1800" b="0" i="0" u="none" strike="noStrike" baseline="0" dirty="0">
                <a:latin typeface="Times-Roman"/>
              </a:rPr>
              <a:t>.</a:t>
            </a:r>
            <a:endParaRPr lang="en-US" dirty="0"/>
          </a:p>
        </p:txBody>
      </p:sp>
      <p:graphicFrame>
        <p:nvGraphicFramePr>
          <p:cNvPr id="6" name="Object 5">
            <a:extLst>
              <a:ext uri="{FF2B5EF4-FFF2-40B4-BE49-F238E27FC236}">
                <a16:creationId xmlns:a16="http://schemas.microsoft.com/office/drawing/2014/main" id="{5950C843-AD59-4964-9FE0-E13136FCA12C}"/>
              </a:ext>
            </a:extLst>
          </p:cNvPr>
          <p:cNvGraphicFramePr>
            <a:graphicFrameLocks noChangeAspect="1"/>
          </p:cNvGraphicFramePr>
          <p:nvPr>
            <p:extLst>
              <p:ext uri="{D42A27DB-BD31-4B8C-83A1-F6EECF244321}">
                <p14:modId xmlns:p14="http://schemas.microsoft.com/office/powerpoint/2010/main" val="3094349228"/>
              </p:ext>
            </p:extLst>
          </p:nvPr>
        </p:nvGraphicFramePr>
        <p:xfrm>
          <a:off x="6541477" y="1364567"/>
          <a:ext cx="5553554" cy="5493434"/>
        </p:xfrm>
        <a:graphic>
          <a:graphicData uri="http://schemas.openxmlformats.org/presentationml/2006/ole">
            <mc:AlternateContent xmlns:mc="http://schemas.openxmlformats.org/markup-compatibility/2006">
              <mc:Choice xmlns:v="urn:schemas-microsoft-com:vml" Requires="v">
                <p:oleObj spid="_x0000_s16521" name="Bitmap Image" r:id="rId5" imgW="4381560" imgH="4533840" progId="PBrush">
                  <p:embed/>
                </p:oleObj>
              </mc:Choice>
              <mc:Fallback>
                <p:oleObj name="Bitmap Image" r:id="rId5" imgW="4381560" imgH="4533840" progId="PBrush">
                  <p:embed/>
                  <p:pic>
                    <p:nvPicPr>
                      <p:cNvPr id="0" name=""/>
                      <p:cNvPicPr/>
                      <p:nvPr/>
                    </p:nvPicPr>
                    <p:blipFill>
                      <a:blip r:embed="rId6"/>
                      <a:stretch>
                        <a:fillRect/>
                      </a:stretch>
                    </p:blipFill>
                    <p:spPr>
                      <a:xfrm>
                        <a:off x="6541477" y="1364567"/>
                        <a:ext cx="5553554" cy="5493434"/>
                      </a:xfrm>
                      <a:prstGeom prst="rect">
                        <a:avLst/>
                      </a:prstGeom>
                      <a:ln>
                        <a:solidFill>
                          <a:srgbClr val="FF0000"/>
                        </a:solidFill>
                      </a:ln>
                    </p:spPr>
                  </p:pic>
                </p:oleObj>
              </mc:Fallback>
            </mc:AlternateContent>
          </a:graphicData>
        </a:graphic>
      </p:graphicFrame>
      <p:sp>
        <p:nvSpPr>
          <p:cNvPr id="8" name="TextBox 7">
            <a:extLst>
              <a:ext uri="{FF2B5EF4-FFF2-40B4-BE49-F238E27FC236}">
                <a16:creationId xmlns:a16="http://schemas.microsoft.com/office/drawing/2014/main" id="{D24EBBFC-9E98-45CA-95C6-6D9981FDC26F}"/>
              </a:ext>
            </a:extLst>
          </p:cNvPr>
          <p:cNvSpPr txBox="1"/>
          <p:nvPr/>
        </p:nvSpPr>
        <p:spPr>
          <a:xfrm>
            <a:off x="96968" y="5842337"/>
            <a:ext cx="6289763" cy="1015663"/>
          </a:xfrm>
          <a:prstGeom prst="rect">
            <a:avLst/>
          </a:prstGeom>
          <a:noFill/>
          <a:ln>
            <a:solidFill>
              <a:srgbClr val="FF0000"/>
            </a:solidFill>
          </a:ln>
        </p:spPr>
        <p:txBody>
          <a:bodyPr wrap="square">
            <a:spAutoFit/>
          </a:bodyPr>
          <a:lstStyle/>
          <a:p>
            <a:pPr algn="just"/>
            <a:r>
              <a:rPr lang="en-US" sz="2000" b="0" i="0" u="none" strike="noStrike" baseline="0" dirty="0">
                <a:latin typeface="Times-Roman"/>
              </a:rPr>
              <a:t>To </a:t>
            </a:r>
            <a:r>
              <a:rPr lang="en-US" sz="2000" b="0" i="0" u="none" strike="noStrike" baseline="0" dirty="0">
                <a:solidFill>
                  <a:srgbClr val="FF0000"/>
                </a:solidFill>
                <a:latin typeface="Times-Roman"/>
              </a:rPr>
              <a:t>evaluate an attributed parse tree </a:t>
            </a:r>
            <a:r>
              <a:rPr lang="en-US" sz="2000" b="0" i="0" u="none" strike="noStrike" baseline="0" dirty="0">
                <a:latin typeface="Times-Roman"/>
              </a:rPr>
              <a:t>for some sentence in </a:t>
            </a:r>
            <a:r>
              <a:rPr lang="en-US" sz="2000" b="0" i="1" u="none" strike="noStrike" baseline="0" dirty="0">
                <a:latin typeface="Times-Italic"/>
              </a:rPr>
              <a:t>L</a:t>
            </a:r>
            <a:r>
              <a:rPr lang="en-US" sz="2000" dirty="0">
                <a:latin typeface="RMTMI"/>
              </a:rPr>
              <a:t>(</a:t>
            </a:r>
            <a:r>
              <a:rPr lang="en-US" sz="2000" b="0" i="1" u="none" strike="noStrike" baseline="0" dirty="0">
                <a:latin typeface="Times-Italic"/>
              </a:rPr>
              <a:t>SBN</a:t>
            </a:r>
            <a:r>
              <a:rPr lang="en-US" sz="2000" dirty="0">
                <a:latin typeface="RMTMI"/>
              </a:rPr>
              <a:t>)</a:t>
            </a:r>
            <a:r>
              <a:rPr lang="en-US" sz="2000" b="0" i="0" u="none" strike="noStrike" baseline="0" dirty="0">
                <a:latin typeface="Times-Roman"/>
              </a:rPr>
              <a:t>, the attributes specified in the various rules are instantiated for each node in the parse tree.</a:t>
            </a:r>
            <a:endParaRPr lang="en-US" sz="2000" dirty="0"/>
          </a:p>
        </p:txBody>
      </p:sp>
    </p:spTree>
    <p:extLst>
      <p:ext uri="{BB962C8B-B14F-4D97-AF65-F5344CB8AC3E}">
        <p14:creationId xmlns:p14="http://schemas.microsoft.com/office/powerpoint/2010/main" val="286466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80B6099-DDD9-498C-86C8-C4DCC94C09D2}"/>
              </a:ext>
            </a:extLst>
          </p:cNvPr>
          <p:cNvGraphicFramePr>
            <a:graphicFrameLocks noChangeAspect="1"/>
          </p:cNvGraphicFramePr>
          <p:nvPr>
            <p:extLst>
              <p:ext uri="{D42A27DB-BD31-4B8C-83A1-F6EECF244321}">
                <p14:modId xmlns:p14="http://schemas.microsoft.com/office/powerpoint/2010/main" val="4248162995"/>
              </p:ext>
            </p:extLst>
          </p:nvPr>
        </p:nvGraphicFramePr>
        <p:xfrm>
          <a:off x="4414071" y="112542"/>
          <a:ext cx="3914003" cy="6588016"/>
        </p:xfrm>
        <a:graphic>
          <a:graphicData uri="http://schemas.openxmlformats.org/presentationml/2006/ole">
            <mc:AlternateContent xmlns:mc="http://schemas.openxmlformats.org/markup-compatibility/2006">
              <mc:Choice xmlns:v="urn:schemas-microsoft-com:vml" Requires="v">
                <p:oleObj spid="_x0000_s20593" name="Bitmap Image" r:id="rId3" imgW="4381560" imgH="4533840" progId="PBrush">
                  <p:embed/>
                </p:oleObj>
              </mc:Choice>
              <mc:Fallback>
                <p:oleObj name="Bitmap Image" r:id="rId3" imgW="4381560" imgH="4533840" progId="PBrush">
                  <p:embed/>
                  <p:pic>
                    <p:nvPicPr>
                      <p:cNvPr id="6" name="Object 5">
                        <a:extLst>
                          <a:ext uri="{FF2B5EF4-FFF2-40B4-BE49-F238E27FC236}">
                            <a16:creationId xmlns:a16="http://schemas.microsoft.com/office/drawing/2014/main" id="{5950C843-AD59-4964-9FE0-E13136FCA12C}"/>
                          </a:ext>
                        </a:extLst>
                      </p:cNvPr>
                      <p:cNvPicPr/>
                      <p:nvPr/>
                    </p:nvPicPr>
                    <p:blipFill>
                      <a:blip r:embed="rId4"/>
                      <a:stretch>
                        <a:fillRect/>
                      </a:stretch>
                    </p:blipFill>
                    <p:spPr>
                      <a:xfrm>
                        <a:off x="4414071" y="112542"/>
                        <a:ext cx="3914003" cy="6588016"/>
                      </a:xfrm>
                      <a:prstGeom prst="rect">
                        <a:avLst/>
                      </a:prstGeom>
                      <a:ln>
                        <a:solidFill>
                          <a:srgbClr val="FF0000"/>
                        </a:solidFill>
                      </a:ln>
                    </p:spPr>
                  </p:pic>
                </p:oleObj>
              </mc:Fallback>
            </mc:AlternateContent>
          </a:graphicData>
        </a:graphic>
      </p:graphicFrame>
      <p:graphicFrame>
        <p:nvGraphicFramePr>
          <p:cNvPr id="5" name="Object 4">
            <a:extLst>
              <a:ext uri="{FF2B5EF4-FFF2-40B4-BE49-F238E27FC236}">
                <a16:creationId xmlns:a16="http://schemas.microsoft.com/office/drawing/2014/main" id="{D0AE93C3-49EA-4DDF-8C6B-892F375A0790}"/>
              </a:ext>
            </a:extLst>
          </p:cNvPr>
          <p:cNvGraphicFramePr>
            <a:graphicFrameLocks noChangeAspect="1"/>
          </p:cNvGraphicFramePr>
          <p:nvPr>
            <p:extLst>
              <p:ext uri="{D42A27DB-BD31-4B8C-83A1-F6EECF244321}">
                <p14:modId xmlns:p14="http://schemas.microsoft.com/office/powerpoint/2010/main" val="2444760419"/>
              </p:ext>
            </p:extLst>
          </p:nvPr>
        </p:nvGraphicFramePr>
        <p:xfrm>
          <a:off x="8452142" y="112542"/>
          <a:ext cx="3660572" cy="6588016"/>
        </p:xfrm>
        <a:graphic>
          <a:graphicData uri="http://schemas.openxmlformats.org/presentationml/2006/ole">
            <mc:AlternateContent xmlns:mc="http://schemas.openxmlformats.org/markup-compatibility/2006">
              <mc:Choice xmlns:v="urn:schemas-microsoft-com:vml" Requires="v">
                <p:oleObj spid="_x0000_s20594" name="Bitmap Image" r:id="rId5" imgW="4952880" imgH="4419720" progId="PBrush">
                  <p:embed/>
                </p:oleObj>
              </mc:Choice>
              <mc:Fallback>
                <p:oleObj name="Bitmap Image" r:id="rId5" imgW="4952880" imgH="4419720" progId="PBrush">
                  <p:embed/>
                  <p:pic>
                    <p:nvPicPr>
                      <p:cNvPr id="5" name="Object 4">
                        <a:extLst>
                          <a:ext uri="{FF2B5EF4-FFF2-40B4-BE49-F238E27FC236}">
                            <a16:creationId xmlns:a16="http://schemas.microsoft.com/office/drawing/2014/main" id="{CFD9DA52-FFBB-4420-ABF3-C76CD1BD5045}"/>
                          </a:ext>
                        </a:extLst>
                      </p:cNvPr>
                      <p:cNvPicPr/>
                      <p:nvPr/>
                    </p:nvPicPr>
                    <p:blipFill>
                      <a:blip r:embed="rId6"/>
                      <a:stretch>
                        <a:fillRect/>
                      </a:stretch>
                    </p:blipFill>
                    <p:spPr>
                      <a:xfrm>
                        <a:off x="8452142" y="112542"/>
                        <a:ext cx="3660572" cy="6588016"/>
                      </a:xfrm>
                      <a:prstGeom prst="rect">
                        <a:avLst/>
                      </a:prstGeom>
                      <a:ln>
                        <a:solidFill>
                          <a:schemeClr val="accent1"/>
                        </a:solidFill>
                      </a:ln>
                    </p:spPr>
                  </p:pic>
                </p:oleObj>
              </mc:Fallback>
            </mc:AlternateContent>
          </a:graphicData>
        </a:graphic>
      </p:graphicFrame>
      <p:graphicFrame>
        <p:nvGraphicFramePr>
          <p:cNvPr id="6" name="Object 5">
            <a:extLst>
              <a:ext uri="{FF2B5EF4-FFF2-40B4-BE49-F238E27FC236}">
                <a16:creationId xmlns:a16="http://schemas.microsoft.com/office/drawing/2014/main" id="{F393DC35-BAF1-4A1C-98F9-FC791963EE0A}"/>
              </a:ext>
            </a:extLst>
          </p:cNvPr>
          <p:cNvGraphicFramePr>
            <a:graphicFrameLocks noChangeAspect="1"/>
          </p:cNvGraphicFramePr>
          <p:nvPr>
            <p:extLst>
              <p:ext uri="{D42A27DB-BD31-4B8C-83A1-F6EECF244321}">
                <p14:modId xmlns:p14="http://schemas.microsoft.com/office/powerpoint/2010/main" val="1579316200"/>
              </p:ext>
            </p:extLst>
          </p:nvPr>
        </p:nvGraphicFramePr>
        <p:xfrm>
          <a:off x="79286" y="-1"/>
          <a:ext cx="4207745" cy="5641145"/>
        </p:xfrm>
        <a:graphic>
          <a:graphicData uri="http://schemas.openxmlformats.org/presentationml/2006/ole">
            <mc:AlternateContent xmlns:mc="http://schemas.openxmlformats.org/markup-compatibility/2006">
              <mc:Choice xmlns:v="urn:schemas-microsoft-com:vml" Requires="v">
                <p:oleObj spid="_x0000_s20595" name="Bitmap Image" r:id="rId7" imgW="6505560" imgH="4505400" progId="PBrush">
                  <p:embed/>
                </p:oleObj>
              </mc:Choice>
              <mc:Fallback>
                <p:oleObj name="Bitmap Image" r:id="rId7" imgW="6505560" imgH="4505400" progId="PBrush">
                  <p:embed/>
                  <p:pic>
                    <p:nvPicPr>
                      <p:cNvPr id="3" name="Object 2">
                        <a:extLst>
                          <a:ext uri="{FF2B5EF4-FFF2-40B4-BE49-F238E27FC236}">
                            <a16:creationId xmlns:a16="http://schemas.microsoft.com/office/drawing/2014/main" id="{C8435139-9C23-436E-B5FC-D08162641F29}"/>
                          </a:ext>
                        </a:extLst>
                      </p:cNvPr>
                      <p:cNvPicPr/>
                      <p:nvPr/>
                    </p:nvPicPr>
                    <p:blipFill>
                      <a:blip r:embed="rId8"/>
                      <a:stretch>
                        <a:fillRect/>
                      </a:stretch>
                    </p:blipFill>
                    <p:spPr>
                      <a:xfrm>
                        <a:off x="79286" y="-1"/>
                        <a:ext cx="4207745" cy="5641145"/>
                      </a:xfrm>
                      <a:prstGeom prst="rect">
                        <a:avLst/>
                      </a:prstGeom>
                      <a:ln>
                        <a:solidFill>
                          <a:srgbClr val="FF0000"/>
                        </a:solidFill>
                      </a:ln>
                    </p:spPr>
                  </p:pic>
                </p:oleObj>
              </mc:Fallback>
            </mc:AlternateContent>
          </a:graphicData>
        </a:graphic>
      </p:graphicFrame>
      <p:sp>
        <p:nvSpPr>
          <p:cNvPr id="7" name="TextBox 6">
            <a:extLst>
              <a:ext uri="{FF2B5EF4-FFF2-40B4-BE49-F238E27FC236}">
                <a16:creationId xmlns:a16="http://schemas.microsoft.com/office/drawing/2014/main" id="{C2395621-2370-413E-8AB2-75ACB74E70D9}"/>
              </a:ext>
            </a:extLst>
          </p:cNvPr>
          <p:cNvSpPr txBox="1"/>
          <p:nvPr/>
        </p:nvSpPr>
        <p:spPr>
          <a:xfrm>
            <a:off x="79286" y="5777228"/>
            <a:ext cx="4207745" cy="923330"/>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1800" b="1" i="1" u="none" strike="noStrike" baseline="0" dirty="0">
                <a:solidFill>
                  <a:srgbClr val="FF0000"/>
                </a:solidFill>
                <a:latin typeface="LetterGothic-Slant_167"/>
              </a:rPr>
              <a:t>value</a:t>
            </a:r>
            <a:r>
              <a:rPr lang="en-US" sz="1800" b="0" i="0" u="none" strike="noStrike" baseline="0" dirty="0">
                <a:latin typeface="LetterGothic-Slant_167"/>
              </a:rPr>
              <a:t> </a:t>
            </a:r>
            <a:r>
              <a:rPr lang="en-US" sz="1800" b="0" i="0" u="none" strike="noStrike" baseline="0" dirty="0">
                <a:latin typeface="Times-Roman"/>
              </a:rPr>
              <a:t>and </a:t>
            </a:r>
            <a:r>
              <a:rPr lang="en-US" b="1" i="1" dirty="0">
                <a:solidFill>
                  <a:srgbClr val="FF0000"/>
                </a:solidFill>
                <a:latin typeface="LetterGothic-Slant_167"/>
              </a:rPr>
              <a:t>negative</a:t>
            </a:r>
            <a:r>
              <a:rPr lang="en-US" sz="1800" b="0" i="0" u="none" strike="noStrike" baseline="0" dirty="0">
                <a:latin typeface="LetterGothic-Slant_167"/>
              </a:rPr>
              <a:t> </a:t>
            </a:r>
            <a:r>
              <a:rPr lang="en-US" sz="1800" b="0" i="0" u="none" strike="noStrike" baseline="0" dirty="0">
                <a:latin typeface="Times-Roman"/>
              </a:rPr>
              <a:t>attributes are synthesized</a:t>
            </a:r>
            <a:r>
              <a:rPr lang="en-US" dirty="0">
                <a:latin typeface="Times-Roman"/>
              </a:rPr>
              <a:t>.</a:t>
            </a:r>
            <a:r>
              <a:rPr lang="en-US" sz="1800" b="0" i="0" u="none" strike="noStrike" baseline="0" dirty="0">
                <a:latin typeface="Times-Roman"/>
              </a:rPr>
              <a:t> </a:t>
            </a:r>
          </a:p>
          <a:p>
            <a:pPr marL="285750" indent="-285750" algn="just">
              <a:buFont typeface="Arial" panose="020B0604020202020204" pitchFamily="34" charset="0"/>
              <a:buChar char="•"/>
            </a:pPr>
            <a:r>
              <a:rPr lang="en-US" sz="1800" b="0" i="0" u="none" strike="noStrike" baseline="0" dirty="0">
                <a:latin typeface="Times-Roman"/>
              </a:rPr>
              <a:t>the </a:t>
            </a:r>
            <a:r>
              <a:rPr lang="en-US" b="1" i="1" dirty="0">
                <a:solidFill>
                  <a:srgbClr val="FF0000"/>
                </a:solidFill>
                <a:latin typeface="LetterGothic-Slant_167"/>
              </a:rPr>
              <a:t>position</a:t>
            </a:r>
            <a:r>
              <a:rPr lang="en-US" sz="1800" b="0" i="0" u="none" strike="noStrike" baseline="0" dirty="0">
                <a:latin typeface="LetterGothic-Slant_167"/>
              </a:rPr>
              <a:t> </a:t>
            </a:r>
            <a:r>
              <a:rPr lang="en-US" sz="1800" b="0" i="0" u="none" strike="noStrike" baseline="0" dirty="0">
                <a:latin typeface="Times-Roman"/>
              </a:rPr>
              <a:t>attribute is inherited.</a:t>
            </a:r>
            <a:endParaRPr lang="en-US" sz="2100" dirty="0"/>
          </a:p>
        </p:txBody>
      </p:sp>
    </p:spTree>
    <p:extLst>
      <p:ext uri="{BB962C8B-B14F-4D97-AF65-F5344CB8AC3E}">
        <p14:creationId xmlns:p14="http://schemas.microsoft.com/office/powerpoint/2010/main" val="1410462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7D8F7F-827D-4C7F-8605-4255C34D8765}"/>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id="{17BC2FE5-5077-430A-BDAF-1B66C7C07762}"/>
              </a:ext>
            </a:extLst>
          </p:cNvPr>
          <p:cNvSpPr txBox="1"/>
          <p:nvPr/>
        </p:nvSpPr>
        <p:spPr>
          <a:xfrm>
            <a:off x="126610" y="525252"/>
            <a:ext cx="7188590" cy="6247864"/>
          </a:xfrm>
          <a:prstGeom prst="rect">
            <a:avLst/>
          </a:prstGeom>
          <a:noFill/>
          <a:ln>
            <a:solidFill>
              <a:schemeClr val="accent1"/>
            </a:solidFill>
          </a:ln>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Roman"/>
              </a:rPr>
              <a:t>Figure 4.6b shows the </a:t>
            </a:r>
            <a:r>
              <a:rPr lang="en-US" sz="2000" b="0" i="1" u="none" strike="noStrike" baseline="0" dirty="0">
                <a:solidFill>
                  <a:srgbClr val="FF0000"/>
                </a:solidFill>
                <a:latin typeface="Times-Roman"/>
              </a:rPr>
              <a:t>attribute-dependence graph</a:t>
            </a:r>
            <a:r>
              <a:rPr lang="en-US" sz="2000" b="0" i="0" u="none" strike="noStrike" baseline="0" dirty="0">
                <a:latin typeface="Times-Roman"/>
              </a:rPr>
              <a:t> induced by the parse tree for the string </a:t>
            </a:r>
            <a:r>
              <a:rPr lang="en-US" sz="2000" b="1" i="1" u="none" strike="noStrike" baseline="0" dirty="0">
                <a:solidFill>
                  <a:srgbClr val="FF0000"/>
                </a:solidFill>
                <a:latin typeface="LetterGothic"/>
              </a:rPr>
              <a:t>-101</a:t>
            </a:r>
            <a:r>
              <a:rPr lang="en-US" sz="2000" b="0" i="0" u="none" strike="noStrike" baseline="0" dirty="0">
                <a:latin typeface="Times-Roman"/>
              </a:rPr>
              <a:t>.</a:t>
            </a:r>
            <a:endParaRPr lang="en-US" sz="2000" dirty="0"/>
          </a:p>
          <a:p>
            <a:pPr algn="just"/>
            <a:endParaRPr lang="en-US" sz="2000" b="0" i="0" u="none" strike="noStrike" baseline="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To evaluate an attributed parse tree for some sentence in </a:t>
            </a:r>
            <a:r>
              <a:rPr lang="en-US" sz="2000" b="0" i="1" u="none" strike="noStrike" baseline="0" dirty="0">
                <a:latin typeface="Times-Italic"/>
              </a:rPr>
              <a:t>L(SBN</a:t>
            </a:r>
            <a:r>
              <a:rPr lang="en-US" sz="2000" dirty="0">
                <a:latin typeface="RMTMI"/>
              </a:rPr>
              <a:t>)</a:t>
            </a:r>
            <a:r>
              <a:rPr lang="en-US" sz="2000" b="0" i="0" u="none" strike="noStrike" baseline="0" dirty="0">
                <a:latin typeface="Times-Roman"/>
              </a:rPr>
              <a:t>, the attributes specified in the various rules are instantiated for each node in the parse tree.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This creates, for example, an attribute instance for both </a:t>
            </a:r>
            <a:r>
              <a:rPr lang="en-US" sz="2000" b="1" i="1" u="none" strike="noStrike" baseline="0" dirty="0">
                <a:solidFill>
                  <a:srgbClr val="FF0000"/>
                </a:solidFill>
                <a:latin typeface="LetterGothic-Slant_167"/>
              </a:rPr>
              <a:t>value</a:t>
            </a:r>
            <a:r>
              <a:rPr lang="en-US" sz="2000" b="0" i="0" u="none" strike="noStrike" baseline="0" dirty="0">
                <a:latin typeface="LetterGothic-Slant_167"/>
              </a:rPr>
              <a:t> </a:t>
            </a:r>
            <a:r>
              <a:rPr lang="en-US" sz="2000" b="0" i="0" u="none" strike="noStrike" baseline="0" dirty="0">
                <a:latin typeface="Times-Roman"/>
              </a:rPr>
              <a:t>and </a:t>
            </a:r>
            <a:r>
              <a:rPr lang="en-US" sz="2000" b="1" i="1" dirty="0">
                <a:solidFill>
                  <a:srgbClr val="FF0000"/>
                </a:solidFill>
                <a:latin typeface="LetterGothic-Slant_167"/>
              </a:rPr>
              <a:t>position</a:t>
            </a:r>
            <a:r>
              <a:rPr lang="en-US" sz="2000" b="0" i="0" u="none" strike="noStrike" baseline="0" dirty="0">
                <a:latin typeface="LetterGothic-Slant_167"/>
              </a:rPr>
              <a:t> </a:t>
            </a:r>
            <a:r>
              <a:rPr lang="en-US" sz="2000" b="0" i="0" u="none" strike="noStrike" baseline="0" dirty="0">
                <a:latin typeface="Times-Roman"/>
              </a:rPr>
              <a:t>in each </a:t>
            </a:r>
            <a:r>
              <a:rPr lang="en-US" sz="2000" b="1" i="1" dirty="0">
                <a:solidFill>
                  <a:srgbClr val="FF0000"/>
                </a:solidFill>
                <a:latin typeface="LetterGothic-Slant_167"/>
              </a:rPr>
              <a:t>List</a:t>
            </a:r>
            <a:r>
              <a:rPr lang="en-US" sz="2000" b="0" i="1" u="none" strike="noStrike" baseline="0" dirty="0">
                <a:latin typeface="Times-Italic"/>
              </a:rPr>
              <a:t> </a:t>
            </a:r>
            <a:r>
              <a:rPr lang="en-US" sz="2000" b="0" i="0" u="none" strike="noStrike" baseline="0" dirty="0">
                <a:latin typeface="Times-Roman"/>
              </a:rPr>
              <a:t>node.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Each rule implicitly defines a set of dependences; the attribute being defined depends on each argument to the rule.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Taken over the entire parse tree, these dependences form an </a:t>
            </a:r>
            <a:r>
              <a:rPr lang="en-US" sz="2000" b="1" i="1" u="none" strike="noStrike" baseline="0" dirty="0">
                <a:solidFill>
                  <a:srgbClr val="FF0000"/>
                </a:solidFill>
                <a:latin typeface="Times-Italic"/>
              </a:rPr>
              <a:t>attribute dependence graph</a:t>
            </a:r>
            <a:r>
              <a:rPr lang="en-US" sz="2000" b="0" i="0" u="none" strike="noStrike" baseline="0" dirty="0">
                <a:latin typeface="Times-Roman"/>
              </a:rPr>
              <a:t>.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Edges in the graph follow the flow of values in the evaluation of a rule; an edge from </a:t>
            </a:r>
            <a:r>
              <a:rPr lang="en-US" sz="2000" b="1" i="1" u="none" strike="noStrike" baseline="0" dirty="0" err="1">
                <a:solidFill>
                  <a:srgbClr val="FF0000"/>
                </a:solidFill>
                <a:latin typeface="Times-Italic"/>
              </a:rPr>
              <a:t>node</a:t>
            </a:r>
            <a:r>
              <a:rPr lang="en-US" sz="2000" b="1" i="1" u="none" strike="noStrike" baseline="-25000" dirty="0" err="1">
                <a:solidFill>
                  <a:srgbClr val="FF0000"/>
                </a:solidFill>
                <a:latin typeface="Times-Italic"/>
              </a:rPr>
              <a:t>i</a:t>
            </a:r>
            <a:r>
              <a:rPr lang="en-US" sz="2000" b="1" i="1" u="none" strike="noStrike" baseline="-25000" dirty="0">
                <a:solidFill>
                  <a:srgbClr val="FF0000"/>
                </a:solidFill>
                <a:latin typeface="Times-Italic"/>
              </a:rPr>
              <a:t> </a:t>
            </a:r>
            <a:r>
              <a:rPr lang="en-US" sz="2000" b="1" i="1" u="none" strike="noStrike" baseline="0" dirty="0">
                <a:solidFill>
                  <a:srgbClr val="FF0000"/>
                </a:solidFill>
                <a:latin typeface="Times-Italic"/>
              </a:rPr>
              <a:t>. </a:t>
            </a:r>
            <a:r>
              <a:rPr lang="en-US" sz="2000" b="1" i="1" u="none" strike="noStrike" baseline="0" dirty="0" err="1">
                <a:solidFill>
                  <a:srgbClr val="FF0000"/>
                </a:solidFill>
                <a:latin typeface="Times-Italic"/>
              </a:rPr>
              <a:t>field</a:t>
            </a:r>
            <a:r>
              <a:rPr lang="en-US" sz="2000" b="1" i="1" u="none" strike="noStrike" baseline="-25000" dirty="0" err="1">
                <a:solidFill>
                  <a:srgbClr val="FF0000"/>
                </a:solidFill>
                <a:latin typeface="Times-Italic"/>
              </a:rPr>
              <a:t>j</a:t>
            </a:r>
            <a:r>
              <a:rPr lang="en-US" sz="2000" b="1" i="1" u="none" strike="noStrike" baseline="0" dirty="0">
                <a:solidFill>
                  <a:srgbClr val="FF0000"/>
                </a:solidFill>
                <a:latin typeface="Times-Italic"/>
              </a:rPr>
              <a:t> </a:t>
            </a:r>
            <a:r>
              <a:rPr lang="en-US" sz="2000" b="1" i="1" u="none" strike="noStrike" baseline="0" dirty="0">
                <a:solidFill>
                  <a:srgbClr val="FF0000"/>
                </a:solidFill>
                <a:latin typeface="Times-Roman"/>
              </a:rPr>
              <a:t>to </a:t>
            </a:r>
            <a:r>
              <a:rPr lang="en-US" sz="2000" b="1" i="1" u="none" strike="noStrike" baseline="0" dirty="0" err="1">
                <a:solidFill>
                  <a:srgbClr val="FF0000"/>
                </a:solidFill>
                <a:latin typeface="Times-Italic"/>
              </a:rPr>
              <a:t>node</a:t>
            </a:r>
            <a:r>
              <a:rPr lang="en-US" sz="2000" b="1" i="1" u="none" strike="noStrike" baseline="-25000" dirty="0" err="1">
                <a:solidFill>
                  <a:srgbClr val="FF0000"/>
                </a:solidFill>
                <a:latin typeface="Times-Italic"/>
              </a:rPr>
              <a:t>k</a:t>
            </a:r>
            <a:r>
              <a:rPr lang="en-US" sz="2000" b="1" i="1" u="none" strike="noStrike" baseline="0" dirty="0" err="1">
                <a:solidFill>
                  <a:srgbClr val="FF0000"/>
                </a:solidFill>
                <a:latin typeface="Times-Italic"/>
              </a:rPr>
              <a:t>.field</a:t>
            </a:r>
            <a:r>
              <a:rPr lang="en-US" sz="2000" b="1" i="1" u="none" strike="noStrike" baseline="-25000" dirty="0" err="1">
                <a:solidFill>
                  <a:srgbClr val="FF0000"/>
                </a:solidFill>
                <a:latin typeface="Times-Italic"/>
              </a:rPr>
              <a:t>l</a:t>
            </a:r>
            <a:r>
              <a:rPr lang="en-US" sz="2000" b="1" i="1" u="none" strike="noStrike" baseline="0" dirty="0">
                <a:solidFill>
                  <a:srgbClr val="FF0000"/>
                </a:solidFill>
                <a:latin typeface="Times-Italic"/>
              </a:rPr>
              <a:t> </a:t>
            </a:r>
            <a:r>
              <a:rPr lang="en-US" sz="2000" b="0" i="0" u="none" strike="noStrike" baseline="0" dirty="0">
                <a:latin typeface="Times-Roman"/>
              </a:rPr>
              <a:t>indicates that the rule defining </a:t>
            </a:r>
            <a:r>
              <a:rPr lang="en-US" sz="2000" i="1" u="none" strike="noStrike" baseline="0" dirty="0" err="1">
                <a:solidFill>
                  <a:srgbClr val="0070C0"/>
                </a:solidFill>
                <a:latin typeface="Times-Italic"/>
              </a:rPr>
              <a:t>node</a:t>
            </a:r>
            <a:r>
              <a:rPr lang="en-US" sz="2000" i="1" u="none" strike="noStrike" baseline="-25000" dirty="0" err="1">
                <a:solidFill>
                  <a:srgbClr val="0070C0"/>
                </a:solidFill>
                <a:latin typeface="Times-Italic"/>
              </a:rPr>
              <a:t>k</a:t>
            </a:r>
            <a:r>
              <a:rPr lang="en-US" sz="2000" i="1" u="none" strike="noStrike" baseline="-25000" dirty="0">
                <a:solidFill>
                  <a:srgbClr val="0070C0"/>
                </a:solidFill>
                <a:latin typeface="Times-Italic"/>
              </a:rPr>
              <a:t> </a:t>
            </a:r>
            <a:r>
              <a:rPr lang="en-US" sz="2000" i="1" u="none" strike="noStrike" baseline="0" dirty="0">
                <a:solidFill>
                  <a:srgbClr val="0070C0"/>
                </a:solidFill>
                <a:latin typeface="Times-Italic"/>
              </a:rPr>
              <a:t>. </a:t>
            </a:r>
            <a:r>
              <a:rPr lang="en-US" sz="2000" i="1" u="none" strike="noStrike" baseline="0" dirty="0" err="1">
                <a:solidFill>
                  <a:srgbClr val="0070C0"/>
                </a:solidFill>
                <a:latin typeface="Times-Italic"/>
              </a:rPr>
              <a:t>field</a:t>
            </a:r>
            <a:r>
              <a:rPr lang="en-US" sz="2000" i="1" u="none" strike="noStrike" baseline="-25000" dirty="0" err="1">
                <a:solidFill>
                  <a:srgbClr val="0070C0"/>
                </a:solidFill>
                <a:latin typeface="Times-Italic"/>
              </a:rPr>
              <a:t>l</a:t>
            </a:r>
            <a:r>
              <a:rPr lang="en-US" sz="2000" i="1" u="none" strike="noStrike" baseline="0" dirty="0">
                <a:solidFill>
                  <a:srgbClr val="0070C0"/>
                </a:solidFill>
                <a:latin typeface="Times-Italic"/>
              </a:rPr>
              <a:t> </a:t>
            </a:r>
            <a:r>
              <a:rPr lang="en-US" sz="2000" i="0" u="none" strike="noStrike" baseline="0" dirty="0">
                <a:solidFill>
                  <a:srgbClr val="0070C0"/>
                </a:solidFill>
                <a:latin typeface="Times-Roman"/>
              </a:rPr>
              <a:t>uses the value of </a:t>
            </a:r>
            <a:r>
              <a:rPr lang="en-US" sz="2000" i="1" u="none" strike="noStrike" baseline="0" dirty="0" err="1">
                <a:solidFill>
                  <a:srgbClr val="0070C0"/>
                </a:solidFill>
                <a:latin typeface="Times-Italic"/>
              </a:rPr>
              <a:t>node</a:t>
            </a:r>
            <a:r>
              <a:rPr lang="en-US" sz="2000" i="1" u="none" strike="noStrike" baseline="-25000" dirty="0" err="1">
                <a:solidFill>
                  <a:srgbClr val="0070C0"/>
                </a:solidFill>
                <a:latin typeface="Times-Italic"/>
              </a:rPr>
              <a:t>i</a:t>
            </a:r>
            <a:r>
              <a:rPr lang="en-US" sz="2000" i="1" u="none" strike="noStrike" baseline="0" dirty="0">
                <a:solidFill>
                  <a:srgbClr val="0070C0"/>
                </a:solidFill>
                <a:latin typeface="Times-Italic"/>
              </a:rPr>
              <a:t> .</a:t>
            </a:r>
            <a:r>
              <a:rPr lang="en-US" sz="2000" i="1" u="none" strike="noStrike" baseline="0" dirty="0" err="1">
                <a:solidFill>
                  <a:srgbClr val="0070C0"/>
                </a:solidFill>
                <a:latin typeface="Times-Italic"/>
              </a:rPr>
              <a:t>field</a:t>
            </a:r>
            <a:r>
              <a:rPr lang="en-US" sz="2000" i="1" u="none" strike="noStrike" baseline="-25000" dirty="0" err="1">
                <a:solidFill>
                  <a:srgbClr val="0070C0"/>
                </a:solidFill>
                <a:latin typeface="Times-Italic"/>
              </a:rPr>
              <a:t>j</a:t>
            </a:r>
            <a:r>
              <a:rPr lang="en-US" sz="2000" i="1" u="none" strike="noStrike" baseline="0" dirty="0">
                <a:solidFill>
                  <a:srgbClr val="0070C0"/>
                </a:solidFill>
                <a:latin typeface="Times-Italic"/>
              </a:rPr>
              <a:t> </a:t>
            </a:r>
            <a:r>
              <a:rPr lang="en-US" sz="2000" b="0" i="0" u="none" strike="noStrike" baseline="0" dirty="0">
                <a:latin typeface="Times-Roman"/>
              </a:rPr>
              <a:t>as one of its inputs. </a:t>
            </a:r>
            <a:endParaRPr lang="en-US" sz="2000" dirty="0">
              <a:latin typeface="Times-Roman"/>
            </a:endParaRPr>
          </a:p>
        </p:txBody>
      </p:sp>
      <p:graphicFrame>
        <p:nvGraphicFramePr>
          <p:cNvPr id="5" name="Object 4">
            <a:extLst>
              <a:ext uri="{FF2B5EF4-FFF2-40B4-BE49-F238E27FC236}">
                <a16:creationId xmlns:a16="http://schemas.microsoft.com/office/drawing/2014/main" id="{CFD9DA52-FFBB-4420-ABF3-C76CD1BD5045}"/>
              </a:ext>
            </a:extLst>
          </p:cNvPr>
          <p:cNvGraphicFramePr>
            <a:graphicFrameLocks noChangeAspect="1"/>
          </p:cNvGraphicFramePr>
          <p:nvPr>
            <p:extLst>
              <p:ext uri="{D42A27DB-BD31-4B8C-83A1-F6EECF244321}">
                <p14:modId xmlns:p14="http://schemas.microsoft.com/office/powerpoint/2010/main" val="77500686"/>
              </p:ext>
            </p:extLst>
          </p:nvPr>
        </p:nvGraphicFramePr>
        <p:xfrm>
          <a:off x="7441810" y="112542"/>
          <a:ext cx="4623580" cy="6535432"/>
        </p:xfrm>
        <a:graphic>
          <a:graphicData uri="http://schemas.openxmlformats.org/presentationml/2006/ole">
            <mc:AlternateContent xmlns:mc="http://schemas.openxmlformats.org/markup-compatibility/2006">
              <mc:Choice xmlns:v="urn:schemas-microsoft-com:vml" Requires="v">
                <p:oleObj spid="_x0000_s18478" name="Bitmap Image" r:id="rId3" imgW="4952880" imgH="4419720" progId="PBrush">
                  <p:embed/>
                </p:oleObj>
              </mc:Choice>
              <mc:Fallback>
                <p:oleObj name="Bitmap Image" r:id="rId3" imgW="4952880" imgH="4419720" progId="PBrush">
                  <p:embed/>
                  <p:pic>
                    <p:nvPicPr>
                      <p:cNvPr id="0" name=""/>
                      <p:cNvPicPr/>
                      <p:nvPr/>
                    </p:nvPicPr>
                    <p:blipFill>
                      <a:blip r:embed="rId4"/>
                      <a:stretch>
                        <a:fillRect/>
                      </a:stretch>
                    </p:blipFill>
                    <p:spPr>
                      <a:xfrm>
                        <a:off x="7441810" y="112542"/>
                        <a:ext cx="4623580" cy="6535432"/>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378881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0F914-926C-4DE5-A953-68DFBFABEAC6}"/>
              </a:ext>
            </a:extLst>
          </p:cNvPr>
          <p:cNvSpPr txBox="1"/>
          <p:nvPr/>
        </p:nvSpPr>
        <p:spPr>
          <a:xfrm>
            <a:off x="0" y="0"/>
            <a:ext cx="151285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Introduction</a:t>
            </a:r>
          </a:p>
        </p:txBody>
      </p:sp>
      <p:sp>
        <p:nvSpPr>
          <p:cNvPr id="4" name="TextBox 3">
            <a:extLst>
              <a:ext uri="{FF2B5EF4-FFF2-40B4-BE49-F238E27FC236}">
                <a16:creationId xmlns:a16="http://schemas.microsoft.com/office/drawing/2014/main" id="{4BADA54D-8A3C-4D6D-9CB1-D2CE82ACDD1B}"/>
              </a:ext>
            </a:extLst>
          </p:cNvPr>
          <p:cNvSpPr txBox="1"/>
          <p:nvPr/>
        </p:nvSpPr>
        <p:spPr>
          <a:xfrm>
            <a:off x="173501" y="443567"/>
            <a:ext cx="11844997" cy="6263253"/>
          </a:xfrm>
          <a:prstGeom prst="rect">
            <a:avLst/>
          </a:prstGeom>
          <a:noFill/>
          <a:ln>
            <a:solidFill>
              <a:srgbClr val="FF0000"/>
            </a:solidFill>
          </a:ln>
        </p:spPr>
        <p:txBody>
          <a:bodyPr wrap="square">
            <a:spAutoFit/>
          </a:bodyPr>
          <a:lstStyle/>
          <a:p>
            <a:pPr marL="342900" indent="-342900" algn="just">
              <a:buFont typeface="Arial" panose="020B0604020202020204" pitchFamily="34" charset="0"/>
              <a:buChar char="•"/>
            </a:pPr>
            <a:r>
              <a:rPr lang="en-US" sz="2400" b="0" i="0" u="none" strike="noStrike" baseline="0" dirty="0">
                <a:latin typeface="Times-Roman"/>
              </a:rPr>
              <a:t>An input program that is grammatically correct may still contain serious errors that would prevent compilation.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To detect such errors, a compiler performs a further level of checking that involves considering each statement in its actual </a:t>
            </a:r>
            <a:r>
              <a:rPr lang="en-US" sz="2400" b="1" i="1" u="none" strike="noStrike" baseline="0" dirty="0">
                <a:solidFill>
                  <a:srgbClr val="002060"/>
                </a:solidFill>
                <a:latin typeface="Times-Roman"/>
              </a:rPr>
              <a:t>context</a:t>
            </a:r>
            <a:r>
              <a:rPr lang="en-US" sz="2400" b="0" i="0" u="none" strike="noStrike" baseline="0" dirty="0">
                <a:latin typeface="Times-Roman"/>
              </a:rPr>
              <a:t>. </a:t>
            </a:r>
          </a:p>
          <a:p>
            <a:pPr marL="1257300" lvl="2" indent="-342900">
              <a:buAutoNum type="arabicParenBoth"/>
            </a:pPr>
            <a:r>
              <a:rPr lang="en-US" sz="1900" b="0" i="0" u="none" strike="noStrike" baseline="0" dirty="0">
                <a:latin typeface="Times-Roman"/>
              </a:rPr>
              <a:t>it </a:t>
            </a:r>
            <a:r>
              <a:rPr lang="en-US" sz="1900" b="0" i="0" u="none" strike="noStrike" baseline="0" dirty="0">
                <a:solidFill>
                  <a:srgbClr val="FF0000"/>
                </a:solidFill>
                <a:latin typeface="Times-Roman"/>
              </a:rPr>
              <a:t>needs knowledge </a:t>
            </a:r>
            <a:r>
              <a:rPr lang="en-US" sz="1900" b="0" i="0" u="none" strike="noStrike" baseline="0" dirty="0">
                <a:latin typeface="Times-Roman"/>
              </a:rPr>
              <a:t>about the input program that goes well beyond syntax</a:t>
            </a:r>
          </a:p>
          <a:p>
            <a:pPr marL="1257300" lvl="2" indent="-342900">
              <a:buAutoNum type="arabicParenBoth"/>
            </a:pPr>
            <a:r>
              <a:rPr lang="en-US" sz="1900" b="0" i="0" u="none" strike="noStrike" baseline="0" dirty="0">
                <a:latin typeface="Times-Roman"/>
              </a:rPr>
              <a:t>It </a:t>
            </a:r>
            <a:r>
              <a:rPr lang="en-US" sz="1900" b="0" i="0" u="none" strike="noStrike" baseline="0" dirty="0">
                <a:solidFill>
                  <a:srgbClr val="FF0000"/>
                </a:solidFill>
                <a:latin typeface="Times-Roman"/>
              </a:rPr>
              <a:t>needs detailed computation </a:t>
            </a:r>
            <a:r>
              <a:rPr lang="en-US" sz="1900" b="0" i="0" u="none" strike="noStrike" baseline="0" dirty="0">
                <a:latin typeface="Times-Roman"/>
              </a:rPr>
              <a:t>encoded in the input program.</a:t>
            </a:r>
          </a:p>
          <a:p>
            <a:pPr marL="1257300" lvl="2" indent="-342900">
              <a:buAutoNum type="arabicParenBoth"/>
            </a:pPr>
            <a:r>
              <a:rPr lang="en-US" sz="1900" b="0" i="0" u="none" strike="noStrike" baseline="0" dirty="0">
                <a:latin typeface="Times-Roman"/>
              </a:rPr>
              <a:t>It must know </a:t>
            </a:r>
            <a:r>
              <a:rPr lang="en-US" sz="1900" b="0" i="0" u="none" strike="noStrike" baseline="0" dirty="0">
                <a:solidFill>
                  <a:srgbClr val="FF0000"/>
                </a:solidFill>
                <a:latin typeface="Times-Roman"/>
              </a:rPr>
              <a:t>what values </a:t>
            </a:r>
            <a:r>
              <a:rPr lang="en-US" sz="1900" b="0" i="0" u="none" strike="noStrike" baseline="0" dirty="0">
                <a:latin typeface="Times-Roman"/>
              </a:rPr>
              <a:t>are represented, where they reside, and how they flow from name to name.</a:t>
            </a:r>
          </a:p>
          <a:p>
            <a:pPr lvl="2"/>
            <a:endParaRPr lang="en-US" sz="1900" b="0" i="0" u="none" strike="noStrike" baseline="0" dirty="0">
              <a:latin typeface="Times-Roman"/>
            </a:endParaRPr>
          </a:p>
          <a:p>
            <a:pPr lvl="2"/>
            <a:r>
              <a:rPr lang="en-US" sz="1900" b="0" i="0" u="none" strike="noStrike" baseline="0" dirty="0">
                <a:latin typeface="Times-Roman"/>
              </a:rPr>
              <a:t>All of these facts can be derived from the source code, </a:t>
            </a:r>
            <a:r>
              <a:rPr lang="en-US" sz="1900" b="0" i="0" u="none" strike="noStrike" baseline="0" dirty="0">
                <a:solidFill>
                  <a:srgbClr val="FF0000"/>
                </a:solidFill>
                <a:latin typeface="Times-Roman"/>
              </a:rPr>
              <a:t>using contextual knowledge, by deeper analysis.</a:t>
            </a:r>
          </a:p>
          <a:p>
            <a:pPr algn="l"/>
            <a:endParaRPr lang="en-US" sz="1900" dirty="0">
              <a:latin typeface="Times-Roman"/>
            </a:endParaRPr>
          </a:p>
          <a:p>
            <a:pPr marL="742950" lvl="1" indent="-285750" algn="just">
              <a:buFont typeface="Arial" panose="020B0604020202020204" pitchFamily="34" charset="0"/>
              <a:buChar char="•"/>
            </a:pPr>
            <a:r>
              <a:rPr lang="en-US" sz="1900" b="0" i="0" u="none" strike="noStrike" baseline="0" dirty="0">
                <a:latin typeface="Times-Roman"/>
              </a:rPr>
              <a:t>These kinds of analysis are either performed alongside parsing or in a </a:t>
            </a:r>
            <a:r>
              <a:rPr lang="en-US" sz="1900" b="0" i="0" u="none" strike="noStrike" baseline="0" dirty="0" err="1">
                <a:latin typeface="Times-Roman"/>
              </a:rPr>
              <a:t>postpass</a:t>
            </a:r>
            <a:r>
              <a:rPr lang="en-US" sz="1900" b="0" i="0" u="none" strike="noStrike" baseline="0" dirty="0">
                <a:latin typeface="Times-Roman"/>
              </a:rPr>
              <a:t> that traverses the </a:t>
            </a:r>
            <a:r>
              <a:rPr lang="en-US" sz="1900" dirty="0">
                <a:latin typeface="Times-RomanSC"/>
              </a:rPr>
              <a:t>IR</a:t>
            </a:r>
            <a:r>
              <a:rPr lang="en-US" sz="1900" b="0" i="0" u="none" strike="noStrike" baseline="0" dirty="0">
                <a:latin typeface="Times-RomanSC"/>
              </a:rPr>
              <a:t> </a:t>
            </a:r>
            <a:r>
              <a:rPr lang="en-US" sz="1900" b="0" i="0" u="none" strike="noStrike" baseline="0" dirty="0">
                <a:latin typeface="Times-Roman"/>
              </a:rPr>
              <a:t>produced by the parser. </a:t>
            </a:r>
          </a:p>
          <a:p>
            <a:pPr marL="742950" lvl="1" indent="-285750" algn="just">
              <a:buFont typeface="Arial" panose="020B0604020202020204" pitchFamily="34" charset="0"/>
              <a:buChar char="•"/>
            </a:pPr>
            <a:r>
              <a:rPr lang="en-US" sz="1900" b="0" i="0" u="none" strike="noStrike" baseline="0" dirty="0">
                <a:latin typeface="Times-Roman"/>
              </a:rPr>
              <a:t>We call this analysis either “</a:t>
            </a:r>
            <a:r>
              <a:rPr lang="en-US" sz="1900" b="0" i="0" u="none" strike="noStrike" baseline="0" dirty="0">
                <a:solidFill>
                  <a:srgbClr val="FF0000"/>
                </a:solidFill>
                <a:latin typeface="Times-Roman"/>
              </a:rPr>
              <a:t>context-sensitive analysis</a:t>
            </a:r>
            <a:r>
              <a:rPr lang="en-US" sz="1900" b="0" i="0" u="none" strike="noStrike" baseline="0" dirty="0">
                <a:latin typeface="Times-Roman"/>
              </a:rPr>
              <a:t>,” to differentiate it from parsing, or “</a:t>
            </a:r>
            <a:r>
              <a:rPr lang="en-US" sz="1900" b="0" i="0" u="none" strike="noStrike" baseline="0" dirty="0">
                <a:solidFill>
                  <a:srgbClr val="FF0000"/>
                </a:solidFill>
                <a:latin typeface="Times-Roman"/>
              </a:rPr>
              <a:t>semantic elaboration</a:t>
            </a:r>
            <a:r>
              <a:rPr lang="en-US" sz="1900" b="0" i="0" u="none" strike="noStrike" baseline="0" dirty="0">
                <a:latin typeface="Times-Roman"/>
              </a:rPr>
              <a:t>,” since its elaborates the IR.</a:t>
            </a:r>
          </a:p>
          <a:p>
            <a:pPr marL="742950" lvl="1" indent="-285750" algn="just">
              <a:buFont typeface="Arial" panose="020B0604020202020204" pitchFamily="34" charset="0"/>
              <a:buChar char="•"/>
            </a:pPr>
            <a:endParaRPr lang="en-US" sz="1900" b="0" i="0" u="none" strike="noStrike" baseline="0" dirty="0">
              <a:latin typeface="Times-Roman"/>
            </a:endParaRPr>
          </a:p>
          <a:p>
            <a:pPr marL="342900" indent="-342900" algn="just">
              <a:buFont typeface="Arial" panose="020B0604020202020204" pitchFamily="34" charset="0"/>
              <a:buChar char="•"/>
            </a:pPr>
            <a:r>
              <a:rPr lang="en-US" sz="2400" dirty="0">
                <a:latin typeface="Times-Roman"/>
              </a:rPr>
              <a:t>We will discuss </a:t>
            </a:r>
            <a:r>
              <a:rPr lang="en-US" sz="2400" b="0" i="0" u="none" strike="noStrike" baseline="0" dirty="0">
                <a:latin typeface="Times-Roman"/>
              </a:rPr>
              <a:t>two techniques for context-sensitive checking</a:t>
            </a:r>
          </a:p>
          <a:p>
            <a:pPr algn="just"/>
            <a:r>
              <a:rPr lang="en-US" sz="2400" dirty="0">
                <a:latin typeface="Times-Roman"/>
              </a:rPr>
              <a:t>	(1) </a:t>
            </a:r>
            <a:r>
              <a:rPr lang="en-US" sz="2400" b="0" i="0" u="none" strike="noStrike" baseline="0" dirty="0">
                <a:latin typeface="Times-Roman"/>
              </a:rPr>
              <a:t>Attribute grammars.</a:t>
            </a:r>
          </a:p>
          <a:p>
            <a:pPr algn="just"/>
            <a:r>
              <a:rPr lang="en-US" sz="2400" dirty="0">
                <a:latin typeface="Times-Roman"/>
              </a:rPr>
              <a:t>            (2) S</a:t>
            </a:r>
            <a:r>
              <a:rPr lang="en-US" sz="2400" b="0" i="0" u="none" strike="noStrike" baseline="0" dirty="0">
                <a:latin typeface="Times-Roman"/>
              </a:rPr>
              <a:t>yntax-directed translation.</a:t>
            </a:r>
            <a:endParaRPr lang="en-US" sz="2400" dirty="0">
              <a:latin typeface="Times-Roman"/>
            </a:endParaRPr>
          </a:p>
        </p:txBody>
      </p:sp>
    </p:spTree>
    <p:extLst>
      <p:ext uri="{BB962C8B-B14F-4D97-AF65-F5344CB8AC3E}">
        <p14:creationId xmlns:p14="http://schemas.microsoft.com/office/powerpoint/2010/main" val="1037531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D45F6-EC73-4F91-AC43-C19FB4FC857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graphicFrame>
        <p:nvGraphicFramePr>
          <p:cNvPr id="3" name="Object 2">
            <a:extLst>
              <a:ext uri="{FF2B5EF4-FFF2-40B4-BE49-F238E27FC236}">
                <a16:creationId xmlns:a16="http://schemas.microsoft.com/office/drawing/2014/main" id="{2F5AF4EE-54E5-41C3-B9C9-2809A62CD9CD}"/>
              </a:ext>
            </a:extLst>
          </p:cNvPr>
          <p:cNvGraphicFramePr>
            <a:graphicFrameLocks noChangeAspect="1"/>
          </p:cNvGraphicFramePr>
          <p:nvPr>
            <p:extLst>
              <p:ext uri="{D42A27DB-BD31-4B8C-83A1-F6EECF244321}">
                <p14:modId xmlns:p14="http://schemas.microsoft.com/office/powerpoint/2010/main" val="3574658806"/>
              </p:ext>
            </p:extLst>
          </p:nvPr>
        </p:nvGraphicFramePr>
        <p:xfrm>
          <a:off x="7624688" y="112714"/>
          <a:ext cx="4440311" cy="5528432"/>
        </p:xfrm>
        <a:graphic>
          <a:graphicData uri="http://schemas.openxmlformats.org/presentationml/2006/ole">
            <mc:AlternateContent xmlns:mc="http://schemas.openxmlformats.org/markup-compatibility/2006">
              <mc:Choice xmlns:v="urn:schemas-microsoft-com:vml" Requires="v">
                <p:oleObj spid="_x0000_s19501" name="Bitmap Image" r:id="rId3" imgW="4952880" imgH="4419720" progId="PBrush">
                  <p:embed/>
                </p:oleObj>
              </mc:Choice>
              <mc:Fallback>
                <p:oleObj name="Bitmap Image" r:id="rId3" imgW="4952880" imgH="4419720" progId="PBrush">
                  <p:embed/>
                  <p:pic>
                    <p:nvPicPr>
                      <p:cNvPr id="5" name="Object 4">
                        <a:extLst>
                          <a:ext uri="{FF2B5EF4-FFF2-40B4-BE49-F238E27FC236}">
                            <a16:creationId xmlns:a16="http://schemas.microsoft.com/office/drawing/2014/main" id="{CFD9DA52-FFBB-4420-ABF3-C76CD1BD5045}"/>
                          </a:ext>
                        </a:extLst>
                      </p:cNvPr>
                      <p:cNvPicPr/>
                      <p:nvPr/>
                    </p:nvPicPr>
                    <p:blipFill>
                      <a:blip r:embed="rId4"/>
                      <a:stretch>
                        <a:fillRect/>
                      </a:stretch>
                    </p:blipFill>
                    <p:spPr>
                      <a:xfrm>
                        <a:off x="7624688" y="112714"/>
                        <a:ext cx="4440311" cy="5528432"/>
                      </a:xfrm>
                      <a:prstGeom prst="rect">
                        <a:avLst/>
                      </a:prstGeom>
                      <a:ln>
                        <a:solidFill>
                          <a:schemeClr val="accent1"/>
                        </a:solidFill>
                      </a:ln>
                    </p:spPr>
                  </p:pic>
                </p:oleObj>
              </mc:Fallback>
            </mc:AlternateContent>
          </a:graphicData>
        </a:graphic>
      </p:graphicFrame>
      <p:sp>
        <p:nvSpPr>
          <p:cNvPr id="5" name="TextBox 4">
            <a:extLst>
              <a:ext uri="{FF2B5EF4-FFF2-40B4-BE49-F238E27FC236}">
                <a16:creationId xmlns:a16="http://schemas.microsoft.com/office/drawing/2014/main" id="{17F2AC4D-17C5-4C4D-B5D9-C21E6F63CE77}"/>
              </a:ext>
            </a:extLst>
          </p:cNvPr>
          <p:cNvSpPr txBox="1"/>
          <p:nvPr/>
        </p:nvSpPr>
        <p:spPr>
          <a:xfrm>
            <a:off x="127000" y="533094"/>
            <a:ext cx="7385148" cy="6093976"/>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2100" b="0" i="0" u="none" strike="noStrike" baseline="0" dirty="0">
                <a:latin typeface="Times-Roman"/>
              </a:rPr>
              <a:t>The bidirectional flow is shows up in the dependence graph. The </a:t>
            </a:r>
            <a:r>
              <a:rPr lang="en-US" sz="2100" b="0" i="1" u="none" strike="noStrike" baseline="0" dirty="0">
                <a:latin typeface="Times-Italic"/>
              </a:rPr>
              <a:t>List </a:t>
            </a:r>
            <a:r>
              <a:rPr lang="en-US" sz="2100" b="0" i="0" u="none" strike="noStrike" baseline="0" dirty="0">
                <a:latin typeface="Times-Roman"/>
              </a:rPr>
              <a:t>nodes show this effect most clearly.</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dirty="0">
                <a:latin typeface="Times-Roman"/>
              </a:rPr>
              <a:t>There are two attributes based</a:t>
            </a:r>
            <a:r>
              <a:rPr lang="en-US" sz="2100" b="0" i="0" u="none" strike="noStrike" baseline="0" dirty="0">
                <a:latin typeface="Times-Roman"/>
              </a:rPr>
              <a:t> on the direction of value flow</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b="1" i="1" u="none" strike="noStrike" baseline="0" dirty="0">
                <a:solidFill>
                  <a:srgbClr val="FF0000"/>
                </a:solidFill>
                <a:latin typeface="Times-Italic"/>
              </a:rPr>
              <a:t>Synthesized attributes </a:t>
            </a:r>
            <a:r>
              <a:rPr lang="en-US" sz="2100" b="0" i="0" u="none" strike="noStrike" baseline="0" dirty="0">
                <a:latin typeface="Times-Roman"/>
              </a:rPr>
              <a:t>are defined by bottom-up information flow; a rule that defines an attribute for the production’s left-hand side creates a synthesized attribute.</a:t>
            </a:r>
          </a:p>
          <a:p>
            <a:pPr marL="285750" indent="-285750" algn="just">
              <a:buFont typeface="Arial" panose="020B0604020202020204" pitchFamily="34" charset="0"/>
              <a:buChar char="•"/>
            </a:pPr>
            <a:endParaRPr lang="en-US" sz="2100" b="0" i="0" u="none" strike="noStrike" baseline="0" dirty="0">
              <a:latin typeface="Times-Roman"/>
            </a:endParaRPr>
          </a:p>
          <a:p>
            <a:pPr marL="285750" indent="-285750" algn="just">
              <a:buFont typeface="Arial" panose="020B0604020202020204" pitchFamily="34" charset="0"/>
              <a:buChar char="•"/>
            </a:pPr>
            <a:r>
              <a:rPr lang="en-US" sz="2100" b="0" i="0" u="none" strike="noStrike" baseline="0" dirty="0">
                <a:latin typeface="Times-Roman"/>
              </a:rPr>
              <a:t>A synthesized attribute can draw values from the node itself, its descendants in the parse</a:t>
            </a:r>
            <a:r>
              <a:rPr lang="en-US" sz="2100" dirty="0">
                <a:latin typeface="Times-Roman"/>
              </a:rPr>
              <a:t> </a:t>
            </a:r>
            <a:r>
              <a:rPr lang="en-US" sz="2100" b="0" i="0" u="none" strike="noStrike" baseline="0" dirty="0">
                <a:latin typeface="Times-Roman"/>
              </a:rPr>
              <a:t>tree, and constants. </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b="1" i="1" dirty="0">
                <a:solidFill>
                  <a:srgbClr val="FF0000"/>
                </a:solidFill>
                <a:latin typeface="Times-Italic"/>
              </a:rPr>
              <a:t>Inherited attributes </a:t>
            </a:r>
            <a:r>
              <a:rPr lang="en-US" sz="2100" b="0" i="0" u="none" strike="noStrike" baseline="0" dirty="0">
                <a:latin typeface="Times-Roman"/>
              </a:rPr>
              <a:t>are defined by top-down and lateral information flow; a rule that defines an attribute for the production’s righthand side creates an inherited attribute. </a:t>
            </a:r>
          </a:p>
          <a:p>
            <a:pPr marL="285750" indent="-285750" algn="just">
              <a:buFont typeface="Arial" panose="020B0604020202020204" pitchFamily="34" charset="0"/>
              <a:buChar char="•"/>
            </a:pPr>
            <a:endParaRPr lang="en-US" sz="2100" dirty="0">
              <a:latin typeface="Times-Roman"/>
            </a:endParaRPr>
          </a:p>
          <a:p>
            <a:pPr marL="342900" indent="-342900" algn="just">
              <a:buFont typeface="Arial" panose="020B0604020202020204" pitchFamily="34" charset="0"/>
              <a:buChar char="•"/>
            </a:pPr>
            <a:r>
              <a:rPr lang="en-US" b="0" i="0" u="none" strike="noStrike" baseline="0" dirty="0">
                <a:latin typeface="Times-Roman"/>
              </a:rPr>
              <a:t>Since the attribution rule can name any symbol used in the corresponding production, an inherited attribute can draw values from the node itself, its parent and its siblings in the parse tree, and constants. </a:t>
            </a:r>
            <a:endParaRPr lang="en-US" dirty="0"/>
          </a:p>
        </p:txBody>
      </p:sp>
      <p:sp>
        <p:nvSpPr>
          <p:cNvPr id="7" name="TextBox 6">
            <a:extLst>
              <a:ext uri="{FF2B5EF4-FFF2-40B4-BE49-F238E27FC236}">
                <a16:creationId xmlns:a16="http://schemas.microsoft.com/office/drawing/2014/main" id="{16BD76E3-A70B-45AD-8EA6-A1B2A0098FE7}"/>
              </a:ext>
            </a:extLst>
          </p:cNvPr>
          <p:cNvSpPr txBox="1"/>
          <p:nvPr/>
        </p:nvSpPr>
        <p:spPr>
          <a:xfrm>
            <a:off x="7624688" y="5725235"/>
            <a:ext cx="4440310" cy="923330"/>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1800" b="1" i="1" u="none" strike="noStrike" baseline="0" dirty="0">
                <a:solidFill>
                  <a:srgbClr val="FF0000"/>
                </a:solidFill>
                <a:latin typeface="LetterGothic-Slant_167"/>
              </a:rPr>
              <a:t>value</a:t>
            </a:r>
            <a:r>
              <a:rPr lang="en-US" sz="1800" b="0" i="0" u="none" strike="noStrike" baseline="0" dirty="0">
                <a:latin typeface="LetterGothic-Slant_167"/>
              </a:rPr>
              <a:t> </a:t>
            </a:r>
            <a:r>
              <a:rPr lang="en-US" sz="1800" b="0" i="0" u="none" strike="noStrike" baseline="0" dirty="0">
                <a:latin typeface="Times-Roman"/>
              </a:rPr>
              <a:t>and </a:t>
            </a:r>
            <a:r>
              <a:rPr lang="en-US" b="1" i="1" dirty="0">
                <a:solidFill>
                  <a:srgbClr val="FF0000"/>
                </a:solidFill>
                <a:latin typeface="LetterGothic-Slant_167"/>
              </a:rPr>
              <a:t>negative</a:t>
            </a:r>
            <a:r>
              <a:rPr lang="en-US" sz="1800" b="0" i="0" u="none" strike="noStrike" baseline="0" dirty="0">
                <a:latin typeface="LetterGothic-Slant_167"/>
              </a:rPr>
              <a:t> </a:t>
            </a:r>
            <a:r>
              <a:rPr lang="en-US" sz="1800" b="0" i="0" u="none" strike="noStrike" baseline="0" dirty="0">
                <a:latin typeface="Times-Roman"/>
              </a:rPr>
              <a:t>attributes are synthesized</a:t>
            </a:r>
            <a:r>
              <a:rPr lang="en-US" dirty="0">
                <a:latin typeface="Times-Roman"/>
              </a:rPr>
              <a:t>.</a:t>
            </a:r>
            <a:r>
              <a:rPr lang="en-US" sz="1800" b="0" i="0" u="none" strike="noStrike" baseline="0" dirty="0">
                <a:latin typeface="Times-Roman"/>
              </a:rPr>
              <a:t> </a:t>
            </a:r>
          </a:p>
          <a:p>
            <a:pPr marL="285750" indent="-285750" algn="just">
              <a:buFont typeface="Arial" panose="020B0604020202020204" pitchFamily="34" charset="0"/>
              <a:buChar char="•"/>
            </a:pPr>
            <a:r>
              <a:rPr lang="en-US" sz="1800" b="0" i="0" u="none" strike="noStrike" baseline="0" dirty="0">
                <a:latin typeface="Times-Roman"/>
              </a:rPr>
              <a:t>the </a:t>
            </a:r>
            <a:r>
              <a:rPr lang="en-US" b="1" i="1" dirty="0">
                <a:solidFill>
                  <a:srgbClr val="FF0000"/>
                </a:solidFill>
                <a:latin typeface="LetterGothic-Slant_167"/>
              </a:rPr>
              <a:t>position</a:t>
            </a:r>
            <a:r>
              <a:rPr lang="en-US" sz="1800" b="0" i="0" u="none" strike="noStrike" baseline="0" dirty="0">
                <a:latin typeface="LetterGothic-Slant_167"/>
              </a:rPr>
              <a:t> </a:t>
            </a:r>
            <a:r>
              <a:rPr lang="en-US" sz="1800" b="0" i="0" u="none" strike="noStrike" baseline="0" dirty="0">
                <a:latin typeface="Times-Roman"/>
              </a:rPr>
              <a:t>attribute is inherited.</a:t>
            </a:r>
            <a:endParaRPr lang="en-US" sz="2100" dirty="0"/>
          </a:p>
        </p:txBody>
      </p:sp>
    </p:spTree>
    <p:extLst>
      <p:ext uri="{BB962C8B-B14F-4D97-AF65-F5344CB8AC3E}">
        <p14:creationId xmlns:p14="http://schemas.microsoft.com/office/powerpoint/2010/main" val="4197813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21538" name="Bitmap Image" r:id="rId3" imgW="5562720" imgH="3790800" progId="PBrush">
                  <p:embed/>
                </p:oleObj>
              </mc:Choice>
              <mc:Fallback>
                <p:oleObj name="Bitmap Image" r:id="rId3" imgW="5562720" imgH="3790800" progId="PBrush">
                  <p:embed/>
                  <p:pic>
                    <p:nvPicPr>
                      <p:cNvPr id="2" name="Object 1">
                        <a:extLst>
                          <a:ext uri="{FF2B5EF4-FFF2-40B4-BE49-F238E27FC236}">
                            <a16:creationId xmlns:a16="http://schemas.microsoft.com/office/drawing/2014/main" id="{7C0F1C39-1BBB-4434-9D57-F495D74213B3}"/>
                          </a:ext>
                        </a:extLst>
                      </p:cNvPr>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2489981" y="2588455"/>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673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D45F6-EC73-4F91-AC43-C19FB4FC857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id="{07D91C9F-0F75-4E29-ABAA-5C376048C9CD}"/>
              </a:ext>
            </a:extLst>
          </p:cNvPr>
          <p:cNvSpPr txBox="1"/>
          <p:nvPr/>
        </p:nvSpPr>
        <p:spPr>
          <a:xfrm>
            <a:off x="267287" y="590232"/>
            <a:ext cx="11296356" cy="5262979"/>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2800" b="0" i="0" u="none" strike="noStrike" baseline="0" dirty="0">
                <a:latin typeface="Times-Roman"/>
              </a:rPr>
              <a:t>To create an implementation, the compiler writer must create an </a:t>
            </a:r>
            <a:r>
              <a:rPr lang="en-US" sz="2800" b="1" i="1" u="none" strike="noStrike" baseline="0" dirty="0">
                <a:solidFill>
                  <a:srgbClr val="FF0000"/>
                </a:solidFill>
                <a:latin typeface="Times-Roman"/>
              </a:rPr>
              <a:t>evaluator</a:t>
            </a:r>
            <a:r>
              <a:rPr lang="en-US" sz="2800" b="0" i="0" u="none" strike="noStrike" baseline="0" dirty="0">
                <a:latin typeface="Times-Roman"/>
              </a:rPr>
              <a:t>.</a:t>
            </a:r>
          </a:p>
          <a:p>
            <a:pPr marL="285750" indent="-285750" algn="just">
              <a:buFont typeface="Arial" panose="020B0604020202020204" pitchFamily="34" charset="0"/>
              <a:buChar char="•"/>
            </a:pPr>
            <a:endParaRPr lang="en-US" sz="2800" dirty="0">
              <a:latin typeface="Times-Roman"/>
            </a:endParaRPr>
          </a:p>
          <a:p>
            <a:pPr marL="285750" indent="-285750" algn="just">
              <a:buFont typeface="Arial" panose="020B0604020202020204" pitchFamily="34" charset="0"/>
              <a:buChar char="•"/>
            </a:pPr>
            <a:r>
              <a:rPr lang="en-US" sz="2800" b="0" i="0" u="none" strike="noStrike" baseline="0" dirty="0">
                <a:latin typeface="Times-Roman"/>
              </a:rPr>
              <a:t>This can be done with an </a:t>
            </a:r>
            <a:r>
              <a:rPr lang="en-US" sz="2800" b="1" i="1" u="none" strike="noStrike" baseline="0" dirty="0">
                <a:solidFill>
                  <a:srgbClr val="FF0000"/>
                </a:solidFill>
                <a:latin typeface="Times-Roman"/>
              </a:rPr>
              <a:t>ad hoc program </a:t>
            </a:r>
            <a:r>
              <a:rPr lang="en-US" sz="2800" b="0" i="0" u="none" strike="noStrike" baseline="0" dirty="0">
                <a:latin typeface="Times-Roman"/>
              </a:rPr>
              <a:t>or by using an </a:t>
            </a:r>
            <a:r>
              <a:rPr lang="en-US" sz="2800" b="1" i="1" dirty="0">
                <a:solidFill>
                  <a:srgbClr val="FF0000"/>
                </a:solidFill>
                <a:latin typeface="Times-Roman"/>
              </a:rPr>
              <a:t>evaluator generator</a:t>
            </a:r>
            <a:r>
              <a:rPr lang="en-US" sz="2800" b="0" i="0" u="none" strike="noStrike" baseline="0" dirty="0">
                <a:latin typeface="Times-Roman"/>
              </a:rPr>
              <a:t>—the more attractive option. </a:t>
            </a:r>
          </a:p>
          <a:p>
            <a:pPr marL="285750" indent="-285750" algn="just">
              <a:buFont typeface="Arial" panose="020B0604020202020204" pitchFamily="34" charset="0"/>
              <a:buChar char="•"/>
            </a:pPr>
            <a:endParaRPr lang="en-US" sz="2800" dirty="0">
              <a:latin typeface="Times-Roman"/>
            </a:endParaRPr>
          </a:p>
          <a:p>
            <a:pPr marL="285750" indent="-285750" algn="just">
              <a:buFont typeface="Arial" panose="020B0604020202020204" pitchFamily="34" charset="0"/>
              <a:buChar char="•"/>
            </a:pPr>
            <a:r>
              <a:rPr lang="en-US" sz="2800" b="0" i="0" u="none" strike="noStrike" baseline="0" dirty="0">
                <a:latin typeface="Times-Roman"/>
              </a:rPr>
              <a:t>The evaluator generator takes as input the specification for the attribute grammar. It produces the code for an evaluator as its output.</a:t>
            </a:r>
          </a:p>
          <a:p>
            <a:pPr marL="285750" indent="-285750" algn="just">
              <a:buFont typeface="Arial" panose="020B0604020202020204" pitchFamily="34" charset="0"/>
              <a:buChar char="•"/>
            </a:pPr>
            <a:endParaRPr lang="en-US" sz="2800" dirty="0">
              <a:latin typeface="Times-Roman"/>
            </a:endParaRPr>
          </a:p>
          <a:p>
            <a:pPr marL="285750" indent="-285750" algn="just">
              <a:buFont typeface="Arial" panose="020B0604020202020204" pitchFamily="34" charset="0"/>
              <a:buChar char="•"/>
            </a:pPr>
            <a:r>
              <a:rPr lang="en-US" sz="2800" b="0" i="0" u="none" strike="noStrike" baseline="0" dirty="0">
                <a:latin typeface="Times-Roman"/>
              </a:rPr>
              <a:t>Many </a:t>
            </a:r>
            <a:r>
              <a:rPr lang="en-US" sz="2800" b="1" i="1" dirty="0">
                <a:solidFill>
                  <a:srgbClr val="FF0000"/>
                </a:solidFill>
                <a:latin typeface="Times-Roman"/>
              </a:rPr>
              <a:t>attribute evaluation techniques </a:t>
            </a:r>
            <a:r>
              <a:rPr lang="en-US" sz="2800" b="0" i="0" u="none" strike="noStrike" baseline="0" dirty="0">
                <a:latin typeface="Times-Roman"/>
              </a:rPr>
              <a:t>have been proposed in the literature.</a:t>
            </a:r>
          </a:p>
          <a:p>
            <a:pPr marL="1428750" lvl="2" indent="-514350" algn="just">
              <a:buFont typeface="+mj-lt"/>
              <a:buAutoNum type="arabicPeriod"/>
            </a:pPr>
            <a:r>
              <a:rPr lang="en-US" sz="2800" b="0" i="1" u="none" strike="noStrike" baseline="0" dirty="0">
                <a:latin typeface="Times-Italic"/>
              </a:rPr>
              <a:t>Dynamic Methods</a:t>
            </a:r>
            <a:endParaRPr lang="en-US" sz="2800" b="0" i="1" u="none" strike="noStrike" baseline="0" dirty="0">
              <a:latin typeface="Times-Roman"/>
            </a:endParaRPr>
          </a:p>
          <a:p>
            <a:pPr marL="1428750" lvl="2" indent="-514350" algn="just">
              <a:buFont typeface="+mj-lt"/>
              <a:buAutoNum type="arabicPeriod"/>
            </a:pPr>
            <a:r>
              <a:rPr lang="en-US" sz="2800" b="0" i="1" u="none" strike="noStrike" baseline="0" dirty="0">
                <a:latin typeface="Times-Italic"/>
              </a:rPr>
              <a:t>Oblivious Methods</a:t>
            </a:r>
            <a:endParaRPr lang="en-US" sz="2800" i="1" dirty="0">
              <a:latin typeface="Times-Roman"/>
            </a:endParaRPr>
          </a:p>
          <a:p>
            <a:pPr marL="1428750" lvl="2" indent="-514350" algn="just">
              <a:buFont typeface="+mj-lt"/>
              <a:buAutoNum type="arabicPeriod"/>
            </a:pPr>
            <a:r>
              <a:rPr lang="en-US" sz="2800" b="0" i="1" u="none" strike="noStrike" baseline="0" dirty="0">
                <a:latin typeface="Times-Italic"/>
              </a:rPr>
              <a:t>Rule-Based Methods</a:t>
            </a:r>
            <a:endParaRPr lang="en-US" sz="2800" dirty="0"/>
          </a:p>
        </p:txBody>
      </p:sp>
      <p:sp>
        <p:nvSpPr>
          <p:cNvPr id="5" name="TextBox 4">
            <a:extLst>
              <a:ext uri="{FF2B5EF4-FFF2-40B4-BE49-F238E27FC236}">
                <a16:creationId xmlns:a16="http://schemas.microsoft.com/office/drawing/2014/main" id="{68938F16-31D4-465B-898D-CB74802E0390}"/>
              </a:ext>
            </a:extLst>
          </p:cNvPr>
          <p:cNvSpPr txBox="1"/>
          <p:nvPr/>
        </p:nvSpPr>
        <p:spPr>
          <a:xfrm>
            <a:off x="4167811" y="0"/>
            <a:ext cx="2313326"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Evaluation Methods</a:t>
            </a:r>
          </a:p>
        </p:txBody>
      </p:sp>
    </p:spTree>
    <p:extLst>
      <p:ext uri="{BB962C8B-B14F-4D97-AF65-F5344CB8AC3E}">
        <p14:creationId xmlns:p14="http://schemas.microsoft.com/office/powerpoint/2010/main" val="227283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22562" name="Bitmap Image" r:id="rId3" imgW="5562720" imgH="3790800" progId="PBrush">
                  <p:embed/>
                </p:oleObj>
              </mc:Choice>
              <mc:Fallback>
                <p:oleObj name="Bitmap Image" r:id="rId3" imgW="5562720" imgH="3790800" progId="PBrush">
                  <p:embed/>
                  <p:pic>
                    <p:nvPicPr>
                      <p:cNvPr id="2" name="Object 1">
                        <a:extLst>
                          <a:ext uri="{FF2B5EF4-FFF2-40B4-BE49-F238E27FC236}">
                            <a16:creationId xmlns:a16="http://schemas.microsoft.com/office/drawing/2014/main" id="{7C0F1C39-1BBB-4434-9D57-F495D74213B3}"/>
                          </a:ext>
                        </a:extLst>
                      </p:cNvPr>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2504049" y="2869809"/>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527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D45F6-EC73-4F91-AC43-C19FB4FC857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id="{8A3D7413-8935-4D97-B57A-30A0B1FC551B}"/>
              </a:ext>
            </a:extLst>
          </p:cNvPr>
          <p:cNvSpPr txBox="1"/>
          <p:nvPr/>
        </p:nvSpPr>
        <p:spPr>
          <a:xfrm>
            <a:off x="168813" y="687531"/>
            <a:ext cx="11746522" cy="5632311"/>
          </a:xfrm>
          <a:prstGeom prst="rect">
            <a:avLst/>
          </a:prstGeom>
          <a:noFill/>
          <a:ln>
            <a:solidFill>
              <a:srgbClr val="FF0000"/>
            </a:solidFill>
          </a:ln>
        </p:spPr>
        <p:txBody>
          <a:bodyPr wrap="square">
            <a:spAutoFit/>
          </a:bodyPr>
          <a:lstStyle/>
          <a:p>
            <a:pPr marL="342900" indent="-342900" algn="l">
              <a:buFont typeface="Arial" panose="020B0604020202020204" pitchFamily="34" charset="0"/>
              <a:buChar char="•"/>
            </a:pPr>
            <a:r>
              <a:rPr lang="en-US" sz="2400" b="0" i="0" u="none" strike="noStrike" baseline="0" dirty="0">
                <a:latin typeface="Times-Roman"/>
              </a:rPr>
              <a:t>The syntax of the attribution rules allows a rule to reference its own result, either directly or indirectly. </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An attribute grammar containing such rules is </a:t>
            </a:r>
            <a:r>
              <a:rPr lang="en-US" sz="2400" b="1" i="1" dirty="0">
                <a:solidFill>
                  <a:srgbClr val="FF0000"/>
                </a:solidFill>
                <a:latin typeface="Times-Roman"/>
              </a:rPr>
              <a:t>ill formed</a:t>
            </a:r>
            <a:r>
              <a:rPr lang="en-US" sz="2400" b="0" i="0" u="none" strike="noStrike" baseline="0" dirty="0">
                <a:latin typeface="Times-Roman"/>
              </a:rPr>
              <a:t>. </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We say that such rules are </a:t>
            </a:r>
            <a:r>
              <a:rPr lang="en-US" sz="2400" b="0" i="1" u="none" strike="noStrike" baseline="0" dirty="0">
                <a:latin typeface="Times-Italic"/>
              </a:rPr>
              <a:t>circular </a:t>
            </a:r>
            <a:r>
              <a:rPr lang="en-US" sz="2400" b="0" i="0" u="none" strike="noStrike" baseline="0" dirty="0">
                <a:latin typeface="Times-Roman"/>
              </a:rPr>
              <a:t>because they can </a:t>
            </a:r>
            <a:r>
              <a:rPr lang="en-US" sz="2400" b="1" i="1" u="none" strike="noStrike" baseline="0" dirty="0">
                <a:solidFill>
                  <a:srgbClr val="FF0000"/>
                </a:solidFill>
                <a:latin typeface="Times-Roman"/>
              </a:rPr>
              <a:t>create a cycle in the dependence graph</a:t>
            </a:r>
            <a:r>
              <a:rPr lang="en-US" sz="2400" b="0" i="0" u="none" strike="noStrike" baseline="0" dirty="0">
                <a:latin typeface="Times-Roman"/>
              </a:rPr>
              <a:t>.</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Our models for </a:t>
            </a:r>
            <a:r>
              <a:rPr lang="en-US" sz="2400" b="1" i="1" u="none" strike="noStrike" baseline="0" dirty="0">
                <a:solidFill>
                  <a:srgbClr val="FF0000"/>
                </a:solidFill>
                <a:latin typeface="Times-Roman"/>
              </a:rPr>
              <a:t>evaluation fail </a:t>
            </a:r>
            <a:r>
              <a:rPr lang="en-US" sz="2400" b="0" i="0" u="none" strike="noStrike" baseline="0" dirty="0">
                <a:latin typeface="Times-Roman"/>
              </a:rPr>
              <a:t>when the dependence graph contains a cycle. </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A failure of this kind in a compiler causes serious problems—for example, the compiler might not be able to generate code for its input.</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If a compiler uses attribute grammars, it must handle circularity in an appropriate way. </a:t>
            </a:r>
            <a:r>
              <a:rPr lang="en-US" sz="2400" b="1" i="1" u="none" strike="noStrike" baseline="0" dirty="0">
                <a:solidFill>
                  <a:srgbClr val="FF0000"/>
                </a:solidFill>
                <a:latin typeface="Times-Roman"/>
              </a:rPr>
              <a:t>Two approaches</a:t>
            </a:r>
            <a:r>
              <a:rPr lang="en-US" sz="2400" b="0" i="0" u="none" strike="noStrike" baseline="0" dirty="0">
                <a:latin typeface="Times-Roman"/>
              </a:rPr>
              <a:t> are possible. (1) </a:t>
            </a:r>
            <a:r>
              <a:rPr lang="en-US" sz="2400" b="1" i="1" u="none" strike="noStrike" baseline="0" dirty="0">
                <a:solidFill>
                  <a:srgbClr val="002060"/>
                </a:solidFill>
                <a:latin typeface="Times-Italic"/>
              </a:rPr>
              <a:t>Avoidance</a:t>
            </a:r>
            <a:r>
              <a:rPr lang="en-US" sz="2400" b="0" i="1" u="none" strike="noStrike" baseline="0" dirty="0">
                <a:latin typeface="Times-Italic"/>
              </a:rPr>
              <a:t> and (2) </a:t>
            </a:r>
            <a:r>
              <a:rPr lang="en-US" sz="2400" b="1" i="1" dirty="0">
                <a:solidFill>
                  <a:srgbClr val="002060"/>
                </a:solidFill>
                <a:latin typeface="Times-Italic"/>
              </a:rPr>
              <a:t>Evaluation</a:t>
            </a:r>
          </a:p>
        </p:txBody>
      </p:sp>
      <p:graphicFrame>
        <p:nvGraphicFramePr>
          <p:cNvPr id="5" name="Object 4">
            <a:extLst>
              <a:ext uri="{FF2B5EF4-FFF2-40B4-BE49-F238E27FC236}">
                <a16:creationId xmlns:a16="http://schemas.microsoft.com/office/drawing/2014/main" id="{CCC12712-4093-4447-BAA4-DC82BAB5C629}"/>
              </a:ext>
            </a:extLst>
          </p:cNvPr>
          <p:cNvGraphicFramePr>
            <a:graphicFrameLocks noChangeAspect="1"/>
          </p:cNvGraphicFramePr>
          <p:nvPr>
            <p:extLst>
              <p:ext uri="{D42A27DB-BD31-4B8C-83A1-F6EECF244321}">
                <p14:modId xmlns:p14="http://schemas.microsoft.com/office/powerpoint/2010/main" val="1191083743"/>
              </p:ext>
            </p:extLst>
          </p:nvPr>
        </p:nvGraphicFramePr>
        <p:xfrm>
          <a:off x="8111050" y="1293651"/>
          <a:ext cx="3396322" cy="1004022"/>
        </p:xfrm>
        <a:graphic>
          <a:graphicData uri="http://schemas.openxmlformats.org/presentationml/2006/ole">
            <mc:AlternateContent xmlns:mc="http://schemas.openxmlformats.org/markup-compatibility/2006">
              <mc:Choice xmlns:v="urn:schemas-microsoft-com:vml" Requires="v">
                <p:oleObj spid="_x0000_s23586" name="Bitmap Image" r:id="rId3" imgW="2610000" imgH="771480" progId="PBrush">
                  <p:embed/>
                </p:oleObj>
              </mc:Choice>
              <mc:Fallback>
                <p:oleObj name="Bitmap Image" r:id="rId3" imgW="2610000" imgH="771480" progId="PBrush">
                  <p:embed/>
                  <p:pic>
                    <p:nvPicPr>
                      <p:cNvPr id="0" name=""/>
                      <p:cNvPicPr/>
                      <p:nvPr/>
                    </p:nvPicPr>
                    <p:blipFill>
                      <a:blip r:embed="rId4"/>
                      <a:stretch>
                        <a:fillRect/>
                      </a:stretch>
                    </p:blipFill>
                    <p:spPr>
                      <a:xfrm>
                        <a:off x="8111050" y="1293651"/>
                        <a:ext cx="3396322" cy="1004022"/>
                      </a:xfrm>
                      <a:prstGeom prst="rect">
                        <a:avLst/>
                      </a:prstGeom>
                      <a:ln>
                        <a:solidFill>
                          <a:schemeClr val="accent1"/>
                        </a:solidFill>
                      </a:ln>
                    </p:spPr>
                  </p:pic>
                </p:oleObj>
              </mc:Fallback>
            </mc:AlternateContent>
          </a:graphicData>
        </a:graphic>
      </p:graphicFrame>
      <p:sp>
        <p:nvSpPr>
          <p:cNvPr id="6" name="TextBox 5">
            <a:extLst>
              <a:ext uri="{FF2B5EF4-FFF2-40B4-BE49-F238E27FC236}">
                <a16:creationId xmlns:a16="http://schemas.microsoft.com/office/drawing/2014/main" id="{A11132E2-C2A8-4D71-8C12-740A2574FA38}"/>
              </a:ext>
            </a:extLst>
          </p:cNvPr>
          <p:cNvSpPr txBox="1"/>
          <p:nvPr/>
        </p:nvSpPr>
        <p:spPr>
          <a:xfrm>
            <a:off x="4113885" y="0"/>
            <a:ext cx="126945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Circularity</a:t>
            </a:r>
          </a:p>
        </p:txBody>
      </p:sp>
    </p:spTree>
    <p:extLst>
      <p:ext uri="{BB962C8B-B14F-4D97-AF65-F5344CB8AC3E}">
        <p14:creationId xmlns:p14="http://schemas.microsoft.com/office/powerpoint/2010/main" val="824455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24609" name="Bitmap Image" r:id="rId3" imgW="5562720" imgH="3790800" progId="PBrush">
                  <p:embed/>
                </p:oleObj>
              </mc:Choice>
              <mc:Fallback>
                <p:oleObj name="Bitmap Image" r:id="rId3" imgW="5562720" imgH="3790800" progId="PBrush">
                  <p:embed/>
                  <p:pic>
                    <p:nvPicPr>
                      <p:cNvPr id="2" name="Object 1">
                        <a:extLst>
                          <a:ext uri="{FF2B5EF4-FFF2-40B4-BE49-F238E27FC236}">
                            <a16:creationId xmlns:a16="http://schemas.microsoft.com/office/drawing/2014/main" id="{7C0F1C39-1BBB-4434-9D57-F495D74213B3}"/>
                          </a:ext>
                        </a:extLst>
                      </p:cNvPr>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2504049" y="3123028"/>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510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D45F6-EC73-4F91-AC43-C19FB4FC857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graphicFrame>
        <p:nvGraphicFramePr>
          <p:cNvPr id="3" name="Object 2">
            <a:extLst>
              <a:ext uri="{FF2B5EF4-FFF2-40B4-BE49-F238E27FC236}">
                <a16:creationId xmlns:a16="http://schemas.microsoft.com/office/drawing/2014/main" id="{0D24B2CF-A623-4533-9293-1BC4499C13F4}"/>
              </a:ext>
            </a:extLst>
          </p:cNvPr>
          <p:cNvGraphicFramePr>
            <a:graphicFrameLocks noChangeAspect="1"/>
          </p:cNvGraphicFramePr>
          <p:nvPr>
            <p:extLst>
              <p:ext uri="{D42A27DB-BD31-4B8C-83A1-F6EECF244321}">
                <p14:modId xmlns:p14="http://schemas.microsoft.com/office/powerpoint/2010/main" val="1692759396"/>
              </p:ext>
            </p:extLst>
          </p:nvPr>
        </p:nvGraphicFramePr>
        <p:xfrm>
          <a:off x="3982110" y="0"/>
          <a:ext cx="7810823" cy="2567696"/>
        </p:xfrm>
        <a:graphic>
          <a:graphicData uri="http://schemas.openxmlformats.org/presentationml/2006/ole">
            <mc:AlternateContent xmlns:mc="http://schemas.openxmlformats.org/markup-compatibility/2006">
              <mc:Choice xmlns:v="urn:schemas-microsoft-com:vml" Requires="v">
                <p:oleObj spid="_x0000_s25632" name="Bitmap Image" r:id="rId3" imgW="4143240" imgH="1362240" progId="PBrush">
                  <p:embed/>
                </p:oleObj>
              </mc:Choice>
              <mc:Fallback>
                <p:oleObj name="Bitmap Image" r:id="rId3" imgW="4143240" imgH="1362240" progId="PBrush">
                  <p:embed/>
                  <p:pic>
                    <p:nvPicPr>
                      <p:cNvPr id="0" name=""/>
                      <p:cNvPicPr/>
                      <p:nvPr/>
                    </p:nvPicPr>
                    <p:blipFill>
                      <a:blip r:embed="rId4"/>
                      <a:stretch>
                        <a:fillRect/>
                      </a:stretch>
                    </p:blipFill>
                    <p:spPr>
                      <a:xfrm>
                        <a:off x="3982110" y="0"/>
                        <a:ext cx="7810823" cy="2567696"/>
                      </a:xfrm>
                      <a:prstGeom prst="rect">
                        <a:avLst/>
                      </a:prstGeom>
                      <a:ln>
                        <a:solidFill>
                          <a:srgbClr val="FF0000"/>
                        </a:solidFill>
                      </a:ln>
                    </p:spPr>
                  </p:pic>
                </p:oleObj>
              </mc:Fallback>
            </mc:AlternateContent>
          </a:graphicData>
        </a:graphic>
      </p:graphicFrame>
      <p:sp>
        <p:nvSpPr>
          <p:cNvPr id="5" name="TextBox 4">
            <a:extLst>
              <a:ext uri="{FF2B5EF4-FFF2-40B4-BE49-F238E27FC236}">
                <a16:creationId xmlns:a16="http://schemas.microsoft.com/office/drawing/2014/main" id="{3DFED295-A361-47CD-83DD-CF38555DDDCB}"/>
              </a:ext>
            </a:extLst>
          </p:cNvPr>
          <p:cNvSpPr txBox="1"/>
          <p:nvPr/>
        </p:nvSpPr>
        <p:spPr>
          <a:xfrm>
            <a:off x="312069" y="2606382"/>
            <a:ext cx="11293777" cy="4154984"/>
          </a:xfrm>
          <a:prstGeom prst="rect">
            <a:avLst/>
          </a:prstGeom>
          <a:noFill/>
          <a:ln>
            <a:solidFill>
              <a:srgbClr val="FF0000"/>
            </a:solidFill>
          </a:ln>
        </p:spPr>
        <p:txBody>
          <a:bodyPr wrap="square">
            <a:spAutoFit/>
          </a:bodyPr>
          <a:lstStyle/>
          <a:p>
            <a:pPr marL="285750" indent="-285750" algn="l">
              <a:buFont typeface="Arial" panose="020B0604020202020204" pitchFamily="34" charset="0"/>
              <a:buChar char="•"/>
            </a:pPr>
            <a:r>
              <a:rPr lang="en-US" sz="2400" b="0" i="0" u="none" strike="noStrike" baseline="0" dirty="0">
                <a:latin typeface="Times-Roman"/>
              </a:rPr>
              <a:t>In many languages, the compiler can infer a type for every expression.  </a:t>
            </a:r>
          </a:p>
          <a:p>
            <a:pPr marL="285750" indent="-285750" algn="l">
              <a:buFont typeface="Arial" panose="020B0604020202020204" pitchFamily="34" charset="0"/>
              <a:buChar char="•"/>
            </a:pPr>
            <a:endParaRPr lang="en-US" sz="2400" b="0" i="0" u="none" strike="noStrike" baseline="0" dirty="0">
              <a:latin typeface="Times-Roman"/>
            </a:endParaRPr>
          </a:p>
          <a:p>
            <a:pPr marL="285750" indent="-285750" algn="l">
              <a:buFont typeface="Arial" panose="020B0604020202020204" pitchFamily="34" charset="0"/>
              <a:buChar char="•"/>
            </a:pPr>
            <a:r>
              <a:rPr lang="en-US" sz="2400" b="0" i="0" u="none" strike="noStrike" baseline="0" dirty="0">
                <a:latin typeface="Times-Roman"/>
              </a:rPr>
              <a:t>FORTRAN 77 has a particularly simple type system with just a handful of types. </a:t>
            </a:r>
          </a:p>
          <a:p>
            <a:pPr marL="285750" indent="-285750" algn="l">
              <a:buFont typeface="Arial" panose="020B0604020202020204" pitchFamily="34" charset="0"/>
              <a:buChar char="•"/>
            </a:pPr>
            <a:endParaRPr lang="en-US" sz="2400" dirty="0">
              <a:latin typeface="Times-Roman"/>
            </a:endParaRPr>
          </a:p>
          <a:p>
            <a:pPr marL="285750" indent="-285750" algn="l">
              <a:buFont typeface="Arial" panose="020B0604020202020204" pitchFamily="34" charset="0"/>
              <a:buChar char="•"/>
            </a:pPr>
            <a:r>
              <a:rPr lang="en-US" sz="2400" b="0" i="0" u="none" strike="noStrike" baseline="0" dirty="0">
                <a:latin typeface="Times-Roman"/>
              </a:rPr>
              <a:t>Figure 4.1 shows all the cases that can arise for the </a:t>
            </a:r>
            <a:r>
              <a:rPr lang="en-US" sz="2400" b="1" i="1" u="none" strike="noStrike" baseline="0" dirty="0">
                <a:solidFill>
                  <a:srgbClr val="FF0000"/>
                </a:solidFill>
                <a:latin typeface="LetterGothic"/>
              </a:rPr>
              <a:t>+</a:t>
            </a:r>
            <a:r>
              <a:rPr lang="en-US" sz="2400" b="0" i="0" u="none" strike="noStrike" baseline="0" dirty="0">
                <a:latin typeface="LetterGothic"/>
              </a:rPr>
              <a:t> </a:t>
            </a:r>
            <a:r>
              <a:rPr lang="en-US" sz="2400" b="0" i="0" u="none" strike="noStrike" baseline="0" dirty="0">
                <a:latin typeface="Times-Roman"/>
              </a:rPr>
              <a:t>operator. </a:t>
            </a:r>
          </a:p>
          <a:p>
            <a:pPr marL="285750" indent="-285750" algn="l">
              <a:buFont typeface="Arial" panose="020B0604020202020204" pitchFamily="34" charset="0"/>
              <a:buChar char="•"/>
            </a:pPr>
            <a:endParaRPr lang="en-US" sz="2400" dirty="0">
              <a:latin typeface="Times-Roman"/>
            </a:endParaRPr>
          </a:p>
          <a:p>
            <a:pPr marL="285750" indent="-285750" algn="l">
              <a:buFont typeface="Arial" panose="020B0604020202020204" pitchFamily="34" charset="0"/>
              <a:buChar char="•"/>
            </a:pPr>
            <a:r>
              <a:rPr lang="en-US" sz="2400" b="0" i="0" u="none" strike="noStrike" baseline="0" dirty="0">
                <a:latin typeface="Times-Roman"/>
              </a:rPr>
              <a:t>Given an expression </a:t>
            </a:r>
            <a:r>
              <a:rPr lang="en-US" sz="2400" b="1" i="1" dirty="0">
                <a:solidFill>
                  <a:srgbClr val="FF0000"/>
                </a:solidFill>
                <a:latin typeface="LetterGothic"/>
              </a:rPr>
              <a:t>a + b</a:t>
            </a:r>
            <a:r>
              <a:rPr lang="en-US" sz="2400" b="0" i="0" u="none" strike="noStrike" baseline="0" dirty="0">
                <a:latin typeface="LetterGothic"/>
              </a:rPr>
              <a:t> </a:t>
            </a:r>
            <a:r>
              <a:rPr lang="en-US" sz="2400" b="0" i="0" u="none" strike="noStrike" baseline="0" dirty="0">
                <a:latin typeface="Times-Roman"/>
              </a:rPr>
              <a:t>and the types of </a:t>
            </a:r>
            <a:r>
              <a:rPr lang="en-US" sz="2400" b="1" i="1" dirty="0">
                <a:solidFill>
                  <a:srgbClr val="FF0000"/>
                </a:solidFill>
                <a:latin typeface="LetterGothic"/>
              </a:rPr>
              <a:t>a</a:t>
            </a:r>
            <a:r>
              <a:rPr lang="en-US" sz="2400" b="0" i="0" u="none" strike="noStrike" baseline="0" dirty="0">
                <a:latin typeface="LetterGothic"/>
              </a:rPr>
              <a:t> </a:t>
            </a:r>
            <a:r>
              <a:rPr lang="en-US" sz="2400" b="0" i="0" u="none" strike="noStrike" baseline="0" dirty="0">
                <a:latin typeface="Times-Roman"/>
              </a:rPr>
              <a:t>and </a:t>
            </a:r>
            <a:r>
              <a:rPr lang="en-US" sz="2400" b="1" i="1" dirty="0">
                <a:solidFill>
                  <a:srgbClr val="FF0000"/>
                </a:solidFill>
                <a:latin typeface="LetterGothic"/>
              </a:rPr>
              <a:t>b</a:t>
            </a:r>
            <a:r>
              <a:rPr lang="en-US" sz="2400" b="0" i="0" u="none" strike="noStrike" baseline="0" dirty="0">
                <a:latin typeface="Times-Roman"/>
              </a:rPr>
              <a:t>, the table specifies the </a:t>
            </a:r>
            <a:r>
              <a:rPr lang="en-US" sz="2400" b="1" i="1" dirty="0">
                <a:solidFill>
                  <a:srgbClr val="FF0000"/>
                </a:solidFill>
                <a:latin typeface="LetterGothic"/>
              </a:rPr>
              <a:t>type of a + b</a:t>
            </a:r>
            <a:r>
              <a:rPr lang="en-US" sz="2400" b="0" i="0" u="none" strike="noStrike" baseline="0" dirty="0">
                <a:latin typeface="Times-Roman"/>
              </a:rPr>
              <a:t>.</a:t>
            </a:r>
          </a:p>
          <a:p>
            <a:pPr marL="285750" indent="-285750" algn="l">
              <a:buFont typeface="Arial" panose="020B0604020202020204" pitchFamily="34" charset="0"/>
              <a:buChar char="•"/>
            </a:pPr>
            <a:endParaRPr lang="en-US" sz="2400" b="0" i="0" u="none" strike="noStrike" baseline="0" dirty="0">
              <a:latin typeface="Times-Roman"/>
            </a:endParaRPr>
          </a:p>
          <a:p>
            <a:pPr marL="285750" indent="-285750" algn="l">
              <a:buFont typeface="Arial" panose="020B0604020202020204" pitchFamily="34" charset="0"/>
              <a:buChar char="•"/>
            </a:pPr>
            <a:r>
              <a:rPr lang="en-US" sz="2400" b="0" i="0" u="none" strike="noStrike" baseline="0" dirty="0">
                <a:latin typeface="Times-Roman"/>
              </a:rPr>
              <a:t>For an integer </a:t>
            </a:r>
            <a:r>
              <a:rPr lang="en-US" sz="2400" b="1" i="1" dirty="0">
                <a:solidFill>
                  <a:srgbClr val="FF0000"/>
                </a:solidFill>
                <a:latin typeface="LetterGothic"/>
              </a:rPr>
              <a:t>a</a:t>
            </a:r>
            <a:r>
              <a:rPr lang="en-US" sz="2400" b="0" i="0" u="none" strike="noStrike" baseline="0" dirty="0">
                <a:latin typeface="LetterGothic"/>
              </a:rPr>
              <a:t> </a:t>
            </a:r>
            <a:r>
              <a:rPr lang="en-US" sz="2400" b="0" i="0" u="none" strike="noStrike" baseline="0" dirty="0">
                <a:latin typeface="Times-Roman"/>
              </a:rPr>
              <a:t>and a double-precision </a:t>
            </a:r>
            <a:r>
              <a:rPr lang="en-US" sz="2400" b="1" i="1" dirty="0">
                <a:solidFill>
                  <a:srgbClr val="FF0000"/>
                </a:solidFill>
                <a:latin typeface="LetterGothic"/>
              </a:rPr>
              <a:t>b</a:t>
            </a:r>
            <a:r>
              <a:rPr lang="en-US" sz="2400" b="0" i="0" u="none" strike="noStrike" baseline="0" dirty="0">
                <a:latin typeface="Times-Roman"/>
              </a:rPr>
              <a:t>, </a:t>
            </a:r>
            <a:r>
              <a:rPr lang="en-US" sz="2400" b="1" i="1" dirty="0">
                <a:solidFill>
                  <a:srgbClr val="FF0000"/>
                </a:solidFill>
                <a:latin typeface="LetterGothic"/>
              </a:rPr>
              <a:t>a + b </a:t>
            </a:r>
            <a:r>
              <a:rPr lang="en-US" sz="2400" b="0" i="0" u="none" strike="noStrike" baseline="0" dirty="0">
                <a:latin typeface="Times-Roman"/>
              </a:rPr>
              <a:t>produces a double-precision result. </a:t>
            </a:r>
          </a:p>
          <a:p>
            <a:pPr marL="285750" indent="-285750" algn="l">
              <a:buFont typeface="Arial" panose="020B0604020202020204" pitchFamily="34" charset="0"/>
              <a:buChar char="•"/>
            </a:pPr>
            <a:endParaRPr lang="en-US" sz="2400" dirty="0">
              <a:latin typeface="Times-Roman"/>
            </a:endParaRPr>
          </a:p>
          <a:p>
            <a:pPr marL="285750" indent="-285750" algn="l">
              <a:buFont typeface="Arial" panose="020B0604020202020204" pitchFamily="34" charset="0"/>
              <a:buChar char="•"/>
            </a:pPr>
            <a:r>
              <a:rPr lang="en-US" sz="2400" b="0" i="0" u="none" strike="noStrike" baseline="0" dirty="0">
                <a:latin typeface="Times-Roman"/>
              </a:rPr>
              <a:t>If, instead</a:t>
            </a:r>
            <a:r>
              <a:rPr lang="en-US" sz="2400" b="1" i="1" dirty="0">
                <a:solidFill>
                  <a:srgbClr val="FF0000"/>
                </a:solidFill>
                <a:latin typeface="LetterGothic"/>
              </a:rPr>
              <a:t>, a</a:t>
            </a:r>
            <a:r>
              <a:rPr lang="en-US" sz="2400" b="0" i="0" u="none" strike="noStrike" baseline="0" dirty="0">
                <a:latin typeface="LetterGothic"/>
              </a:rPr>
              <a:t> </a:t>
            </a:r>
            <a:r>
              <a:rPr lang="en-US" sz="2400" b="0" i="0" u="none" strike="noStrike" baseline="0" dirty="0">
                <a:latin typeface="Times-Roman"/>
              </a:rPr>
              <a:t>were complex, </a:t>
            </a:r>
            <a:r>
              <a:rPr lang="en-US" sz="2400" b="1" i="1" dirty="0">
                <a:solidFill>
                  <a:srgbClr val="FF0000"/>
                </a:solidFill>
                <a:latin typeface="LetterGothic"/>
              </a:rPr>
              <a:t>a + b </a:t>
            </a:r>
            <a:r>
              <a:rPr lang="en-US" sz="2400" b="0" i="0" u="none" strike="noStrike" baseline="0" dirty="0">
                <a:latin typeface="Times-Roman"/>
              </a:rPr>
              <a:t>would be illegal.</a:t>
            </a:r>
            <a:endParaRPr lang="en-US" sz="2400" dirty="0"/>
          </a:p>
        </p:txBody>
      </p:sp>
      <p:sp>
        <p:nvSpPr>
          <p:cNvPr id="6" name="TextBox 5">
            <a:extLst>
              <a:ext uri="{FF2B5EF4-FFF2-40B4-BE49-F238E27FC236}">
                <a16:creationId xmlns:a16="http://schemas.microsoft.com/office/drawing/2014/main" id="{3D231774-1CF7-4FB5-B3BF-9FFF14478898}"/>
              </a:ext>
            </a:extLst>
          </p:cNvPr>
          <p:cNvSpPr txBox="1"/>
          <p:nvPr/>
        </p:nvSpPr>
        <p:spPr>
          <a:xfrm>
            <a:off x="71253" y="588499"/>
            <a:ext cx="225254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Extended examples</a:t>
            </a:r>
          </a:p>
        </p:txBody>
      </p:sp>
    </p:spTree>
    <p:extLst>
      <p:ext uri="{BB962C8B-B14F-4D97-AF65-F5344CB8AC3E}">
        <p14:creationId xmlns:p14="http://schemas.microsoft.com/office/powerpoint/2010/main" val="56336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D1B82-27DE-4D96-A091-EC809C5BA137}"/>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3" name="TextBox 2">
            <a:extLst>
              <a:ext uri="{FF2B5EF4-FFF2-40B4-BE49-F238E27FC236}">
                <a16:creationId xmlns:a16="http://schemas.microsoft.com/office/drawing/2014/main" id="{9339596D-D13D-4511-B8EB-81FB31B3A8FD}"/>
              </a:ext>
            </a:extLst>
          </p:cNvPr>
          <p:cNvSpPr txBox="1"/>
          <p:nvPr/>
        </p:nvSpPr>
        <p:spPr>
          <a:xfrm>
            <a:off x="4164952" y="32006"/>
            <a:ext cx="225254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Extended examples</a:t>
            </a:r>
          </a:p>
        </p:txBody>
      </p:sp>
      <p:sp>
        <p:nvSpPr>
          <p:cNvPr id="5" name="TextBox 4">
            <a:extLst>
              <a:ext uri="{FF2B5EF4-FFF2-40B4-BE49-F238E27FC236}">
                <a16:creationId xmlns:a16="http://schemas.microsoft.com/office/drawing/2014/main" id="{FFF58DB5-2624-4AD3-B78B-295A97FD0A43}"/>
              </a:ext>
            </a:extLst>
          </p:cNvPr>
          <p:cNvSpPr txBox="1"/>
          <p:nvPr/>
        </p:nvSpPr>
        <p:spPr>
          <a:xfrm>
            <a:off x="162259" y="553386"/>
            <a:ext cx="8488256" cy="3477875"/>
          </a:xfrm>
          <a:prstGeom prst="rect">
            <a:avLst/>
          </a:prstGeom>
          <a:noFill/>
          <a:ln>
            <a:solidFill>
              <a:srgbClr val="FF0000"/>
            </a:solidFill>
          </a:ln>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Roman"/>
              </a:rPr>
              <a:t>Any compiler confront the problem of inferring </a:t>
            </a:r>
            <a:r>
              <a:rPr lang="en-US" sz="2000" b="0" i="0" u="none" strike="noStrike" baseline="0" dirty="0">
                <a:solidFill>
                  <a:srgbClr val="FF0000"/>
                </a:solidFill>
                <a:latin typeface="Times-Roman"/>
              </a:rPr>
              <a:t>types for every expression </a:t>
            </a:r>
            <a:r>
              <a:rPr lang="en-US" sz="2000" b="0" i="0" u="none" strike="noStrike" baseline="0" dirty="0">
                <a:latin typeface="Times-Roman"/>
              </a:rPr>
              <a:t>in the program.</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Consider a simplified version of the </a:t>
            </a:r>
            <a:r>
              <a:rPr lang="en-US" sz="2000" b="1" i="1" u="none" strike="noStrike" baseline="0" dirty="0">
                <a:solidFill>
                  <a:srgbClr val="FF0000"/>
                </a:solidFill>
                <a:latin typeface="Times-Roman"/>
              </a:rPr>
              <a:t>type inference problem for expressions </a:t>
            </a:r>
            <a:r>
              <a:rPr lang="en-US" sz="2000" b="0" i="0" u="none" strike="noStrike" baseline="0" dirty="0">
                <a:latin typeface="Times-Roman"/>
              </a:rPr>
              <a:t>derived from the classic expression grammar.</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For each arithmetic operator in the grammar, we need a function that maps the two operand types to a result type.</a:t>
            </a:r>
          </a:p>
          <a:p>
            <a:pPr algn="just"/>
            <a:endParaRPr lang="en-US" sz="2000" b="0" i="0" u="none" strike="noStrike" baseline="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We will call these functions </a:t>
            </a:r>
            <a:r>
              <a:rPr lang="en-US" sz="2000" b="1" i="1" u="none" strike="noStrike" baseline="0" dirty="0">
                <a:solidFill>
                  <a:srgbClr val="FF0000"/>
                </a:solidFill>
                <a:latin typeface="CMSY9"/>
              </a:rPr>
              <a:t>F+</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FX</a:t>
            </a:r>
            <a:r>
              <a:rPr lang="en-US" sz="2000" b="1" i="1" u="none" strike="noStrike" baseline="0" dirty="0">
                <a:solidFill>
                  <a:srgbClr val="FF0000"/>
                </a:solidFill>
                <a:latin typeface="Times-Roman"/>
              </a:rPr>
              <a:t>, </a:t>
            </a:r>
            <a:r>
              <a:rPr lang="en-US" sz="2000" dirty="0">
                <a:latin typeface="Times-Roman"/>
              </a:rPr>
              <a:t>and</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a:t>
            </a:r>
            <a:r>
              <a:rPr lang="en-US" sz="2000" b="0" i="0" u="none" strike="noStrike" baseline="0" dirty="0">
                <a:latin typeface="CMSY9"/>
              </a:rPr>
              <a:t> </a:t>
            </a:r>
            <a:r>
              <a:rPr lang="en-US" sz="2000" b="0" i="0" u="none" strike="noStrike" baseline="0" dirty="0">
                <a:latin typeface="Times-Roman"/>
              </a:rPr>
              <a:t> they encode the information found in table 4.1.</a:t>
            </a:r>
            <a:endParaRPr lang="en-US" sz="2000" dirty="0">
              <a:latin typeface="Times-Roman"/>
            </a:endParaRPr>
          </a:p>
        </p:txBody>
      </p:sp>
      <p:graphicFrame>
        <p:nvGraphicFramePr>
          <p:cNvPr id="6" name="Object 5">
            <a:extLst>
              <a:ext uri="{FF2B5EF4-FFF2-40B4-BE49-F238E27FC236}">
                <a16:creationId xmlns:a16="http://schemas.microsoft.com/office/drawing/2014/main" id="{32EF7A19-5454-48B1-9EBC-9E2EF3B83138}"/>
              </a:ext>
            </a:extLst>
          </p:cNvPr>
          <p:cNvGraphicFramePr>
            <a:graphicFrameLocks noChangeAspect="1"/>
          </p:cNvGraphicFramePr>
          <p:nvPr>
            <p:extLst>
              <p:ext uri="{D42A27DB-BD31-4B8C-83A1-F6EECF244321}">
                <p14:modId xmlns:p14="http://schemas.microsoft.com/office/powerpoint/2010/main" val="576856786"/>
              </p:ext>
            </p:extLst>
          </p:nvPr>
        </p:nvGraphicFramePr>
        <p:xfrm>
          <a:off x="8853715" y="43542"/>
          <a:ext cx="3294743" cy="2264229"/>
        </p:xfrm>
        <a:graphic>
          <a:graphicData uri="http://schemas.openxmlformats.org/presentationml/2006/ole">
            <mc:AlternateContent xmlns:mc="http://schemas.openxmlformats.org/markup-compatibility/2006">
              <mc:Choice xmlns:v="urn:schemas-microsoft-com:vml" Requires="v">
                <p:oleObj spid="_x0000_s26710" name="Bitmap Image" r:id="rId3" imgW="2771640" imgH="2523960" progId="PBrush">
                  <p:embed/>
                </p:oleObj>
              </mc:Choice>
              <mc:Fallback>
                <p:oleObj name="Bitmap Image" r:id="rId3" imgW="2771640" imgH="2523960" progId="PBrush">
                  <p:embed/>
                  <p:pic>
                    <p:nvPicPr>
                      <p:cNvPr id="10" name="Object 9">
                        <a:extLst>
                          <a:ext uri="{FF2B5EF4-FFF2-40B4-BE49-F238E27FC236}">
                            <a16:creationId xmlns:a16="http://schemas.microsoft.com/office/drawing/2014/main" id="{1A7A5A16-9487-4E9C-B952-1F37F2A57B94}"/>
                          </a:ext>
                        </a:extLst>
                      </p:cNvPr>
                      <p:cNvPicPr/>
                      <p:nvPr/>
                    </p:nvPicPr>
                    <p:blipFill>
                      <a:blip r:embed="rId4"/>
                      <a:stretch>
                        <a:fillRect/>
                      </a:stretch>
                    </p:blipFill>
                    <p:spPr>
                      <a:xfrm>
                        <a:off x="8853715" y="43542"/>
                        <a:ext cx="3294743" cy="2264229"/>
                      </a:xfrm>
                      <a:prstGeom prst="rect">
                        <a:avLst/>
                      </a:prstGeom>
                      <a:ln>
                        <a:solidFill>
                          <a:srgbClr val="002060"/>
                        </a:solidFill>
                      </a:ln>
                    </p:spPr>
                  </p:pic>
                </p:oleObj>
              </mc:Fallback>
            </mc:AlternateContent>
          </a:graphicData>
        </a:graphic>
      </p:graphicFrame>
      <p:graphicFrame>
        <p:nvGraphicFramePr>
          <p:cNvPr id="8" name="Object 7">
            <a:extLst>
              <a:ext uri="{FF2B5EF4-FFF2-40B4-BE49-F238E27FC236}">
                <a16:creationId xmlns:a16="http://schemas.microsoft.com/office/drawing/2014/main" id="{CC0DEB17-C960-49FA-BA71-BDB59DEE2FBB}"/>
              </a:ext>
            </a:extLst>
          </p:cNvPr>
          <p:cNvGraphicFramePr>
            <a:graphicFrameLocks noChangeAspect="1"/>
          </p:cNvGraphicFramePr>
          <p:nvPr>
            <p:extLst>
              <p:ext uri="{D42A27DB-BD31-4B8C-83A1-F6EECF244321}">
                <p14:modId xmlns:p14="http://schemas.microsoft.com/office/powerpoint/2010/main" val="1644320619"/>
              </p:ext>
            </p:extLst>
          </p:nvPr>
        </p:nvGraphicFramePr>
        <p:xfrm>
          <a:off x="8715830" y="2303257"/>
          <a:ext cx="3409198" cy="1841793"/>
        </p:xfrm>
        <a:graphic>
          <a:graphicData uri="http://schemas.openxmlformats.org/presentationml/2006/ole">
            <mc:AlternateContent xmlns:mc="http://schemas.openxmlformats.org/markup-compatibility/2006">
              <mc:Choice xmlns:v="urn:schemas-microsoft-com:vml" Requires="v">
                <p:oleObj spid="_x0000_s26711" name="Bitmap Image" r:id="rId5" imgW="3552840" imgH="1095480" progId="PBrush">
                  <p:embed/>
                </p:oleObj>
              </mc:Choice>
              <mc:Fallback>
                <p:oleObj name="Bitmap Image" r:id="rId5" imgW="3552840" imgH="1095480" progId="PBrush">
                  <p:embed/>
                  <p:pic>
                    <p:nvPicPr>
                      <p:cNvPr id="0" name=""/>
                      <p:cNvPicPr/>
                      <p:nvPr/>
                    </p:nvPicPr>
                    <p:blipFill>
                      <a:blip r:embed="rId6"/>
                      <a:stretch>
                        <a:fillRect/>
                      </a:stretch>
                    </p:blipFill>
                    <p:spPr>
                      <a:xfrm>
                        <a:off x="8715830" y="2303257"/>
                        <a:ext cx="3409198" cy="184179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399581D6-AA7B-464E-BCAD-304424009BF0}"/>
              </a:ext>
            </a:extLst>
          </p:cNvPr>
          <p:cNvGraphicFramePr>
            <a:graphicFrameLocks noChangeAspect="1"/>
          </p:cNvGraphicFramePr>
          <p:nvPr>
            <p:extLst>
              <p:ext uri="{D42A27DB-BD31-4B8C-83A1-F6EECF244321}">
                <p14:modId xmlns:p14="http://schemas.microsoft.com/office/powerpoint/2010/main" val="2558057254"/>
              </p:ext>
            </p:extLst>
          </p:nvPr>
        </p:nvGraphicFramePr>
        <p:xfrm>
          <a:off x="5799664" y="4140535"/>
          <a:ext cx="6230078" cy="2596264"/>
        </p:xfrm>
        <a:graphic>
          <a:graphicData uri="http://schemas.openxmlformats.org/presentationml/2006/ole">
            <mc:AlternateContent xmlns:mc="http://schemas.openxmlformats.org/markup-compatibility/2006">
              <mc:Choice xmlns:v="urn:schemas-microsoft-com:vml" Requires="v">
                <p:oleObj spid="_x0000_s26712" name="Bitmap Image" r:id="rId7" imgW="6753240" imgH="3352680" progId="PBrush">
                  <p:embed/>
                </p:oleObj>
              </mc:Choice>
              <mc:Fallback>
                <p:oleObj name="Bitmap Image" r:id="rId7" imgW="6753240" imgH="3352680" progId="PBrush">
                  <p:embed/>
                  <p:pic>
                    <p:nvPicPr>
                      <p:cNvPr id="0" name=""/>
                      <p:cNvPicPr/>
                      <p:nvPr/>
                    </p:nvPicPr>
                    <p:blipFill>
                      <a:blip r:embed="rId8"/>
                      <a:stretch>
                        <a:fillRect/>
                      </a:stretch>
                    </p:blipFill>
                    <p:spPr>
                      <a:xfrm>
                        <a:off x="5799664" y="4140535"/>
                        <a:ext cx="6230078" cy="2596264"/>
                      </a:xfrm>
                      <a:prstGeom prst="rect">
                        <a:avLst/>
                      </a:prstGeom>
                      <a:ln>
                        <a:solidFill>
                          <a:srgbClr val="FF0000"/>
                        </a:solidFill>
                      </a:ln>
                    </p:spPr>
                  </p:pic>
                </p:oleObj>
              </mc:Fallback>
            </mc:AlternateContent>
          </a:graphicData>
        </a:graphic>
      </p:graphicFrame>
      <p:sp>
        <p:nvSpPr>
          <p:cNvPr id="11" name="TextBox 10">
            <a:extLst>
              <a:ext uri="{FF2B5EF4-FFF2-40B4-BE49-F238E27FC236}">
                <a16:creationId xmlns:a16="http://schemas.microsoft.com/office/drawing/2014/main" id="{B0956E31-7147-4E9F-B1A1-0F40AA497D7E}"/>
              </a:ext>
            </a:extLst>
          </p:cNvPr>
          <p:cNvSpPr txBox="1"/>
          <p:nvPr/>
        </p:nvSpPr>
        <p:spPr>
          <a:xfrm>
            <a:off x="162258" y="4465321"/>
            <a:ext cx="5512828" cy="1631216"/>
          </a:xfrm>
          <a:prstGeom prst="rect">
            <a:avLst/>
          </a:prstGeom>
          <a:noFill/>
          <a:ln>
            <a:solidFill>
              <a:srgbClr val="FF0000"/>
            </a:solidFill>
          </a:ln>
        </p:spPr>
        <p:txBody>
          <a:bodyPr wrap="square">
            <a:spAutoFit/>
          </a:bodyPr>
          <a:lstStyle/>
          <a:p>
            <a:pPr algn="just"/>
            <a:r>
              <a:rPr lang="en-US" sz="2000" b="0" i="0" u="none" strike="noStrike" baseline="0" dirty="0">
                <a:solidFill>
                  <a:srgbClr val="002060"/>
                </a:solidFill>
                <a:latin typeface="Times-Roman"/>
              </a:rPr>
              <a:t>With these assumptions, we can write simple attribution rules that define a </a:t>
            </a:r>
            <a:r>
              <a:rPr lang="en-US" sz="2000" b="1" i="1" u="none" strike="noStrike" baseline="0" dirty="0">
                <a:solidFill>
                  <a:srgbClr val="FF0000"/>
                </a:solidFill>
                <a:latin typeface="LetterGothic-Slant_167"/>
              </a:rPr>
              <a:t>type</a:t>
            </a:r>
            <a:r>
              <a:rPr lang="en-US" sz="2000" b="0" i="0" u="none" strike="noStrike" baseline="0" dirty="0">
                <a:solidFill>
                  <a:srgbClr val="002060"/>
                </a:solidFill>
                <a:latin typeface="LetterGothic-Slant_167"/>
              </a:rPr>
              <a:t> </a:t>
            </a:r>
            <a:r>
              <a:rPr lang="en-US" sz="2000" b="1" i="1" dirty="0">
                <a:solidFill>
                  <a:srgbClr val="FF0000"/>
                </a:solidFill>
                <a:latin typeface="LetterGothic-Slant_167"/>
              </a:rPr>
              <a:t>attribute</a:t>
            </a:r>
            <a:r>
              <a:rPr lang="en-US" sz="2000" b="0" i="0" u="none" strike="noStrike" baseline="0" dirty="0">
                <a:solidFill>
                  <a:srgbClr val="002060"/>
                </a:solidFill>
                <a:latin typeface="Times-Roman"/>
              </a:rPr>
              <a:t> for each node in the tree.</a:t>
            </a:r>
          </a:p>
          <a:p>
            <a:pPr algn="just"/>
            <a:endParaRPr lang="en-US" sz="2000" dirty="0">
              <a:solidFill>
                <a:srgbClr val="002060"/>
              </a:solidFill>
              <a:latin typeface="Times-Roman"/>
            </a:endParaRPr>
          </a:p>
          <a:p>
            <a:pPr algn="just"/>
            <a:r>
              <a:rPr lang="en-US" sz="2000" b="0" i="0" u="none" strike="noStrike" baseline="0" dirty="0">
                <a:solidFill>
                  <a:srgbClr val="002060"/>
                </a:solidFill>
                <a:latin typeface="Times-Roman"/>
              </a:rPr>
              <a:t>Figure 4.7 shows the attribution rules.</a:t>
            </a:r>
            <a:endParaRPr lang="en-US" sz="2000" dirty="0">
              <a:solidFill>
                <a:srgbClr val="002060"/>
              </a:solidFill>
            </a:endParaRPr>
          </a:p>
        </p:txBody>
      </p:sp>
      <p:sp>
        <p:nvSpPr>
          <p:cNvPr id="12" name="TextBox 11">
            <a:extLst>
              <a:ext uri="{FF2B5EF4-FFF2-40B4-BE49-F238E27FC236}">
                <a16:creationId xmlns:a16="http://schemas.microsoft.com/office/drawing/2014/main" id="{E1141ABD-BB4F-405B-B6CC-193E59628F6F}"/>
              </a:ext>
            </a:extLst>
          </p:cNvPr>
          <p:cNvSpPr txBox="1"/>
          <p:nvPr/>
        </p:nvSpPr>
        <p:spPr>
          <a:xfrm>
            <a:off x="8715830" y="2118591"/>
            <a:ext cx="1074057" cy="369332"/>
          </a:xfrm>
          <a:prstGeom prst="rect">
            <a:avLst/>
          </a:prstGeom>
          <a:noFill/>
        </p:spPr>
        <p:txBody>
          <a:bodyPr wrap="square" rtlCol="0">
            <a:spAutoFit/>
          </a:bodyPr>
          <a:lstStyle/>
          <a:p>
            <a:r>
              <a:rPr lang="en-US" dirty="0">
                <a:solidFill>
                  <a:srgbClr val="FF0000"/>
                </a:solidFill>
              </a:rPr>
              <a:t>Table 4.1</a:t>
            </a:r>
          </a:p>
        </p:txBody>
      </p:sp>
    </p:spTree>
    <p:extLst>
      <p:ext uri="{BB962C8B-B14F-4D97-AF65-F5344CB8AC3E}">
        <p14:creationId xmlns:p14="http://schemas.microsoft.com/office/powerpoint/2010/main" val="140878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82FC9-0B58-4121-B63D-8B1B05EDC52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3" name="TextBox 2">
            <a:extLst>
              <a:ext uri="{FF2B5EF4-FFF2-40B4-BE49-F238E27FC236}">
                <a16:creationId xmlns:a16="http://schemas.microsoft.com/office/drawing/2014/main" id="{4F645DD0-B21C-4263-86B0-B243617CAC2E}"/>
              </a:ext>
            </a:extLst>
          </p:cNvPr>
          <p:cNvSpPr txBox="1"/>
          <p:nvPr/>
        </p:nvSpPr>
        <p:spPr>
          <a:xfrm>
            <a:off x="4164952" y="32006"/>
            <a:ext cx="225254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Extended examples</a:t>
            </a:r>
          </a:p>
        </p:txBody>
      </p:sp>
      <p:graphicFrame>
        <p:nvGraphicFramePr>
          <p:cNvPr id="4" name="Object 3">
            <a:extLst>
              <a:ext uri="{FF2B5EF4-FFF2-40B4-BE49-F238E27FC236}">
                <a16:creationId xmlns:a16="http://schemas.microsoft.com/office/drawing/2014/main" id="{5F60AE34-31D4-41EA-A286-F4ECC01FFE09}"/>
              </a:ext>
            </a:extLst>
          </p:cNvPr>
          <p:cNvGraphicFramePr>
            <a:graphicFrameLocks noChangeAspect="1"/>
          </p:cNvGraphicFramePr>
          <p:nvPr>
            <p:extLst>
              <p:ext uri="{D42A27DB-BD31-4B8C-83A1-F6EECF244321}">
                <p14:modId xmlns:p14="http://schemas.microsoft.com/office/powerpoint/2010/main" val="253108017"/>
              </p:ext>
            </p:extLst>
          </p:nvPr>
        </p:nvGraphicFramePr>
        <p:xfrm>
          <a:off x="187414" y="571479"/>
          <a:ext cx="6230078" cy="4044766"/>
        </p:xfrm>
        <a:graphic>
          <a:graphicData uri="http://schemas.openxmlformats.org/presentationml/2006/ole">
            <mc:AlternateContent xmlns:mc="http://schemas.openxmlformats.org/markup-compatibility/2006">
              <mc:Choice xmlns:v="urn:schemas-microsoft-com:vml" Requires="v">
                <p:oleObj spid="_x0000_s27726" name="Bitmap Image" r:id="rId3" imgW="6753240" imgH="3352680" progId="PBrush">
                  <p:embed/>
                </p:oleObj>
              </mc:Choice>
              <mc:Fallback>
                <p:oleObj name="Bitmap Image" r:id="rId3" imgW="6753240" imgH="3352680" progId="PBrush">
                  <p:embed/>
                  <p:pic>
                    <p:nvPicPr>
                      <p:cNvPr id="9" name="Object 8">
                        <a:extLst>
                          <a:ext uri="{FF2B5EF4-FFF2-40B4-BE49-F238E27FC236}">
                            <a16:creationId xmlns:a16="http://schemas.microsoft.com/office/drawing/2014/main" id="{399581D6-AA7B-464E-BCAD-304424009BF0}"/>
                          </a:ext>
                        </a:extLst>
                      </p:cNvPr>
                      <p:cNvPicPr/>
                      <p:nvPr/>
                    </p:nvPicPr>
                    <p:blipFill>
                      <a:blip r:embed="rId4"/>
                      <a:stretch>
                        <a:fillRect/>
                      </a:stretch>
                    </p:blipFill>
                    <p:spPr>
                      <a:xfrm>
                        <a:off x="187414" y="571479"/>
                        <a:ext cx="6230078" cy="4044766"/>
                      </a:xfrm>
                      <a:prstGeom prst="rect">
                        <a:avLst/>
                      </a:prstGeom>
                      <a:ln>
                        <a:solidFill>
                          <a:srgbClr val="FF0000"/>
                        </a:solidFill>
                      </a:ln>
                    </p:spPr>
                  </p:pic>
                </p:oleObj>
              </mc:Fallback>
            </mc:AlternateContent>
          </a:graphicData>
        </a:graphic>
      </p:graphicFrame>
      <p:sp>
        <p:nvSpPr>
          <p:cNvPr id="6" name="TextBox 5">
            <a:extLst>
              <a:ext uri="{FF2B5EF4-FFF2-40B4-BE49-F238E27FC236}">
                <a16:creationId xmlns:a16="http://schemas.microsoft.com/office/drawing/2014/main" id="{87E87D3A-2DCE-4547-A2FA-61E09915DB52}"/>
              </a:ext>
            </a:extLst>
          </p:cNvPr>
          <p:cNvSpPr txBox="1"/>
          <p:nvPr/>
        </p:nvSpPr>
        <p:spPr>
          <a:xfrm>
            <a:off x="6726066" y="94072"/>
            <a:ext cx="5335305" cy="1323439"/>
          </a:xfrm>
          <a:prstGeom prst="rect">
            <a:avLst/>
          </a:prstGeom>
          <a:noFill/>
        </p:spPr>
        <p:txBody>
          <a:bodyPr wrap="square">
            <a:spAutoFit/>
          </a:bodyPr>
          <a:lstStyle/>
          <a:p>
            <a:pPr algn="just"/>
            <a:r>
              <a:rPr lang="en-US" sz="2000" b="0" i="0" u="none" strike="noStrike" baseline="0" dirty="0">
                <a:latin typeface="Times-Roman"/>
              </a:rPr>
              <a:t>If </a:t>
            </a:r>
            <a:r>
              <a:rPr lang="en-US" sz="2000" b="1" i="1" u="none" strike="noStrike" baseline="0" dirty="0">
                <a:solidFill>
                  <a:srgbClr val="FF0000"/>
                </a:solidFill>
                <a:latin typeface="LetterGothic"/>
              </a:rPr>
              <a:t>a</a:t>
            </a:r>
            <a:r>
              <a:rPr lang="en-US" sz="2000" b="0" i="0" u="none" strike="noStrike" baseline="0" dirty="0">
                <a:latin typeface="LetterGothic"/>
              </a:rPr>
              <a:t> </a:t>
            </a:r>
            <a:r>
              <a:rPr lang="en-US" sz="2000" b="0" i="0" u="none" strike="noStrike" baseline="0" dirty="0">
                <a:latin typeface="Times-Roman"/>
              </a:rPr>
              <a:t>has type </a:t>
            </a:r>
            <a:r>
              <a:rPr lang="en-US" sz="2000" b="1" i="1" dirty="0">
                <a:solidFill>
                  <a:srgbClr val="FF0000"/>
                </a:solidFill>
                <a:latin typeface="LetterGothic"/>
              </a:rPr>
              <a:t>integer</a:t>
            </a:r>
            <a:r>
              <a:rPr lang="en-US" sz="2000" b="0" i="0" u="none" strike="noStrike" baseline="0" dirty="0">
                <a:latin typeface="LetterGothic"/>
              </a:rPr>
              <a:t> </a:t>
            </a:r>
            <a:r>
              <a:rPr lang="en-US" sz="2000" b="0" i="0" u="none" strike="noStrike" baseline="0" dirty="0">
                <a:latin typeface="Times-Roman"/>
              </a:rPr>
              <a:t>(denoted </a:t>
            </a:r>
            <a:r>
              <a:rPr lang="en-US" sz="2000" b="0" i="0" u="none" strike="noStrike" baseline="0" dirty="0">
                <a:latin typeface="CMSY9"/>
              </a:rPr>
              <a:t>I </a:t>
            </a:r>
            <a:r>
              <a:rPr lang="en-US" sz="2000" b="0" i="0" u="none" strike="noStrike" baseline="0" dirty="0">
                <a:latin typeface="Times-Roman"/>
              </a:rPr>
              <a:t>) and </a:t>
            </a:r>
            <a:r>
              <a:rPr lang="en-US" sz="2000" b="1" i="1" dirty="0">
                <a:solidFill>
                  <a:srgbClr val="FF0000"/>
                </a:solidFill>
                <a:latin typeface="LetterGothic"/>
              </a:rPr>
              <a:t>c</a:t>
            </a:r>
            <a:r>
              <a:rPr lang="en-US" sz="2000" b="0" i="0" u="none" strike="noStrike" baseline="0" dirty="0">
                <a:latin typeface="LetterGothic"/>
              </a:rPr>
              <a:t> </a:t>
            </a:r>
            <a:r>
              <a:rPr lang="en-US" sz="2000" b="0" i="0" u="none" strike="noStrike" baseline="0" dirty="0">
                <a:latin typeface="Times-Roman"/>
              </a:rPr>
              <a:t>has type </a:t>
            </a:r>
            <a:r>
              <a:rPr lang="en-US" sz="2000" b="1" i="1" dirty="0">
                <a:solidFill>
                  <a:srgbClr val="FF0000"/>
                </a:solidFill>
                <a:latin typeface="LetterGothic"/>
              </a:rPr>
              <a:t>real</a:t>
            </a:r>
            <a:r>
              <a:rPr lang="en-US" sz="2000" b="0" i="0" u="none" strike="noStrike" baseline="0" dirty="0">
                <a:latin typeface="LetterGothic"/>
              </a:rPr>
              <a:t> </a:t>
            </a:r>
            <a:r>
              <a:rPr lang="en-US" sz="2000" b="0" i="0" u="none" strike="noStrike" baseline="0" dirty="0">
                <a:latin typeface="Times-Roman"/>
              </a:rPr>
              <a:t>(denoted </a:t>
            </a:r>
            <a:r>
              <a:rPr lang="en-US" sz="2000" b="0" i="0" u="none" strike="noStrike" baseline="0" dirty="0">
                <a:latin typeface="CMSY9"/>
              </a:rPr>
              <a:t>R</a:t>
            </a:r>
            <a:r>
              <a:rPr lang="en-US" sz="2000" b="0" i="0" u="none" strike="noStrike" baseline="0" dirty="0">
                <a:latin typeface="Times-Roman"/>
              </a:rPr>
              <a:t>), then this scheme generates the following </a:t>
            </a:r>
            <a:r>
              <a:rPr lang="en-US" sz="2000" b="1" i="1" dirty="0">
                <a:solidFill>
                  <a:srgbClr val="FF0000"/>
                </a:solidFill>
                <a:latin typeface="LetterGothic"/>
              </a:rPr>
              <a:t>attributed</a:t>
            </a:r>
            <a:r>
              <a:rPr lang="en-US" sz="2000" b="0" i="0" u="none" strike="noStrike" baseline="0" dirty="0">
                <a:latin typeface="Times-Roman"/>
              </a:rPr>
              <a:t> </a:t>
            </a:r>
            <a:r>
              <a:rPr lang="en-US" sz="2000" b="1" i="1" dirty="0">
                <a:solidFill>
                  <a:srgbClr val="FF0000"/>
                </a:solidFill>
                <a:latin typeface="LetterGothic"/>
              </a:rPr>
              <a:t>parse tree </a:t>
            </a:r>
            <a:r>
              <a:rPr lang="en-US" sz="2000" b="0" i="0" u="none" strike="noStrike" baseline="0" dirty="0">
                <a:latin typeface="Times-Roman"/>
              </a:rPr>
              <a:t>for the input string </a:t>
            </a:r>
            <a:r>
              <a:rPr lang="en-US" sz="2000" b="1" i="1" dirty="0">
                <a:solidFill>
                  <a:srgbClr val="FF0000"/>
                </a:solidFill>
                <a:latin typeface="LetterGothic"/>
              </a:rPr>
              <a:t>a - 2 × c</a:t>
            </a:r>
            <a:r>
              <a:rPr lang="en-US" sz="2000" b="0" i="0" u="none" strike="noStrike" baseline="0" dirty="0">
                <a:latin typeface="Times-Roman"/>
              </a:rPr>
              <a:t>:</a:t>
            </a:r>
            <a:endParaRPr lang="en-US" sz="2000" dirty="0"/>
          </a:p>
        </p:txBody>
      </p:sp>
      <p:graphicFrame>
        <p:nvGraphicFramePr>
          <p:cNvPr id="7" name="Object 6">
            <a:extLst>
              <a:ext uri="{FF2B5EF4-FFF2-40B4-BE49-F238E27FC236}">
                <a16:creationId xmlns:a16="http://schemas.microsoft.com/office/drawing/2014/main" id="{937E4462-B136-479D-A06A-59543F23ACD3}"/>
              </a:ext>
            </a:extLst>
          </p:cNvPr>
          <p:cNvGraphicFramePr>
            <a:graphicFrameLocks noChangeAspect="1"/>
          </p:cNvGraphicFramePr>
          <p:nvPr>
            <p:extLst>
              <p:ext uri="{D42A27DB-BD31-4B8C-83A1-F6EECF244321}">
                <p14:modId xmlns:p14="http://schemas.microsoft.com/office/powerpoint/2010/main" val="3124752849"/>
              </p:ext>
            </p:extLst>
          </p:nvPr>
        </p:nvGraphicFramePr>
        <p:xfrm>
          <a:off x="6604000" y="1417511"/>
          <a:ext cx="5510220" cy="3198734"/>
        </p:xfrm>
        <a:graphic>
          <a:graphicData uri="http://schemas.openxmlformats.org/presentationml/2006/ole">
            <mc:AlternateContent xmlns:mc="http://schemas.openxmlformats.org/markup-compatibility/2006">
              <mc:Choice xmlns:v="urn:schemas-microsoft-com:vml" Requires="v">
                <p:oleObj spid="_x0000_s27727" name="Bitmap Image" r:id="rId5" imgW="4219560" imgH="2295360" progId="PBrush">
                  <p:embed/>
                </p:oleObj>
              </mc:Choice>
              <mc:Fallback>
                <p:oleObj name="Bitmap Image" r:id="rId5" imgW="4219560" imgH="2295360" progId="PBrush">
                  <p:embed/>
                  <p:pic>
                    <p:nvPicPr>
                      <p:cNvPr id="0" name=""/>
                      <p:cNvPicPr/>
                      <p:nvPr/>
                    </p:nvPicPr>
                    <p:blipFill>
                      <a:blip r:embed="rId6"/>
                      <a:stretch>
                        <a:fillRect/>
                      </a:stretch>
                    </p:blipFill>
                    <p:spPr>
                      <a:xfrm>
                        <a:off x="6604000" y="1417511"/>
                        <a:ext cx="5510220" cy="3198734"/>
                      </a:xfrm>
                      <a:prstGeom prst="rect">
                        <a:avLst/>
                      </a:prstGeom>
                      <a:solidFill>
                        <a:schemeClr val="bg1"/>
                      </a:solidFill>
                      <a:ln>
                        <a:solidFill>
                          <a:srgbClr val="FF0000"/>
                        </a:solidFill>
                      </a:ln>
                    </p:spPr>
                  </p:pic>
                </p:oleObj>
              </mc:Fallback>
            </mc:AlternateContent>
          </a:graphicData>
        </a:graphic>
      </p:graphicFrame>
      <p:graphicFrame>
        <p:nvGraphicFramePr>
          <p:cNvPr id="8" name="Object 7">
            <a:extLst>
              <a:ext uri="{FF2B5EF4-FFF2-40B4-BE49-F238E27FC236}">
                <a16:creationId xmlns:a16="http://schemas.microsoft.com/office/drawing/2014/main" id="{6413FE28-2156-4506-9B54-2452F85C00BF}"/>
              </a:ext>
            </a:extLst>
          </p:cNvPr>
          <p:cNvGraphicFramePr>
            <a:graphicFrameLocks noChangeAspect="1"/>
          </p:cNvGraphicFramePr>
          <p:nvPr>
            <p:extLst>
              <p:ext uri="{D42A27DB-BD31-4B8C-83A1-F6EECF244321}">
                <p14:modId xmlns:p14="http://schemas.microsoft.com/office/powerpoint/2010/main" val="1532603304"/>
              </p:ext>
            </p:extLst>
          </p:nvPr>
        </p:nvGraphicFramePr>
        <p:xfrm>
          <a:off x="223589" y="4880429"/>
          <a:ext cx="5016068" cy="1841793"/>
        </p:xfrm>
        <a:graphic>
          <a:graphicData uri="http://schemas.openxmlformats.org/presentationml/2006/ole">
            <mc:AlternateContent xmlns:mc="http://schemas.openxmlformats.org/markup-compatibility/2006">
              <mc:Choice xmlns:v="urn:schemas-microsoft-com:vml" Requires="v">
                <p:oleObj spid="_x0000_s27728" name="Bitmap Image" r:id="rId7" imgW="3552840" imgH="1095480" progId="PBrush">
                  <p:embed/>
                </p:oleObj>
              </mc:Choice>
              <mc:Fallback>
                <p:oleObj name="Bitmap Image" r:id="rId7" imgW="3552840" imgH="1095480" progId="PBrush">
                  <p:embed/>
                  <p:pic>
                    <p:nvPicPr>
                      <p:cNvPr id="8" name="Object 7">
                        <a:extLst>
                          <a:ext uri="{FF2B5EF4-FFF2-40B4-BE49-F238E27FC236}">
                            <a16:creationId xmlns:a16="http://schemas.microsoft.com/office/drawing/2014/main" id="{CC0DEB17-C960-49FA-BA71-BDB59DEE2FBB}"/>
                          </a:ext>
                        </a:extLst>
                      </p:cNvPr>
                      <p:cNvPicPr/>
                      <p:nvPr/>
                    </p:nvPicPr>
                    <p:blipFill>
                      <a:blip r:embed="rId8"/>
                      <a:stretch>
                        <a:fillRect/>
                      </a:stretch>
                    </p:blipFill>
                    <p:spPr>
                      <a:xfrm>
                        <a:off x="223589" y="4880429"/>
                        <a:ext cx="5016068" cy="1841793"/>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5986F9B6-14AE-45FF-9394-B74611907332}"/>
              </a:ext>
            </a:extLst>
          </p:cNvPr>
          <p:cNvSpPr txBox="1"/>
          <p:nvPr/>
        </p:nvSpPr>
        <p:spPr>
          <a:xfrm>
            <a:off x="5370286" y="4755608"/>
            <a:ext cx="6821714" cy="1323439"/>
          </a:xfrm>
          <a:prstGeom prst="rect">
            <a:avLst/>
          </a:prstGeom>
          <a:noFill/>
          <a:ln>
            <a:solidFill>
              <a:srgbClr val="FF0000"/>
            </a:solidFill>
          </a:ln>
        </p:spPr>
        <p:txBody>
          <a:bodyPr wrap="square">
            <a:spAutoFit/>
          </a:bodyPr>
          <a:lstStyle/>
          <a:p>
            <a:pPr algn="just"/>
            <a:r>
              <a:rPr lang="en-US" sz="2000" b="0" i="0" u="none" strike="noStrike" baseline="0" dirty="0">
                <a:latin typeface="Times-Roman"/>
              </a:rPr>
              <a:t>The leaf nodes have their </a:t>
            </a:r>
            <a:r>
              <a:rPr lang="en-US" b="0" i="0" u="none" strike="noStrike" baseline="0" dirty="0">
                <a:latin typeface="LetterGothic-Slant_167"/>
              </a:rPr>
              <a:t>type </a:t>
            </a:r>
            <a:r>
              <a:rPr lang="en-US" sz="2000" b="0" i="0" u="none" strike="noStrike" baseline="0" dirty="0">
                <a:latin typeface="Times-Roman"/>
              </a:rPr>
              <a:t>attributes initialized appropriately. The remainder of the attributes are defined by the rules from Figure 4.7, with the assumption that </a:t>
            </a:r>
            <a:r>
              <a:rPr lang="en-US" sz="2000" b="1" i="1" u="none" strike="noStrike" baseline="0" dirty="0">
                <a:solidFill>
                  <a:srgbClr val="FF0000"/>
                </a:solidFill>
                <a:latin typeface="CMSY9"/>
              </a:rPr>
              <a:t>F+</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FX</a:t>
            </a:r>
            <a:r>
              <a:rPr lang="en-US" sz="2000" b="1" i="1" u="none" strike="noStrike" baseline="0" dirty="0">
                <a:solidFill>
                  <a:srgbClr val="FF0000"/>
                </a:solidFill>
                <a:latin typeface="Times-Roman"/>
              </a:rPr>
              <a:t>, </a:t>
            </a:r>
            <a:r>
              <a:rPr lang="en-US" sz="2000" dirty="0">
                <a:latin typeface="Times-Roman"/>
              </a:rPr>
              <a:t>and</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a:t>
            </a:r>
            <a:r>
              <a:rPr lang="en-US" sz="2000" b="0" i="0" u="none" strike="noStrike" baseline="0" dirty="0">
                <a:latin typeface="CMSY9"/>
              </a:rPr>
              <a:t> reflect the FORTRAN 77 rule.</a:t>
            </a:r>
            <a:endParaRPr lang="en-US" sz="2000" dirty="0"/>
          </a:p>
        </p:txBody>
      </p:sp>
      <p:sp useBgFill="1">
        <p:nvSpPr>
          <p:cNvPr id="13" name="TextBox 12">
            <a:extLst>
              <a:ext uri="{FF2B5EF4-FFF2-40B4-BE49-F238E27FC236}">
                <a16:creationId xmlns:a16="http://schemas.microsoft.com/office/drawing/2014/main" id="{F01F694F-CAE5-4C09-8760-DDAA448984D4}"/>
              </a:ext>
            </a:extLst>
          </p:cNvPr>
          <p:cNvSpPr txBox="1"/>
          <p:nvPr/>
        </p:nvSpPr>
        <p:spPr>
          <a:xfrm>
            <a:off x="5346675" y="6179663"/>
            <a:ext cx="6743934" cy="646331"/>
          </a:xfrm>
          <a:prstGeom prst="rect">
            <a:avLst/>
          </a:prstGeom>
          <a:ln>
            <a:solidFill>
              <a:srgbClr val="FF0000"/>
            </a:solidFill>
          </a:ln>
        </p:spPr>
        <p:txBody>
          <a:bodyPr wrap="square" rtlCol="0">
            <a:spAutoFit/>
          </a:bodyPr>
          <a:lstStyle/>
          <a:p>
            <a:pPr algn="just"/>
            <a:r>
              <a:rPr lang="en-US" dirty="0"/>
              <a:t>All the attributes are synthesized attribute in this example. So, this grammar is called </a:t>
            </a:r>
            <a:r>
              <a:rPr lang="en-US" b="1" i="1" dirty="0">
                <a:solidFill>
                  <a:srgbClr val="FF0000"/>
                </a:solidFill>
              </a:rPr>
              <a:t>S-attributed grammars.</a:t>
            </a:r>
          </a:p>
        </p:txBody>
      </p:sp>
    </p:spTree>
    <p:extLst>
      <p:ext uri="{BB962C8B-B14F-4D97-AF65-F5344CB8AC3E}">
        <p14:creationId xmlns:p14="http://schemas.microsoft.com/office/powerpoint/2010/main" val="671360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D5780-A2E3-485A-9FD2-2E29186F0CC5}"/>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5" name="TextBox 4">
            <a:extLst>
              <a:ext uri="{FF2B5EF4-FFF2-40B4-BE49-F238E27FC236}">
                <a16:creationId xmlns:a16="http://schemas.microsoft.com/office/drawing/2014/main" id="{5BCE9E59-5463-43F3-9F87-65519C88E346}"/>
              </a:ext>
            </a:extLst>
          </p:cNvPr>
          <p:cNvSpPr txBox="1"/>
          <p:nvPr/>
        </p:nvSpPr>
        <p:spPr>
          <a:xfrm>
            <a:off x="4164952" y="32006"/>
            <a:ext cx="225254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Extended examples</a:t>
            </a:r>
          </a:p>
        </p:txBody>
      </p:sp>
      <p:sp>
        <p:nvSpPr>
          <p:cNvPr id="7" name="TextBox 6">
            <a:extLst>
              <a:ext uri="{FF2B5EF4-FFF2-40B4-BE49-F238E27FC236}">
                <a16:creationId xmlns:a16="http://schemas.microsoft.com/office/drawing/2014/main" id="{489531FC-E0A7-4576-86A4-DB0736251108}"/>
              </a:ext>
            </a:extLst>
          </p:cNvPr>
          <p:cNvSpPr txBox="1"/>
          <p:nvPr/>
        </p:nvSpPr>
        <p:spPr>
          <a:xfrm>
            <a:off x="6726067" y="62784"/>
            <a:ext cx="5287315" cy="369332"/>
          </a:xfrm>
          <a:prstGeom prst="rect">
            <a:avLst/>
          </a:prstGeom>
          <a:noFill/>
          <a:ln>
            <a:solidFill>
              <a:srgbClr val="FF0000"/>
            </a:solidFill>
          </a:ln>
        </p:spPr>
        <p:txBody>
          <a:bodyPr wrap="square">
            <a:spAutoFit/>
          </a:bodyPr>
          <a:lstStyle/>
          <a:p>
            <a:r>
              <a:rPr lang="en-US" sz="1800" b="1" i="1" u="none" strike="noStrike" baseline="0" dirty="0">
                <a:latin typeface="Myriad-BoldItalic"/>
              </a:rPr>
              <a:t>A Simple Execution-Time Estimator – for self study.</a:t>
            </a:r>
            <a:endParaRPr lang="en-US" dirty="0"/>
          </a:p>
        </p:txBody>
      </p:sp>
      <p:sp>
        <p:nvSpPr>
          <p:cNvPr id="9" name="TextBox 8">
            <a:extLst>
              <a:ext uri="{FF2B5EF4-FFF2-40B4-BE49-F238E27FC236}">
                <a16:creationId xmlns:a16="http://schemas.microsoft.com/office/drawing/2014/main" id="{ACA1D822-0ADB-428C-8E51-DC14D257849F}"/>
              </a:ext>
            </a:extLst>
          </p:cNvPr>
          <p:cNvSpPr txBox="1"/>
          <p:nvPr/>
        </p:nvSpPr>
        <p:spPr>
          <a:xfrm>
            <a:off x="178618" y="471747"/>
            <a:ext cx="11834764" cy="1323439"/>
          </a:xfrm>
          <a:prstGeom prst="rect">
            <a:avLst/>
          </a:prstGeom>
          <a:noFill/>
          <a:ln>
            <a:solidFill>
              <a:schemeClr val="accent1"/>
            </a:solidFill>
          </a:ln>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Roman"/>
              </a:rPr>
              <a:t>As a second example, consider the problem of </a:t>
            </a:r>
            <a:r>
              <a:rPr lang="en-US" sz="2000" b="0" i="1" u="none" strike="noStrike" baseline="0" dirty="0">
                <a:solidFill>
                  <a:srgbClr val="FF0000"/>
                </a:solidFill>
                <a:latin typeface="Times-Roman"/>
              </a:rPr>
              <a:t>estimating the execution time of a sequence of assignment statements. </a:t>
            </a:r>
          </a:p>
          <a:p>
            <a:pPr marL="342900" indent="-342900" algn="l">
              <a:buFont typeface="Arial" panose="020B0604020202020204" pitchFamily="34" charset="0"/>
              <a:buChar char="•"/>
            </a:pPr>
            <a:r>
              <a:rPr lang="en-US" sz="2000" b="0" i="0" u="none" strike="noStrike" baseline="0" dirty="0">
                <a:latin typeface="Times-Roman"/>
              </a:rPr>
              <a:t>We can generate a sequence of assignments by adding three new productions to the classic expression grammar:</a:t>
            </a:r>
            <a:endParaRPr lang="en-US" sz="2000" dirty="0"/>
          </a:p>
        </p:txBody>
      </p:sp>
      <p:graphicFrame>
        <p:nvGraphicFramePr>
          <p:cNvPr id="10" name="Object 9">
            <a:extLst>
              <a:ext uri="{FF2B5EF4-FFF2-40B4-BE49-F238E27FC236}">
                <a16:creationId xmlns:a16="http://schemas.microsoft.com/office/drawing/2014/main" id="{BE8A99CD-6E39-4C39-85D6-74A256F872C9}"/>
              </a:ext>
            </a:extLst>
          </p:cNvPr>
          <p:cNvGraphicFramePr>
            <a:graphicFrameLocks noChangeAspect="1"/>
          </p:cNvGraphicFramePr>
          <p:nvPr>
            <p:extLst>
              <p:ext uri="{D42A27DB-BD31-4B8C-83A1-F6EECF244321}">
                <p14:modId xmlns:p14="http://schemas.microsoft.com/office/powerpoint/2010/main" val="3064502775"/>
              </p:ext>
            </p:extLst>
          </p:nvPr>
        </p:nvGraphicFramePr>
        <p:xfrm>
          <a:off x="178618" y="1559047"/>
          <a:ext cx="3036530" cy="1243745"/>
        </p:xfrm>
        <a:graphic>
          <a:graphicData uri="http://schemas.openxmlformats.org/presentationml/2006/ole">
            <mc:AlternateContent xmlns:mc="http://schemas.openxmlformats.org/markup-compatibility/2006">
              <mc:Choice xmlns:v="urn:schemas-microsoft-com:vml" Requires="v">
                <p:oleObj spid="_x0000_s28720" name="Bitmap Image" r:id="rId3" imgW="2581200" imgH="1057320" progId="PBrush">
                  <p:embed/>
                </p:oleObj>
              </mc:Choice>
              <mc:Fallback>
                <p:oleObj name="Bitmap Image" r:id="rId3" imgW="2581200" imgH="1057320" progId="PBrush">
                  <p:embed/>
                  <p:pic>
                    <p:nvPicPr>
                      <p:cNvPr id="0" name=""/>
                      <p:cNvPicPr/>
                      <p:nvPr/>
                    </p:nvPicPr>
                    <p:blipFill>
                      <a:blip r:embed="rId4"/>
                      <a:stretch>
                        <a:fillRect/>
                      </a:stretch>
                    </p:blipFill>
                    <p:spPr>
                      <a:xfrm>
                        <a:off x="178618" y="1559047"/>
                        <a:ext cx="3036530" cy="1243745"/>
                      </a:xfrm>
                      <a:prstGeom prst="rect">
                        <a:avLst/>
                      </a:prstGeom>
                      <a:ln>
                        <a:solidFill>
                          <a:srgbClr val="FF0000"/>
                        </a:solidFill>
                      </a:ln>
                    </p:spPr>
                  </p:pic>
                </p:oleObj>
              </mc:Fallback>
            </mc:AlternateContent>
          </a:graphicData>
        </a:graphic>
      </p:graphicFrame>
      <p:graphicFrame>
        <p:nvGraphicFramePr>
          <p:cNvPr id="11" name="Object 10">
            <a:extLst>
              <a:ext uri="{FF2B5EF4-FFF2-40B4-BE49-F238E27FC236}">
                <a16:creationId xmlns:a16="http://schemas.microsoft.com/office/drawing/2014/main" id="{EAF60DC6-98E6-418C-8E62-B20258D60D3D}"/>
              </a:ext>
            </a:extLst>
          </p:cNvPr>
          <p:cNvGraphicFramePr>
            <a:graphicFrameLocks noChangeAspect="1"/>
          </p:cNvGraphicFramePr>
          <p:nvPr>
            <p:extLst>
              <p:ext uri="{D42A27DB-BD31-4B8C-83A1-F6EECF244321}">
                <p14:modId xmlns:p14="http://schemas.microsoft.com/office/powerpoint/2010/main" val="1707299566"/>
              </p:ext>
            </p:extLst>
          </p:nvPr>
        </p:nvGraphicFramePr>
        <p:xfrm>
          <a:off x="3332828" y="1500823"/>
          <a:ext cx="8619874" cy="5181331"/>
        </p:xfrm>
        <a:graphic>
          <a:graphicData uri="http://schemas.openxmlformats.org/presentationml/2006/ole">
            <mc:AlternateContent xmlns:mc="http://schemas.openxmlformats.org/markup-compatibility/2006">
              <mc:Choice xmlns:v="urn:schemas-microsoft-com:vml" Requires="v">
                <p:oleObj spid="_x0000_s28721" name="Bitmap Image" r:id="rId5" imgW="8524800" imgH="4676760" progId="PBrush">
                  <p:embed/>
                </p:oleObj>
              </mc:Choice>
              <mc:Fallback>
                <p:oleObj name="Bitmap Image" r:id="rId5" imgW="8524800" imgH="4676760" progId="PBrush">
                  <p:embed/>
                  <p:pic>
                    <p:nvPicPr>
                      <p:cNvPr id="0" name=""/>
                      <p:cNvPicPr/>
                      <p:nvPr/>
                    </p:nvPicPr>
                    <p:blipFill>
                      <a:blip r:embed="rId6"/>
                      <a:stretch>
                        <a:fillRect/>
                      </a:stretch>
                    </p:blipFill>
                    <p:spPr>
                      <a:xfrm>
                        <a:off x="3332828" y="1500823"/>
                        <a:ext cx="8619874" cy="5181331"/>
                      </a:xfrm>
                      <a:prstGeom prst="rect">
                        <a:avLst/>
                      </a:prstGeom>
                      <a:ln>
                        <a:solidFill>
                          <a:srgbClr val="FF0000"/>
                        </a:solidFill>
                      </a:ln>
                    </p:spPr>
                  </p:pic>
                </p:oleObj>
              </mc:Fallback>
            </mc:AlternateContent>
          </a:graphicData>
        </a:graphic>
      </p:graphicFrame>
      <p:sp>
        <p:nvSpPr>
          <p:cNvPr id="13" name="TextBox 12">
            <a:extLst>
              <a:ext uri="{FF2B5EF4-FFF2-40B4-BE49-F238E27FC236}">
                <a16:creationId xmlns:a16="http://schemas.microsoft.com/office/drawing/2014/main" id="{A9BA2085-4903-48BE-AFB4-2550F7EAED41}"/>
              </a:ext>
            </a:extLst>
          </p:cNvPr>
          <p:cNvSpPr txBox="1"/>
          <p:nvPr/>
        </p:nvSpPr>
        <p:spPr>
          <a:xfrm>
            <a:off x="178618" y="2874429"/>
            <a:ext cx="3036530" cy="1631216"/>
          </a:xfrm>
          <a:prstGeom prst="rect">
            <a:avLst/>
          </a:prstGeom>
          <a:noFill/>
          <a:ln>
            <a:solidFill>
              <a:srgbClr val="FF0000"/>
            </a:solidFill>
          </a:ln>
        </p:spPr>
        <p:txBody>
          <a:bodyPr wrap="square">
            <a:spAutoFit/>
          </a:bodyPr>
          <a:lstStyle/>
          <a:p>
            <a:pPr algn="just"/>
            <a:r>
              <a:rPr lang="en-US" sz="2000" b="0" i="0" u="none" strike="noStrike" baseline="0" dirty="0">
                <a:latin typeface="Times-Roman"/>
              </a:rPr>
              <a:t>Figure 4.8 shows an attribute grammar that estimates the execution time of a block of assignment statements.</a:t>
            </a:r>
            <a:endParaRPr lang="en-US" sz="2000" dirty="0"/>
          </a:p>
        </p:txBody>
      </p:sp>
    </p:spTree>
    <p:extLst>
      <p:ext uri="{BB962C8B-B14F-4D97-AF65-F5344CB8AC3E}">
        <p14:creationId xmlns:p14="http://schemas.microsoft.com/office/powerpoint/2010/main" val="333960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0F914-926C-4DE5-A953-68DFBFABEAC6}"/>
              </a:ext>
            </a:extLst>
          </p:cNvPr>
          <p:cNvSpPr txBox="1"/>
          <p:nvPr/>
        </p:nvSpPr>
        <p:spPr>
          <a:xfrm>
            <a:off x="0" y="0"/>
            <a:ext cx="171963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Introduction…</a:t>
            </a:r>
          </a:p>
        </p:txBody>
      </p:sp>
      <p:sp>
        <p:nvSpPr>
          <p:cNvPr id="4" name="TextBox 3">
            <a:extLst>
              <a:ext uri="{FF2B5EF4-FFF2-40B4-BE49-F238E27FC236}">
                <a16:creationId xmlns:a16="http://schemas.microsoft.com/office/drawing/2014/main" id="{4802C5B4-5201-4E61-9325-404556F3BE17}"/>
              </a:ext>
            </a:extLst>
          </p:cNvPr>
          <p:cNvSpPr txBox="1"/>
          <p:nvPr/>
        </p:nvSpPr>
        <p:spPr>
          <a:xfrm>
            <a:off x="178920" y="594814"/>
            <a:ext cx="11834160" cy="4154984"/>
          </a:xfrm>
          <a:prstGeom prst="rect">
            <a:avLst/>
          </a:prstGeom>
          <a:noFill/>
          <a:ln>
            <a:solidFill>
              <a:srgbClr val="FF0000"/>
            </a:solidFill>
          </a:ln>
        </p:spPr>
        <p:txBody>
          <a:bodyPr wrap="square">
            <a:spAutoFit/>
          </a:bodyPr>
          <a:lstStyle/>
          <a:p>
            <a:pPr algn="just"/>
            <a:r>
              <a:rPr lang="en-US" sz="2400" b="0" i="0" u="none" strike="noStrike" baseline="0" dirty="0">
                <a:latin typeface="Times-Roman"/>
              </a:rPr>
              <a:t>To accumulate the contextual knowledge needed for </a:t>
            </a:r>
            <a:r>
              <a:rPr lang="en-US" sz="2400" b="0" i="1" u="none" strike="noStrike" baseline="0" dirty="0">
                <a:solidFill>
                  <a:srgbClr val="FF0000"/>
                </a:solidFill>
                <a:latin typeface="Times-Roman"/>
              </a:rPr>
              <a:t>further translation</a:t>
            </a:r>
            <a:r>
              <a:rPr lang="en-US" sz="2400" b="0" i="0" u="none" strike="noStrike" baseline="0" dirty="0">
                <a:latin typeface="Times-Roman"/>
              </a:rPr>
              <a:t>, the compiler must develop </a:t>
            </a:r>
            <a:r>
              <a:rPr lang="en-US" sz="2400" i="1" dirty="0">
                <a:solidFill>
                  <a:srgbClr val="FF0000"/>
                </a:solidFill>
                <a:latin typeface="Times-Roman"/>
              </a:rPr>
              <a:t>ways of viewing </a:t>
            </a:r>
            <a:r>
              <a:rPr lang="en-US" sz="2400" b="0" i="0" u="none" strike="noStrike" baseline="0" dirty="0">
                <a:latin typeface="Times-Roman"/>
              </a:rPr>
              <a:t>the program other than syntax.</a:t>
            </a:r>
          </a:p>
          <a:p>
            <a:pPr algn="just"/>
            <a:endParaRPr lang="en-US" sz="2400" dirty="0">
              <a:latin typeface="Times-Roman"/>
            </a:endParaRPr>
          </a:p>
          <a:p>
            <a:pPr algn="just"/>
            <a:r>
              <a:rPr lang="en-US" sz="2400" b="0" i="0" u="none" strike="noStrike" baseline="0" dirty="0">
                <a:latin typeface="Times-Roman"/>
              </a:rPr>
              <a:t>The compiler must</a:t>
            </a:r>
          </a:p>
          <a:p>
            <a:pPr algn="just"/>
            <a:r>
              <a:rPr lang="en-US" sz="2400" dirty="0">
                <a:latin typeface="Times-Roman"/>
              </a:rPr>
              <a:t>              - use</a:t>
            </a:r>
            <a:r>
              <a:rPr lang="en-US" sz="2400" b="0" i="0" u="none" strike="noStrike" baseline="0" dirty="0">
                <a:latin typeface="Times-Roman"/>
              </a:rPr>
              <a:t> abstractions that </a:t>
            </a:r>
            <a:r>
              <a:rPr lang="en-US" sz="2400" b="0" i="0" u="none" strike="noStrike" baseline="0" dirty="0">
                <a:solidFill>
                  <a:srgbClr val="FF0000"/>
                </a:solidFill>
                <a:latin typeface="Times-Roman"/>
              </a:rPr>
              <a:t>represent some aspect of the code</a:t>
            </a:r>
            <a:r>
              <a:rPr lang="en-US" sz="2400" b="0" i="0" u="none" strike="noStrike" baseline="0" dirty="0">
                <a:latin typeface="Times-Roman"/>
              </a:rPr>
              <a:t>, such as a type system, a storage map, or a control-flow graph. </a:t>
            </a:r>
          </a:p>
          <a:p>
            <a:pPr algn="just"/>
            <a:endParaRPr lang="en-US" sz="2400" b="0" i="0" u="none" strike="noStrike" baseline="0" dirty="0">
              <a:latin typeface="Times-Roman"/>
            </a:endParaRPr>
          </a:p>
          <a:p>
            <a:pPr algn="just"/>
            <a:r>
              <a:rPr lang="en-US" sz="2400" dirty="0">
                <a:latin typeface="Times-Roman"/>
              </a:rPr>
              <a:t>             - </a:t>
            </a:r>
            <a:r>
              <a:rPr lang="en-US" sz="2400" b="0" i="0" u="none" strike="noStrike" baseline="0" dirty="0">
                <a:latin typeface="Times-Roman"/>
              </a:rPr>
              <a:t>understand the </a:t>
            </a:r>
            <a:r>
              <a:rPr lang="en-US" sz="2400" b="0" i="0" u="none" strike="noStrike" baseline="0" dirty="0">
                <a:solidFill>
                  <a:srgbClr val="FF0000"/>
                </a:solidFill>
                <a:latin typeface="Times-Roman"/>
              </a:rPr>
              <a:t>program’s name space</a:t>
            </a:r>
            <a:r>
              <a:rPr lang="en-US" sz="2400" b="0" i="0" u="none" strike="noStrike" baseline="0" dirty="0">
                <a:latin typeface="Times-Roman"/>
              </a:rPr>
              <a:t>: the kinds of data represented in the program, the kinds of data that can be associated with each name and their mapping.</a:t>
            </a:r>
          </a:p>
          <a:p>
            <a:pPr algn="just"/>
            <a:endParaRPr lang="en-US" sz="2400" b="0" i="0" u="none" strike="noStrike" baseline="0" dirty="0">
              <a:latin typeface="Times-Roman"/>
            </a:endParaRPr>
          </a:p>
          <a:p>
            <a:pPr algn="just"/>
            <a:r>
              <a:rPr lang="en-US" sz="2400" b="0" i="0" u="none" strike="noStrike" baseline="0" dirty="0">
                <a:latin typeface="Times-Roman"/>
              </a:rPr>
              <a:t>             -  understand the </a:t>
            </a:r>
            <a:r>
              <a:rPr lang="en-US" sz="2400" b="0" i="0" u="none" strike="noStrike" baseline="0" dirty="0">
                <a:solidFill>
                  <a:srgbClr val="FF0000"/>
                </a:solidFill>
                <a:latin typeface="Times-Roman"/>
              </a:rPr>
              <a:t>flow of control</a:t>
            </a:r>
            <a:r>
              <a:rPr lang="en-US" sz="2400" b="0" i="0" u="none" strike="noStrike" baseline="0" dirty="0">
                <a:latin typeface="Times-Roman"/>
              </a:rPr>
              <a:t>, both within procedures and across procedures. </a:t>
            </a:r>
            <a:endParaRPr lang="en-US" sz="2400" dirty="0"/>
          </a:p>
        </p:txBody>
      </p:sp>
      <p:sp>
        <p:nvSpPr>
          <p:cNvPr id="6" name="TextBox 5">
            <a:extLst>
              <a:ext uri="{FF2B5EF4-FFF2-40B4-BE49-F238E27FC236}">
                <a16:creationId xmlns:a16="http://schemas.microsoft.com/office/drawing/2014/main" id="{C85D6537-B2E2-4686-B830-2D549ABBBE1A}"/>
              </a:ext>
            </a:extLst>
          </p:cNvPr>
          <p:cNvSpPr txBox="1"/>
          <p:nvPr/>
        </p:nvSpPr>
        <p:spPr>
          <a:xfrm>
            <a:off x="319597" y="4823308"/>
            <a:ext cx="11552806" cy="1938992"/>
          </a:xfrm>
          <a:prstGeom prst="rect">
            <a:avLst/>
          </a:prstGeom>
          <a:noFill/>
          <a:ln>
            <a:solidFill>
              <a:srgbClr val="FF0000"/>
            </a:solidFill>
          </a:ln>
        </p:spPr>
        <p:txBody>
          <a:bodyPr wrap="square">
            <a:spAutoFit/>
          </a:bodyPr>
          <a:lstStyle/>
          <a:p>
            <a:pPr algn="l"/>
            <a:r>
              <a:rPr lang="en-US" sz="2000" b="0" i="0" u="none" strike="noStrike" baseline="0" dirty="0">
                <a:latin typeface="Times-Roman"/>
              </a:rPr>
              <a:t>We will discuss the  mechanisms that compilers use to derive context sensitive knowledge. </a:t>
            </a:r>
          </a:p>
          <a:p>
            <a:pPr marL="342900" indent="-342900" algn="l">
              <a:buAutoNum type="arabicParenBoth"/>
            </a:pPr>
            <a:r>
              <a:rPr lang="en-US" sz="2000" b="0" i="0" u="none" strike="noStrike" baseline="0" dirty="0">
                <a:latin typeface="Times-Roman"/>
              </a:rPr>
              <a:t>The abstractions that the compiler manipulates during semantic elaboration – called as ‘</a:t>
            </a:r>
            <a:r>
              <a:rPr lang="en-US" sz="2000" b="1" i="1" u="none" strike="noStrike" baseline="0" dirty="0">
                <a:solidFill>
                  <a:srgbClr val="FF0000"/>
                </a:solidFill>
                <a:latin typeface="Times-Roman"/>
              </a:rPr>
              <a:t>the type system</a:t>
            </a:r>
            <a:r>
              <a:rPr lang="en-US" sz="2000" b="0" i="0" u="none" strike="noStrike" baseline="0" dirty="0">
                <a:latin typeface="Times-Roman"/>
              </a:rPr>
              <a:t>’.</a:t>
            </a:r>
          </a:p>
          <a:p>
            <a:pPr marL="342900" indent="-342900" algn="l">
              <a:buAutoNum type="arabicParenBoth"/>
            </a:pPr>
            <a:endParaRPr lang="en-US" sz="2000" b="0" i="0" u="none" strike="noStrike" baseline="0" dirty="0">
              <a:latin typeface="Times-Roman"/>
            </a:endParaRPr>
          </a:p>
          <a:p>
            <a:pPr marL="342900" indent="-342900" algn="l">
              <a:buAutoNum type="arabicParenBoth"/>
            </a:pPr>
            <a:r>
              <a:rPr lang="en-US" sz="2000" b="0" i="0" u="none" strike="noStrike" baseline="0" dirty="0">
                <a:latin typeface="Times-Roman"/>
              </a:rPr>
              <a:t>A principled automatic approach to implementing these computations in the form of </a:t>
            </a:r>
            <a:r>
              <a:rPr lang="en-US" sz="2000" b="1" i="1" dirty="0">
                <a:solidFill>
                  <a:srgbClr val="FF0000"/>
                </a:solidFill>
                <a:latin typeface="Times-Roman"/>
              </a:rPr>
              <a:t>attribute grammars</a:t>
            </a:r>
            <a:r>
              <a:rPr lang="en-US" sz="2000" b="0" i="0" u="none" strike="noStrike" baseline="0" dirty="0">
                <a:latin typeface="Times-Roman"/>
              </a:rPr>
              <a:t>.</a:t>
            </a:r>
          </a:p>
          <a:p>
            <a:pPr algn="l"/>
            <a:r>
              <a:rPr lang="en-US" sz="2000" b="0" i="0" u="none" strike="noStrike" baseline="0" dirty="0">
                <a:latin typeface="Times-Roman"/>
              </a:rPr>
              <a:t> </a:t>
            </a:r>
          </a:p>
          <a:p>
            <a:pPr algn="l"/>
            <a:r>
              <a:rPr lang="en-US" sz="2000" b="0" i="0" u="none" strike="noStrike" baseline="0" dirty="0">
                <a:latin typeface="Times-Roman"/>
              </a:rPr>
              <a:t>(3) The most widely used technique, </a:t>
            </a:r>
            <a:r>
              <a:rPr lang="en-US" sz="2000" b="1" i="1" dirty="0">
                <a:solidFill>
                  <a:srgbClr val="FF0000"/>
                </a:solidFill>
                <a:latin typeface="Times-Roman"/>
              </a:rPr>
              <a:t>ad hoc syntax directed Translation</a:t>
            </a:r>
            <a:r>
              <a:rPr lang="en-US" sz="2000" b="0" i="1" u="none" strike="noStrike" baseline="0" dirty="0">
                <a:latin typeface="Times-Italic"/>
              </a:rPr>
              <a:t>.</a:t>
            </a:r>
            <a:endParaRPr lang="en-US" sz="2000" dirty="0"/>
          </a:p>
        </p:txBody>
      </p:sp>
    </p:spTree>
    <p:extLst>
      <p:ext uri="{BB962C8B-B14F-4D97-AF65-F5344CB8AC3E}">
        <p14:creationId xmlns:p14="http://schemas.microsoft.com/office/powerpoint/2010/main" val="1123356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5237" name="Bitmap Image" r:id="rId3" imgW="5562720" imgH="3790800" progId="PBrush">
                  <p:embed/>
                </p:oleObj>
              </mc:Choice>
              <mc:Fallback>
                <p:oleObj name="Bitmap Image" r:id="rId3" imgW="5562720" imgH="3790800" progId="PBrush">
                  <p:embed/>
                  <p:pic>
                    <p:nvPicPr>
                      <p:cNvPr id="2" name="Object 1">
                        <a:extLst>
                          <a:ext uri="{FF2B5EF4-FFF2-40B4-BE49-F238E27FC236}">
                            <a16:creationId xmlns:a16="http://schemas.microsoft.com/office/drawing/2014/main" id="{7C0F1C39-1BBB-4434-9D57-F495D74213B3}"/>
                          </a:ext>
                        </a:extLst>
                      </p:cNvPr>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1899138" y="3699803"/>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41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E65D6E-5291-4354-8A4E-11C8D79BECF4}"/>
              </a:ext>
            </a:extLst>
          </p:cNvPr>
          <p:cNvSpPr txBox="1"/>
          <p:nvPr/>
        </p:nvSpPr>
        <p:spPr>
          <a:xfrm>
            <a:off x="-2344" y="0"/>
            <a:ext cx="4278922" cy="369332"/>
          </a:xfrm>
          <a:prstGeom prst="rect">
            <a:avLst/>
          </a:prstGeom>
          <a:solidFill>
            <a:schemeClr val="accent2">
              <a:lumMod val="20000"/>
              <a:lumOff val="80000"/>
            </a:schemeClr>
          </a:solidFill>
          <a:ln>
            <a:solidFill>
              <a:schemeClr val="accent1"/>
            </a:solidFill>
          </a:ln>
        </p:spPr>
        <p:txBody>
          <a:bodyPr wrap="square">
            <a:spAutoFit/>
          </a:bodyPr>
          <a:lstStyle/>
          <a:p>
            <a:r>
              <a:rPr lang="en-US" sz="1800" b="1" i="0" u="none" strike="noStrike" baseline="0" dirty="0">
                <a:latin typeface="Myriad-Bold"/>
              </a:rPr>
              <a:t>AD HOC SYNTAX-DIRECTED TRANSLATION</a:t>
            </a:r>
            <a:endParaRPr lang="en-US" dirty="0"/>
          </a:p>
        </p:txBody>
      </p:sp>
      <p:sp>
        <p:nvSpPr>
          <p:cNvPr id="5" name="TextBox 4">
            <a:extLst>
              <a:ext uri="{FF2B5EF4-FFF2-40B4-BE49-F238E27FC236}">
                <a16:creationId xmlns:a16="http://schemas.microsoft.com/office/drawing/2014/main" id="{288DD46A-75A2-4396-9FD3-76EA72D79EBB}"/>
              </a:ext>
            </a:extLst>
          </p:cNvPr>
          <p:cNvSpPr txBox="1"/>
          <p:nvPr/>
        </p:nvSpPr>
        <p:spPr>
          <a:xfrm>
            <a:off x="319453" y="369332"/>
            <a:ext cx="11708424" cy="6555641"/>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2000" b="0" i="0" u="none" strike="noStrike" baseline="0" dirty="0">
                <a:latin typeface="Times-Roman"/>
              </a:rPr>
              <a:t>The </a:t>
            </a:r>
            <a:r>
              <a:rPr lang="en-US" sz="2000" b="1" i="1" u="none" strike="noStrike" baseline="0" dirty="0">
                <a:solidFill>
                  <a:srgbClr val="FF0000"/>
                </a:solidFill>
                <a:latin typeface="Times-Roman"/>
              </a:rPr>
              <a:t>rule-based evaluators </a:t>
            </a:r>
            <a:r>
              <a:rPr lang="en-US" sz="2000" b="0" i="0" u="none" strike="noStrike" baseline="0" dirty="0">
                <a:latin typeface="Times-Roman"/>
              </a:rPr>
              <a:t>for attribute grammars introduce a powerful idea that serves as the basis for the   </a:t>
            </a:r>
            <a:r>
              <a:rPr lang="en-US" sz="2000" b="1" i="0" u="none" strike="noStrike" baseline="0" dirty="0">
                <a:solidFill>
                  <a:schemeClr val="accent1">
                    <a:lumMod val="50000"/>
                  </a:schemeClr>
                </a:solidFill>
                <a:latin typeface="Times-Roman"/>
              </a:rPr>
              <a:t>ad hoc techniques</a:t>
            </a:r>
            <a:r>
              <a:rPr lang="en-US" sz="2000" b="0" i="0" u="none" strike="noStrike" baseline="0" dirty="0">
                <a:latin typeface="Times-Roman"/>
              </a:rPr>
              <a:t> used for context-sensitive analysis in many compilers. </a:t>
            </a:r>
          </a:p>
          <a:p>
            <a:pPr marL="285750" indent="-285750" algn="just">
              <a:buFont typeface="Arial" panose="020B0604020202020204" pitchFamily="34" charset="0"/>
              <a:buChar char="•"/>
            </a:pPr>
            <a:endParaRPr lang="en-US" sz="2000" dirty="0">
              <a:latin typeface="Times-Roman"/>
            </a:endParaRPr>
          </a:p>
          <a:p>
            <a:pPr marL="285750" indent="-285750" algn="just">
              <a:buFont typeface="Arial" panose="020B0604020202020204" pitchFamily="34" charset="0"/>
              <a:buChar char="•"/>
            </a:pPr>
            <a:r>
              <a:rPr lang="en-US" sz="2000" b="0" i="0" u="none" strike="noStrike" baseline="0" dirty="0">
                <a:latin typeface="Times-Roman"/>
              </a:rPr>
              <a:t>In the rule-based evaluators, the compiler writer specifies </a:t>
            </a:r>
            <a:r>
              <a:rPr lang="en-US" sz="2000" b="1" i="1" dirty="0">
                <a:solidFill>
                  <a:srgbClr val="FF0000"/>
                </a:solidFill>
                <a:latin typeface="Times-Roman"/>
              </a:rPr>
              <a:t>a sequence of </a:t>
            </a:r>
            <a:r>
              <a:rPr lang="en-US" sz="2000" b="1" i="1" dirty="0">
                <a:solidFill>
                  <a:schemeClr val="accent1">
                    <a:lumMod val="50000"/>
                  </a:schemeClr>
                </a:solidFill>
                <a:latin typeface="Times-Roman"/>
              </a:rPr>
              <a:t>actions</a:t>
            </a:r>
            <a:r>
              <a:rPr lang="en-US" sz="2000" b="1" i="1" dirty="0">
                <a:solidFill>
                  <a:srgbClr val="FF0000"/>
                </a:solidFill>
                <a:latin typeface="Times-Roman"/>
              </a:rPr>
              <a:t> that are associated with productions in the grammar.</a:t>
            </a:r>
            <a:r>
              <a:rPr lang="en-US" sz="2000" b="0" i="0" u="none" strike="noStrike" baseline="0" dirty="0">
                <a:latin typeface="Times-Roman"/>
              </a:rPr>
              <a:t> </a:t>
            </a:r>
          </a:p>
          <a:p>
            <a:pPr marL="285750" indent="-285750" algn="just">
              <a:buFont typeface="Arial" panose="020B0604020202020204" pitchFamily="34" charset="0"/>
              <a:buChar char="•"/>
            </a:pPr>
            <a:endParaRPr lang="en-US" sz="2000" dirty="0">
              <a:latin typeface="Times-Roman"/>
            </a:endParaRPr>
          </a:p>
          <a:p>
            <a:pPr marL="285750" indent="-285750" algn="just">
              <a:buFont typeface="Arial" panose="020B0604020202020204" pitchFamily="34" charset="0"/>
              <a:buChar char="•"/>
            </a:pPr>
            <a:r>
              <a:rPr lang="en-US" sz="2000" b="0" i="0" u="none" strike="noStrike" baseline="0" dirty="0">
                <a:latin typeface="Times-Roman"/>
              </a:rPr>
              <a:t>We refer to this approach as </a:t>
            </a:r>
            <a:r>
              <a:rPr lang="en-US" sz="2000" b="1" i="1" dirty="0">
                <a:solidFill>
                  <a:srgbClr val="FF0000"/>
                </a:solidFill>
                <a:latin typeface="Times-Roman"/>
              </a:rPr>
              <a:t>ad hoc syntax-directed translation.</a:t>
            </a:r>
          </a:p>
          <a:p>
            <a:pPr marL="285750" indent="-285750" algn="just">
              <a:buFont typeface="Arial" panose="020B0604020202020204" pitchFamily="34" charset="0"/>
              <a:buChar char="•"/>
            </a:pPr>
            <a:endParaRPr lang="en-US" sz="2000" dirty="0">
              <a:latin typeface="Times-Roman"/>
            </a:endParaRPr>
          </a:p>
          <a:p>
            <a:pPr marL="285750" indent="-285750" algn="just">
              <a:buFont typeface="Arial" panose="020B0604020202020204" pitchFamily="34" charset="0"/>
              <a:buChar char="•"/>
            </a:pPr>
            <a:endParaRPr lang="en-US" sz="2000" dirty="0">
              <a:latin typeface="Times-Roman"/>
            </a:endParaRPr>
          </a:p>
          <a:p>
            <a:pPr marL="285750" indent="-285750" algn="just">
              <a:buFont typeface="Arial" panose="020B0604020202020204" pitchFamily="34" charset="0"/>
              <a:buChar char="•"/>
            </a:pPr>
            <a:r>
              <a:rPr lang="en-US" sz="2000" b="0" i="0" u="none" strike="noStrike" baseline="0" dirty="0">
                <a:latin typeface="Times-Roman"/>
              </a:rPr>
              <a:t>In this scheme, the compiler writer provides </a:t>
            </a:r>
            <a:r>
              <a:rPr lang="en-US" sz="2000" b="1" i="1" dirty="0">
                <a:solidFill>
                  <a:srgbClr val="002060"/>
                </a:solidFill>
                <a:latin typeface="Times-Roman"/>
              </a:rPr>
              <a:t>snippets</a:t>
            </a:r>
            <a:r>
              <a:rPr lang="en-US" sz="2000" b="1" i="1" u="none" strike="noStrike" baseline="0" dirty="0">
                <a:solidFill>
                  <a:srgbClr val="002060"/>
                </a:solidFill>
                <a:latin typeface="Times-Roman"/>
              </a:rPr>
              <a:t> of code </a:t>
            </a:r>
            <a:r>
              <a:rPr lang="en-US" sz="2000" b="0" i="0" u="none" strike="noStrike" baseline="0" dirty="0">
                <a:latin typeface="Times-Roman"/>
              </a:rPr>
              <a:t>that execute at parse time. </a:t>
            </a:r>
          </a:p>
          <a:p>
            <a:pPr marL="285750" indent="-285750" algn="just">
              <a:buFont typeface="Arial" panose="020B0604020202020204" pitchFamily="34" charset="0"/>
              <a:buChar char="•"/>
            </a:pPr>
            <a:endParaRPr lang="en-US" sz="2000" dirty="0">
              <a:latin typeface="Times-Roman"/>
            </a:endParaRPr>
          </a:p>
          <a:p>
            <a:pPr marL="285750" indent="-285750" algn="just">
              <a:buFont typeface="Arial" panose="020B0604020202020204" pitchFamily="34" charset="0"/>
              <a:buChar char="•"/>
            </a:pPr>
            <a:r>
              <a:rPr lang="en-US" sz="2000" b="0" i="0" u="none" strike="noStrike" baseline="0" dirty="0">
                <a:latin typeface="Times-Roman"/>
              </a:rPr>
              <a:t>Each </a:t>
            </a:r>
            <a:r>
              <a:rPr lang="en-US" sz="2000" b="1" i="1" dirty="0">
                <a:solidFill>
                  <a:srgbClr val="FF0000"/>
                </a:solidFill>
                <a:latin typeface="Times-Roman"/>
              </a:rPr>
              <a:t>snippet, or action, is directly tied </a:t>
            </a:r>
            <a:r>
              <a:rPr lang="en-US" sz="2000" b="0" i="0" u="none" strike="noStrike" baseline="0" dirty="0">
                <a:latin typeface="Times-Roman"/>
              </a:rPr>
              <a:t>to a production in the grammar.</a:t>
            </a:r>
          </a:p>
          <a:p>
            <a:pPr marL="285750" indent="-285750" algn="just">
              <a:buFont typeface="Arial" panose="020B0604020202020204" pitchFamily="34" charset="0"/>
              <a:buChar char="•"/>
            </a:pPr>
            <a:endParaRPr lang="en-US" sz="2000" dirty="0">
              <a:latin typeface="Times-Roman"/>
            </a:endParaRPr>
          </a:p>
          <a:p>
            <a:pPr marL="285750" indent="-285750" algn="just">
              <a:buFont typeface="Arial" panose="020B0604020202020204" pitchFamily="34" charset="0"/>
              <a:buChar char="•"/>
            </a:pPr>
            <a:r>
              <a:rPr lang="en-US" sz="2000" b="0" i="0" u="none" strike="noStrike" baseline="0" dirty="0">
                <a:latin typeface="Times-Roman"/>
              </a:rPr>
              <a:t>Each time the parser recognizes that it is at a particular place in the grammar, the corresponding action is </a:t>
            </a:r>
            <a:r>
              <a:rPr lang="en-US" sz="2000" b="1" i="1" dirty="0">
                <a:solidFill>
                  <a:srgbClr val="FF0000"/>
                </a:solidFill>
                <a:latin typeface="Times-Roman"/>
              </a:rPr>
              <a:t>invoked</a:t>
            </a:r>
            <a:r>
              <a:rPr lang="en-US" sz="2000" b="0" i="0" u="none" strike="noStrike" baseline="0" dirty="0">
                <a:latin typeface="Times-Roman"/>
              </a:rPr>
              <a:t> to perform its task. </a:t>
            </a:r>
          </a:p>
          <a:p>
            <a:pPr marL="742950" lvl="1" indent="-285750" algn="just">
              <a:buFont typeface="Arial" panose="020B0604020202020204" pitchFamily="34" charset="0"/>
              <a:buChar char="•"/>
            </a:pPr>
            <a:endParaRPr lang="en-US" sz="2000" dirty="0">
              <a:latin typeface="Times-Roman"/>
            </a:endParaRPr>
          </a:p>
          <a:p>
            <a:pPr marL="742950" lvl="1" indent="-285750" algn="just">
              <a:buFont typeface="Arial" panose="020B0604020202020204" pitchFamily="34" charset="0"/>
              <a:buChar char="•"/>
            </a:pPr>
            <a:r>
              <a:rPr lang="en-US" sz="2000" b="0" i="0" u="none" strike="noStrike" baseline="0" dirty="0">
                <a:latin typeface="Times-Roman"/>
              </a:rPr>
              <a:t>To implement this in a </a:t>
            </a:r>
            <a:r>
              <a:rPr lang="en-US" sz="2000" b="1" i="1" dirty="0">
                <a:solidFill>
                  <a:srgbClr val="FF0000"/>
                </a:solidFill>
                <a:latin typeface="Times-Roman"/>
              </a:rPr>
              <a:t>top-down</a:t>
            </a:r>
            <a:r>
              <a:rPr lang="en-US" sz="2000" b="0" i="0" u="none" strike="noStrike" baseline="0" dirty="0">
                <a:latin typeface="Times-Roman"/>
              </a:rPr>
              <a:t>, </a:t>
            </a:r>
            <a:r>
              <a:rPr lang="en-US" sz="2000" b="1" i="1" u="sng" strike="noStrike" baseline="0" dirty="0">
                <a:latin typeface="Times-Roman"/>
              </a:rPr>
              <a:t>recursive-descent parser</a:t>
            </a:r>
            <a:r>
              <a:rPr lang="en-US" sz="2000" b="0" i="0" u="none" strike="noStrike" baseline="0" dirty="0">
                <a:latin typeface="Times-Roman"/>
              </a:rPr>
              <a:t>, the compiler writer simply adds the appropriate code to the </a:t>
            </a:r>
            <a:r>
              <a:rPr lang="en-US" sz="2000" b="1" i="1" u="none" strike="noStrike" baseline="0" dirty="0">
                <a:solidFill>
                  <a:srgbClr val="002060"/>
                </a:solidFill>
                <a:latin typeface="Times-Roman"/>
              </a:rPr>
              <a:t>parsing routines</a:t>
            </a:r>
            <a:r>
              <a:rPr lang="en-US" sz="2000" b="0" i="0" u="none" strike="noStrike" baseline="0" dirty="0">
                <a:latin typeface="Times-Roman"/>
              </a:rPr>
              <a:t>.</a:t>
            </a:r>
          </a:p>
          <a:p>
            <a:pPr marL="742950" lvl="1" indent="-285750" algn="just">
              <a:buFont typeface="Arial" panose="020B0604020202020204" pitchFamily="34" charset="0"/>
              <a:buChar char="•"/>
            </a:pPr>
            <a:endParaRPr lang="en-US" sz="2000" b="0" i="0" u="none" strike="noStrike" baseline="0" dirty="0">
              <a:latin typeface="Times-Roman"/>
            </a:endParaRPr>
          </a:p>
          <a:p>
            <a:pPr marL="742950" lvl="1" indent="-285750" algn="just">
              <a:buFont typeface="Arial" panose="020B0604020202020204" pitchFamily="34" charset="0"/>
              <a:buChar char="•"/>
            </a:pPr>
            <a:r>
              <a:rPr lang="en-US" sz="2000" b="0" i="0" u="none" strike="noStrike" baseline="0" dirty="0">
                <a:latin typeface="Times-Roman"/>
              </a:rPr>
              <a:t>In a </a:t>
            </a:r>
            <a:r>
              <a:rPr lang="en-US" sz="2000" b="1" i="1" dirty="0">
                <a:solidFill>
                  <a:srgbClr val="FF0000"/>
                </a:solidFill>
                <a:latin typeface="Times-Roman"/>
              </a:rPr>
              <a:t>bottom-up</a:t>
            </a:r>
            <a:r>
              <a:rPr lang="en-US" sz="2000" b="0" i="0" u="none" strike="noStrike" baseline="0" dirty="0">
                <a:latin typeface="Times-Roman"/>
              </a:rPr>
              <a:t>, </a:t>
            </a:r>
            <a:r>
              <a:rPr lang="en-US" sz="2000" b="1" i="1" u="sng" dirty="0">
                <a:latin typeface="Times-Roman"/>
              </a:rPr>
              <a:t>shift-reduce parser</a:t>
            </a:r>
            <a:r>
              <a:rPr lang="en-US" sz="2000" b="0" i="0" u="none" strike="noStrike" baseline="0" dirty="0">
                <a:latin typeface="Times-Roman"/>
              </a:rPr>
              <a:t>, the actions are performed each time the parser performs a reduce action. </a:t>
            </a:r>
            <a:endParaRPr lang="en-US" sz="2000" dirty="0"/>
          </a:p>
        </p:txBody>
      </p:sp>
    </p:spTree>
    <p:extLst>
      <p:ext uri="{BB962C8B-B14F-4D97-AF65-F5344CB8AC3E}">
        <p14:creationId xmlns:p14="http://schemas.microsoft.com/office/powerpoint/2010/main" val="2895656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6DA90-4279-400B-984E-8BA13AAB3009}"/>
              </a:ext>
            </a:extLst>
          </p:cNvPr>
          <p:cNvSpPr txBox="1"/>
          <p:nvPr/>
        </p:nvSpPr>
        <p:spPr>
          <a:xfrm>
            <a:off x="-2344" y="0"/>
            <a:ext cx="4278922" cy="369332"/>
          </a:xfrm>
          <a:prstGeom prst="rect">
            <a:avLst/>
          </a:prstGeom>
          <a:solidFill>
            <a:schemeClr val="accent2">
              <a:lumMod val="20000"/>
              <a:lumOff val="80000"/>
            </a:schemeClr>
          </a:solidFill>
          <a:ln>
            <a:solidFill>
              <a:schemeClr val="accent1"/>
            </a:solidFill>
          </a:ln>
        </p:spPr>
        <p:txBody>
          <a:bodyPr wrap="square">
            <a:spAutoFit/>
          </a:bodyPr>
          <a:lstStyle/>
          <a:p>
            <a:r>
              <a:rPr lang="en-US" sz="1800" b="1" i="0" u="none" strike="noStrike" baseline="0" dirty="0">
                <a:latin typeface="Myriad-Bold"/>
              </a:rPr>
              <a:t>AD HOC SYNTAX-DIRECTED TRANSLATION</a:t>
            </a:r>
            <a:endParaRPr lang="en-US" dirty="0"/>
          </a:p>
        </p:txBody>
      </p:sp>
      <p:sp>
        <p:nvSpPr>
          <p:cNvPr id="4" name="TextBox 3">
            <a:extLst>
              <a:ext uri="{FF2B5EF4-FFF2-40B4-BE49-F238E27FC236}">
                <a16:creationId xmlns:a16="http://schemas.microsoft.com/office/drawing/2014/main" id="{6199C2B8-3A58-4B36-AD71-2692644091F0}"/>
              </a:ext>
            </a:extLst>
          </p:cNvPr>
          <p:cNvSpPr txBox="1"/>
          <p:nvPr/>
        </p:nvSpPr>
        <p:spPr>
          <a:xfrm>
            <a:off x="207498" y="482272"/>
            <a:ext cx="6187441" cy="2554545"/>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sz="2000" b="0" i="0" u="none" strike="noStrike" baseline="0" dirty="0">
                <a:latin typeface="Times-Roman"/>
              </a:rPr>
              <a:t>Consider reformulating the signed binary number example in an </a:t>
            </a:r>
            <a:r>
              <a:rPr lang="en-US" sz="2000" b="0" i="0" u="none" strike="noStrike" baseline="0" dirty="0">
                <a:solidFill>
                  <a:srgbClr val="FF0000"/>
                </a:solidFill>
                <a:latin typeface="Times-Roman"/>
              </a:rPr>
              <a:t>ad hoc syntax-directed translation framework.</a:t>
            </a:r>
            <a:r>
              <a:rPr lang="en-US" sz="2000" b="0" i="0" u="none" strike="noStrike" baseline="0" dirty="0">
                <a:latin typeface="Times-Roman"/>
              </a:rPr>
              <a:t> </a:t>
            </a:r>
          </a:p>
          <a:p>
            <a:pPr marL="285750" indent="-285750" algn="l">
              <a:buFont typeface="Arial" panose="020B0604020202020204" pitchFamily="34" charset="0"/>
              <a:buChar char="•"/>
            </a:pPr>
            <a:endParaRPr lang="en-US" sz="2000" dirty="0">
              <a:latin typeface="Times-Roman"/>
            </a:endParaRPr>
          </a:p>
          <a:p>
            <a:pPr marL="285750" indent="-285750" algn="l">
              <a:buFont typeface="Arial" panose="020B0604020202020204" pitchFamily="34" charset="0"/>
              <a:buChar char="•"/>
            </a:pPr>
            <a:r>
              <a:rPr lang="en-US" sz="2000" b="0" i="0" u="none" strike="noStrike" baseline="0" dirty="0">
                <a:latin typeface="Times-Roman"/>
              </a:rPr>
              <a:t>Figure 4.11 shows one such framework. </a:t>
            </a:r>
          </a:p>
          <a:p>
            <a:pPr marL="285750" indent="-285750" algn="l">
              <a:buFont typeface="Arial" panose="020B0604020202020204" pitchFamily="34" charset="0"/>
              <a:buChar char="•"/>
            </a:pPr>
            <a:endParaRPr lang="en-US" sz="2000" dirty="0">
              <a:latin typeface="Times-Roman"/>
            </a:endParaRPr>
          </a:p>
          <a:p>
            <a:pPr marL="285750" indent="-285750" algn="just">
              <a:buFont typeface="Arial" panose="020B0604020202020204" pitchFamily="34" charset="0"/>
              <a:buChar char="•"/>
            </a:pPr>
            <a:r>
              <a:rPr lang="en-US" sz="2000" b="0" i="0" u="none" strike="noStrike" baseline="0" dirty="0">
                <a:latin typeface="Times-Roman"/>
              </a:rPr>
              <a:t>Each grammar symbol has a single value associated with it, denoted </a:t>
            </a:r>
            <a:r>
              <a:rPr lang="en-US" b="1" i="1" u="none" strike="noStrike" baseline="0" dirty="0" err="1">
                <a:solidFill>
                  <a:srgbClr val="FF0000"/>
                </a:solidFill>
                <a:latin typeface="LetterGothic-Slant_167"/>
              </a:rPr>
              <a:t>val</a:t>
            </a:r>
            <a:r>
              <a:rPr lang="en-US" b="0" i="0" u="none" strike="noStrike" baseline="0" dirty="0">
                <a:latin typeface="LetterGothic-Slant_167"/>
              </a:rPr>
              <a:t> </a:t>
            </a:r>
            <a:r>
              <a:rPr lang="en-US" sz="2000" b="0" i="0" u="none" strike="noStrike" baseline="0" dirty="0">
                <a:latin typeface="Times-Roman"/>
              </a:rPr>
              <a:t>in the code snippets. </a:t>
            </a:r>
            <a:endParaRPr lang="en-US" sz="2000" dirty="0">
              <a:latin typeface="Times-Roman"/>
            </a:endParaRPr>
          </a:p>
        </p:txBody>
      </p:sp>
      <p:graphicFrame>
        <p:nvGraphicFramePr>
          <p:cNvPr id="5" name="Object 4">
            <a:extLst>
              <a:ext uri="{FF2B5EF4-FFF2-40B4-BE49-F238E27FC236}">
                <a16:creationId xmlns:a16="http://schemas.microsoft.com/office/drawing/2014/main" id="{03415D94-145D-4404-A06B-0FF26AB090AA}"/>
              </a:ext>
            </a:extLst>
          </p:cNvPr>
          <p:cNvGraphicFramePr>
            <a:graphicFrameLocks noChangeAspect="1"/>
          </p:cNvGraphicFramePr>
          <p:nvPr>
            <p:extLst>
              <p:ext uri="{D42A27DB-BD31-4B8C-83A1-F6EECF244321}">
                <p14:modId xmlns:p14="http://schemas.microsoft.com/office/powerpoint/2010/main" val="4235437778"/>
              </p:ext>
            </p:extLst>
          </p:nvPr>
        </p:nvGraphicFramePr>
        <p:xfrm>
          <a:off x="6451211" y="184666"/>
          <a:ext cx="5589563" cy="2694780"/>
        </p:xfrm>
        <a:graphic>
          <a:graphicData uri="http://schemas.openxmlformats.org/presentationml/2006/ole">
            <mc:AlternateContent xmlns:mc="http://schemas.openxmlformats.org/markup-compatibility/2006">
              <mc:Choice xmlns:v="urn:schemas-microsoft-com:vml" Requires="v">
                <p:oleObj spid="_x0000_s29713" name="Bitmap Image" r:id="rId3" imgW="5057640" imgH="2438280" progId="PBrush">
                  <p:embed/>
                </p:oleObj>
              </mc:Choice>
              <mc:Fallback>
                <p:oleObj name="Bitmap Image" r:id="rId3" imgW="5057640" imgH="2438280" progId="PBrush">
                  <p:embed/>
                  <p:pic>
                    <p:nvPicPr>
                      <p:cNvPr id="0" name=""/>
                      <p:cNvPicPr/>
                      <p:nvPr/>
                    </p:nvPicPr>
                    <p:blipFill>
                      <a:blip r:embed="rId4"/>
                      <a:stretch>
                        <a:fillRect/>
                      </a:stretch>
                    </p:blipFill>
                    <p:spPr>
                      <a:xfrm>
                        <a:off x="6451211" y="184666"/>
                        <a:ext cx="5589563" cy="2694780"/>
                      </a:xfrm>
                      <a:prstGeom prst="rect">
                        <a:avLst/>
                      </a:prstGeom>
                      <a:ln>
                        <a:solidFill>
                          <a:schemeClr val="accent1"/>
                        </a:solidFill>
                      </a:ln>
                    </p:spPr>
                  </p:pic>
                </p:oleObj>
              </mc:Fallback>
            </mc:AlternateContent>
          </a:graphicData>
        </a:graphic>
      </p:graphicFrame>
      <p:sp>
        <p:nvSpPr>
          <p:cNvPr id="7" name="TextBox 6">
            <a:extLst>
              <a:ext uri="{FF2B5EF4-FFF2-40B4-BE49-F238E27FC236}">
                <a16:creationId xmlns:a16="http://schemas.microsoft.com/office/drawing/2014/main" id="{2AE8A2DF-7F37-4473-909D-D6108C0C83DB}"/>
              </a:ext>
            </a:extLst>
          </p:cNvPr>
          <p:cNvSpPr txBox="1"/>
          <p:nvPr/>
        </p:nvSpPr>
        <p:spPr>
          <a:xfrm>
            <a:off x="207498" y="3184086"/>
            <a:ext cx="11380762" cy="3477875"/>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US" sz="2000" b="0" i="0" u="none" strike="noStrike" baseline="0" dirty="0">
                <a:latin typeface="Times-Roman"/>
              </a:rPr>
              <a:t>The code snippet for each rule defines the value associated with the symbol on the rule’s left-hand side.</a:t>
            </a:r>
          </a:p>
          <a:p>
            <a:pPr marL="285750" indent="-285750" algn="l">
              <a:buFont typeface="Arial" panose="020B0604020202020204" pitchFamily="34" charset="0"/>
              <a:buChar char="•"/>
            </a:pPr>
            <a:endParaRPr lang="en-US" sz="2000" b="0" i="0" u="none" strike="noStrike" baseline="0" dirty="0">
              <a:latin typeface="Times-Roman"/>
            </a:endParaRPr>
          </a:p>
          <a:p>
            <a:pPr marL="285750" indent="-285750" algn="l">
              <a:buFont typeface="Arial" panose="020B0604020202020204" pitchFamily="34" charset="0"/>
              <a:buChar char="•"/>
            </a:pPr>
            <a:r>
              <a:rPr lang="en-US" sz="2000" b="1" i="1" u="none" strike="noStrike" baseline="0" dirty="0">
                <a:solidFill>
                  <a:srgbClr val="FF0000"/>
                </a:solidFill>
                <a:latin typeface="Times-Roman"/>
              </a:rPr>
              <a:t>Rule 1</a:t>
            </a:r>
            <a:r>
              <a:rPr lang="en-US" sz="2000" b="0" i="0" u="none" strike="noStrike" baseline="0" dirty="0">
                <a:latin typeface="Times-Roman"/>
              </a:rPr>
              <a:t> simply multiplies the value for </a:t>
            </a:r>
            <a:r>
              <a:rPr lang="en-US" sz="2000" b="1" i="1" u="none" strike="noStrike" baseline="0" dirty="0">
                <a:solidFill>
                  <a:srgbClr val="00B0F0"/>
                </a:solidFill>
                <a:latin typeface="Times-Italic"/>
              </a:rPr>
              <a:t>Sign</a:t>
            </a:r>
            <a:r>
              <a:rPr lang="en-US" sz="2000" b="0" i="1" u="none" strike="noStrike" baseline="0" dirty="0">
                <a:latin typeface="Times-Italic"/>
              </a:rPr>
              <a:t> </a:t>
            </a:r>
            <a:r>
              <a:rPr lang="en-US" sz="2000" b="0" i="0" u="none" strike="noStrike" baseline="0" dirty="0">
                <a:latin typeface="Times-Roman"/>
              </a:rPr>
              <a:t>with the value for </a:t>
            </a:r>
            <a:r>
              <a:rPr lang="en-US" sz="2000" b="1" i="1" dirty="0">
                <a:solidFill>
                  <a:srgbClr val="00B0F0"/>
                </a:solidFill>
                <a:latin typeface="Times-Italic"/>
              </a:rPr>
              <a:t>List</a:t>
            </a:r>
            <a:r>
              <a:rPr lang="en-US" sz="2000" b="0" i="0" u="none" strike="noStrike" baseline="0" dirty="0">
                <a:latin typeface="Times-Roman"/>
              </a:rPr>
              <a:t>. </a:t>
            </a:r>
          </a:p>
          <a:p>
            <a:pPr marL="285750" indent="-285750" algn="l">
              <a:buFont typeface="Arial" panose="020B0604020202020204" pitchFamily="34" charset="0"/>
              <a:buChar char="•"/>
            </a:pPr>
            <a:endParaRPr lang="en-US" sz="2000" dirty="0">
              <a:latin typeface="Times-Roman"/>
            </a:endParaRPr>
          </a:p>
          <a:p>
            <a:pPr marL="285750" indent="-285750" algn="l">
              <a:buFont typeface="Arial" panose="020B0604020202020204" pitchFamily="34" charset="0"/>
              <a:buChar char="•"/>
            </a:pPr>
            <a:r>
              <a:rPr lang="en-US" sz="2000" b="1" i="1" dirty="0">
                <a:solidFill>
                  <a:srgbClr val="FF0000"/>
                </a:solidFill>
                <a:latin typeface="Times-Roman"/>
              </a:rPr>
              <a:t>Rules 2</a:t>
            </a:r>
            <a:r>
              <a:rPr lang="en-US" sz="2000" b="0" i="0" u="none" strike="noStrike" baseline="0" dirty="0">
                <a:latin typeface="Times-Roman"/>
              </a:rPr>
              <a:t> and </a:t>
            </a:r>
            <a:r>
              <a:rPr lang="en-US" sz="2000" b="1" i="1" dirty="0">
                <a:solidFill>
                  <a:srgbClr val="FF0000"/>
                </a:solidFill>
                <a:latin typeface="Times-Roman"/>
              </a:rPr>
              <a:t>3 </a:t>
            </a:r>
            <a:r>
              <a:rPr lang="en-US" sz="2000" b="0" i="0" u="none" strike="noStrike" baseline="0" dirty="0">
                <a:latin typeface="Times-Roman"/>
              </a:rPr>
              <a:t>set the value for </a:t>
            </a:r>
            <a:r>
              <a:rPr lang="en-US" sz="2000" b="1" i="1" dirty="0">
                <a:solidFill>
                  <a:srgbClr val="00B0F0"/>
                </a:solidFill>
                <a:latin typeface="Times-Italic"/>
              </a:rPr>
              <a:t>Sign</a:t>
            </a:r>
            <a:r>
              <a:rPr lang="en-US" sz="2000" b="0" i="1" u="none" strike="noStrike" baseline="0" dirty="0">
                <a:latin typeface="Times-Italic"/>
              </a:rPr>
              <a:t> </a:t>
            </a:r>
            <a:r>
              <a:rPr lang="en-US" sz="2000" b="0" i="0" u="none" strike="noStrike" baseline="0" dirty="0">
                <a:latin typeface="Times-Roman"/>
              </a:rPr>
              <a:t>appropriately, just as </a:t>
            </a:r>
            <a:r>
              <a:rPr lang="en-US" sz="2000" b="1" i="1" dirty="0">
                <a:solidFill>
                  <a:srgbClr val="FF0000"/>
                </a:solidFill>
                <a:latin typeface="Times-Roman"/>
              </a:rPr>
              <a:t>rules 6</a:t>
            </a:r>
            <a:r>
              <a:rPr lang="en-US" sz="2000" b="0" i="0" u="none" strike="noStrike" baseline="0" dirty="0">
                <a:latin typeface="Times-Roman"/>
              </a:rPr>
              <a:t> and </a:t>
            </a:r>
            <a:r>
              <a:rPr lang="en-US" sz="2000" b="1" i="1" dirty="0">
                <a:solidFill>
                  <a:srgbClr val="FF0000"/>
                </a:solidFill>
                <a:latin typeface="Times-Roman"/>
              </a:rPr>
              <a:t>7</a:t>
            </a:r>
            <a:r>
              <a:rPr lang="en-US" sz="2000" b="0" i="0" u="none" strike="noStrike" baseline="0" dirty="0">
                <a:latin typeface="Times-Roman"/>
              </a:rPr>
              <a:t> set the value for each instance of </a:t>
            </a:r>
            <a:r>
              <a:rPr lang="en-US" sz="2000" b="1" i="1" dirty="0">
                <a:solidFill>
                  <a:srgbClr val="00B0F0"/>
                </a:solidFill>
                <a:latin typeface="Times-Italic"/>
              </a:rPr>
              <a:t>Bit</a:t>
            </a:r>
            <a:r>
              <a:rPr lang="en-US" sz="2000" b="0" i="0" u="none" strike="noStrike" baseline="0" dirty="0">
                <a:latin typeface="Times-Roman"/>
              </a:rPr>
              <a:t>.</a:t>
            </a:r>
          </a:p>
          <a:p>
            <a:pPr marL="285750" indent="-285750" algn="l">
              <a:buFont typeface="Arial" panose="020B0604020202020204" pitchFamily="34" charset="0"/>
              <a:buChar char="•"/>
            </a:pPr>
            <a:endParaRPr lang="en-US" sz="2000" b="0" i="0" u="none" strike="noStrike" baseline="0" dirty="0">
              <a:latin typeface="Times-Roman"/>
            </a:endParaRPr>
          </a:p>
          <a:p>
            <a:pPr marL="285750" indent="-285750" algn="l">
              <a:buFont typeface="Arial" panose="020B0604020202020204" pitchFamily="34" charset="0"/>
              <a:buChar char="•"/>
            </a:pPr>
            <a:r>
              <a:rPr lang="en-US" sz="2000" b="1" i="1" dirty="0">
                <a:solidFill>
                  <a:srgbClr val="FF0000"/>
                </a:solidFill>
                <a:latin typeface="Times-Roman"/>
              </a:rPr>
              <a:t>Rule 4</a:t>
            </a:r>
            <a:r>
              <a:rPr lang="en-US" sz="2000" b="0" i="0" u="none" strike="noStrike" baseline="0" dirty="0">
                <a:latin typeface="Times-Roman"/>
              </a:rPr>
              <a:t> simply copies the value from </a:t>
            </a:r>
            <a:r>
              <a:rPr lang="en-US" sz="2000" b="1" i="1" dirty="0">
                <a:solidFill>
                  <a:srgbClr val="FF0000"/>
                </a:solidFill>
                <a:latin typeface="Times-Roman"/>
              </a:rPr>
              <a:t>Bit</a:t>
            </a:r>
            <a:r>
              <a:rPr lang="en-US" sz="2000" b="0" i="1" u="none" strike="noStrike" baseline="0" dirty="0">
                <a:latin typeface="Times-Italic"/>
              </a:rPr>
              <a:t> </a:t>
            </a:r>
            <a:r>
              <a:rPr lang="en-US" sz="2000" b="0" i="0" u="none" strike="noStrike" baseline="0" dirty="0">
                <a:latin typeface="Times-Roman"/>
              </a:rPr>
              <a:t>to </a:t>
            </a:r>
            <a:r>
              <a:rPr lang="en-US" sz="2000" b="1" i="1" dirty="0">
                <a:solidFill>
                  <a:srgbClr val="FF0000"/>
                </a:solidFill>
                <a:latin typeface="Times-Roman"/>
              </a:rPr>
              <a:t>List</a:t>
            </a:r>
            <a:r>
              <a:rPr lang="en-US" sz="2000" b="0" i="0" u="none" strike="noStrike" baseline="0" dirty="0">
                <a:latin typeface="Times-Roman"/>
              </a:rPr>
              <a:t>. </a:t>
            </a:r>
          </a:p>
          <a:p>
            <a:pPr marL="285750" indent="-285750" algn="l">
              <a:buFont typeface="Arial" panose="020B0604020202020204" pitchFamily="34" charset="0"/>
              <a:buChar char="•"/>
            </a:pPr>
            <a:endParaRPr lang="en-US" sz="2000" b="0" i="0" u="none" strike="noStrike" baseline="0" dirty="0">
              <a:latin typeface="Times-Roman"/>
            </a:endParaRPr>
          </a:p>
          <a:p>
            <a:pPr marL="285750" indent="-285750" algn="l">
              <a:buFont typeface="Arial" panose="020B0604020202020204" pitchFamily="34" charset="0"/>
              <a:buChar char="•"/>
            </a:pPr>
            <a:r>
              <a:rPr lang="en-US" sz="2000" b="0" i="0" u="none" strike="noStrike" baseline="0" dirty="0">
                <a:latin typeface="Times-Roman"/>
              </a:rPr>
              <a:t>The real work occurs in </a:t>
            </a:r>
            <a:r>
              <a:rPr lang="en-US" sz="2000" b="1" i="1" dirty="0">
                <a:solidFill>
                  <a:srgbClr val="FF0000"/>
                </a:solidFill>
                <a:latin typeface="Times-Roman"/>
              </a:rPr>
              <a:t>rule 5</a:t>
            </a:r>
            <a:r>
              <a:rPr lang="en-US" sz="2000" b="0" i="0" u="none" strike="noStrike" baseline="0" dirty="0">
                <a:latin typeface="Times-Roman"/>
              </a:rPr>
              <a:t>, which multiplies the accumulated value of the leading </a:t>
            </a:r>
            <a:r>
              <a:rPr lang="en-US" sz="2000" b="1" i="1" dirty="0">
                <a:solidFill>
                  <a:srgbClr val="00B0F0"/>
                </a:solidFill>
                <a:latin typeface="Times-Italic"/>
              </a:rPr>
              <a:t>bits</a:t>
            </a:r>
            <a:r>
              <a:rPr lang="en-US" sz="2000" b="0" i="0" u="none" strike="noStrike" baseline="0" dirty="0">
                <a:latin typeface="Times-Roman"/>
              </a:rPr>
              <a:t> (in </a:t>
            </a:r>
            <a:r>
              <a:rPr lang="en-US" sz="2000" b="1" i="1" dirty="0" err="1">
                <a:solidFill>
                  <a:srgbClr val="FF0000"/>
                </a:solidFill>
                <a:latin typeface="Times-Roman"/>
              </a:rPr>
              <a:t>List.val</a:t>
            </a:r>
            <a:r>
              <a:rPr lang="en-US" sz="2000" b="0" i="0" u="none" strike="noStrike" baseline="0" dirty="0">
                <a:latin typeface="Times-Roman"/>
              </a:rPr>
              <a:t>) by two, and then adds in the next bit.</a:t>
            </a:r>
            <a:endParaRPr lang="en-US" sz="2000" dirty="0"/>
          </a:p>
        </p:txBody>
      </p:sp>
    </p:spTree>
    <p:extLst>
      <p:ext uri="{BB962C8B-B14F-4D97-AF65-F5344CB8AC3E}">
        <p14:creationId xmlns:p14="http://schemas.microsoft.com/office/powerpoint/2010/main" val="3220167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B2C3CE6-6057-4D99-8370-E758B6CAD99D}"/>
              </a:ext>
            </a:extLst>
          </p:cNvPr>
          <p:cNvGraphicFramePr>
            <a:graphicFrameLocks noChangeAspect="1"/>
          </p:cNvGraphicFramePr>
          <p:nvPr>
            <p:extLst>
              <p:ext uri="{D42A27DB-BD31-4B8C-83A1-F6EECF244321}">
                <p14:modId xmlns:p14="http://schemas.microsoft.com/office/powerpoint/2010/main" val="550362416"/>
              </p:ext>
            </p:extLst>
          </p:nvPr>
        </p:nvGraphicFramePr>
        <p:xfrm>
          <a:off x="0" y="377510"/>
          <a:ext cx="5256341" cy="4484895"/>
        </p:xfrm>
        <a:graphic>
          <a:graphicData uri="http://schemas.openxmlformats.org/presentationml/2006/ole">
            <mc:AlternateContent xmlns:mc="http://schemas.openxmlformats.org/markup-compatibility/2006">
              <mc:Choice xmlns:v="urn:schemas-microsoft-com:vml" Requires="v">
                <p:oleObj spid="_x0000_s30746" name="Bitmap Image" r:id="rId3" imgW="6505560" imgH="4505400" progId="PBrush">
                  <p:embed/>
                </p:oleObj>
              </mc:Choice>
              <mc:Fallback>
                <p:oleObj name="Bitmap Image" r:id="rId3" imgW="6505560" imgH="4505400" progId="PBrush">
                  <p:embed/>
                  <p:pic>
                    <p:nvPicPr>
                      <p:cNvPr id="3" name="Object 2">
                        <a:extLst>
                          <a:ext uri="{FF2B5EF4-FFF2-40B4-BE49-F238E27FC236}">
                            <a16:creationId xmlns:a16="http://schemas.microsoft.com/office/drawing/2014/main" id="{C8435139-9C23-436E-B5FC-D08162641F29}"/>
                          </a:ext>
                        </a:extLst>
                      </p:cNvPr>
                      <p:cNvPicPr/>
                      <p:nvPr/>
                    </p:nvPicPr>
                    <p:blipFill>
                      <a:blip r:embed="rId4"/>
                      <a:stretch>
                        <a:fillRect/>
                      </a:stretch>
                    </p:blipFill>
                    <p:spPr>
                      <a:xfrm>
                        <a:off x="0" y="377510"/>
                        <a:ext cx="5256341" cy="4484895"/>
                      </a:xfrm>
                      <a:prstGeom prst="rect">
                        <a:avLst/>
                      </a:prstGeom>
                      <a:ln>
                        <a:solidFill>
                          <a:srgbClr val="FF0000"/>
                        </a:solidFill>
                      </a:ln>
                    </p:spPr>
                  </p:pic>
                </p:oleObj>
              </mc:Fallback>
            </mc:AlternateContent>
          </a:graphicData>
        </a:graphic>
      </p:graphicFrame>
      <p:graphicFrame>
        <p:nvGraphicFramePr>
          <p:cNvPr id="3" name="Object 2">
            <a:extLst>
              <a:ext uri="{FF2B5EF4-FFF2-40B4-BE49-F238E27FC236}">
                <a16:creationId xmlns:a16="http://schemas.microsoft.com/office/drawing/2014/main" id="{4300CD7E-098F-4BB3-8B87-890FA2CB4482}"/>
              </a:ext>
            </a:extLst>
          </p:cNvPr>
          <p:cNvGraphicFramePr>
            <a:graphicFrameLocks noChangeAspect="1"/>
          </p:cNvGraphicFramePr>
          <p:nvPr>
            <p:extLst>
              <p:ext uri="{D42A27DB-BD31-4B8C-83A1-F6EECF244321}">
                <p14:modId xmlns:p14="http://schemas.microsoft.com/office/powerpoint/2010/main" val="2843848531"/>
              </p:ext>
            </p:extLst>
          </p:nvPr>
        </p:nvGraphicFramePr>
        <p:xfrm>
          <a:off x="5486400" y="369332"/>
          <a:ext cx="5833403" cy="2812338"/>
        </p:xfrm>
        <a:graphic>
          <a:graphicData uri="http://schemas.openxmlformats.org/presentationml/2006/ole">
            <mc:AlternateContent xmlns:mc="http://schemas.openxmlformats.org/markup-compatibility/2006">
              <mc:Choice xmlns:v="urn:schemas-microsoft-com:vml" Requires="v">
                <p:oleObj spid="_x0000_s30747" name="Bitmap Image" r:id="rId5" imgW="5057640" imgH="2438280" progId="PBrush">
                  <p:embed/>
                </p:oleObj>
              </mc:Choice>
              <mc:Fallback>
                <p:oleObj name="Bitmap Image" r:id="rId5" imgW="5057640" imgH="2438280" progId="PBrush">
                  <p:embed/>
                  <p:pic>
                    <p:nvPicPr>
                      <p:cNvPr id="5" name="Object 4">
                        <a:extLst>
                          <a:ext uri="{FF2B5EF4-FFF2-40B4-BE49-F238E27FC236}">
                            <a16:creationId xmlns:a16="http://schemas.microsoft.com/office/drawing/2014/main" id="{03415D94-145D-4404-A06B-0FF26AB090AA}"/>
                          </a:ext>
                        </a:extLst>
                      </p:cNvPr>
                      <p:cNvPicPr/>
                      <p:nvPr/>
                    </p:nvPicPr>
                    <p:blipFill>
                      <a:blip r:embed="rId6"/>
                      <a:stretch>
                        <a:fillRect/>
                      </a:stretch>
                    </p:blipFill>
                    <p:spPr>
                      <a:xfrm>
                        <a:off x="5486400" y="369332"/>
                        <a:ext cx="5833403" cy="2812338"/>
                      </a:xfrm>
                      <a:prstGeom prst="rect">
                        <a:avLst/>
                      </a:prstGeom>
                      <a:ln>
                        <a:solidFill>
                          <a:schemeClr val="accent1"/>
                        </a:solidFill>
                      </a:ln>
                    </p:spPr>
                  </p:pic>
                </p:oleObj>
              </mc:Fallback>
            </mc:AlternateContent>
          </a:graphicData>
        </a:graphic>
      </p:graphicFrame>
      <p:sp>
        <p:nvSpPr>
          <p:cNvPr id="4" name="TextBox 3">
            <a:extLst>
              <a:ext uri="{FF2B5EF4-FFF2-40B4-BE49-F238E27FC236}">
                <a16:creationId xmlns:a16="http://schemas.microsoft.com/office/drawing/2014/main" id="{9B3BDE34-5336-45CB-A34F-F2A21E413310}"/>
              </a:ext>
            </a:extLst>
          </p:cNvPr>
          <p:cNvSpPr txBox="1"/>
          <p:nvPr/>
        </p:nvSpPr>
        <p:spPr>
          <a:xfrm>
            <a:off x="-2344" y="0"/>
            <a:ext cx="4278922" cy="369332"/>
          </a:xfrm>
          <a:prstGeom prst="rect">
            <a:avLst/>
          </a:prstGeom>
          <a:solidFill>
            <a:schemeClr val="accent2">
              <a:lumMod val="20000"/>
              <a:lumOff val="80000"/>
            </a:schemeClr>
          </a:solidFill>
          <a:ln>
            <a:solidFill>
              <a:schemeClr val="accent1"/>
            </a:solidFill>
          </a:ln>
        </p:spPr>
        <p:txBody>
          <a:bodyPr wrap="square">
            <a:spAutoFit/>
          </a:bodyPr>
          <a:lstStyle/>
          <a:p>
            <a:r>
              <a:rPr lang="en-US" sz="1800" b="1" i="0" u="none" strike="noStrike" baseline="0" dirty="0">
                <a:latin typeface="Myriad-Bold"/>
              </a:rPr>
              <a:t>AD HOC SYNTAX-DIRECTED TRANSLATION</a:t>
            </a:r>
            <a:endParaRPr lang="en-US" dirty="0"/>
          </a:p>
        </p:txBody>
      </p:sp>
      <p:sp>
        <p:nvSpPr>
          <p:cNvPr id="6" name="TextBox 5">
            <a:extLst>
              <a:ext uri="{FF2B5EF4-FFF2-40B4-BE49-F238E27FC236}">
                <a16:creationId xmlns:a16="http://schemas.microsoft.com/office/drawing/2014/main" id="{1933BB1C-EC76-42FD-80F0-CF3E85DC9E11}"/>
              </a:ext>
            </a:extLst>
          </p:cNvPr>
          <p:cNvSpPr txBox="1"/>
          <p:nvPr/>
        </p:nvSpPr>
        <p:spPr>
          <a:xfrm>
            <a:off x="5598941" y="3479669"/>
            <a:ext cx="6626025" cy="3170099"/>
          </a:xfrm>
          <a:prstGeom prst="rect">
            <a:avLst/>
          </a:prstGeom>
          <a:noFill/>
          <a:ln>
            <a:solidFill>
              <a:srgbClr val="00B050"/>
            </a:solidFill>
          </a:ln>
        </p:spPr>
        <p:txBody>
          <a:bodyPr wrap="square">
            <a:spAutoFit/>
          </a:bodyPr>
          <a:lstStyle/>
          <a:p>
            <a:pPr marL="285750" indent="-285750" algn="l">
              <a:buFont typeface="Arial" panose="020B0604020202020204" pitchFamily="34" charset="0"/>
              <a:buChar char="•"/>
            </a:pPr>
            <a:r>
              <a:rPr lang="en-US" sz="2000" b="0" i="0" u="none" strike="noStrike" baseline="0" dirty="0">
                <a:latin typeface="Times-Roman"/>
              </a:rPr>
              <a:t>AHSDT looks quite similar to an attribute grammar. </a:t>
            </a:r>
          </a:p>
          <a:p>
            <a:pPr marL="285750" indent="-285750" algn="l">
              <a:buFont typeface="Arial" panose="020B0604020202020204" pitchFamily="34" charset="0"/>
              <a:buChar char="•"/>
            </a:pPr>
            <a:endParaRPr lang="en-US" sz="2000" dirty="0">
              <a:latin typeface="Times-Roman"/>
            </a:endParaRPr>
          </a:p>
          <a:p>
            <a:pPr marL="285750" indent="-285750" algn="l">
              <a:buFont typeface="Arial" panose="020B0604020202020204" pitchFamily="34" charset="0"/>
              <a:buChar char="•"/>
            </a:pPr>
            <a:r>
              <a:rPr lang="en-US" sz="2000" b="0" i="0" u="none" strike="noStrike" baseline="0" dirty="0">
                <a:latin typeface="Times-Roman"/>
              </a:rPr>
              <a:t>However, it </a:t>
            </a:r>
            <a:r>
              <a:rPr lang="en-US" sz="2000" b="0" i="1" u="none" strike="noStrike" baseline="0" dirty="0">
                <a:solidFill>
                  <a:srgbClr val="FF0000"/>
                </a:solidFill>
                <a:latin typeface="Times-Roman"/>
              </a:rPr>
              <a:t>has two key simplifications</a:t>
            </a:r>
            <a:r>
              <a:rPr lang="en-US" sz="2000" b="0" i="0" u="none" strike="noStrike" baseline="0" dirty="0">
                <a:latin typeface="Times-Roman"/>
              </a:rPr>
              <a:t>. </a:t>
            </a:r>
          </a:p>
          <a:p>
            <a:pPr algn="l"/>
            <a:r>
              <a:rPr lang="en-US" sz="2000" dirty="0">
                <a:latin typeface="Times-Roman"/>
              </a:rPr>
              <a:t>          (1) </a:t>
            </a:r>
            <a:r>
              <a:rPr lang="en-US" sz="2000" b="0" i="0" u="none" strike="noStrike" baseline="0" dirty="0">
                <a:latin typeface="Times-Roman"/>
              </a:rPr>
              <a:t>Values flow in only one direction, from leaves to root.</a:t>
            </a:r>
          </a:p>
          <a:p>
            <a:pPr algn="l"/>
            <a:r>
              <a:rPr lang="en-US" sz="2000" b="0" i="0" u="none" strike="noStrike" baseline="0" dirty="0">
                <a:latin typeface="Times-Roman"/>
              </a:rPr>
              <a:t>          (2) It allows only a single value per grammar symbol. </a:t>
            </a:r>
          </a:p>
          <a:p>
            <a:pPr marL="285750" indent="-285750" algn="l">
              <a:buFont typeface="Arial" panose="020B0604020202020204" pitchFamily="34" charset="0"/>
              <a:buChar char="•"/>
            </a:pPr>
            <a:endParaRPr lang="en-US" sz="2000" dirty="0">
              <a:latin typeface="Times-Roman"/>
            </a:endParaRPr>
          </a:p>
          <a:p>
            <a:pPr marL="285750" indent="-285750" algn="just">
              <a:buFont typeface="Arial" panose="020B0604020202020204" pitchFamily="34" charset="0"/>
              <a:buChar char="•"/>
            </a:pPr>
            <a:r>
              <a:rPr lang="en-US" sz="2000" b="0" i="0" u="none" strike="noStrike" baseline="0" dirty="0">
                <a:latin typeface="Times-Roman"/>
              </a:rPr>
              <a:t>This scheme also computes the value of the signed binary number, and leaves that value at the root of the tree, just like the attribute grammar.</a:t>
            </a:r>
            <a:endParaRPr lang="en-US" sz="2000" dirty="0"/>
          </a:p>
        </p:txBody>
      </p:sp>
    </p:spTree>
    <p:extLst>
      <p:ext uri="{BB962C8B-B14F-4D97-AF65-F5344CB8AC3E}">
        <p14:creationId xmlns:p14="http://schemas.microsoft.com/office/powerpoint/2010/main" val="4060546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06C4B-13D6-473A-932F-684FE6E62CC4}"/>
              </a:ext>
            </a:extLst>
          </p:cNvPr>
          <p:cNvSpPr txBox="1"/>
          <p:nvPr/>
        </p:nvSpPr>
        <p:spPr>
          <a:xfrm>
            <a:off x="6374993" y="101598"/>
            <a:ext cx="5692726" cy="3139321"/>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Roman"/>
              </a:rPr>
              <a:t>These </a:t>
            </a:r>
            <a:r>
              <a:rPr lang="en-US" sz="1800" b="1" i="1" u="none" strike="noStrike" baseline="0" dirty="0">
                <a:solidFill>
                  <a:srgbClr val="00B0F0"/>
                </a:solidFill>
                <a:latin typeface="Times-Roman"/>
              </a:rPr>
              <a:t>two simplifications </a:t>
            </a:r>
            <a:r>
              <a:rPr lang="en-US" sz="1800" b="0" i="0" u="none" strike="noStrike" baseline="0" dirty="0">
                <a:latin typeface="Times-Roman"/>
              </a:rPr>
              <a:t>make possible an evaluation method that works well with a </a:t>
            </a:r>
            <a:r>
              <a:rPr lang="en-US" b="1" i="1" dirty="0">
                <a:solidFill>
                  <a:srgbClr val="00B0F0"/>
                </a:solidFill>
                <a:latin typeface="Times-Roman"/>
              </a:rPr>
              <a:t>bottom-up parser</a:t>
            </a:r>
            <a:r>
              <a:rPr lang="en-US" sz="1800" b="0" i="0" u="none" strike="noStrike" baseline="0" dirty="0">
                <a:latin typeface="Times-Roman"/>
              </a:rPr>
              <a:t>, such as the </a:t>
            </a:r>
            <a:r>
              <a:rPr lang="en-US" dirty="0">
                <a:latin typeface="Times-RomanSC"/>
              </a:rPr>
              <a:t>LR</a:t>
            </a:r>
            <a:r>
              <a:rPr lang="en-US" sz="1800" b="0" i="0" u="none" strike="noStrike" baseline="0" dirty="0">
                <a:latin typeface="Times-Roman"/>
              </a:rPr>
              <a:t>(1) parsers.</a:t>
            </a:r>
          </a:p>
          <a:p>
            <a:pPr marL="285750" indent="-285750" algn="just">
              <a:buFont typeface="Arial" panose="020B0604020202020204" pitchFamily="34" charset="0"/>
              <a:buChar char="•"/>
            </a:pPr>
            <a:endParaRPr lang="en-US" sz="1800" b="0" i="0" u="none" strike="noStrike" baseline="0" dirty="0">
              <a:latin typeface="Times-Roman"/>
            </a:endParaRPr>
          </a:p>
          <a:p>
            <a:pPr marL="285750" indent="-285750" algn="just">
              <a:buFont typeface="Arial" panose="020B0604020202020204" pitchFamily="34" charset="0"/>
              <a:buChar char="•"/>
            </a:pPr>
            <a:r>
              <a:rPr lang="en-US" sz="1800" b="0" i="0" u="none" strike="noStrike" baseline="0" dirty="0">
                <a:latin typeface="Times-Roman"/>
              </a:rPr>
              <a:t>Since each code snippet is associated with the right-hand side of a specific production, the parser can invoke the </a:t>
            </a:r>
            <a:r>
              <a:rPr lang="en-US" dirty="0">
                <a:latin typeface="Times-Roman"/>
              </a:rPr>
              <a:t>action each time it reduces by that production</a:t>
            </a:r>
            <a:r>
              <a:rPr lang="en-US" sz="1800" b="0" i="0" u="none" strike="noStrike" baseline="0" dirty="0">
                <a:latin typeface="Times-Roman"/>
              </a:rPr>
              <a:t>. </a:t>
            </a:r>
          </a:p>
          <a:p>
            <a:pPr marL="285750" indent="-285750" algn="just">
              <a:buFont typeface="Arial" panose="020B0604020202020204" pitchFamily="34" charset="0"/>
              <a:buChar char="•"/>
            </a:pPr>
            <a:endParaRPr lang="en-US" dirty="0">
              <a:latin typeface="Times-Roman"/>
            </a:endParaRPr>
          </a:p>
          <a:p>
            <a:pPr marL="285750" indent="-285750" algn="just">
              <a:buFont typeface="Arial" panose="020B0604020202020204" pitchFamily="34" charset="0"/>
              <a:buChar char="•"/>
            </a:pPr>
            <a:r>
              <a:rPr lang="en-US" sz="1800" b="0" i="0" u="none" strike="noStrike" baseline="0" dirty="0">
                <a:latin typeface="Times-Roman"/>
              </a:rPr>
              <a:t>This requires </a:t>
            </a:r>
            <a:r>
              <a:rPr lang="en-US" b="1" i="1" dirty="0">
                <a:solidFill>
                  <a:srgbClr val="00B0F0"/>
                </a:solidFill>
                <a:latin typeface="Times-Roman"/>
              </a:rPr>
              <a:t>minor modifications </a:t>
            </a:r>
            <a:r>
              <a:rPr lang="en-US" sz="1800" b="0" i="0" u="none" strike="noStrike" baseline="0" dirty="0">
                <a:latin typeface="Times-Roman"/>
              </a:rPr>
              <a:t>to the reduce action in the skeleton </a:t>
            </a:r>
            <a:r>
              <a:rPr lang="en-US" dirty="0">
                <a:latin typeface="Times-RomanSC"/>
              </a:rPr>
              <a:t>LR</a:t>
            </a:r>
            <a:r>
              <a:rPr lang="en-US" sz="1800" b="0" i="0" u="none" strike="noStrike" baseline="0" dirty="0">
                <a:latin typeface="Times-Roman"/>
              </a:rPr>
              <a:t>(1) parser shown in Figure 3.1, Chapter 3.</a:t>
            </a:r>
            <a:endParaRPr lang="en-US" dirty="0"/>
          </a:p>
        </p:txBody>
      </p:sp>
      <p:sp>
        <p:nvSpPr>
          <p:cNvPr id="3" name="TextBox 2">
            <a:extLst>
              <a:ext uri="{FF2B5EF4-FFF2-40B4-BE49-F238E27FC236}">
                <a16:creationId xmlns:a16="http://schemas.microsoft.com/office/drawing/2014/main" id="{52D53554-D384-4901-9D9E-312411B4F3AB}"/>
              </a:ext>
            </a:extLst>
          </p:cNvPr>
          <p:cNvSpPr txBox="1"/>
          <p:nvPr/>
        </p:nvSpPr>
        <p:spPr>
          <a:xfrm>
            <a:off x="-2344" y="0"/>
            <a:ext cx="4278922" cy="369332"/>
          </a:xfrm>
          <a:prstGeom prst="rect">
            <a:avLst/>
          </a:prstGeom>
          <a:solidFill>
            <a:schemeClr val="accent2">
              <a:lumMod val="20000"/>
              <a:lumOff val="80000"/>
            </a:schemeClr>
          </a:solidFill>
          <a:ln>
            <a:solidFill>
              <a:schemeClr val="accent1"/>
            </a:solidFill>
          </a:ln>
        </p:spPr>
        <p:txBody>
          <a:bodyPr wrap="square">
            <a:spAutoFit/>
          </a:bodyPr>
          <a:lstStyle/>
          <a:p>
            <a:r>
              <a:rPr lang="en-US" sz="1800" b="1" i="0" u="none" strike="noStrike" baseline="0" dirty="0">
                <a:latin typeface="Myriad-Bold"/>
              </a:rPr>
              <a:t>AD HOC SYNTAX-DIRECTED TRANSLATION</a:t>
            </a:r>
            <a:endParaRPr lang="en-US" dirty="0"/>
          </a:p>
        </p:txBody>
      </p:sp>
      <p:graphicFrame>
        <p:nvGraphicFramePr>
          <p:cNvPr id="4" name="Object 3">
            <a:extLst>
              <a:ext uri="{FF2B5EF4-FFF2-40B4-BE49-F238E27FC236}">
                <a16:creationId xmlns:a16="http://schemas.microsoft.com/office/drawing/2014/main" id="{190F620A-4DF9-4E0D-B7FD-6E38727DA69A}"/>
              </a:ext>
            </a:extLst>
          </p:cNvPr>
          <p:cNvGraphicFramePr>
            <a:graphicFrameLocks noChangeAspect="1"/>
          </p:cNvGraphicFramePr>
          <p:nvPr>
            <p:extLst>
              <p:ext uri="{D42A27DB-BD31-4B8C-83A1-F6EECF244321}">
                <p14:modId xmlns:p14="http://schemas.microsoft.com/office/powerpoint/2010/main" val="2407959294"/>
              </p:ext>
            </p:extLst>
          </p:nvPr>
        </p:nvGraphicFramePr>
        <p:xfrm>
          <a:off x="124281" y="522291"/>
          <a:ext cx="6150695" cy="6117660"/>
        </p:xfrm>
        <a:graphic>
          <a:graphicData uri="http://schemas.openxmlformats.org/presentationml/2006/ole">
            <mc:AlternateContent xmlns:mc="http://schemas.openxmlformats.org/markup-compatibility/2006">
              <mc:Choice xmlns:v="urn:schemas-microsoft-com:vml" Requires="v">
                <p:oleObj spid="_x0000_s31763" name="Bitmap Image" r:id="rId3" imgW="4352760" imgH="4429080" progId="PBrush">
                  <p:embed/>
                </p:oleObj>
              </mc:Choice>
              <mc:Fallback>
                <p:oleObj name="Bitmap Image" r:id="rId3" imgW="4352760" imgH="4429080" progId="PBrush">
                  <p:embed/>
                  <p:pic>
                    <p:nvPicPr>
                      <p:cNvPr id="3" name="Object 2">
                        <a:extLst>
                          <a:ext uri="{FF2B5EF4-FFF2-40B4-BE49-F238E27FC236}">
                            <a16:creationId xmlns:a16="http://schemas.microsoft.com/office/drawing/2014/main" id="{E60C9F6D-44B9-4078-A9FC-1D8282BB4691}"/>
                          </a:ext>
                        </a:extLst>
                      </p:cNvPr>
                      <p:cNvPicPr/>
                      <p:nvPr/>
                    </p:nvPicPr>
                    <p:blipFill>
                      <a:blip r:embed="rId4"/>
                      <a:stretch>
                        <a:fillRect/>
                      </a:stretch>
                    </p:blipFill>
                    <p:spPr>
                      <a:xfrm>
                        <a:off x="124281" y="522291"/>
                        <a:ext cx="6150695" cy="6117660"/>
                      </a:xfrm>
                      <a:prstGeom prst="rect">
                        <a:avLst/>
                      </a:prstGeom>
                      <a:ln>
                        <a:solidFill>
                          <a:srgbClr val="FF0000"/>
                        </a:solidFill>
                      </a:ln>
                    </p:spPr>
                  </p:pic>
                </p:oleObj>
              </mc:Fallback>
            </mc:AlternateContent>
          </a:graphicData>
        </a:graphic>
      </p:graphicFrame>
      <p:graphicFrame>
        <p:nvGraphicFramePr>
          <p:cNvPr id="5" name="Object 4">
            <a:extLst>
              <a:ext uri="{FF2B5EF4-FFF2-40B4-BE49-F238E27FC236}">
                <a16:creationId xmlns:a16="http://schemas.microsoft.com/office/drawing/2014/main" id="{F7165A7E-B4F2-4F58-B66D-78B89145F60D}"/>
              </a:ext>
            </a:extLst>
          </p:cNvPr>
          <p:cNvGraphicFramePr>
            <a:graphicFrameLocks noChangeAspect="1"/>
          </p:cNvGraphicFramePr>
          <p:nvPr>
            <p:extLst>
              <p:ext uri="{D42A27DB-BD31-4B8C-83A1-F6EECF244321}">
                <p14:modId xmlns:p14="http://schemas.microsoft.com/office/powerpoint/2010/main" val="2157064195"/>
              </p:ext>
            </p:extLst>
          </p:nvPr>
        </p:nvGraphicFramePr>
        <p:xfrm>
          <a:off x="6570051" y="3581121"/>
          <a:ext cx="5403579" cy="1975617"/>
        </p:xfrm>
        <a:graphic>
          <a:graphicData uri="http://schemas.openxmlformats.org/presentationml/2006/ole">
            <mc:AlternateContent xmlns:mc="http://schemas.openxmlformats.org/markup-compatibility/2006">
              <mc:Choice xmlns:v="urn:schemas-microsoft-com:vml" Requires="v">
                <p:oleObj spid="_x0000_s31764" name="Bitmap Image" r:id="rId5" imgW="4819680" imgH="1762200" progId="PBrush">
                  <p:embed/>
                </p:oleObj>
              </mc:Choice>
              <mc:Fallback>
                <p:oleObj name="Bitmap Image" r:id="rId5" imgW="4819680" imgH="1762200" progId="PBrush">
                  <p:embed/>
                  <p:pic>
                    <p:nvPicPr>
                      <p:cNvPr id="0" name=""/>
                      <p:cNvPicPr/>
                      <p:nvPr/>
                    </p:nvPicPr>
                    <p:blipFill>
                      <a:blip r:embed="rId6"/>
                      <a:stretch>
                        <a:fillRect/>
                      </a:stretch>
                    </p:blipFill>
                    <p:spPr>
                      <a:xfrm>
                        <a:off x="6570051" y="3581121"/>
                        <a:ext cx="5403579" cy="1975617"/>
                      </a:xfrm>
                      <a:prstGeom prst="rect">
                        <a:avLst/>
                      </a:prstGeom>
                      <a:ln>
                        <a:solidFill>
                          <a:srgbClr val="FF0000"/>
                        </a:solidFill>
                      </a:ln>
                    </p:spPr>
                  </p:pic>
                </p:oleObj>
              </mc:Fallback>
            </mc:AlternateContent>
          </a:graphicData>
        </a:graphic>
      </p:graphicFrame>
      <p:cxnSp>
        <p:nvCxnSpPr>
          <p:cNvPr id="7" name="Straight Arrow Connector 6">
            <a:extLst>
              <a:ext uri="{FF2B5EF4-FFF2-40B4-BE49-F238E27FC236}">
                <a16:creationId xmlns:a16="http://schemas.microsoft.com/office/drawing/2014/main" id="{EFA1EE1A-5D24-4126-A7FB-62661F29C58B}"/>
              </a:ext>
            </a:extLst>
          </p:cNvPr>
          <p:cNvCxnSpPr>
            <a:cxnSpLocks/>
          </p:cNvCxnSpPr>
          <p:nvPr/>
        </p:nvCxnSpPr>
        <p:spPr>
          <a:xfrm>
            <a:off x="3808803" y="2306208"/>
            <a:ext cx="2761248" cy="1274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70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FEF9D-41CA-44FC-9C4D-7E7C1F09BA7E}"/>
              </a:ext>
            </a:extLst>
          </p:cNvPr>
          <p:cNvSpPr txBox="1"/>
          <p:nvPr/>
        </p:nvSpPr>
        <p:spPr>
          <a:xfrm>
            <a:off x="899885" y="4084195"/>
            <a:ext cx="10551886" cy="1200329"/>
          </a:xfrm>
          <a:prstGeom prst="rect">
            <a:avLst/>
          </a:prstGeom>
          <a:noFill/>
          <a:ln>
            <a:solidFill>
              <a:srgbClr val="FF0000"/>
            </a:solidFill>
          </a:ln>
        </p:spPr>
        <p:txBody>
          <a:bodyPr wrap="square">
            <a:spAutoFit/>
          </a:bodyPr>
          <a:lstStyle/>
          <a:p>
            <a:pPr algn="just"/>
            <a:r>
              <a:rPr lang="en-US" sz="2400" b="0" i="0" u="none" strike="noStrike" baseline="0" dirty="0">
                <a:latin typeface="Times-Roman"/>
              </a:rPr>
              <a:t>The </a:t>
            </a:r>
            <a:r>
              <a:rPr lang="en-US" sz="2400" b="1" i="1" u="none" strike="noStrike" baseline="0" dirty="0">
                <a:solidFill>
                  <a:srgbClr val="FF0000"/>
                </a:solidFill>
                <a:latin typeface="Times-Roman"/>
              </a:rPr>
              <a:t>parser generator</a:t>
            </a:r>
            <a:r>
              <a:rPr lang="en-US" sz="2400" b="0" i="0" u="none" strike="noStrike" baseline="0" dirty="0">
                <a:latin typeface="Times-Roman"/>
              </a:rPr>
              <a:t> can gather the </a:t>
            </a:r>
            <a:r>
              <a:rPr lang="en-US" sz="2400" b="1" i="1" dirty="0">
                <a:solidFill>
                  <a:srgbClr val="FF0000"/>
                </a:solidFill>
                <a:latin typeface="Times-Roman"/>
              </a:rPr>
              <a:t>syntax-directed actions </a:t>
            </a:r>
            <a:r>
              <a:rPr lang="en-US" sz="2400" b="0" i="0" u="none" strike="noStrike" baseline="0" dirty="0">
                <a:latin typeface="Times-Roman"/>
              </a:rPr>
              <a:t>together, embed them in a case statement that </a:t>
            </a:r>
            <a:r>
              <a:rPr lang="en-US" sz="2400" b="1" i="1" dirty="0">
                <a:solidFill>
                  <a:srgbClr val="FF0000"/>
                </a:solidFill>
                <a:latin typeface="Times-Roman"/>
              </a:rPr>
              <a:t>switches on the number of the production </a:t>
            </a:r>
            <a:r>
              <a:rPr lang="en-US" sz="2400" b="0" i="0" u="none" strike="noStrike" baseline="0" dirty="0">
                <a:latin typeface="Times-Roman"/>
              </a:rPr>
              <a:t>being reduced, and place the case statement just before it pops the right-hand side from the stack.</a:t>
            </a:r>
            <a:endParaRPr lang="en-US" sz="2400" dirty="0"/>
          </a:p>
        </p:txBody>
      </p:sp>
      <p:graphicFrame>
        <p:nvGraphicFramePr>
          <p:cNvPr id="4" name="Object 3">
            <a:extLst>
              <a:ext uri="{FF2B5EF4-FFF2-40B4-BE49-F238E27FC236}">
                <a16:creationId xmlns:a16="http://schemas.microsoft.com/office/drawing/2014/main" id="{24FC33B2-1C77-44FD-96D1-96FED8BB16F1}"/>
              </a:ext>
            </a:extLst>
          </p:cNvPr>
          <p:cNvGraphicFramePr>
            <a:graphicFrameLocks noChangeAspect="1"/>
          </p:cNvGraphicFramePr>
          <p:nvPr>
            <p:extLst>
              <p:ext uri="{D42A27DB-BD31-4B8C-83A1-F6EECF244321}">
                <p14:modId xmlns:p14="http://schemas.microsoft.com/office/powerpoint/2010/main" val="199726415"/>
              </p:ext>
            </p:extLst>
          </p:nvPr>
        </p:nvGraphicFramePr>
        <p:xfrm>
          <a:off x="2867241" y="591851"/>
          <a:ext cx="6842816" cy="3298985"/>
        </p:xfrm>
        <a:graphic>
          <a:graphicData uri="http://schemas.openxmlformats.org/presentationml/2006/ole">
            <mc:AlternateContent xmlns:mc="http://schemas.openxmlformats.org/markup-compatibility/2006">
              <mc:Choice xmlns:v="urn:schemas-microsoft-com:vml" Requires="v">
                <p:oleObj spid="_x0000_s32777" name="Bitmap Image" r:id="rId3" imgW="5057640" imgH="2438280" progId="PBrush">
                  <p:embed/>
                </p:oleObj>
              </mc:Choice>
              <mc:Fallback>
                <p:oleObj name="Bitmap Image" r:id="rId3" imgW="5057640" imgH="2438280" progId="PBrush">
                  <p:embed/>
                  <p:pic>
                    <p:nvPicPr>
                      <p:cNvPr id="3" name="Object 2">
                        <a:extLst>
                          <a:ext uri="{FF2B5EF4-FFF2-40B4-BE49-F238E27FC236}">
                            <a16:creationId xmlns:a16="http://schemas.microsoft.com/office/drawing/2014/main" id="{4300CD7E-098F-4BB3-8B87-890FA2CB4482}"/>
                          </a:ext>
                        </a:extLst>
                      </p:cNvPr>
                      <p:cNvPicPr/>
                      <p:nvPr/>
                    </p:nvPicPr>
                    <p:blipFill>
                      <a:blip r:embed="rId4"/>
                      <a:stretch>
                        <a:fillRect/>
                      </a:stretch>
                    </p:blipFill>
                    <p:spPr>
                      <a:xfrm>
                        <a:off x="2867241" y="591851"/>
                        <a:ext cx="6842816" cy="3298985"/>
                      </a:xfrm>
                      <a:prstGeom prst="rect">
                        <a:avLst/>
                      </a:prstGeom>
                      <a:ln>
                        <a:solidFill>
                          <a:schemeClr val="accent1"/>
                        </a:solidFill>
                      </a:ln>
                    </p:spPr>
                  </p:pic>
                </p:oleObj>
              </mc:Fallback>
            </mc:AlternateContent>
          </a:graphicData>
        </a:graphic>
      </p:graphicFrame>
      <p:sp>
        <p:nvSpPr>
          <p:cNvPr id="5" name="TextBox 4">
            <a:extLst>
              <a:ext uri="{FF2B5EF4-FFF2-40B4-BE49-F238E27FC236}">
                <a16:creationId xmlns:a16="http://schemas.microsoft.com/office/drawing/2014/main" id="{FD6B5DAE-3BF8-40BE-8383-94B37BB02E53}"/>
              </a:ext>
            </a:extLst>
          </p:cNvPr>
          <p:cNvSpPr txBox="1"/>
          <p:nvPr/>
        </p:nvSpPr>
        <p:spPr>
          <a:xfrm>
            <a:off x="-2344" y="0"/>
            <a:ext cx="4278922" cy="369332"/>
          </a:xfrm>
          <a:prstGeom prst="rect">
            <a:avLst/>
          </a:prstGeom>
          <a:solidFill>
            <a:schemeClr val="accent2">
              <a:lumMod val="20000"/>
              <a:lumOff val="80000"/>
            </a:schemeClr>
          </a:solidFill>
          <a:ln>
            <a:solidFill>
              <a:schemeClr val="accent1"/>
            </a:solidFill>
          </a:ln>
        </p:spPr>
        <p:txBody>
          <a:bodyPr wrap="square">
            <a:spAutoFit/>
          </a:bodyPr>
          <a:lstStyle/>
          <a:p>
            <a:r>
              <a:rPr lang="en-US" sz="1800" b="1" i="0" u="none" strike="noStrike" baseline="0" dirty="0">
                <a:latin typeface="Myriad-Bold"/>
              </a:rPr>
              <a:t>AD HOC SYNTAX-DIRECTED TRANSLATION</a:t>
            </a:r>
            <a:endParaRPr lang="en-US" dirty="0"/>
          </a:p>
        </p:txBody>
      </p:sp>
    </p:spTree>
    <p:extLst>
      <p:ext uri="{BB962C8B-B14F-4D97-AF65-F5344CB8AC3E}">
        <p14:creationId xmlns:p14="http://schemas.microsoft.com/office/powerpoint/2010/main" val="357993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Context Sensitive Analysis</a:t>
            </a:r>
            <a:br>
              <a:rPr lang="en-US" b="1" dirty="0"/>
            </a:br>
            <a:r>
              <a:rPr lang="en-US" dirty="0" err="1">
                <a:solidFill>
                  <a:srgbClr val="996600"/>
                </a:solidFill>
              </a:rPr>
              <a:t>Adhoc</a:t>
            </a:r>
            <a:r>
              <a:rPr lang="en-US" dirty="0">
                <a:solidFill>
                  <a:srgbClr val="996600"/>
                </a:solidFill>
              </a:rPr>
              <a:t> syntax-directed translation (AHSDT)</a:t>
            </a:r>
            <a:endParaRPr lang="en-IN" dirty="0">
              <a:solidFill>
                <a:srgbClr val="996600"/>
              </a:solidFill>
            </a:endParaRPr>
          </a:p>
        </p:txBody>
      </p:sp>
      <p:sp>
        <p:nvSpPr>
          <p:cNvPr id="3" name="Subtitle 2"/>
          <p:cNvSpPr>
            <a:spLocks noGrp="1"/>
          </p:cNvSpPr>
          <p:nvPr>
            <p:ph type="subTitle" idx="1"/>
          </p:nvPr>
        </p:nvSpPr>
        <p:spPr/>
        <p:txBody>
          <a:bodyPr/>
          <a:lstStyle/>
          <a:p>
            <a:r>
              <a:rPr lang="en-US" dirty="0" err="1"/>
              <a:t>Nalinadevi</a:t>
            </a:r>
            <a:r>
              <a:rPr lang="en-US" dirty="0"/>
              <a:t> </a:t>
            </a:r>
            <a:r>
              <a:rPr lang="en-US" dirty="0" err="1"/>
              <a:t>Kadiresan</a:t>
            </a:r>
            <a:r>
              <a:rPr lang="en-US" dirty="0"/>
              <a:t>, CSE DEPT.</a:t>
            </a:r>
          </a:p>
          <a:p>
            <a:r>
              <a:rPr lang="en-US" dirty="0"/>
              <a:t>AMRITA SCHOOL OF ENGG.</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1201" y="0"/>
            <a:ext cx="11016342" cy="1798638"/>
          </a:xfrm>
        </p:spPr>
        <p:txBody>
          <a:bodyPr>
            <a:normAutofit/>
          </a:bodyPr>
          <a:lstStyle/>
          <a:p>
            <a:r>
              <a:rPr lang="en-US" dirty="0"/>
              <a:t>The Realist’s Alternative</a:t>
            </a:r>
            <a:br>
              <a:rPr lang="en-US" dirty="0"/>
            </a:br>
            <a:r>
              <a:rPr lang="en-US" sz="4000" dirty="0" err="1">
                <a:solidFill>
                  <a:srgbClr val="996600"/>
                </a:solidFill>
              </a:rPr>
              <a:t>Adhoc</a:t>
            </a:r>
            <a:r>
              <a:rPr lang="en-US" sz="4000" dirty="0">
                <a:solidFill>
                  <a:srgbClr val="996600"/>
                </a:solidFill>
              </a:rPr>
              <a:t> syntax-directed translation(AHSDT)</a:t>
            </a:r>
            <a:endParaRPr lang="en-US" dirty="0"/>
          </a:p>
        </p:txBody>
      </p:sp>
      <p:sp>
        <p:nvSpPr>
          <p:cNvPr id="7171" name="Rectangle 3"/>
          <p:cNvSpPr>
            <a:spLocks noGrp="1" noChangeArrowheads="1"/>
          </p:cNvSpPr>
          <p:nvPr>
            <p:ph type="body" idx="1"/>
          </p:nvPr>
        </p:nvSpPr>
        <p:spPr>
          <a:xfrm>
            <a:off x="972457" y="1553029"/>
            <a:ext cx="10174513" cy="4600596"/>
          </a:xfrm>
        </p:spPr>
        <p:txBody>
          <a:bodyPr>
            <a:normAutofit fontScale="92500" lnSpcReduction="10000"/>
          </a:bodyPr>
          <a:lstStyle/>
          <a:p>
            <a:r>
              <a:rPr lang="en-IN" dirty="0"/>
              <a:t>An ad hoc techniques is to annotate the grammar with executable rules</a:t>
            </a:r>
          </a:p>
          <a:p>
            <a:pPr lvl="1"/>
            <a:r>
              <a:rPr lang="en-IN" dirty="0"/>
              <a:t>These rules are known as </a:t>
            </a:r>
            <a:r>
              <a:rPr lang="en-IN" dirty="0">
                <a:solidFill>
                  <a:srgbClr val="FF0000"/>
                </a:solidFill>
              </a:rPr>
              <a:t>action routines</a:t>
            </a:r>
          </a:p>
          <a:p>
            <a:r>
              <a:rPr lang="en-US" sz="2400" dirty="0"/>
              <a:t>It is a rule based evaluation method (</a:t>
            </a:r>
            <a:r>
              <a:rPr lang="en-US" sz="2400" dirty="0" err="1"/>
              <a:t>treewalk</a:t>
            </a:r>
            <a:r>
              <a:rPr lang="en-US" sz="2400" dirty="0"/>
              <a:t>)</a:t>
            </a:r>
          </a:p>
          <a:p>
            <a:pPr lvl="1">
              <a:spcBef>
                <a:spcPct val="15000"/>
              </a:spcBef>
            </a:pPr>
            <a:r>
              <a:rPr lang="en-US" sz="2000" dirty="0"/>
              <a:t>Analyze rules at compiler-generation time</a:t>
            </a:r>
          </a:p>
          <a:p>
            <a:pPr lvl="1">
              <a:spcBef>
                <a:spcPct val="15000"/>
              </a:spcBef>
            </a:pPr>
            <a:r>
              <a:rPr lang="en-US" sz="2000" dirty="0"/>
              <a:t>Determine a fixed (static) ordering</a:t>
            </a:r>
          </a:p>
          <a:p>
            <a:pPr lvl="1">
              <a:spcBef>
                <a:spcPct val="15000"/>
              </a:spcBef>
            </a:pPr>
            <a:r>
              <a:rPr lang="en-US" sz="2000" dirty="0"/>
              <a:t>Evaluate nodes in that order</a:t>
            </a:r>
          </a:p>
          <a:p>
            <a:r>
              <a:rPr lang="en-US" sz="2400" dirty="0"/>
              <a:t>Associate a snippet of code with each production</a:t>
            </a:r>
          </a:p>
          <a:p>
            <a:r>
              <a:rPr lang="en-US" sz="2400" dirty="0"/>
              <a:t>At each reduction/derivation, the corresponding snippet/action is executed</a:t>
            </a:r>
          </a:p>
          <a:p>
            <a:r>
              <a:rPr lang="en-US" sz="3300" dirty="0"/>
              <a:t>AHSDT nicely fits into parsers</a:t>
            </a:r>
          </a:p>
          <a:p>
            <a:pPr lvl="1"/>
            <a:r>
              <a:rPr lang="en-US" dirty="0"/>
              <a:t>Top-down, Recursive-Descent Parser    </a:t>
            </a:r>
          </a:p>
          <a:p>
            <a:pPr marL="457200" lvl="1" indent="0">
              <a:buNone/>
            </a:pPr>
            <a:r>
              <a:rPr lang="en-US" dirty="0"/>
              <a:t>	(</a:t>
            </a:r>
            <a:r>
              <a:rPr lang="en-US" dirty="0">
                <a:solidFill>
                  <a:srgbClr val="FF0000"/>
                </a:solidFill>
              </a:rPr>
              <a:t>evaluated with only </a:t>
            </a:r>
            <a:r>
              <a:rPr lang="en-US" dirty="0">
                <a:solidFill>
                  <a:srgbClr val="0070C0"/>
                </a:solidFill>
              </a:rPr>
              <a:t>Non S-attributed Grammar</a:t>
            </a:r>
            <a:r>
              <a:rPr lang="en-US" dirty="0">
                <a:solidFill>
                  <a:srgbClr val="FF0000"/>
                </a:solidFill>
              </a:rPr>
              <a:t>)</a:t>
            </a:r>
            <a:endParaRPr lang="en-US" dirty="0"/>
          </a:p>
          <a:p>
            <a:pPr lvl="1"/>
            <a:r>
              <a:rPr lang="en-US" dirty="0"/>
              <a:t>Bottom-up, shift/reduce Parsers  </a:t>
            </a:r>
          </a:p>
          <a:p>
            <a:pPr marL="457200" lvl="1" indent="0">
              <a:buNone/>
            </a:pPr>
            <a:r>
              <a:rPr lang="en-US" dirty="0"/>
              <a:t>	(</a:t>
            </a:r>
            <a:r>
              <a:rPr lang="en-US" dirty="0">
                <a:solidFill>
                  <a:srgbClr val="FF0000"/>
                </a:solidFill>
              </a:rPr>
              <a:t>evaluated with only </a:t>
            </a:r>
            <a:r>
              <a:rPr lang="en-US" dirty="0">
                <a:solidFill>
                  <a:srgbClr val="0070C0"/>
                </a:solidFill>
              </a:rPr>
              <a:t>S-attributed Grammar</a:t>
            </a:r>
            <a:r>
              <a:rPr lang="en-US" dirty="0">
                <a:solidFill>
                  <a:srgbClr val="FF0000"/>
                </a:solidFill>
              </a:rPr>
              <a:t>)</a:t>
            </a:r>
          </a:p>
        </p:txBody>
      </p:sp>
      <p:sp>
        <p:nvSpPr>
          <p:cNvPr id="7172" name="Date Placeholder 3"/>
          <p:cNvSpPr>
            <a:spLocks noGrp="1"/>
          </p:cNvSpPr>
          <p:nvPr>
            <p:ph type="dt" sz="quarter" idx="11"/>
          </p:nvPr>
        </p:nvSpPr>
        <p:spPr>
          <a:noFill/>
        </p:spPr>
        <p:txBody>
          <a:bodyPr/>
          <a:lstStyle/>
          <a:p>
            <a:r>
              <a:rPr lang="en-US" dirty="0"/>
              <a:t>Even Semester 2017-18</a:t>
            </a:r>
          </a:p>
        </p:txBody>
      </p:sp>
      <p:sp>
        <p:nvSpPr>
          <p:cNvPr id="7173" name="Footer Placeholder 5"/>
          <p:cNvSpPr>
            <a:spLocks noGrp="1"/>
          </p:cNvSpPr>
          <p:nvPr>
            <p:ph type="ftr" sz="quarter" idx="12"/>
          </p:nvPr>
        </p:nvSpPr>
        <p:spPr>
          <a:noFill/>
        </p:spPr>
        <p:txBody>
          <a:bodyPr/>
          <a:lstStyle/>
          <a:p>
            <a:r>
              <a:rPr lang="en-US"/>
              <a:t>Nalinadevi Kadiresan</a:t>
            </a:r>
          </a:p>
        </p:txBody>
      </p:sp>
      <p:sp>
        <p:nvSpPr>
          <p:cNvPr id="7174" name="Slide Number Placeholder 6"/>
          <p:cNvSpPr>
            <a:spLocks noGrp="1"/>
          </p:cNvSpPr>
          <p:nvPr>
            <p:ph type="sldNum" sz="quarter" idx="10"/>
          </p:nvPr>
        </p:nvSpPr>
        <p:spPr>
          <a:noFill/>
        </p:spPr>
        <p:txBody>
          <a:bodyPr/>
          <a:lstStyle/>
          <a:p>
            <a:fld id="{22D8EFF8-57D5-416E-B139-8A93C55F0D42}" type="slidenum">
              <a:rPr lang="en-US" smtClean="0"/>
              <a:pPr/>
              <a:t>47</a:t>
            </a:fld>
            <a:endParaRPr lang="en-US"/>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96600"/>
                </a:solidFill>
              </a:rPr>
              <a:t>AHSDT</a:t>
            </a:r>
            <a:endParaRPr lang="en-IN" dirty="0"/>
          </a:p>
        </p:txBody>
      </p:sp>
      <p:sp>
        <p:nvSpPr>
          <p:cNvPr id="3" name="Content Placeholder 2"/>
          <p:cNvSpPr>
            <a:spLocks noGrp="1"/>
          </p:cNvSpPr>
          <p:nvPr>
            <p:ph idx="1"/>
          </p:nvPr>
        </p:nvSpPr>
        <p:spPr>
          <a:xfrm>
            <a:off x="1981200" y="1417639"/>
            <a:ext cx="9372600" cy="4525963"/>
          </a:xfrm>
        </p:spPr>
        <p:txBody>
          <a:bodyPr>
            <a:normAutofit/>
          </a:bodyPr>
          <a:lstStyle/>
          <a:p>
            <a:r>
              <a:rPr lang="en-IN" dirty="0"/>
              <a:t>Automatic tools can construct a parser for a given context-free grammar</a:t>
            </a:r>
          </a:p>
          <a:p>
            <a:pPr lvl="1"/>
            <a:r>
              <a:rPr lang="en-IN" dirty="0"/>
              <a:t> E.g. </a:t>
            </a:r>
            <a:r>
              <a:rPr lang="en-IN" dirty="0">
                <a:solidFill>
                  <a:srgbClr val="FF0000"/>
                </a:solidFill>
              </a:rPr>
              <a:t>ANTLR (for LL(1) with left recursion)</a:t>
            </a:r>
            <a:r>
              <a:rPr lang="en-IN" dirty="0"/>
              <a:t> ,</a:t>
            </a:r>
          </a:p>
          <a:p>
            <a:pPr lvl="1">
              <a:buNone/>
            </a:pPr>
            <a:r>
              <a:rPr lang="en-IN" dirty="0"/>
              <a:t>           </a:t>
            </a:r>
            <a:r>
              <a:rPr lang="en-IN" dirty="0">
                <a:solidFill>
                  <a:srgbClr val="00B0F0"/>
                </a:solidFill>
              </a:rPr>
              <a:t>CUP and YACC (for LR(1))</a:t>
            </a:r>
          </a:p>
          <a:p>
            <a:r>
              <a:rPr lang="en-IN" dirty="0"/>
              <a:t>Automatic tools can construct a semantic analyzer for an attribute grammar</a:t>
            </a:r>
          </a:p>
        </p:txBody>
      </p:sp>
      <p:sp>
        <p:nvSpPr>
          <p:cNvPr id="4" name="TextBox 3"/>
          <p:cNvSpPr txBox="1"/>
          <p:nvPr/>
        </p:nvSpPr>
        <p:spPr>
          <a:xfrm>
            <a:off x="1857830" y="5572140"/>
            <a:ext cx="7852228" cy="523220"/>
          </a:xfrm>
          <a:prstGeom prst="rect">
            <a:avLst/>
          </a:prstGeom>
          <a:noFill/>
        </p:spPr>
        <p:txBody>
          <a:bodyPr wrap="square" rtlCol="0">
            <a:spAutoFit/>
          </a:bodyPr>
          <a:lstStyle/>
          <a:p>
            <a:r>
              <a:rPr lang="en-US" sz="2800" dirty="0">
                <a:solidFill>
                  <a:srgbClr val="FF0000"/>
                </a:solidFill>
              </a:rPr>
              <a:t>Next Let us see AHSDT in LR(1) and LL(1) Parser !!!!</a:t>
            </a:r>
            <a:endParaRPr lang="en-IN" sz="2800"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107671"/>
            <a:ext cx="10515600" cy="1325563"/>
          </a:xfrm>
        </p:spPr>
        <p:txBody>
          <a:bodyPr/>
          <a:lstStyle/>
          <a:p>
            <a:r>
              <a:rPr lang="en-US" dirty="0"/>
              <a:t>AHSDT in LR(1) parser</a:t>
            </a:r>
            <a:endParaRPr lang="en-IN" dirty="0"/>
          </a:p>
        </p:txBody>
      </p:sp>
      <p:sp>
        <p:nvSpPr>
          <p:cNvPr id="3" name="Content Placeholder 2"/>
          <p:cNvSpPr>
            <a:spLocks noGrp="1"/>
          </p:cNvSpPr>
          <p:nvPr>
            <p:ph idx="1"/>
          </p:nvPr>
        </p:nvSpPr>
        <p:spPr>
          <a:xfrm>
            <a:off x="838200" y="1596119"/>
            <a:ext cx="6084177" cy="3759652"/>
          </a:xfrm>
          <a:ln>
            <a:solidFill>
              <a:srgbClr val="FF0000"/>
            </a:solidFill>
          </a:ln>
        </p:spPr>
        <p:txBody>
          <a:bodyPr>
            <a:normAutofit/>
          </a:bodyPr>
          <a:lstStyle/>
          <a:p>
            <a:pPr>
              <a:buNone/>
            </a:pPr>
            <a:r>
              <a:rPr lang="en-US" dirty="0"/>
              <a:t>S =&gt; E           </a:t>
            </a:r>
            <a:r>
              <a:rPr lang="en-US" dirty="0">
                <a:solidFill>
                  <a:srgbClr val="FF0000"/>
                </a:solidFill>
              </a:rPr>
              <a:t>{ S.val = E.val}</a:t>
            </a:r>
            <a:endParaRPr lang="en-IN" dirty="0">
              <a:solidFill>
                <a:srgbClr val="FF0000"/>
              </a:solidFill>
            </a:endParaRPr>
          </a:p>
          <a:p>
            <a:pPr>
              <a:buNone/>
            </a:pPr>
            <a:r>
              <a:rPr lang="en-IN" dirty="0"/>
              <a:t>E =&gt; E  + T    </a:t>
            </a:r>
            <a:r>
              <a:rPr lang="en-IN" dirty="0">
                <a:solidFill>
                  <a:srgbClr val="FF0000"/>
                </a:solidFill>
              </a:rPr>
              <a:t>{ E.val  := E1.val  + T.val }</a:t>
            </a:r>
          </a:p>
          <a:p>
            <a:pPr>
              <a:buNone/>
            </a:pPr>
            <a:r>
              <a:rPr lang="en-IN" dirty="0"/>
              <a:t>E =&gt; T            </a:t>
            </a:r>
            <a:r>
              <a:rPr lang="en-IN" dirty="0">
                <a:solidFill>
                  <a:srgbClr val="FF0000"/>
                </a:solidFill>
              </a:rPr>
              <a:t>{ E.val := T.val}</a:t>
            </a:r>
          </a:p>
          <a:p>
            <a:pPr>
              <a:buNone/>
            </a:pPr>
            <a:r>
              <a:rPr lang="en-IN" dirty="0"/>
              <a:t>T =&gt; T * F      </a:t>
            </a:r>
            <a:r>
              <a:rPr lang="en-IN" dirty="0">
                <a:solidFill>
                  <a:srgbClr val="FF0000"/>
                </a:solidFill>
              </a:rPr>
              <a:t>{ T.val := T1.val  * F.val }</a:t>
            </a:r>
          </a:p>
          <a:p>
            <a:pPr>
              <a:buNone/>
            </a:pPr>
            <a:r>
              <a:rPr lang="en-IN" dirty="0"/>
              <a:t>T =&gt;  F            </a:t>
            </a:r>
            <a:r>
              <a:rPr lang="en-IN" dirty="0">
                <a:solidFill>
                  <a:srgbClr val="FF0000"/>
                </a:solidFill>
              </a:rPr>
              <a:t>{ T.val := F.val }</a:t>
            </a:r>
          </a:p>
          <a:p>
            <a:pPr>
              <a:buNone/>
            </a:pPr>
            <a:r>
              <a:rPr lang="en-IN" dirty="0"/>
              <a:t>F =&gt; ( E )         </a:t>
            </a:r>
            <a:r>
              <a:rPr lang="en-IN" dirty="0">
                <a:solidFill>
                  <a:srgbClr val="FF0000"/>
                </a:solidFill>
              </a:rPr>
              <a:t>{ F.val := E.val}</a:t>
            </a:r>
          </a:p>
          <a:p>
            <a:pPr>
              <a:buNone/>
            </a:pPr>
            <a:r>
              <a:rPr lang="en-IN" dirty="0"/>
              <a:t>F =&gt; const      </a:t>
            </a:r>
            <a:r>
              <a:rPr lang="en-IN" dirty="0">
                <a:solidFill>
                  <a:srgbClr val="FF0000"/>
                </a:solidFill>
              </a:rPr>
              <a:t>{ F.val := Const.val }</a:t>
            </a:r>
          </a:p>
          <a:p>
            <a:endParaRPr lang="en-IN" dirty="0"/>
          </a:p>
        </p:txBody>
      </p:sp>
      <p:sp>
        <p:nvSpPr>
          <p:cNvPr id="4" name="Rectangle 3"/>
          <p:cNvSpPr/>
          <p:nvPr/>
        </p:nvSpPr>
        <p:spPr>
          <a:xfrm>
            <a:off x="6922377" y="917454"/>
            <a:ext cx="4286280" cy="584775"/>
          </a:xfrm>
          <a:prstGeom prst="rect">
            <a:avLst/>
          </a:prstGeom>
        </p:spPr>
        <p:txBody>
          <a:bodyPr wrap="square">
            <a:spAutoFit/>
          </a:bodyPr>
          <a:lstStyle/>
          <a:p>
            <a:r>
              <a:rPr lang="en-US" sz="3200" dirty="0">
                <a:solidFill>
                  <a:srgbClr val="0070C0"/>
                </a:solidFill>
              </a:rPr>
              <a:t>S-attributed Grammar</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0F914-926C-4DE5-A953-68DFBFABEAC6}"/>
              </a:ext>
            </a:extLst>
          </p:cNvPr>
          <p:cNvSpPr txBox="1"/>
          <p:nvPr/>
        </p:nvSpPr>
        <p:spPr>
          <a:xfrm>
            <a:off x="0" y="0"/>
            <a:ext cx="171963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Introduction…</a:t>
            </a:r>
          </a:p>
        </p:txBody>
      </p:sp>
      <p:sp>
        <p:nvSpPr>
          <p:cNvPr id="4" name="TextBox 3">
            <a:extLst>
              <a:ext uri="{FF2B5EF4-FFF2-40B4-BE49-F238E27FC236}">
                <a16:creationId xmlns:a16="http://schemas.microsoft.com/office/drawing/2014/main" id="{86718EB2-D57C-4070-8218-494F1DD21383}"/>
              </a:ext>
            </a:extLst>
          </p:cNvPr>
          <p:cNvSpPr txBox="1"/>
          <p:nvPr/>
        </p:nvSpPr>
        <p:spPr>
          <a:xfrm>
            <a:off x="138332" y="472185"/>
            <a:ext cx="11915335" cy="1569660"/>
          </a:xfrm>
          <a:prstGeom prst="rect">
            <a:avLst/>
          </a:prstGeom>
          <a:noFill/>
          <a:ln>
            <a:solidFill>
              <a:schemeClr val="accent2"/>
            </a:solidFill>
          </a:ln>
        </p:spPr>
        <p:txBody>
          <a:bodyPr wrap="square">
            <a:spAutoFit/>
          </a:bodyPr>
          <a:lstStyle/>
          <a:p>
            <a:pPr marL="285750" indent="-285750" algn="just">
              <a:buFont typeface="Arial" panose="020B0604020202020204" pitchFamily="34" charset="0"/>
              <a:buChar char="•"/>
            </a:pPr>
            <a:r>
              <a:rPr lang="en-US" sz="2400" b="0" i="0" u="none" strike="noStrike" baseline="0" dirty="0">
                <a:latin typeface="Times-Roman"/>
              </a:rPr>
              <a:t>Consider a single name used in the program being compiled; </a:t>
            </a:r>
            <a:r>
              <a:rPr lang="en-US" sz="2400" b="1" i="1" u="none" strike="noStrike" baseline="0" dirty="0">
                <a:solidFill>
                  <a:srgbClr val="FF0000"/>
                </a:solidFill>
                <a:latin typeface="Times-Roman"/>
              </a:rPr>
              <a:t>let’s call it </a:t>
            </a:r>
            <a:r>
              <a:rPr lang="en-US" sz="2400" b="1" i="1" u="none" strike="noStrike" baseline="0" dirty="0">
                <a:solidFill>
                  <a:srgbClr val="FF0000"/>
                </a:solidFill>
                <a:latin typeface="Times-Italic"/>
              </a:rPr>
              <a:t>x</a:t>
            </a:r>
            <a:r>
              <a:rPr lang="en-US" sz="2400" b="0" i="0" u="none" strike="noStrike" baseline="0" dirty="0">
                <a:latin typeface="Times-Roman"/>
              </a:rPr>
              <a:t>.</a:t>
            </a:r>
          </a:p>
          <a:p>
            <a:pPr marL="285750" indent="-285750" algn="just">
              <a:buFont typeface="Arial" panose="020B0604020202020204" pitchFamily="34" charset="0"/>
              <a:buChar char="•"/>
            </a:pPr>
            <a:endParaRPr lang="en-US" sz="2400" b="0" i="0" u="none" strike="noStrike" baseline="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Before the compiler can emit executable target-machine code for computations </a:t>
            </a:r>
            <a:r>
              <a:rPr lang="en-US" sz="2400" b="1" i="1" u="none" strike="noStrike" baseline="0" dirty="0">
                <a:solidFill>
                  <a:srgbClr val="FF0000"/>
                </a:solidFill>
                <a:latin typeface="Times-Roman"/>
              </a:rPr>
              <a:t>involving </a:t>
            </a:r>
            <a:r>
              <a:rPr lang="en-US" sz="2400" b="1" i="1" u="none" strike="noStrike" baseline="0" dirty="0">
                <a:solidFill>
                  <a:srgbClr val="FF0000"/>
                </a:solidFill>
                <a:latin typeface="Times-Italic"/>
              </a:rPr>
              <a:t>x</a:t>
            </a:r>
            <a:r>
              <a:rPr lang="en-US" sz="2400" b="0" i="0" u="none" strike="noStrike" baseline="0" dirty="0">
                <a:latin typeface="Times-Roman"/>
              </a:rPr>
              <a:t>, it must have answers to many questions.</a:t>
            </a:r>
            <a:endParaRPr lang="en-US" sz="2400" dirty="0"/>
          </a:p>
        </p:txBody>
      </p:sp>
      <p:sp>
        <p:nvSpPr>
          <p:cNvPr id="6" name="TextBox 5">
            <a:extLst>
              <a:ext uri="{FF2B5EF4-FFF2-40B4-BE49-F238E27FC236}">
                <a16:creationId xmlns:a16="http://schemas.microsoft.com/office/drawing/2014/main" id="{3C87246E-9A97-4C2C-BA8B-4F90B983E769}"/>
              </a:ext>
            </a:extLst>
          </p:cNvPr>
          <p:cNvSpPr txBox="1"/>
          <p:nvPr/>
        </p:nvSpPr>
        <p:spPr>
          <a:xfrm>
            <a:off x="138332" y="2182816"/>
            <a:ext cx="11648049" cy="3785652"/>
          </a:xfrm>
          <a:prstGeom prst="rect">
            <a:avLst/>
          </a:prstGeom>
          <a:noFill/>
          <a:ln>
            <a:solidFill>
              <a:schemeClr val="accent2"/>
            </a:solidFill>
          </a:ln>
        </p:spPr>
        <p:txBody>
          <a:bodyPr wrap="square">
            <a:spAutoFit/>
          </a:bodyPr>
          <a:lstStyle/>
          <a:p>
            <a:pPr marL="457200" indent="-457200">
              <a:buFont typeface="+mj-lt"/>
              <a:buAutoNum type="arabicPeriod"/>
            </a:pPr>
            <a:r>
              <a:rPr lang="en-US" sz="2400" b="0" i="1" u="none" strike="noStrike" baseline="0" dirty="0">
                <a:latin typeface="Times-Italic"/>
              </a:rPr>
              <a:t>What kind of value is stored in x?</a:t>
            </a:r>
          </a:p>
          <a:p>
            <a:pPr marL="457200" indent="-457200">
              <a:buFont typeface="+mj-lt"/>
              <a:buAutoNum type="arabicPeriod"/>
            </a:pPr>
            <a:endParaRPr lang="en-US" sz="2400" b="0" i="1" u="none" strike="noStrike" baseline="0" dirty="0">
              <a:latin typeface="Times-Italic"/>
            </a:endParaRPr>
          </a:p>
          <a:p>
            <a:pPr marL="457200" indent="-457200">
              <a:buFont typeface="+mj-lt"/>
              <a:buAutoNum type="arabicPeriod"/>
            </a:pPr>
            <a:r>
              <a:rPr lang="en-US" sz="2400" b="0" i="1" u="none" strike="noStrike" baseline="0" dirty="0">
                <a:latin typeface="Times-Italic"/>
              </a:rPr>
              <a:t>How big is x?</a:t>
            </a:r>
          </a:p>
          <a:p>
            <a:pPr marL="457200" indent="-457200">
              <a:buFont typeface="+mj-lt"/>
              <a:buAutoNum type="arabicPeriod"/>
            </a:pPr>
            <a:endParaRPr lang="en-US" sz="2400" i="1" dirty="0">
              <a:latin typeface="Times-Italic"/>
            </a:endParaRPr>
          </a:p>
          <a:p>
            <a:pPr marL="457200" indent="-457200" algn="l">
              <a:buFont typeface="+mj-lt"/>
              <a:buAutoNum type="arabicPeriod"/>
            </a:pPr>
            <a:r>
              <a:rPr lang="en-US" sz="2400" b="0" i="1" u="none" strike="noStrike" baseline="0" dirty="0">
                <a:latin typeface="Times-Italic"/>
              </a:rPr>
              <a:t>If x is a procedure, what arguments does it take? What kind of value, if any, does it return?</a:t>
            </a:r>
          </a:p>
          <a:p>
            <a:pPr marL="457200" indent="-457200" algn="l">
              <a:buFont typeface="+mj-lt"/>
              <a:buAutoNum type="arabicPeriod"/>
            </a:pPr>
            <a:endParaRPr lang="en-US" sz="2400" b="0" i="1" u="none" strike="noStrike" baseline="0" dirty="0">
              <a:latin typeface="Times-Italic"/>
            </a:endParaRPr>
          </a:p>
          <a:p>
            <a:pPr marL="457200" indent="-457200" algn="l">
              <a:buFont typeface="+mj-lt"/>
              <a:buAutoNum type="arabicPeriod"/>
            </a:pPr>
            <a:r>
              <a:rPr lang="en-US" sz="2400" b="0" i="1" u="none" strike="noStrike" baseline="0" dirty="0">
                <a:latin typeface="Times-Italic"/>
              </a:rPr>
              <a:t>How long must x’s value be preserved?</a:t>
            </a:r>
          </a:p>
          <a:p>
            <a:pPr marL="457200" indent="-457200" algn="l">
              <a:buFont typeface="+mj-lt"/>
              <a:buAutoNum type="arabicPeriod"/>
            </a:pPr>
            <a:endParaRPr lang="en-US" sz="2400" i="1" dirty="0">
              <a:latin typeface="Times-Italic"/>
            </a:endParaRPr>
          </a:p>
          <a:p>
            <a:pPr marL="457200" indent="-457200" algn="l">
              <a:buFont typeface="+mj-lt"/>
              <a:buAutoNum type="arabicPeriod"/>
            </a:pPr>
            <a:r>
              <a:rPr lang="en-US" sz="2400" b="0" i="1" u="none" strike="noStrike" baseline="0" dirty="0">
                <a:latin typeface="Times-Italic"/>
              </a:rPr>
              <a:t>Who is responsible for allocating space for x (and initializing it)?</a:t>
            </a:r>
            <a:endParaRPr lang="en-US" sz="2400" dirty="0"/>
          </a:p>
        </p:txBody>
      </p:sp>
      <p:sp>
        <p:nvSpPr>
          <p:cNvPr id="8" name="TextBox 7">
            <a:extLst>
              <a:ext uri="{FF2B5EF4-FFF2-40B4-BE49-F238E27FC236}">
                <a16:creationId xmlns:a16="http://schemas.microsoft.com/office/drawing/2014/main" id="{3A3796AD-79E3-4732-B6A0-E0BF8D8903AD}"/>
              </a:ext>
            </a:extLst>
          </p:cNvPr>
          <p:cNvSpPr txBox="1"/>
          <p:nvPr/>
        </p:nvSpPr>
        <p:spPr>
          <a:xfrm>
            <a:off x="138331" y="6085364"/>
            <a:ext cx="11915335" cy="646331"/>
          </a:xfrm>
          <a:prstGeom prst="rect">
            <a:avLst/>
          </a:prstGeom>
          <a:noFill/>
          <a:ln>
            <a:solidFill>
              <a:schemeClr val="accent2"/>
            </a:solidFill>
          </a:ln>
        </p:spPr>
        <p:txBody>
          <a:bodyPr wrap="square">
            <a:spAutoFit/>
          </a:bodyPr>
          <a:lstStyle/>
          <a:p>
            <a:pPr algn="just"/>
            <a:r>
              <a:rPr lang="en-US" sz="1800" b="0" i="0" u="none" strike="noStrike" baseline="0" dirty="0">
                <a:latin typeface="Times-Roman"/>
              </a:rPr>
              <a:t>The </a:t>
            </a:r>
            <a:r>
              <a:rPr lang="en-US" sz="1800" b="0" i="0" u="none" strike="noStrike" baseline="0" dirty="0">
                <a:solidFill>
                  <a:srgbClr val="FF0000"/>
                </a:solidFill>
                <a:latin typeface="Times-Roman"/>
              </a:rPr>
              <a:t>compiler</a:t>
            </a:r>
            <a:r>
              <a:rPr lang="en-US" sz="1800" b="0" i="0" u="none" strike="noStrike" baseline="0" dirty="0">
                <a:latin typeface="Times-Roman"/>
              </a:rPr>
              <a:t> must derive the answers to these questions, and more, from the source program and the rules of the source language.</a:t>
            </a:r>
            <a:endParaRPr lang="en-US" dirty="0"/>
          </a:p>
        </p:txBody>
      </p:sp>
    </p:spTree>
    <p:extLst>
      <p:ext uri="{BB962C8B-B14F-4D97-AF65-F5344CB8AC3E}">
        <p14:creationId xmlns:p14="http://schemas.microsoft.com/office/powerpoint/2010/main" val="518573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659586"/>
            <a:ext cx="11988800" cy="5893635"/>
          </a:xfrm>
          <a:ln>
            <a:solidFill>
              <a:srgbClr val="FF0000"/>
            </a:solidFill>
          </a:ln>
        </p:spPr>
        <p:txBody>
          <a:bodyPr>
            <a:normAutofit fontScale="77500" lnSpcReduction="20000"/>
          </a:bodyPr>
          <a:lstStyle/>
          <a:p>
            <a:pPr fontAlgn="base">
              <a:lnSpc>
                <a:spcPct val="120000"/>
              </a:lnSpc>
              <a:spcBef>
                <a:spcPts val="0"/>
              </a:spcBef>
              <a:buNone/>
            </a:pPr>
            <a:r>
              <a:rPr lang="en-IN" sz="3100" dirty="0"/>
              <a:t>grammar expression;</a:t>
            </a:r>
          </a:p>
          <a:p>
            <a:pPr fontAlgn="base">
              <a:lnSpc>
                <a:spcPct val="120000"/>
              </a:lnSpc>
              <a:spcBef>
                <a:spcPts val="0"/>
              </a:spcBef>
              <a:buNone/>
            </a:pPr>
            <a:r>
              <a:rPr lang="en-IN" sz="3100" dirty="0"/>
              <a:t>start returns [Integer value]     : e=exp  {$value=$</a:t>
            </a:r>
            <a:r>
              <a:rPr lang="en-IN" sz="3100" dirty="0" err="1"/>
              <a:t>e.value</a:t>
            </a:r>
            <a:r>
              <a:rPr lang="en-IN" sz="3100" dirty="0"/>
              <a:t>;  </a:t>
            </a:r>
            <a:r>
              <a:rPr lang="en-IN" sz="3100" dirty="0" err="1"/>
              <a:t>System.out.println</a:t>
            </a:r>
            <a:r>
              <a:rPr lang="en-IN" sz="3100" dirty="0"/>
              <a:t>("</a:t>
            </a:r>
            <a:r>
              <a:rPr lang="en-IN" sz="3100" dirty="0" err="1"/>
              <a:t>Syntatically</a:t>
            </a:r>
            <a:r>
              <a:rPr lang="en-IN" sz="3100" dirty="0"/>
              <a:t> correct and evaluated expression is."+$value);} ;</a:t>
            </a:r>
            <a:br>
              <a:rPr lang="en-IN" sz="3100" dirty="0"/>
            </a:br>
            <a:endParaRPr lang="en-IN" sz="3100" dirty="0"/>
          </a:p>
          <a:p>
            <a:pPr fontAlgn="base">
              <a:lnSpc>
                <a:spcPct val="120000"/>
              </a:lnSpc>
              <a:spcBef>
                <a:spcPts val="0"/>
              </a:spcBef>
              <a:buNone/>
            </a:pPr>
            <a:r>
              <a:rPr lang="en-IN" sz="3100" dirty="0"/>
              <a:t>exp returns [Integer value] :  e1=exp (PLUS ) e2=term {$value=$e1.value+$e2.value;}</a:t>
            </a:r>
            <a:br>
              <a:rPr lang="en-IN" sz="3100" dirty="0"/>
            </a:br>
            <a:r>
              <a:rPr lang="en-IN" sz="3100" dirty="0"/>
              <a:t>                                             | t=term {$value=$</a:t>
            </a:r>
            <a:r>
              <a:rPr lang="en-IN" sz="3100" dirty="0" err="1"/>
              <a:t>t.value</a:t>
            </a:r>
            <a:r>
              <a:rPr lang="en-IN" sz="3100" dirty="0"/>
              <a:t>;} ;</a:t>
            </a:r>
            <a:br>
              <a:rPr lang="en-IN" sz="3100" dirty="0"/>
            </a:br>
            <a:endParaRPr lang="en-IN" sz="3100" dirty="0"/>
          </a:p>
          <a:p>
            <a:pPr fontAlgn="base">
              <a:lnSpc>
                <a:spcPct val="120000"/>
              </a:lnSpc>
              <a:spcBef>
                <a:spcPts val="0"/>
              </a:spcBef>
              <a:buNone/>
            </a:pPr>
            <a:r>
              <a:rPr lang="en-IN" sz="3100" dirty="0"/>
              <a:t>term returns [Integer value]  : t=term (TIMES) f=factor {$value=$</a:t>
            </a:r>
            <a:r>
              <a:rPr lang="en-IN" sz="3100" dirty="0" err="1"/>
              <a:t>t.value</a:t>
            </a:r>
            <a:r>
              <a:rPr lang="en-IN" sz="3100" dirty="0"/>
              <a:t>*$</a:t>
            </a:r>
            <a:r>
              <a:rPr lang="en-IN" sz="3100" dirty="0" err="1"/>
              <a:t>f.value</a:t>
            </a:r>
            <a:r>
              <a:rPr lang="en-IN" sz="3100" dirty="0"/>
              <a:t>;}                                                                          </a:t>
            </a:r>
            <a:br>
              <a:rPr lang="en-IN" sz="3100" dirty="0"/>
            </a:br>
            <a:r>
              <a:rPr lang="en-IN" sz="3100" dirty="0"/>
              <a:t>                                               | f=factor {$value=$</a:t>
            </a:r>
            <a:r>
              <a:rPr lang="en-IN" sz="3100" dirty="0" err="1"/>
              <a:t>f.value</a:t>
            </a:r>
            <a:r>
              <a:rPr lang="en-IN" sz="3100" dirty="0"/>
              <a:t>;}  ;</a:t>
            </a:r>
          </a:p>
          <a:p>
            <a:pPr fontAlgn="base">
              <a:lnSpc>
                <a:spcPct val="120000"/>
              </a:lnSpc>
              <a:spcBef>
                <a:spcPts val="0"/>
              </a:spcBef>
              <a:buNone/>
            </a:pPr>
            <a:endParaRPr lang="en-IN" sz="3100" dirty="0"/>
          </a:p>
          <a:p>
            <a:pPr fontAlgn="base">
              <a:lnSpc>
                <a:spcPct val="120000"/>
              </a:lnSpc>
              <a:spcBef>
                <a:spcPts val="0"/>
              </a:spcBef>
              <a:buNone/>
            </a:pPr>
            <a:r>
              <a:rPr lang="en-IN" sz="3100" dirty="0"/>
              <a:t>factor returns [Integer value]: LPAREN e=exp RPAREN </a:t>
            </a:r>
          </a:p>
          <a:p>
            <a:pPr fontAlgn="base">
              <a:lnSpc>
                <a:spcPct val="120000"/>
              </a:lnSpc>
              <a:spcBef>
                <a:spcPts val="0"/>
              </a:spcBef>
              <a:buNone/>
            </a:pPr>
            <a:r>
              <a:rPr lang="en-IN" sz="3100" dirty="0"/>
              <a:t>                                                                 {$value=$</a:t>
            </a:r>
            <a:r>
              <a:rPr lang="en-IN" sz="3100" dirty="0" err="1"/>
              <a:t>e.value</a:t>
            </a:r>
            <a:r>
              <a:rPr lang="en-IN" sz="3100" dirty="0"/>
              <a:t>;}</a:t>
            </a:r>
            <a:br>
              <a:rPr lang="en-IN" sz="3100" dirty="0"/>
            </a:br>
            <a:r>
              <a:rPr lang="en-IN" sz="3100" dirty="0"/>
              <a:t>              | NUM {$value=</a:t>
            </a:r>
            <a:r>
              <a:rPr lang="en-IN" sz="3100" dirty="0" err="1"/>
              <a:t>Integer.parseInt</a:t>
            </a:r>
            <a:r>
              <a:rPr lang="en-IN" sz="3100" dirty="0"/>
              <a:t>($</a:t>
            </a:r>
            <a:r>
              <a:rPr lang="en-IN" sz="3100" dirty="0" err="1"/>
              <a:t>NUM.text</a:t>
            </a:r>
            <a:r>
              <a:rPr lang="en-IN" sz="3100" dirty="0"/>
              <a:t>);} </a:t>
            </a:r>
            <a:r>
              <a:rPr lang="en-IN" sz="2000" dirty="0"/>
              <a:t>;</a:t>
            </a:r>
          </a:p>
          <a:p>
            <a:pPr fontAlgn="base">
              <a:lnSpc>
                <a:spcPct val="120000"/>
              </a:lnSpc>
              <a:spcBef>
                <a:spcPts val="0"/>
              </a:spcBef>
              <a:buNone/>
            </a:pPr>
            <a:endParaRPr lang="en-IN" sz="1600" dirty="0"/>
          </a:p>
          <a:p>
            <a:pPr fontAlgn="base">
              <a:lnSpc>
                <a:spcPct val="120000"/>
              </a:lnSpc>
              <a:spcBef>
                <a:spcPts val="0"/>
              </a:spcBef>
              <a:buNone/>
            </a:pPr>
            <a:r>
              <a:rPr lang="en-IN" sz="1600" dirty="0"/>
              <a:t>LPAREN    : '(‘    ;   RPAREN  : ')‘  ;  PLUS  : '+‘   ;  </a:t>
            </a:r>
          </a:p>
          <a:p>
            <a:pPr fontAlgn="base">
              <a:lnSpc>
                <a:spcPct val="120000"/>
              </a:lnSpc>
              <a:spcBef>
                <a:spcPts val="0"/>
              </a:spcBef>
              <a:buNone/>
            </a:pPr>
            <a:r>
              <a:rPr lang="en-IN" sz="1600" dirty="0"/>
              <a:t>MINUS  : '-‘ ; TIMES  : '*‘  ; DIV    : '/‘   ; </a:t>
            </a:r>
          </a:p>
          <a:p>
            <a:pPr fontAlgn="base">
              <a:lnSpc>
                <a:spcPct val="120000"/>
              </a:lnSpc>
              <a:spcBef>
                <a:spcPts val="0"/>
              </a:spcBef>
              <a:buNone/>
            </a:pPr>
            <a:r>
              <a:rPr lang="en-IN" sz="1600" dirty="0"/>
              <a:t>NUM  : [0-9]+  ; WS  : [ \r\n\t] + -&gt; skip ;</a:t>
            </a:r>
            <a:endParaRPr lang="en-IN" sz="1800" dirty="0"/>
          </a:p>
        </p:txBody>
      </p:sp>
      <p:graphicFrame>
        <p:nvGraphicFramePr>
          <p:cNvPr id="4" name="Object 3">
            <a:extLst>
              <a:ext uri="{FF2B5EF4-FFF2-40B4-BE49-F238E27FC236}">
                <a16:creationId xmlns:a16="http://schemas.microsoft.com/office/drawing/2014/main" id="{915A89F2-268B-4577-86CA-60B908A53BE2}"/>
              </a:ext>
            </a:extLst>
          </p:cNvPr>
          <p:cNvGraphicFramePr>
            <a:graphicFrameLocks noChangeAspect="1"/>
          </p:cNvGraphicFramePr>
          <p:nvPr>
            <p:extLst>
              <p:ext uri="{D42A27DB-BD31-4B8C-83A1-F6EECF244321}">
                <p14:modId xmlns:p14="http://schemas.microsoft.com/office/powerpoint/2010/main" val="2810102425"/>
              </p:ext>
            </p:extLst>
          </p:nvPr>
        </p:nvGraphicFramePr>
        <p:xfrm>
          <a:off x="8547100" y="4071923"/>
          <a:ext cx="3543300" cy="2320939"/>
        </p:xfrm>
        <a:graphic>
          <a:graphicData uri="http://schemas.openxmlformats.org/presentationml/2006/ole">
            <mc:AlternateContent xmlns:mc="http://schemas.openxmlformats.org/markup-compatibility/2006">
              <mc:Choice xmlns:v="urn:schemas-microsoft-com:vml" Requires="v">
                <p:oleObj spid="_x0000_s33798" name="Bitmap Image" r:id="rId3" imgW="3562200" imgH="2333520" progId="PBrush">
                  <p:embed/>
                </p:oleObj>
              </mc:Choice>
              <mc:Fallback>
                <p:oleObj name="Bitmap Image" r:id="rId3" imgW="3562200" imgH="2333520" progId="PBrush">
                  <p:embed/>
                  <p:pic>
                    <p:nvPicPr>
                      <p:cNvPr id="0" name=""/>
                      <p:cNvPicPr/>
                      <p:nvPr/>
                    </p:nvPicPr>
                    <p:blipFill>
                      <a:blip r:embed="rId4"/>
                      <a:stretch>
                        <a:fillRect/>
                      </a:stretch>
                    </p:blipFill>
                    <p:spPr>
                      <a:xfrm>
                        <a:off x="8547100" y="4071923"/>
                        <a:ext cx="3543300" cy="2320939"/>
                      </a:xfrm>
                      <a:prstGeom prst="rect">
                        <a:avLst/>
                      </a:prstGeom>
                      <a:ln>
                        <a:solidFill>
                          <a:srgbClr val="FF0000"/>
                        </a:solidFill>
                      </a:ln>
                    </p:spPr>
                  </p:pic>
                </p:oleObj>
              </mc:Fallback>
            </mc:AlternateContent>
          </a:graphicData>
        </a:graphic>
      </p:graphicFrame>
      <p:sp>
        <p:nvSpPr>
          <p:cNvPr id="6" name="TextBox 5">
            <a:extLst>
              <a:ext uri="{FF2B5EF4-FFF2-40B4-BE49-F238E27FC236}">
                <a16:creationId xmlns:a16="http://schemas.microsoft.com/office/drawing/2014/main" id="{7E613FE0-8D4B-429E-9C5E-6503B8ADC6B9}"/>
              </a:ext>
            </a:extLst>
          </p:cNvPr>
          <p:cNvSpPr txBox="1"/>
          <p:nvPr/>
        </p:nvSpPr>
        <p:spPr>
          <a:xfrm>
            <a:off x="0" y="0"/>
            <a:ext cx="3338286" cy="400110"/>
          </a:xfrm>
          <a:prstGeom prst="rect">
            <a:avLst/>
          </a:prstGeom>
          <a:noFill/>
          <a:ln>
            <a:solidFill>
              <a:srgbClr val="FF0000"/>
            </a:solidFill>
          </a:ln>
        </p:spPr>
        <p:txBody>
          <a:bodyPr wrap="square">
            <a:spAutoFit/>
          </a:bodyPr>
          <a:lstStyle/>
          <a:p>
            <a:r>
              <a:rPr lang="en-US" sz="2000" dirty="0"/>
              <a:t>ANTLR spec for previous slide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619" y="0"/>
            <a:ext cx="9144000" cy="725470"/>
          </a:xfrm>
        </p:spPr>
        <p:txBody>
          <a:bodyPr>
            <a:normAutofit/>
          </a:bodyPr>
          <a:lstStyle/>
          <a:p>
            <a:r>
              <a:rPr lang="en-US" dirty="0"/>
              <a:t>AHSDT in LL(1) Parser</a:t>
            </a:r>
            <a:endParaRPr lang="en-IN" dirty="0"/>
          </a:p>
        </p:txBody>
      </p:sp>
      <p:sp>
        <p:nvSpPr>
          <p:cNvPr id="5" name="Content Placeholder 4"/>
          <p:cNvSpPr>
            <a:spLocks noGrp="1"/>
          </p:cNvSpPr>
          <p:nvPr>
            <p:ph idx="1"/>
          </p:nvPr>
        </p:nvSpPr>
        <p:spPr>
          <a:xfrm>
            <a:off x="696685" y="823670"/>
            <a:ext cx="7765144" cy="5500702"/>
          </a:xfrm>
          <a:ln>
            <a:solidFill>
              <a:srgbClr val="FF0000"/>
            </a:solidFill>
          </a:ln>
        </p:spPr>
        <p:txBody>
          <a:bodyPr>
            <a:noAutofit/>
          </a:bodyPr>
          <a:lstStyle/>
          <a:p>
            <a:pPr>
              <a:buNone/>
            </a:pPr>
            <a:r>
              <a:rPr lang="en-IN" dirty="0"/>
              <a:t>E =&gt; T </a:t>
            </a:r>
            <a:r>
              <a:rPr lang="en-IN" dirty="0">
                <a:solidFill>
                  <a:srgbClr val="FF0000"/>
                </a:solidFill>
              </a:rPr>
              <a:t>{ TT.st := </a:t>
            </a:r>
            <a:r>
              <a:rPr lang="en-IN" dirty="0" err="1">
                <a:solidFill>
                  <a:srgbClr val="FF0000"/>
                </a:solidFill>
              </a:rPr>
              <a:t>T.v</a:t>
            </a:r>
            <a:r>
              <a:rPr lang="en-IN" dirty="0">
                <a:solidFill>
                  <a:srgbClr val="FF0000"/>
                </a:solidFill>
              </a:rPr>
              <a:t> } </a:t>
            </a:r>
            <a:r>
              <a:rPr lang="en-IN" dirty="0"/>
              <a:t>TT </a:t>
            </a:r>
            <a:r>
              <a:rPr lang="en-IN" dirty="0">
                <a:solidFill>
                  <a:srgbClr val="FF0000"/>
                </a:solidFill>
              </a:rPr>
              <a:t>{ </a:t>
            </a:r>
            <a:r>
              <a:rPr lang="en-IN" dirty="0" err="1">
                <a:solidFill>
                  <a:srgbClr val="FF0000"/>
                </a:solidFill>
              </a:rPr>
              <a:t>E.v</a:t>
            </a:r>
            <a:r>
              <a:rPr lang="en-IN" dirty="0">
                <a:solidFill>
                  <a:srgbClr val="FF0000"/>
                </a:solidFill>
              </a:rPr>
              <a:t> := </a:t>
            </a:r>
            <a:r>
              <a:rPr lang="en-IN" dirty="0" err="1">
                <a:solidFill>
                  <a:srgbClr val="FF0000"/>
                </a:solidFill>
              </a:rPr>
              <a:t>TT.v</a:t>
            </a:r>
            <a:r>
              <a:rPr lang="en-IN" dirty="0">
                <a:solidFill>
                  <a:srgbClr val="FF0000"/>
                </a:solidFill>
              </a:rPr>
              <a:t> }</a:t>
            </a:r>
          </a:p>
          <a:p>
            <a:pPr>
              <a:buNone/>
            </a:pPr>
            <a:r>
              <a:rPr lang="en-IN" dirty="0"/>
              <a:t>TT =&gt; + T </a:t>
            </a:r>
            <a:r>
              <a:rPr lang="en-IN" dirty="0">
                <a:solidFill>
                  <a:srgbClr val="FF0000"/>
                </a:solidFill>
              </a:rPr>
              <a:t>{ TT2.st := TT1.st + </a:t>
            </a:r>
            <a:r>
              <a:rPr lang="en-IN" dirty="0" err="1">
                <a:solidFill>
                  <a:srgbClr val="FF0000"/>
                </a:solidFill>
              </a:rPr>
              <a:t>T.v</a:t>
            </a:r>
            <a:r>
              <a:rPr lang="en-IN" dirty="0">
                <a:solidFill>
                  <a:srgbClr val="FF0000"/>
                </a:solidFill>
              </a:rPr>
              <a:t> } </a:t>
            </a:r>
            <a:r>
              <a:rPr lang="en-IN" dirty="0"/>
              <a:t>TT </a:t>
            </a:r>
            <a:r>
              <a:rPr lang="en-IN" dirty="0">
                <a:solidFill>
                  <a:srgbClr val="FF0000"/>
                </a:solidFill>
              </a:rPr>
              <a:t>{ TT1.v := TT2.v }</a:t>
            </a:r>
          </a:p>
          <a:p>
            <a:pPr>
              <a:buNone/>
            </a:pPr>
            <a:r>
              <a:rPr lang="en-IN" dirty="0"/>
              <a:t>TT =&gt; - T </a:t>
            </a:r>
            <a:r>
              <a:rPr lang="en-IN" dirty="0">
                <a:solidFill>
                  <a:srgbClr val="FF0000"/>
                </a:solidFill>
              </a:rPr>
              <a:t>{ TT2.st := TT1.st - </a:t>
            </a:r>
            <a:r>
              <a:rPr lang="en-IN" dirty="0" err="1">
                <a:solidFill>
                  <a:srgbClr val="FF0000"/>
                </a:solidFill>
              </a:rPr>
              <a:t>T.v</a:t>
            </a:r>
            <a:r>
              <a:rPr lang="en-IN" dirty="0">
                <a:solidFill>
                  <a:srgbClr val="FF0000"/>
                </a:solidFill>
              </a:rPr>
              <a:t> }</a:t>
            </a:r>
            <a:r>
              <a:rPr lang="en-IN" dirty="0"/>
              <a:t> TT </a:t>
            </a:r>
            <a:r>
              <a:rPr lang="en-IN" dirty="0">
                <a:solidFill>
                  <a:srgbClr val="FF0000"/>
                </a:solidFill>
              </a:rPr>
              <a:t>{ TT1.v := TT2.v }</a:t>
            </a:r>
          </a:p>
          <a:p>
            <a:pPr>
              <a:buNone/>
            </a:pPr>
            <a:r>
              <a:rPr lang="en-IN" dirty="0"/>
              <a:t>TT =&gt; </a:t>
            </a:r>
            <a:r>
              <a:rPr lang="en-IN" dirty="0">
                <a:solidFill>
                  <a:srgbClr val="FF0000"/>
                </a:solidFill>
              </a:rPr>
              <a:t>{ </a:t>
            </a:r>
            <a:r>
              <a:rPr lang="en-IN" dirty="0" err="1">
                <a:solidFill>
                  <a:srgbClr val="FF0000"/>
                </a:solidFill>
              </a:rPr>
              <a:t>TT.v</a:t>
            </a:r>
            <a:r>
              <a:rPr lang="en-IN" dirty="0">
                <a:solidFill>
                  <a:srgbClr val="FF0000"/>
                </a:solidFill>
              </a:rPr>
              <a:t> := TT.st }</a:t>
            </a:r>
          </a:p>
          <a:p>
            <a:pPr>
              <a:buNone/>
            </a:pPr>
            <a:r>
              <a:rPr lang="en-IN" dirty="0"/>
              <a:t>T =&gt; F </a:t>
            </a:r>
            <a:r>
              <a:rPr lang="en-IN" dirty="0">
                <a:solidFill>
                  <a:srgbClr val="FF0000"/>
                </a:solidFill>
              </a:rPr>
              <a:t>{ FT.st := </a:t>
            </a:r>
            <a:r>
              <a:rPr lang="en-IN" dirty="0" err="1">
                <a:solidFill>
                  <a:srgbClr val="FF0000"/>
                </a:solidFill>
              </a:rPr>
              <a:t>F.v</a:t>
            </a:r>
            <a:r>
              <a:rPr lang="en-IN" dirty="0">
                <a:solidFill>
                  <a:srgbClr val="FF0000"/>
                </a:solidFill>
              </a:rPr>
              <a:t> } </a:t>
            </a:r>
            <a:r>
              <a:rPr lang="en-IN" dirty="0"/>
              <a:t>FT </a:t>
            </a:r>
            <a:r>
              <a:rPr lang="en-IN" dirty="0">
                <a:solidFill>
                  <a:srgbClr val="FF0000"/>
                </a:solidFill>
              </a:rPr>
              <a:t>{ </a:t>
            </a:r>
            <a:r>
              <a:rPr lang="en-IN" dirty="0" err="1">
                <a:solidFill>
                  <a:srgbClr val="FF0000"/>
                </a:solidFill>
              </a:rPr>
              <a:t>T.v</a:t>
            </a:r>
            <a:r>
              <a:rPr lang="en-IN" dirty="0">
                <a:solidFill>
                  <a:srgbClr val="FF0000"/>
                </a:solidFill>
              </a:rPr>
              <a:t> := </a:t>
            </a:r>
            <a:r>
              <a:rPr lang="en-IN" dirty="0" err="1">
                <a:solidFill>
                  <a:srgbClr val="FF0000"/>
                </a:solidFill>
              </a:rPr>
              <a:t>FT.v</a:t>
            </a:r>
            <a:r>
              <a:rPr lang="en-IN" dirty="0">
                <a:solidFill>
                  <a:srgbClr val="FF0000"/>
                </a:solidFill>
              </a:rPr>
              <a:t> }</a:t>
            </a:r>
          </a:p>
          <a:p>
            <a:pPr>
              <a:buNone/>
            </a:pPr>
            <a:r>
              <a:rPr lang="en-IN" dirty="0"/>
              <a:t>FT =&gt; * F </a:t>
            </a:r>
            <a:r>
              <a:rPr lang="en-IN" dirty="0">
                <a:solidFill>
                  <a:srgbClr val="FF0000"/>
                </a:solidFill>
              </a:rPr>
              <a:t>{ FT2.st := FT1.st * </a:t>
            </a:r>
            <a:r>
              <a:rPr lang="en-IN" dirty="0" err="1">
                <a:solidFill>
                  <a:srgbClr val="FF0000"/>
                </a:solidFill>
              </a:rPr>
              <a:t>F.v</a:t>
            </a:r>
            <a:r>
              <a:rPr lang="en-IN" dirty="0">
                <a:solidFill>
                  <a:srgbClr val="FF0000"/>
                </a:solidFill>
              </a:rPr>
              <a:t> }</a:t>
            </a:r>
            <a:r>
              <a:rPr lang="en-IN" dirty="0"/>
              <a:t> FT </a:t>
            </a:r>
            <a:r>
              <a:rPr lang="en-IN" dirty="0">
                <a:solidFill>
                  <a:srgbClr val="FF0000"/>
                </a:solidFill>
              </a:rPr>
              <a:t>{ FT1.v := FT2.v }</a:t>
            </a:r>
          </a:p>
          <a:p>
            <a:pPr>
              <a:buNone/>
            </a:pPr>
            <a:r>
              <a:rPr lang="en-IN" dirty="0"/>
              <a:t>FT =&gt; / F </a:t>
            </a:r>
            <a:r>
              <a:rPr lang="en-IN" dirty="0">
                <a:solidFill>
                  <a:srgbClr val="FF0000"/>
                </a:solidFill>
              </a:rPr>
              <a:t>{ FT2.st := FT1.st / </a:t>
            </a:r>
            <a:r>
              <a:rPr lang="en-IN" dirty="0" err="1">
                <a:solidFill>
                  <a:srgbClr val="FF0000"/>
                </a:solidFill>
              </a:rPr>
              <a:t>F.v</a:t>
            </a:r>
            <a:r>
              <a:rPr lang="en-IN" dirty="0">
                <a:solidFill>
                  <a:srgbClr val="FF0000"/>
                </a:solidFill>
              </a:rPr>
              <a:t> } </a:t>
            </a:r>
            <a:r>
              <a:rPr lang="en-IN" dirty="0"/>
              <a:t>FT </a:t>
            </a:r>
            <a:r>
              <a:rPr lang="en-IN" dirty="0">
                <a:solidFill>
                  <a:srgbClr val="FF0000"/>
                </a:solidFill>
              </a:rPr>
              <a:t>{ FT1.v := FT2.v }</a:t>
            </a:r>
          </a:p>
          <a:p>
            <a:pPr>
              <a:buNone/>
            </a:pPr>
            <a:r>
              <a:rPr lang="en-IN" dirty="0"/>
              <a:t>FT =&gt; </a:t>
            </a:r>
            <a:r>
              <a:rPr lang="en-IN" dirty="0">
                <a:solidFill>
                  <a:srgbClr val="FF0000"/>
                </a:solidFill>
              </a:rPr>
              <a:t>{ </a:t>
            </a:r>
            <a:r>
              <a:rPr lang="en-IN" dirty="0" err="1">
                <a:solidFill>
                  <a:srgbClr val="FF0000"/>
                </a:solidFill>
              </a:rPr>
              <a:t>FT.v</a:t>
            </a:r>
            <a:r>
              <a:rPr lang="en-IN" dirty="0">
                <a:solidFill>
                  <a:srgbClr val="FF0000"/>
                </a:solidFill>
              </a:rPr>
              <a:t> := FT.st }</a:t>
            </a:r>
          </a:p>
          <a:p>
            <a:pPr>
              <a:buNone/>
            </a:pPr>
            <a:r>
              <a:rPr lang="en-IN" dirty="0"/>
              <a:t>F =&gt; - F </a:t>
            </a:r>
            <a:r>
              <a:rPr lang="en-IN" dirty="0">
                <a:solidFill>
                  <a:srgbClr val="FF0000"/>
                </a:solidFill>
              </a:rPr>
              <a:t>{ F1.v := - F2.v }</a:t>
            </a:r>
          </a:p>
          <a:p>
            <a:pPr>
              <a:buNone/>
            </a:pPr>
            <a:r>
              <a:rPr lang="en-IN" dirty="0"/>
              <a:t>F =&gt; ( E ) </a:t>
            </a:r>
            <a:r>
              <a:rPr lang="en-IN" dirty="0">
                <a:solidFill>
                  <a:srgbClr val="FF0000"/>
                </a:solidFill>
              </a:rPr>
              <a:t>{ </a:t>
            </a:r>
            <a:r>
              <a:rPr lang="en-IN" dirty="0" err="1">
                <a:solidFill>
                  <a:srgbClr val="FF0000"/>
                </a:solidFill>
              </a:rPr>
              <a:t>F.v</a:t>
            </a:r>
            <a:r>
              <a:rPr lang="en-IN" dirty="0">
                <a:solidFill>
                  <a:srgbClr val="FF0000"/>
                </a:solidFill>
              </a:rPr>
              <a:t> := </a:t>
            </a:r>
            <a:r>
              <a:rPr lang="en-IN" dirty="0" err="1">
                <a:solidFill>
                  <a:srgbClr val="FF0000"/>
                </a:solidFill>
              </a:rPr>
              <a:t>E.v</a:t>
            </a:r>
            <a:r>
              <a:rPr lang="en-IN" dirty="0">
                <a:solidFill>
                  <a:srgbClr val="FF0000"/>
                </a:solidFill>
              </a:rPr>
              <a:t> }</a:t>
            </a:r>
          </a:p>
          <a:p>
            <a:pPr>
              <a:buNone/>
            </a:pPr>
            <a:r>
              <a:rPr lang="en-IN" dirty="0"/>
              <a:t>F =&gt; const </a:t>
            </a:r>
            <a:r>
              <a:rPr lang="en-IN" dirty="0">
                <a:solidFill>
                  <a:srgbClr val="FF0000"/>
                </a:solidFill>
              </a:rPr>
              <a:t>{ </a:t>
            </a:r>
            <a:r>
              <a:rPr lang="en-IN" dirty="0" err="1">
                <a:solidFill>
                  <a:srgbClr val="FF0000"/>
                </a:solidFill>
              </a:rPr>
              <a:t>F.v</a:t>
            </a:r>
            <a:r>
              <a:rPr lang="en-IN" dirty="0">
                <a:solidFill>
                  <a:srgbClr val="FF0000"/>
                </a:solidFill>
              </a:rPr>
              <a:t> := </a:t>
            </a:r>
            <a:r>
              <a:rPr lang="en-IN" dirty="0" err="1">
                <a:solidFill>
                  <a:srgbClr val="FF0000"/>
                </a:solidFill>
              </a:rPr>
              <a:t>C.v</a:t>
            </a:r>
            <a:r>
              <a:rPr lang="en-IN" dirty="0">
                <a:solidFill>
                  <a:srgbClr val="FF0000"/>
                </a:solidFill>
              </a:rPr>
              <a:t> }</a:t>
            </a:r>
          </a:p>
        </p:txBody>
      </p:sp>
      <p:sp>
        <p:nvSpPr>
          <p:cNvPr id="6" name="Rectangle 5"/>
          <p:cNvSpPr/>
          <p:nvPr/>
        </p:nvSpPr>
        <p:spPr>
          <a:xfrm>
            <a:off x="7524761" y="131902"/>
            <a:ext cx="3143240" cy="461665"/>
          </a:xfrm>
          <a:prstGeom prst="rect">
            <a:avLst/>
          </a:prstGeom>
        </p:spPr>
        <p:txBody>
          <a:bodyPr wrap="square">
            <a:spAutoFit/>
          </a:bodyPr>
          <a:lstStyle/>
          <a:p>
            <a:r>
              <a:rPr lang="en-US" sz="2400" dirty="0">
                <a:solidFill>
                  <a:srgbClr val="0070C0"/>
                </a:solidFill>
              </a:rPr>
              <a:t>L-attributed Grammar</a:t>
            </a:r>
            <a:endParaRPr lang="en-IN"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762171" cy="511156"/>
          </a:xfrm>
        </p:spPr>
        <p:txBody>
          <a:bodyPr>
            <a:noAutofit/>
          </a:bodyPr>
          <a:lstStyle/>
          <a:p>
            <a:r>
              <a:rPr lang="en-US" sz="2800" b="1" dirty="0"/>
              <a:t>ANTLR specification of previous slide</a:t>
            </a:r>
            <a:endParaRPr lang="en-IN" sz="2800" b="1" dirty="0"/>
          </a:p>
        </p:txBody>
      </p:sp>
      <p:sp>
        <p:nvSpPr>
          <p:cNvPr id="5" name="TextBox 4">
            <a:extLst>
              <a:ext uri="{FF2B5EF4-FFF2-40B4-BE49-F238E27FC236}">
                <a16:creationId xmlns:a16="http://schemas.microsoft.com/office/drawing/2014/main" id="{36F444AC-9E79-4302-A105-D2E0943FEBEF}"/>
              </a:ext>
            </a:extLst>
          </p:cNvPr>
          <p:cNvSpPr txBox="1"/>
          <p:nvPr/>
        </p:nvSpPr>
        <p:spPr>
          <a:xfrm>
            <a:off x="268516" y="474345"/>
            <a:ext cx="7961083" cy="5940088"/>
          </a:xfrm>
          <a:prstGeom prst="rect">
            <a:avLst/>
          </a:prstGeom>
          <a:noFill/>
          <a:ln>
            <a:solidFill>
              <a:srgbClr val="FF0000"/>
            </a:solidFill>
          </a:ln>
        </p:spPr>
        <p:txBody>
          <a:bodyPr wrap="square">
            <a:spAutoFit/>
          </a:bodyPr>
          <a:lstStyle/>
          <a:p>
            <a:pPr>
              <a:buNone/>
            </a:pPr>
            <a:r>
              <a:rPr lang="en-US" sz="2000" dirty="0"/>
              <a:t>grammar hello;</a:t>
            </a:r>
            <a:endParaRPr lang="en-IN" sz="2000" dirty="0"/>
          </a:p>
          <a:p>
            <a:pPr>
              <a:buNone/>
            </a:pPr>
            <a:r>
              <a:rPr lang="en-IN" sz="2000" dirty="0"/>
              <a:t>start : expr </a:t>
            </a:r>
            <a:r>
              <a:rPr lang="en-IN" sz="2000" i="1" dirty="0"/>
              <a:t>EOF {  </a:t>
            </a:r>
            <a:r>
              <a:rPr lang="en-IN" sz="2000" i="1" dirty="0" err="1"/>
              <a:t>System.out.println</a:t>
            </a:r>
            <a:r>
              <a:rPr lang="en-IN" sz="2000" i="1" dirty="0"/>
              <a:t>($</a:t>
            </a:r>
            <a:r>
              <a:rPr lang="en-IN" sz="2000" i="1" dirty="0" err="1"/>
              <a:t>expr.val</a:t>
            </a:r>
            <a:r>
              <a:rPr lang="en-IN" sz="2000" i="1" dirty="0"/>
              <a:t>);   };</a:t>
            </a:r>
          </a:p>
          <a:p>
            <a:pPr>
              <a:buNone/>
            </a:pPr>
            <a:endParaRPr lang="en-IN" sz="2000" dirty="0"/>
          </a:p>
          <a:p>
            <a:pPr>
              <a:buNone/>
            </a:pPr>
            <a:r>
              <a:rPr lang="en-IN" sz="2000" dirty="0"/>
              <a:t>expr </a:t>
            </a:r>
            <a:r>
              <a:rPr lang="en-IN" sz="2000" b="1" dirty="0"/>
              <a:t>returns [int </a:t>
            </a:r>
            <a:r>
              <a:rPr lang="en-IN" sz="2000" b="1" dirty="0" err="1"/>
              <a:t>val</a:t>
            </a:r>
            <a:r>
              <a:rPr lang="en-IN" sz="2000" b="1" dirty="0"/>
              <a:t>]</a:t>
            </a:r>
            <a:r>
              <a:rPr lang="en-IN" sz="2000" dirty="0"/>
              <a:t>    : term </a:t>
            </a:r>
            <a:r>
              <a:rPr lang="en-IN" sz="2000" dirty="0" err="1"/>
              <a:t>exprP</a:t>
            </a:r>
            <a:r>
              <a:rPr lang="en-IN" sz="2000" dirty="0"/>
              <a:t>[$</a:t>
            </a:r>
            <a:r>
              <a:rPr lang="en-IN" sz="2000" dirty="0" err="1"/>
              <a:t>term.val</a:t>
            </a:r>
            <a:r>
              <a:rPr lang="en-IN" sz="2000" dirty="0"/>
              <a:t>]  { $</a:t>
            </a:r>
            <a:r>
              <a:rPr lang="en-IN" sz="2000" dirty="0" err="1"/>
              <a:t>val</a:t>
            </a:r>
            <a:r>
              <a:rPr lang="en-IN" sz="2000" dirty="0"/>
              <a:t> = $</a:t>
            </a:r>
            <a:r>
              <a:rPr lang="en-IN" sz="2000" dirty="0" err="1"/>
              <a:t>exprP.val</a:t>
            </a:r>
            <a:r>
              <a:rPr lang="en-IN" sz="2000" dirty="0"/>
              <a:t>; };</a:t>
            </a:r>
          </a:p>
          <a:p>
            <a:pPr>
              <a:buNone/>
            </a:pPr>
            <a:r>
              <a:rPr lang="en-IN" sz="2000" dirty="0" err="1"/>
              <a:t>exprP</a:t>
            </a:r>
            <a:r>
              <a:rPr lang="en-IN" sz="2000" dirty="0"/>
              <a:t>[int </a:t>
            </a:r>
            <a:r>
              <a:rPr lang="en-IN" sz="2000" dirty="0" err="1"/>
              <a:t>i</a:t>
            </a:r>
            <a:r>
              <a:rPr lang="en-IN" sz="2000" dirty="0"/>
              <a:t>] </a:t>
            </a:r>
            <a:r>
              <a:rPr lang="en-IN" sz="2000" b="1" dirty="0"/>
              <a:t>returns [int </a:t>
            </a:r>
            <a:r>
              <a:rPr lang="en-IN" sz="2000" b="1" dirty="0" err="1"/>
              <a:t>val</a:t>
            </a:r>
            <a:r>
              <a:rPr lang="en-IN" sz="2000" b="1" dirty="0"/>
              <a:t>]:                        { $</a:t>
            </a:r>
            <a:r>
              <a:rPr lang="en-IN" sz="2000" b="1" dirty="0" err="1"/>
              <a:t>val</a:t>
            </a:r>
            <a:r>
              <a:rPr lang="en-IN" sz="2000" b="1" dirty="0"/>
              <a:t> = $</a:t>
            </a:r>
            <a:r>
              <a:rPr lang="en-IN" sz="2000" b="1" dirty="0" err="1"/>
              <a:t>i</a:t>
            </a:r>
            <a:r>
              <a:rPr lang="en-IN" sz="2000" b="1" dirty="0"/>
              <a:t>; }</a:t>
            </a:r>
          </a:p>
          <a:p>
            <a:pPr>
              <a:buNone/>
            </a:pPr>
            <a:r>
              <a:rPr lang="en-IN" sz="2000" dirty="0"/>
              <a:t>    | '+' term e = </a:t>
            </a:r>
            <a:r>
              <a:rPr lang="en-IN" sz="2000" dirty="0" err="1"/>
              <a:t>exprP</a:t>
            </a:r>
            <a:r>
              <a:rPr lang="en-IN" sz="2000" dirty="0"/>
              <a:t>[$</a:t>
            </a:r>
            <a:r>
              <a:rPr lang="en-IN" sz="2000" dirty="0" err="1"/>
              <a:t>i</a:t>
            </a:r>
            <a:r>
              <a:rPr lang="en-IN" sz="2000" dirty="0"/>
              <a:t> + $</a:t>
            </a:r>
            <a:r>
              <a:rPr lang="en-IN" sz="2000" dirty="0" err="1"/>
              <a:t>term.val</a:t>
            </a:r>
            <a:r>
              <a:rPr lang="en-IN" sz="2000" dirty="0"/>
              <a:t>]        { $</a:t>
            </a:r>
            <a:r>
              <a:rPr lang="en-IN" sz="2000" dirty="0" err="1"/>
              <a:t>val</a:t>
            </a:r>
            <a:r>
              <a:rPr lang="en-IN" sz="2000" dirty="0"/>
              <a:t> = $</a:t>
            </a:r>
            <a:r>
              <a:rPr lang="en-IN" sz="2000" dirty="0" err="1"/>
              <a:t>e.val</a:t>
            </a:r>
            <a:r>
              <a:rPr lang="en-IN" sz="2000" dirty="0"/>
              <a:t>; }</a:t>
            </a:r>
          </a:p>
          <a:p>
            <a:pPr>
              <a:buNone/>
            </a:pPr>
            <a:r>
              <a:rPr lang="en-IN" sz="2000" dirty="0"/>
              <a:t>    | '-' term e = </a:t>
            </a:r>
            <a:r>
              <a:rPr lang="en-IN" sz="2000" dirty="0" err="1"/>
              <a:t>exprP</a:t>
            </a:r>
            <a:r>
              <a:rPr lang="en-IN" sz="2000" dirty="0"/>
              <a:t>[$</a:t>
            </a:r>
            <a:r>
              <a:rPr lang="en-IN" sz="2000" dirty="0" err="1"/>
              <a:t>i</a:t>
            </a:r>
            <a:r>
              <a:rPr lang="en-IN" sz="2000" dirty="0"/>
              <a:t> - $</a:t>
            </a:r>
            <a:r>
              <a:rPr lang="en-IN" sz="2000" dirty="0" err="1"/>
              <a:t>term.val</a:t>
            </a:r>
            <a:r>
              <a:rPr lang="en-IN" sz="2000" dirty="0"/>
              <a:t>]          { $</a:t>
            </a:r>
            <a:r>
              <a:rPr lang="en-IN" sz="2000" dirty="0" err="1"/>
              <a:t>val</a:t>
            </a:r>
            <a:r>
              <a:rPr lang="en-IN" sz="2000" dirty="0"/>
              <a:t> = $</a:t>
            </a:r>
            <a:r>
              <a:rPr lang="en-IN" sz="2000" dirty="0" err="1"/>
              <a:t>e.val</a:t>
            </a:r>
            <a:r>
              <a:rPr lang="en-IN" sz="2000" dirty="0"/>
              <a:t>; };</a:t>
            </a:r>
          </a:p>
          <a:p>
            <a:pPr>
              <a:buNone/>
            </a:pPr>
            <a:endParaRPr lang="en-IN" sz="2000" dirty="0"/>
          </a:p>
          <a:p>
            <a:pPr>
              <a:buNone/>
            </a:pPr>
            <a:r>
              <a:rPr lang="en-IN" sz="2000" dirty="0"/>
              <a:t>term </a:t>
            </a:r>
            <a:r>
              <a:rPr lang="en-IN" sz="2000" b="1" dirty="0"/>
              <a:t>returns [int </a:t>
            </a:r>
            <a:r>
              <a:rPr lang="en-IN" sz="2000" b="1" dirty="0" err="1"/>
              <a:t>val</a:t>
            </a:r>
            <a:r>
              <a:rPr lang="en-IN" sz="2000" b="1" dirty="0"/>
              <a:t>]  </a:t>
            </a:r>
            <a:r>
              <a:rPr lang="en-IN" sz="2000" dirty="0"/>
              <a:t>    : fact   </a:t>
            </a:r>
            <a:r>
              <a:rPr lang="en-IN" sz="2000" dirty="0" err="1"/>
              <a:t>termP</a:t>
            </a:r>
            <a:r>
              <a:rPr lang="en-IN" sz="2000" dirty="0"/>
              <a:t>[$</a:t>
            </a:r>
            <a:r>
              <a:rPr lang="en-IN" sz="2000" dirty="0" err="1"/>
              <a:t>fact.val</a:t>
            </a:r>
            <a:r>
              <a:rPr lang="en-IN" sz="2000" dirty="0"/>
              <a:t>]{ $</a:t>
            </a:r>
            <a:r>
              <a:rPr lang="en-IN" sz="2000" dirty="0" err="1"/>
              <a:t>val</a:t>
            </a:r>
            <a:r>
              <a:rPr lang="en-IN" sz="2000" dirty="0"/>
              <a:t> = $</a:t>
            </a:r>
            <a:r>
              <a:rPr lang="en-IN" sz="2000" dirty="0" err="1"/>
              <a:t>termP.val</a:t>
            </a:r>
            <a:r>
              <a:rPr lang="en-IN" sz="2000" dirty="0"/>
              <a:t>; };</a:t>
            </a:r>
          </a:p>
          <a:p>
            <a:pPr>
              <a:buNone/>
            </a:pPr>
            <a:r>
              <a:rPr lang="en-IN" sz="2000" dirty="0" err="1"/>
              <a:t>termP</a:t>
            </a:r>
            <a:r>
              <a:rPr lang="en-IN" sz="2000" dirty="0"/>
              <a:t>[int </a:t>
            </a:r>
            <a:r>
              <a:rPr lang="en-IN" sz="2000" dirty="0" err="1"/>
              <a:t>i</a:t>
            </a:r>
            <a:r>
              <a:rPr lang="en-IN" sz="2000" dirty="0"/>
              <a:t>] </a:t>
            </a:r>
            <a:r>
              <a:rPr lang="en-IN" sz="2000" b="1" dirty="0"/>
              <a:t>returns [int </a:t>
            </a:r>
            <a:r>
              <a:rPr lang="en-IN" sz="2000" b="1" dirty="0" err="1"/>
              <a:t>val</a:t>
            </a:r>
            <a:r>
              <a:rPr lang="en-IN" sz="2000" b="1" dirty="0"/>
              <a:t>]:                                  { $</a:t>
            </a:r>
            <a:r>
              <a:rPr lang="en-IN" sz="2000" b="1" dirty="0" err="1"/>
              <a:t>val</a:t>
            </a:r>
            <a:r>
              <a:rPr lang="en-IN" sz="2000" b="1" dirty="0"/>
              <a:t> = $</a:t>
            </a:r>
            <a:r>
              <a:rPr lang="en-IN" sz="2000" b="1" dirty="0" err="1"/>
              <a:t>i</a:t>
            </a:r>
            <a:r>
              <a:rPr lang="en-IN" sz="2000" b="1" dirty="0"/>
              <a:t>; }</a:t>
            </a:r>
          </a:p>
          <a:p>
            <a:pPr>
              <a:buNone/>
            </a:pPr>
            <a:r>
              <a:rPr lang="pt-BR" sz="2000" dirty="0"/>
              <a:t>    | '*' fact e = termP[$i * $fact.val]                       { $val = $e.val; }</a:t>
            </a:r>
          </a:p>
          <a:p>
            <a:pPr>
              <a:buNone/>
            </a:pPr>
            <a:r>
              <a:rPr lang="pt-BR" sz="2000" dirty="0"/>
              <a:t>    | '/' fact e = termP[$i / $fact.val]                        { $val = $e.val; }</a:t>
            </a:r>
          </a:p>
          <a:p>
            <a:pPr>
              <a:buNone/>
            </a:pPr>
            <a:r>
              <a:rPr lang="en-IN" sz="2000" dirty="0"/>
              <a:t>    ;</a:t>
            </a:r>
          </a:p>
          <a:p>
            <a:pPr>
              <a:buNone/>
            </a:pPr>
            <a:r>
              <a:rPr lang="en-IN" sz="2000" dirty="0"/>
              <a:t>fact </a:t>
            </a:r>
            <a:r>
              <a:rPr lang="en-IN" sz="2000" b="1" dirty="0"/>
              <a:t>returns [int </a:t>
            </a:r>
            <a:r>
              <a:rPr lang="en-IN" sz="2000" b="1" dirty="0" err="1"/>
              <a:t>val</a:t>
            </a:r>
            <a:r>
              <a:rPr lang="en-IN" sz="2000" b="1" dirty="0"/>
              <a:t>] :         '(' expr ')'                { $</a:t>
            </a:r>
            <a:r>
              <a:rPr lang="en-IN" sz="2000" b="1" dirty="0" err="1"/>
              <a:t>val</a:t>
            </a:r>
            <a:r>
              <a:rPr lang="en-IN" sz="2000" b="1" dirty="0"/>
              <a:t> = $</a:t>
            </a:r>
            <a:r>
              <a:rPr lang="en-IN" sz="2000" b="1" dirty="0" err="1"/>
              <a:t>expr.val</a:t>
            </a:r>
            <a:r>
              <a:rPr lang="en-IN" sz="2000" b="1" dirty="0"/>
              <a:t>; }</a:t>
            </a:r>
          </a:p>
          <a:p>
            <a:pPr>
              <a:buNone/>
            </a:pPr>
            <a:r>
              <a:rPr lang="en-IN" sz="2000" dirty="0"/>
              <a:t>                       | </a:t>
            </a:r>
            <a:r>
              <a:rPr lang="en-IN" sz="2000" i="1" dirty="0"/>
              <a:t>NUM          { $</a:t>
            </a:r>
            <a:r>
              <a:rPr lang="en-IN" sz="2000" i="1" dirty="0" err="1"/>
              <a:t>val</a:t>
            </a:r>
            <a:r>
              <a:rPr lang="en-IN" sz="2000" i="1" dirty="0"/>
              <a:t> = </a:t>
            </a:r>
            <a:r>
              <a:rPr lang="en-IN" sz="2000" i="1" dirty="0" err="1"/>
              <a:t>Integer.parseInt</a:t>
            </a:r>
            <a:r>
              <a:rPr lang="en-IN" sz="2000" i="1" dirty="0"/>
              <a:t>($</a:t>
            </a:r>
            <a:r>
              <a:rPr lang="en-IN" sz="2000" i="1" dirty="0" err="1"/>
              <a:t>NUM.text</a:t>
            </a:r>
            <a:r>
              <a:rPr lang="en-IN" sz="2000" i="1" dirty="0"/>
              <a:t>); };</a:t>
            </a:r>
          </a:p>
          <a:p>
            <a:pPr>
              <a:buNone/>
            </a:pPr>
            <a:endParaRPr lang="en-IN" sz="2000" dirty="0"/>
          </a:p>
          <a:p>
            <a:pPr>
              <a:buNone/>
            </a:pPr>
            <a:r>
              <a:rPr lang="en-IN" sz="2000" i="1" dirty="0"/>
              <a:t>ID : ('a'.. '</a:t>
            </a:r>
            <a:r>
              <a:rPr lang="en-IN" sz="2000" i="1" dirty="0" err="1"/>
              <a:t>z'|'A</a:t>
            </a:r>
            <a:r>
              <a:rPr lang="en-IN" sz="2000" i="1" dirty="0"/>
              <a:t>'.. 'Z') ('a'.. '</a:t>
            </a:r>
            <a:r>
              <a:rPr lang="en-IN" sz="2000" i="1" dirty="0" err="1"/>
              <a:t>z'|'A</a:t>
            </a:r>
            <a:r>
              <a:rPr lang="en-IN" sz="2000" i="1" dirty="0"/>
              <a:t>'.. 'Z'|'0'.. '9'|'_')* ;</a:t>
            </a:r>
          </a:p>
          <a:p>
            <a:pPr>
              <a:buNone/>
            </a:pPr>
            <a:r>
              <a:rPr lang="en-IN" sz="2000" i="1" dirty="0"/>
              <a:t>NUM : '0'.. '9'+ ;</a:t>
            </a:r>
          </a:p>
          <a:p>
            <a:pPr>
              <a:buNone/>
            </a:pPr>
            <a:r>
              <a:rPr lang="en-IN" sz="2000" i="1" dirty="0"/>
              <a:t>WS : [ \r\n\t] +  </a:t>
            </a:r>
            <a:r>
              <a:rPr lang="en-IN" sz="2000" b="1" i="1" dirty="0"/>
              <a:t>-&gt; skip ;</a:t>
            </a:r>
            <a:endParaRPr lang="en-IN" sz="2000" dirty="0"/>
          </a:p>
        </p:txBody>
      </p:sp>
      <p:graphicFrame>
        <p:nvGraphicFramePr>
          <p:cNvPr id="6" name="Object 5">
            <a:extLst>
              <a:ext uri="{FF2B5EF4-FFF2-40B4-BE49-F238E27FC236}">
                <a16:creationId xmlns:a16="http://schemas.microsoft.com/office/drawing/2014/main" id="{3B4438C5-0EC4-4F76-A5E6-803D3CF76CB1}"/>
              </a:ext>
            </a:extLst>
          </p:cNvPr>
          <p:cNvGraphicFramePr>
            <a:graphicFrameLocks noChangeAspect="1"/>
          </p:cNvGraphicFramePr>
          <p:nvPr>
            <p:extLst>
              <p:ext uri="{D42A27DB-BD31-4B8C-83A1-F6EECF244321}">
                <p14:modId xmlns:p14="http://schemas.microsoft.com/office/powerpoint/2010/main" val="83994006"/>
              </p:ext>
            </p:extLst>
          </p:nvPr>
        </p:nvGraphicFramePr>
        <p:xfrm>
          <a:off x="7437730" y="1799770"/>
          <a:ext cx="4572879" cy="3306801"/>
        </p:xfrm>
        <a:graphic>
          <a:graphicData uri="http://schemas.openxmlformats.org/presentationml/2006/ole">
            <mc:AlternateContent xmlns:mc="http://schemas.openxmlformats.org/markup-compatibility/2006">
              <mc:Choice xmlns:v="urn:schemas-microsoft-com:vml" Requires="v">
                <p:oleObj spid="_x0000_s34822" name="Bitmap Image" r:id="rId3" imgW="5229360" imgH="3781440" progId="PBrush">
                  <p:embed/>
                </p:oleObj>
              </mc:Choice>
              <mc:Fallback>
                <p:oleObj name="Bitmap Image" r:id="rId3" imgW="5229360" imgH="3781440" progId="PBrush">
                  <p:embed/>
                  <p:pic>
                    <p:nvPicPr>
                      <p:cNvPr id="0" name=""/>
                      <p:cNvPicPr/>
                      <p:nvPr/>
                    </p:nvPicPr>
                    <p:blipFill>
                      <a:blip r:embed="rId4"/>
                      <a:stretch>
                        <a:fillRect/>
                      </a:stretch>
                    </p:blipFill>
                    <p:spPr>
                      <a:xfrm>
                        <a:off x="7437730" y="1799770"/>
                        <a:ext cx="4572879" cy="3306801"/>
                      </a:xfrm>
                      <a:prstGeom prst="rect">
                        <a:avLst/>
                      </a:prstGeom>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E583D19D-F47D-71CD-C150-1066FDB711A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A06E1102-D221-42FB-B9DD-D39A00227D30}" type="slidenum">
              <a:rPr lang="en-US" altLang="en-US" sz="1400"/>
              <a:pPr eaLnBrk="1" hangingPunct="1"/>
              <a:t>53</a:t>
            </a:fld>
            <a:endParaRPr lang="en-US" altLang="en-US" sz="1400"/>
          </a:p>
        </p:txBody>
      </p:sp>
      <p:sp>
        <p:nvSpPr>
          <p:cNvPr id="19459" name="Rectangle 11">
            <a:extLst>
              <a:ext uri="{FF2B5EF4-FFF2-40B4-BE49-F238E27FC236}">
                <a16:creationId xmlns:a16="http://schemas.microsoft.com/office/drawing/2014/main" id="{6F6F37E0-14F7-CFAD-D011-8C073F9E7DE6}"/>
              </a:ext>
            </a:extLst>
          </p:cNvPr>
          <p:cNvSpPr>
            <a:spLocks noGrp="1" noChangeArrowheads="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400"/>
              <a:t>Tuesday, September 20, 2010</a:t>
            </a:r>
          </a:p>
        </p:txBody>
      </p:sp>
      <p:sp>
        <p:nvSpPr>
          <p:cNvPr id="19460" name="Rectangle 12">
            <a:extLst>
              <a:ext uri="{FF2B5EF4-FFF2-40B4-BE49-F238E27FC236}">
                <a16:creationId xmlns:a16="http://schemas.microsoft.com/office/drawing/2014/main" id="{4A2D9008-8CFF-A041-2EF1-098024C437F5}"/>
              </a:ext>
            </a:extLst>
          </p:cNvPr>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400"/>
              <a:t>Nalinadevi Kadiresan</a:t>
            </a:r>
          </a:p>
        </p:txBody>
      </p:sp>
      <p:sp>
        <p:nvSpPr>
          <p:cNvPr id="19461" name="Title 1">
            <a:extLst>
              <a:ext uri="{FF2B5EF4-FFF2-40B4-BE49-F238E27FC236}">
                <a16:creationId xmlns:a16="http://schemas.microsoft.com/office/drawing/2014/main" id="{8FB39F5D-3CD8-F662-F9CD-BBD9F2C36D3A}"/>
              </a:ext>
            </a:extLst>
          </p:cNvPr>
          <p:cNvSpPr>
            <a:spLocks noGrp="1"/>
          </p:cNvSpPr>
          <p:nvPr>
            <p:ph type="title"/>
          </p:nvPr>
        </p:nvSpPr>
        <p:spPr>
          <a:xfrm>
            <a:off x="547914" y="49212"/>
            <a:ext cx="8229600" cy="808038"/>
          </a:xfrm>
        </p:spPr>
        <p:txBody>
          <a:bodyPr/>
          <a:lstStyle/>
          <a:p>
            <a:pPr eaLnBrk="1" hangingPunct="1"/>
            <a:r>
              <a:rPr lang="en-US" altLang="en-US" sz="2400" u="sng" dirty="0"/>
              <a:t>Chapter-1 Recap :</a:t>
            </a:r>
            <a:r>
              <a:rPr lang="en-US" altLang="en-US" sz="2400" dirty="0"/>
              <a:t>  A straight-line programming language</a:t>
            </a:r>
            <a:endParaRPr lang="en-US" altLang="en-US" sz="2800" b="1" dirty="0"/>
          </a:p>
        </p:txBody>
      </p:sp>
      <p:sp>
        <p:nvSpPr>
          <p:cNvPr id="19462" name="Content Placeholder 2">
            <a:extLst>
              <a:ext uri="{FF2B5EF4-FFF2-40B4-BE49-F238E27FC236}">
                <a16:creationId xmlns:a16="http://schemas.microsoft.com/office/drawing/2014/main" id="{1734C432-38C1-B4F4-3D98-42824425C5B9}"/>
              </a:ext>
            </a:extLst>
          </p:cNvPr>
          <p:cNvSpPr>
            <a:spLocks noGrp="1"/>
          </p:cNvSpPr>
          <p:nvPr>
            <p:ph idx="1"/>
          </p:nvPr>
        </p:nvSpPr>
        <p:spPr>
          <a:xfrm>
            <a:off x="952500" y="800100"/>
            <a:ext cx="8554358" cy="5257800"/>
          </a:xfrm>
          <a:solidFill>
            <a:schemeClr val="bg1">
              <a:alpha val="0"/>
            </a:schemeClr>
          </a:solidFill>
          <a:ln>
            <a:solidFill>
              <a:schemeClr val="tx2"/>
            </a:solidFill>
            <a:miter lim="800000"/>
            <a:headEnd/>
            <a:tailEnd/>
          </a:ln>
        </p:spPr>
        <p:txBody>
          <a:bodyPr>
            <a:normAutofit fontScale="92500" lnSpcReduction="10000"/>
          </a:bodyPr>
          <a:lstStyle/>
          <a:p>
            <a:pPr eaLnBrk="1" hangingPunct="1">
              <a:buFontTx/>
              <a:buNone/>
            </a:pPr>
            <a:r>
              <a:rPr lang="en-US" altLang="en-US" sz="2000" i="1" u="sng" dirty="0">
                <a:solidFill>
                  <a:srgbClr val="0000FF"/>
                </a:solidFill>
              </a:rPr>
              <a:t>Grammar-3 : </a:t>
            </a:r>
            <a:r>
              <a:rPr lang="en-US" altLang="en-US" sz="2000" dirty="0">
                <a:solidFill>
                  <a:srgbClr val="0000FF"/>
                </a:solidFill>
              </a:rPr>
              <a:t>syntax of a straight-line program (that is, no control flow structures)</a:t>
            </a:r>
          </a:p>
          <a:p>
            <a:pPr eaLnBrk="1" hangingPunct="1">
              <a:buFontTx/>
              <a:buNone/>
            </a:pPr>
            <a:r>
              <a:rPr lang="en-US" altLang="en-US" sz="2000" i="1" dirty="0" err="1"/>
              <a:t>Stm</a:t>
            </a:r>
            <a:r>
              <a:rPr lang="en-US" altLang="en-US" sz="2000" i="1" dirty="0"/>
              <a:t> → </a:t>
            </a:r>
            <a:r>
              <a:rPr lang="en-US" altLang="en-US" sz="2000" i="1" dirty="0" err="1"/>
              <a:t>Stm</a:t>
            </a:r>
            <a:r>
              <a:rPr lang="en-US" altLang="en-US" sz="2000" i="1" dirty="0"/>
              <a:t>; </a:t>
            </a:r>
            <a:r>
              <a:rPr lang="en-US" altLang="en-US" sz="2000" i="1" dirty="0" err="1"/>
              <a:t>Stm</a:t>
            </a:r>
            <a:r>
              <a:rPr lang="en-US" altLang="en-US" sz="2000" i="1" dirty="0"/>
              <a:t>                    </a:t>
            </a:r>
            <a:r>
              <a:rPr lang="en-US" altLang="en-US" sz="2000" i="1" dirty="0">
                <a:solidFill>
                  <a:srgbClr val="FF0000"/>
                </a:solidFill>
              </a:rPr>
              <a:t>(</a:t>
            </a:r>
            <a:r>
              <a:rPr lang="en-US" altLang="en-US" sz="2000" i="1" dirty="0" err="1">
                <a:solidFill>
                  <a:srgbClr val="FF0000"/>
                </a:solidFill>
              </a:rPr>
              <a:t>CompoundStm</a:t>
            </a:r>
            <a:r>
              <a:rPr lang="en-US" altLang="en-US" sz="2000" i="1" dirty="0">
                <a:solidFill>
                  <a:srgbClr val="FF0000"/>
                </a:solidFill>
              </a:rPr>
              <a:t>)</a:t>
            </a:r>
          </a:p>
          <a:p>
            <a:pPr eaLnBrk="1" hangingPunct="1">
              <a:buFontTx/>
              <a:buNone/>
            </a:pPr>
            <a:r>
              <a:rPr lang="en-US" altLang="en-US" sz="2000" i="1" dirty="0" err="1"/>
              <a:t>Stm</a:t>
            </a:r>
            <a:r>
              <a:rPr lang="en-US" altLang="en-US" sz="2000" i="1" dirty="0"/>
              <a:t> → id := Exp                    </a:t>
            </a:r>
            <a:r>
              <a:rPr lang="en-US" altLang="en-US" sz="2000" i="1" dirty="0">
                <a:solidFill>
                  <a:srgbClr val="FF0000"/>
                </a:solidFill>
              </a:rPr>
              <a:t>(</a:t>
            </a:r>
            <a:r>
              <a:rPr lang="en-US" altLang="en-US" sz="2000" i="1" dirty="0" err="1">
                <a:solidFill>
                  <a:srgbClr val="FF0000"/>
                </a:solidFill>
              </a:rPr>
              <a:t>AssignStm</a:t>
            </a:r>
            <a:r>
              <a:rPr lang="en-US" altLang="en-US" sz="2000" i="1" dirty="0">
                <a:solidFill>
                  <a:srgbClr val="FF0000"/>
                </a:solidFill>
              </a:rPr>
              <a:t>)</a:t>
            </a:r>
          </a:p>
          <a:p>
            <a:pPr eaLnBrk="1" hangingPunct="1">
              <a:buFontTx/>
              <a:buNone/>
            </a:pPr>
            <a:r>
              <a:rPr lang="en-US" altLang="en-US" sz="2000" i="1" dirty="0" err="1"/>
              <a:t>Stm</a:t>
            </a:r>
            <a:r>
              <a:rPr lang="en-US" altLang="en-US" sz="2000" i="1" dirty="0"/>
              <a:t> → print (</a:t>
            </a:r>
            <a:r>
              <a:rPr lang="en-US" altLang="en-US" sz="2000" i="1" dirty="0" err="1"/>
              <a:t>ExpList</a:t>
            </a:r>
            <a:r>
              <a:rPr lang="en-US" altLang="en-US" sz="2000" i="1" dirty="0"/>
              <a:t>)            </a:t>
            </a:r>
            <a:r>
              <a:rPr lang="en-US" altLang="en-US" sz="2000" i="1" dirty="0">
                <a:solidFill>
                  <a:srgbClr val="FF0000"/>
                </a:solidFill>
              </a:rPr>
              <a:t>(</a:t>
            </a:r>
            <a:r>
              <a:rPr lang="en-US" altLang="en-US" sz="2000" i="1" dirty="0" err="1">
                <a:solidFill>
                  <a:srgbClr val="FF0000"/>
                </a:solidFill>
              </a:rPr>
              <a:t>PrintStm</a:t>
            </a:r>
            <a:r>
              <a:rPr lang="en-US" altLang="en-US" sz="2000" i="1" dirty="0">
                <a:solidFill>
                  <a:srgbClr val="FF0000"/>
                </a:solidFill>
              </a:rPr>
              <a:t>)</a:t>
            </a:r>
            <a:endParaRPr lang="en-US" altLang="en-US" sz="2000" dirty="0">
              <a:solidFill>
                <a:srgbClr val="FF0000"/>
              </a:solidFill>
            </a:endParaRPr>
          </a:p>
          <a:p>
            <a:pPr eaLnBrk="1" hangingPunct="1">
              <a:buFontTx/>
              <a:buNone/>
            </a:pPr>
            <a:r>
              <a:rPr lang="en-US" altLang="en-US" sz="2000" i="1" dirty="0"/>
              <a:t>Exp → id                               </a:t>
            </a:r>
            <a:r>
              <a:rPr lang="en-US" altLang="en-US" sz="2000" i="1" dirty="0">
                <a:solidFill>
                  <a:srgbClr val="FF0000"/>
                </a:solidFill>
              </a:rPr>
              <a:t>(</a:t>
            </a:r>
            <a:r>
              <a:rPr lang="en-US" altLang="en-US" sz="2000" i="1" dirty="0" err="1">
                <a:solidFill>
                  <a:srgbClr val="FF0000"/>
                </a:solidFill>
              </a:rPr>
              <a:t>IdExp</a:t>
            </a:r>
            <a:r>
              <a:rPr lang="en-US" altLang="en-US" sz="2000" i="1" dirty="0">
                <a:solidFill>
                  <a:srgbClr val="FF0000"/>
                </a:solidFill>
              </a:rPr>
              <a:t>)</a:t>
            </a:r>
          </a:p>
          <a:p>
            <a:pPr eaLnBrk="1" hangingPunct="1">
              <a:buFontTx/>
              <a:buNone/>
            </a:pPr>
            <a:r>
              <a:rPr lang="en-US" altLang="en-US" sz="2000" i="1" dirty="0"/>
              <a:t>Exp → num                          </a:t>
            </a:r>
            <a:r>
              <a:rPr lang="en-US" altLang="en-US" sz="2000" i="1" dirty="0">
                <a:solidFill>
                  <a:srgbClr val="FF0000"/>
                </a:solidFill>
              </a:rPr>
              <a:t>(</a:t>
            </a:r>
            <a:r>
              <a:rPr lang="en-US" altLang="en-US" sz="2000" i="1" dirty="0" err="1">
                <a:solidFill>
                  <a:srgbClr val="FF0000"/>
                </a:solidFill>
              </a:rPr>
              <a:t>NumExp</a:t>
            </a:r>
            <a:r>
              <a:rPr lang="en-US" altLang="en-US" sz="2000" i="1" dirty="0">
                <a:solidFill>
                  <a:srgbClr val="FF0000"/>
                </a:solidFill>
              </a:rPr>
              <a:t>)</a:t>
            </a:r>
          </a:p>
          <a:p>
            <a:pPr eaLnBrk="1" hangingPunct="1">
              <a:buFontTx/>
              <a:buNone/>
            </a:pPr>
            <a:r>
              <a:rPr lang="en-US" altLang="en-US" sz="2000" i="1" dirty="0"/>
              <a:t>Exp → Exp </a:t>
            </a:r>
            <a:r>
              <a:rPr lang="en-US" altLang="en-US" sz="2000" i="1" dirty="0" err="1"/>
              <a:t>Binop</a:t>
            </a:r>
            <a:r>
              <a:rPr lang="en-US" altLang="en-US" sz="2000" i="1" dirty="0"/>
              <a:t> Exp          </a:t>
            </a:r>
            <a:r>
              <a:rPr lang="en-US" altLang="en-US" sz="2000" i="1" dirty="0">
                <a:solidFill>
                  <a:srgbClr val="FF0000"/>
                </a:solidFill>
              </a:rPr>
              <a:t>(</a:t>
            </a:r>
            <a:r>
              <a:rPr lang="en-US" altLang="en-US" sz="2000" i="1" dirty="0" err="1">
                <a:solidFill>
                  <a:srgbClr val="FF0000"/>
                </a:solidFill>
              </a:rPr>
              <a:t>OpExp</a:t>
            </a:r>
            <a:r>
              <a:rPr lang="en-US" altLang="en-US" sz="2000" i="1" dirty="0">
                <a:solidFill>
                  <a:srgbClr val="FF0000"/>
                </a:solidFill>
              </a:rPr>
              <a:t>)</a:t>
            </a:r>
          </a:p>
          <a:p>
            <a:pPr eaLnBrk="1" hangingPunct="1">
              <a:buFontTx/>
              <a:buNone/>
            </a:pPr>
            <a:r>
              <a:rPr lang="en-US" altLang="en-US" sz="2000" i="1" dirty="0"/>
              <a:t>Exp → (</a:t>
            </a:r>
            <a:r>
              <a:rPr lang="en-US" altLang="en-US" sz="2000" i="1" dirty="0" err="1"/>
              <a:t>Stm</a:t>
            </a:r>
            <a:r>
              <a:rPr lang="en-US" altLang="en-US" sz="2000" i="1" dirty="0"/>
              <a:t>, Exp)                </a:t>
            </a:r>
            <a:r>
              <a:rPr lang="en-US" altLang="en-US" sz="2000" i="1" dirty="0">
                <a:solidFill>
                  <a:srgbClr val="FF0000"/>
                </a:solidFill>
              </a:rPr>
              <a:t>(</a:t>
            </a:r>
            <a:r>
              <a:rPr lang="en-US" altLang="en-US" sz="2000" i="1" dirty="0" err="1">
                <a:solidFill>
                  <a:srgbClr val="FF0000"/>
                </a:solidFill>
              </a:rPr>
              <a:t>EseqExp</a:t>
            </a:r>
            <a:r>
              <a:rPr lang="en-US" altLang="en-US" sz="2000" i="1" dirty="0">
                <a:solidFill>
                  <a:srgbClr val="FF0000"/>
                </a:solidFill>
              </a:rPr>
              <a:t>)</a:t>
            </a:r>
          </a:p>
          <a:p>
            <a:pPr eaLnBrk="1" hangingPunct="1">
              <a:buFontTx/>
              <a:buNone/>
            </a:pPr>
            <a:r>
              <a:rPr lang="en-US" altLang="en-US" sz="2000" i="1" dirty="0" err="1"/>
              <a:t>ExpList</a:t>
            </a:r>
            <a:r>
              <a:rPr lang="en-US" altLang="en-US" sz="2000" i="1" dirty="0"/>
              <a:t> → Exp, </a:t>
            </a:r>
            <a:r>
              <a:rPr lang="en-US" altLang="en-US" sz="2000" i="1" dirty="0" err="1"/>
              <a:t>ExpList</a:t>
            </a:r>
            <a:r>
              <a:rPr lang="en-US" altLang="en-US" sz="2000" i="1" dirty="0"/>
              <a:t>        </a:t>
            </a:r>
            <a:r>
              <a:rPr lang="en-US" altLang="en-US" sz="2000" i="1" dirty="0">
                <a:solidFill>
                  <a:srgbClr val="FF0000"/>
                </a:solidFill>
              </a:rPr>
              <a:t>(</a:t>
            </a:r>
            <a:r>
              <a:rPr lang="en-US" altLang="en-US" sz="2000" i="1" dirty="0" err="1">
                <a:solidFill>
                  <a:srgbClr val="FF0000"/>
                </a:solidFill>
              </a:rPr>
              <a:t>PairExpList</a:t>
            </a:r>
            <a:r>
              <a:rPr lang="en-US" altLang="en-US" sz="2000" i="1" dirty="0">
                <a:solidFill>
                  <a:srgbClr val="FF0000"/>
                </a:solidFill>
              </a:rPr>
              <a:t>)</a:t>
            </a:r>
          </a:p>
          <a:p>
            <a:pPr eaLnBrk="1" hangingPunct="1">
              <a:buFontTx/>
              <a:buNone/>
            </a:pPr>
            <a:r>
              <a:rPr lang="en-US" altLang="en-US" sz="2000" i="1" dirty="0" err="1"/>
              <a:t>ExpList</a:t>
            </a:r>
            <a:r>
              <a:rPr lang="en-US" altLang="en-US" sz="2000" i="1" dirty="0"/>
              <a:t> → Exp                     </a:t>
            </a:r>
            <a:r>
              <a:rPr lang="en-US" altLang="en-US" sz="2000" i="1" dirty="0">
                <a:solidFill>
                  <a:srgbClr val="FF0000"/>
                </a:solidFill>
              </a:rPr>
              <a:t>(</a:t>
            </a:r>
            <a:r>
              <a:rPr lang="en-US" altLang="en-US" sz="2000" i="1" dirty="0" err="1">
                <a:solidFill>
                  <a:srgbClr val="FF0000"/>
                </a:solidFill>
              </a:rPr>
              <a:t>LastExpList</a:t>
            </a:r>
            <a:r>
              <a:rPr lang="en-US" altLang="en-US" sz="2000" i="1" dirty="0">
                <a:solidFill>
                  <a:srgbClr val="FF0000"/>
                </a:solidFill>
              </a:rPr>
              <a:t>)</a:t>
            </a:r>
          </a:p>
          <a:p>
            <a:pPr eaLnBrk="1" hangingPunct="1">
              <a:buFontTx/>
              <a:buNone/>
            </a:pPr>
            <a:r>
              <a:rPr lang="en-US" altLang="en-US" sz="2000" i="1" dirty="0" err="1"/>
              <a:t>Binop</a:t>
            </a:r>
            <a:r>
              <a:rPr lang="en-US" altLang="en-US" sz="2000" i="1" dirty="0"/>
              <a:t> →+                              </a:t>
            </a:r>
            <a:r>
              <a:rPr lang="en-US" altLang="en-US" sz="2000" i="1" dirty="0">
                <a:solidFill>
                  <a:srgbClr val="FF0000"/>
                </a:solidFill>
              </a:rPr>
              <a:t>(Plus)</a:t>
            </a:r>
          </a:p>
          <a:p>
            <a:pPr eaLnBrk="1" hangingPunct="1">
              <a:buFontTx/>
              <a:buNone/>
            </a:pPr>
            <a:r>
              <a:rPr lang="en-US" altLang="en-US" sz="2000" i="1" dirty="0" err="1"/>
              <a:t>Binop</a:t>
            </a:r>
            <a:r>
              <a:rPr lang="en-US" altLang="en-US" sz="2000" i="1" dirty="0"/>
              <a:t> →−                              </a:t>
            </a:r>
            <a:r>
              <a:rPr lang="en-US" altLang="en-US" sz="2000" i="1" dirty="0">
                <a:solidFill>
                  <a:srgbClr val="FF0000"/>
                </a:solidFill>
              </a:rPr>
              <a:t>(Minus)</a:t>
            </a:r>
          </a:p>
          <a:p>
            <a:pPr eaLnBrk="1" hangingPunct="1">
              <a:buFontTx/>
              <a:buNone/>
            </a:pPr>
            <a:r>
              <a:rPr lang="en-US" altLang="en-US" sz="2000" i="1" dirty="0" err="1"/>
              <a:t>Binop</a:t>
            </a:r>
            <a:r>
              <a:rPr lang="en-US" altLang="en-US" sz="2000" i="1" dirty="0"/>
              <a:t> →×                             </a:t>
            </a:r>
            <a:r>
              <a:rPr lang="en-US" altLang="en-US" sz="2000" i="1" dirty="0">
                <a:solidFill>
                  <a:srgbClr val="FF0000"/>
                </a:solidFill>
              </a:rPr>
              <a:t>(Times)</a:t>
            </a:r>
          </a:p>
          <a:p>
            <a:pPr eaLnBrk="1" hangingPunct="1">
              <a:buFontTx/>
              <a:buNone/>
            </a:pPr>
            <a:r>
              <a:rPr lang="en-US" altLang="en-US" sz="2000" i="1" dirty="0" err="1"/>
              <a:t>Binop</a:t>
            </a:r>
            <a:r>
              <a:rPr lang="en-US" altLang="en-US" sz="2000" i="1" dirty="0"/>
              <a:t> → /                             </a:t>
            </a:r>
            <a:r>
              <a:rPr lang="en-US" altLang="en-US" sz="2000" i="1" dirty="0">
                <a:solidFill>
                  <a:srgbClr val="FF0000"/>
                </a:solidFill>
              </a:rPr>
              <a:t>(</a:t>
            </a:r>
            <a:r>
              <a:rPr lang="en-US" altLang="en-US" sz="2000" i="1" dirty="0" err="1">
                <a:solidFill>
                  <a:srgbClr val="FF0000"/>
                </a:solidFill>
              </a:rPr>
              <a:t>Div</a:t>
            </a:r>
            <a:r>
              <a:rPr lang="en-US" altLang="en-US" sz="2000" i="1" dirty="0">
                <a:solidFill>
                  <a:srgbClr val="FF0000"/>
                </a:solidFill>
              </a:rPr>
              <a:t>)</a:t>
            </a:r>
            <a:endParaRPr lang="en-US" altLang="en-US" sz="2000" u="sng" dirty="0">
              <a:solidFill>
                <a:srgbClr val="FF0000"/>
              </a:solidFill>
            </a:endParaRPr>
          </a:p>
        </p:txBody>
      </p:sp>
      <p:sp>
        <p:nvSpPr>
          <p:cNvPr id="19463" name="Slide Number Placeholder 5">
            <a:extLst>
              <a:ext uri="{FF2B5EF4-FFF2-40B4-BE49-F238E27FC236}">
                <a16:creationId xmlns:a16="http://schemas.microsoft.com/office/drawing/2014/main" id="{77AB09B8-7BEA-6BE8-8476-C989A48FC66D}"/>
              </a:ext>
            </a:extLst>
          </p:cNvPr>
          <p:cNvSpPr txBox="1">
            <a:spLocks noGrp="1"/>
          </p:cNvSpPr>
          <p:nvPr/>
        </p:nvSpPr>
        <p:spPr bwMode="auto">
          <a:xfrm>
            <a:off x="8534400" y="38100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r" eaLnBrk="1" hangingPunct="1"/>
            <a:fld id="{A5023EFE-FB01-49F7-B08F-60C531CCF72D}" type="slidenum">
              <a:rPr lang="en-US" altLang="en-US" sz="1400"/>
              <a:pPr algn="r" eaLnBrk="1" hangingPunct="1"/>
              <a:t>53</a:t>
            </a:fld>
            <a:endParaRPr lang="en-US" altLang="en-US" sz="1400"/>
          </a:p>
        </p:txBody>
      </p:sp>
      <p:sp>
        <p:nvSpPr>
          <p:cNvPr id="9" name="TextBox 8">
            <a:extLst>
              <a:ext uri="{FF2B5EF4-FFF2-40B4-BE49-F238E27FC236}">
                <a16:creationId xmlns:a16="http://schemas.microsoft.com/office/drawing/2014/main" id="{857B6A1A-55EE-4100-AE26-575DD1921B38}"/>
              </a:ext>
            </a:extLst>
          </p:cNvPr>
          <p:cNvSpPr txBox="1"/>
          <p:nvPr/>
        </p:nvSpPr>
        <p:spPr>
          <a:xfrm>
            <a:off x="5229679" y="5411569"/>
            <a:ext cx="4277179" cy="646331"/>
          </a:xfrm>
          <a:prstGeom prst="rect">
            <a:avLst/>
          </a:prstGeom>
          <a:noFill/>
          <a:ln>
            <a:solidFill>
              <a:schemeClr val="tx2"/>
            </a:solidFill>
          </a:ln>
        </p:spPr>
        <p:txBody>
          <a:bodyPr wrap="square">
            <a:spAutoFit/>
          </a:bodyPr>
          <a:lstStyle/>
          <a:p>
            <a:r>
              <a:rPr lang="en-US" altLang="en-US" sz="1800" dirty="0"/>
              <a:t>A Sample SLP program</a:t>
            </a:r>
          </a:p>
          <a:p>
            <a:r>
              <a:rPr lang="en-US" altLang="en-US" sz="1800" dirty="0"/>
              <a:t>a := 5+3; b := (print(a, a-1), 10*a); print(b)</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B81DD31C-FEAD-F4CC-194B-25F357FA5C8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6B630F16-4592-407C-A75F-0421A740FDA4}" type="slidenum">
              <a:rPr lang="en-US" altLang="en-US" sz="1400"/>
              <a:pPr eaLnBrk="1" hangingPunct="1"/>
              <a:t>54</a:t>
            </a:fld>
            <a:endParaRPr lang="en-US" altLang="en-US" sz="1400"/>
          </a:p>
        </p:txBody>
      </p:sp>
      <p:sp>
        <p:nvSpPr>
          <p:cNvPr id="20483" name="Rectangle 11">
            <a:extLst>
              <a:ext uri="{FF2B5EF4-FFF2-40B4-BE49-F238E27FC236}">
                <a16:creationId xmlns:a16="http://schemas.microsoft.com/office/drawing/2014/main" id="{7C0CDBCF-51DA-477C-D813-0E40C6E11190}"/>
              </a:ext>
            </a:extLst>
          </p:cNvPr>
          <p:cNvSpPr>
            <a:spLocks noGrp="1" noChangeArrowheads="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400"/>
              <a:t>Tuesday, September 20, 2010</a:t>
            </a:r>
          </a:p>
        </p:txBody>
      </p:sp>
      <p:sp>
        <p:nvSpPr>
          <p:cNvPr id="20484" name="Rectangle 12">
            <a:extLst>
              <a:ext uri="{FF2B5EF4-FFF2-40B4-BE49-F238E27FC236}">
                <a16:creationId xmlns:a16="http://schemas.microsoft.com/office/drawing/2014/main" id="{E339EC38-2E15-AC4D-8DB5-E50927DF0FEF}"/>
              </a:ext>
            </a:extLst>
          </p:cNvPr>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400"/>
              <a:t>Nalinadevi Kadiresan</a:t>
            </a:r>
          </a:p>
        </p:txBody>
      </p:sp>
      <p:sp>
        <p:nvSpPr>
          <p:cNvPr id="20485" name="Title 1">
            <a:extLst>
              <a:ext uri="{FF2B5EF4-FFF2-40B4-BE49-F238E27FC236}">
                <a16:creationId xmlns:a16="http://schemas.microsoft.com/office/drawing/2014/main" id="{8A2B8E8B-0A7E-C824-E1A0-4D765C3F6799}"/>
              </a:ext>
            </a:extLst>
          </p:cNvPr>
          <p:cNvSpPr>
            <a:spLocks noGrp="1"/>
          </p:cNvSpPr>
          <p:nvPr>
            <p:ph type="title"/>
          </p:nvPr>
        </p:nvSpPr>
        <p:spPr>
          <a:xfrm>
            <a:off x="1712686" y="136525"/>
            <a:ext cx="8001000" cy="808038"/>
          </a:xfrm>
        </p:spPr>
        <p:txBody>
          <a:bodyPr>
            <a:normAutofit/>
          </a:bodyPr>
          <a:lstStyle/>
          <a:p>
            <a:pPr algn="l" eaLnBrk="1" hangingPunct="1"/>
            <a:r>
              <a:rPr lang="en-US" altLang="en-US" sz="2000" dirty="0">
                <a:solidFill>
                  <a:srgbClr val="0000FF"/>
                </a:solidFill>
              </a:rPr>
              <a:t>Tree representation of the following sample program for </a:t>
            </a:r>
            <a:r>
              <a:rPr lang="en-US" altLang="en-US" sz="2000" i="1" u="sng" dirty="0">
                <a:solidFill>
                  <a:srgbClr val="0000FF"/>
                </a:solidFill>
              </a:rPr>
              <a:t>Grammar-3</a:t>
            </a:r>
            <a:br>
              <a:rPr lang="en-US" altLang="en-US" sz="2800" i="1" u="sng" dirty="0"/>
            </a:br>
            <a:r>
              <a:rPr lang="en-US" altLang="en-US" sz="2800" dirty="0"/>
              <a:t>a := 5+3; b := (print(a, a-1), 10*a); print(b)</a:t>
            </a:r>
          </a:p>
        </p:txBody>
      </p:sp>
      <p:sp>
        <p:nvSpPr>
          <p:cNvPr id="20486" name="Slide Number Placeholder 5">
            <a:extLst>
              <a:ext uri="{FF2B5EF4-FFF2-40B4-BE49-F238E27FC236}">
                <a16:creationId xmlns:a16="http://schemas.microsoft.com/office/drawing/2014/main" id="{790D040F-0C48-53D1-52E0-76748EFF1722}"/>
              </a:ext>
            </a:extLst>
          </p:cNvPr>
          <p:cNvSpPr txBox="1">
            <a:spLocks noGrp="1"/>
          </p:cNvSpPr>
          <p:nvPr/>
        </p:nvSpPr>
        <p:spPr bwMode="auto">
          <a:xfrm>
            <a:off x="8534400" y="38100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r" eaLnBrk="1" hangingPunct="1"/>
            <a:fld id="{1B7B27AD-A854-48BA-92B9-412230258106}" type="slidenum">
              <a:rPr lang="en-US" altLang="en-US" sz="1400"/>
              <a:pPr algn="r" eaLnBrk="1" hangingPunct="1"/>
              <a:t>54</a:t>
            </a:fld>
            <a:endParaRPr lang="en-US" altLang="en-US" sz="1400"/>
          </a:p>
        </p:txBody>
      </p:sp>
      <p:pic>
        <p:nvPicPr>
          <p:cNvPr id="20487" name="Picture 2">
            <a:extLst>
              <a:ext uri="{FF2B5EF4-FFF2-40B4-BE49-F238E27FC236}">
                <a16:creationId xmlns:a16="http://schemas.microsoft.com/office/drawing/2014/main" id="{6EA34451-F5A5-5B92-E320-B8830A8E05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19628" y="911603"/>
            <a:ext cx="10152744" cy="5318104"/>
          </a:xfrm>
          <a:noFill/>
          <a:ln>
            <a:solidFill>
              <a:schemeClr val="tx2"/>
            </a:solidFill>
          </a:ln>
          <a:extLst>
            <a:ext uri="{909E8E84-426E-40DD-AFC4-6F175D3DCCD1}">
              <a14:hiddenFill xmlns:a14="http://schemas.microsoft.com/office/drawing/2010/main">
                <a:solidFill>
                  <a:schemeClr val="bg1"/>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BA876884-6189-DE76-1FFF-2A1987F236F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C19B7AC3-80A4-417E-8E3A-82C28E5FCDB4}" type="slidenum">
              <a:rPr lang="en-US" altLang="en-US" sz="1400"/>
              <a:pPr eaLnBrk="1" hangingPunct="1"/>
              <a:t>55</a:t>
            </a:fld>
            <a:endParaRPr lang="en-US" altLang="en-US" sz="1400"/>
          </a:p>
        </p:txBody>
      </p:sp>
      <p:sp>
        <p:nvSpPr>
          <p:cNvPr id="21507" name="Rectangle 11">
            <a:extLst>
              <a:ext uri="{FF2B5EF4-FFF2-40B4-BE49-F238E27FC236}">
                <a16:creationId xmlns:a16="http://schemas.microsoft.com/office/drawing/2014/main" id="{26CF1BF0-5D38-0A73-C0E7-2D83E34F2D67}"/>
              </a:ext>
            </a:extLst>
          </p:cNvPr>
          <p:cNvSpPr>
            <a:spLocks noGrp="1" noChangeArrowheads="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400"/>
              <a:t>Tuesday, September 20, 2010</a:t>
            </a:r>
          </a:p>
        </p:txBody>
      </p:sp>
      <p:sp>
        <p:nvSpPr>
          <p:cNvPr id="21508" name="Rectangle 12">
            <a:extLst>
              <a:ext uri="{FF2B5EF4-FFF2-40B4-BE49-F238E27FC236}">
                <a16:creationId xmlns:a16="http://schemas.microsoft.com/office/drawing/2014/main" id="{B8F3E52B-9FA0-34D4-9A0E-0FF962F8CC25}"/>
              </a:ext>
            </a:extLst>
          </p:cNvPr>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400"/>
              <a:t>Nalinadevi Kadiresan</a:t>
            </a:r>
          </a:p>
        </p:txBody>
      </p:sp>
      <p:sp>
        <p:nvSpPr>
          <p:cNvPr id="21509" name="Rectangle 2">
            <a:extLst>
              <a:ext uri="{FF2B5EF4-FFF2-40B4-BE49-F238E27FC236}">
                <a16:creationId xmlns:a16="http://schemas.microsoft.com/office/drawing/2014/main" id="{3EC4BBB8-8710-C41D-12F8-4DE73EA3D621}"/>
              </a:ext>
            </a:extLst>
          </p:cNvPr>
          <p:cNvSpPr>
            <a:spLocks noGrp="1" noChangeArrowheads="1"/>
          </p:cNvSpPr>
          <p:nvPr>
            <p:ph type="title"/>
          </p:nvPr>
        </p:nvSpPr>
        <p:spPr>
          <a:xfrm>
            <a:off x="983343" y="0"/>
            <a:ext cx="10515600" cy="1325563"/>
          </a:xfrm>
        </p:spPr>
        <p:txBody>
          <a:bodyPr/>
          <a:lstStyle/>
          <a:p>
            <a:r>
              <a:rPr lang="en-US" altLang="en-US" sz="3200" dirty="0"/>
              <a:t>Syntax separate from interpretation style of program</a:t>
            </a:r>
          </a:p>
        </p:txBody>
      </p:sp>
      <p:sp>
        <p:nvSpPr>
          <p:cNvPr id="21510" name="Rectangle 3">
            <a:extLst>
              <a:ext uri="{FF2B5EF4-FFF2-40B4-BE49-F238E27FC236}">
                <a16:creationId xmlns:a16="http://schemas.microsoft.com/office/drawing/2014/main" id="{5B1457B5-2AB8-ECA0-9AE1-566E32D9D498}"/>
              </a:ext>
            </a:extLst>
          </p:cNvPr>
          <p:cNvSpPr>
            <a:spLocks noGrp="1" noChangeArrowheads="1"/>
          </p:cNvSpPr>
          <p:nvPr>
            <p:ph type="body" idx="1"/>
          </p:nvPr>
        </p:nvSpPr>
        <p:spPr>
          <a:xfrm>
            <a:off x="838200" y="1253331"/>
            <a:ext cx="10515600" cy="4351338"/>
          </a:xfrm>
        </p:spPr>
        <p:txBody>
          <a:bodyPr/>
          <a:lstStyle/>
          <a:p>
            <a:pPr>
              <a:buFontTx/>
              <a:buNone/>
            </a:pPr>
            <a:r>
              <a:rPr lang="en-US" altLang="en-US" u="sng" dirty="0"/>
              <a:t>Step 1</a:t>
            </a:r>
          </a:p>
          <a:p>
            <a:r>
              <a:rPr lang="en-US" altLang="en-US" dirty="0"/>
              <a:t>The CFG(syntax) is converted to OO program </a:t>
            </a:r>
          </a:p>
          <a:p>
            <a:endParaRPr lang="en-US" altLang="en-US" dirty="0"/>
          </a:p>
          <a:p>
            <a:pPr>
              <a:buFontTx/>
              <a:buNone/>
            </a:pPr>
            <a:r>
              <a:rPr lang="en-US" altLang="en-US" u="sng" dirty="0"/>
              <a:t>Step-2</a:t>
            </a:r>
          </a:p>
          <a:p>
            <a:r>
              <a:rPr lang="en-US" altLang="en-US" dirty="0"/>
              <a:t>The AST equivalence is obtained by writing an interpreter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822ED1D0-649A-9534-558D-E16351944E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8EBE6AB2-CA6B-4F15-A117-1D1114BF771E}" type="slidenum">
              <a:rPr lang="en-US" altLang="en-US" sz="1400"/>
              <a:pPr eaLnBrk="1" hangingPunct="1"/>
              <a:t>56</a:t>
            </a:fld>
            <a:endParaRPr lang="en-US" altLang="en-US" sz="1400"/>
          </a:p>
        </p:txBody>
      </p:sp>
      <p:sp>
        <p:nvSpPr>
          <p:cNvPr id="22533" name="Title 1">
            <a:extLst>
              <a:ext uri="{FF2B5EF4-FFF2-40B4-BE49-F238E27FC236}">
                <a16:creationId xmlns:a16="http://schemas.microsoft.com/office/drawing/2014/main" id="{9465CDA1-5AFA-56ED-1DB1-9F7294C195F8}"/>
              </a:ext>
            </a:extLst>
          </p:cNvPr>
          <p:cNvSpPr>
            <a:spLocks noGrp="1"/>
          </p:cNvSpPr>
          <p:nvPr>
            <p:ph type="title"/>
          </p:nvPr>
        </p:nvSpPr>
        <p:spPr>
          <a:xfrm>
            <a:off x="571500" y="71163"/>
            <a:ext cx="8763000" cy="304800"/>
          </a:xfrm>
          <a:solidFill>
            <a:schemeClr val="bg1"/>
          </a:solidFill>
        </p:spPr>
        <p:txBody>
          <a:bodyPr>
            <a:normAutofit fontScale="90000"/>
          </a:bodyPr>
          <a:lstStyle/>
          <a:p>
            <a:pPr eaLnBrk="1" hangingPunct="1"/>
            <a:r>
              <a:rPr lang="en-US" altLang="en-US" sz="2400" dirty="0"/>
              <a:t>Step-1: Representation of syntax(</a:t>
            </a:r>
            <a:r>
              <a:rPr lang="en-US" altLang="en-US" sz="2400" u="sng" dirty="0">
                <a:solidFill>
                  <a:srgbClr val="0000FF"/>
                </a:solidFill>
              </a:rPr>
              <a:t>Grammar-3) </a:t>
            </a:r>
            <a:r>
              <a:rPr lang="en-US" altLang="en-US" sz="2400" dirty="0"/>
              <a:t>as a OO program</a:t>
            </a:r>
          </a:p>
        </p:txBody>
      </p:sp>
      <p:sp>
        <p:nvSpPr>
          <p:cNvPr id="22536" name="Slide Number Placeholder 5">
            <a:extLst>
              <a:ext uri="{FF2B5EF4-FFF2-40B4-BE49-F238E27FC236}">
                <a16:creationId xmlns:a16="http://schemas.microsoft.com/office/drawing/2014/main" id="{BA4AAE93-F739-4230-5CE8-815F6C0B24F1}"/>
              </a:ext>
            </a:extLst>
          </p:cNvPr>
          <p:cNvSpPr txBox="1">
            <a:spLocks noGrp="1"/>
          </p:cNvSpPr>
          <p:nvPr/>
        </p:nvSpPr>
        <p:spPr bwMode="auto">
          <a:xfrm>
            <a:off x="8534400" y="38100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r" eaLnBrk="1" hangingPunct="1"/>
            <a:fld id="{27AD0957-F44C-4987-B82B-11F50214D7DA}" type="slidenum">
              <a:rPr lang="en-US" altLang="en-US" sz="1400"/>
              <a:pPr algn="r" eaLnBrk="1" hangingPunct="1"/>
              <a:t>56</a:t>
            </a:fld>
            <a:endParaRPr lang="en-US" altLang="en-US" sz="1400"/>
          </a:p>
        </p:txBody>
      </p:sp>
      <p:pic>
        <p:nvPicPr>
          <p:cNvPr id="22537" name="Picture 2">
            <a:extLst>
              <a:ext uri="{FF2B5EF4-FFF2-40B4-BE49-F238E27FC236}">
                <a16:creationId xmlns:a16="http://schemas.microsoft.com/office/drawing/2014/main" id="{D539B86F-41ED-9261-B1D5-C393F76DB0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5917" y="602703"/>
            <a:ext cx="7324566" cy="3509688"/>
          </a:xfrm>
          <a:noFill/>
          <a:extLst>
            <a:ext uri="{909E8E84-426E-40DD-AFC4-6F175D3DCCD1}">
              <a14:hiddenFill xmlns:a14="http://schemas.microsoft.com/office/drawing/2010/main">
                <a:solidFill>
                  <a:schemeClr val="bg1"/>
                </a:solidFill>
              </a14:hiddenFill>
            </a:ext>
          </a:extLst>
        </p:spPr>
      </p:pic>
      <p:pic>
        <p:nvPicPr>
          <p:cNvPr id="22538" name="Picture 3">
            <a:extLst>
              <a:ext uri="{FF2B5EF4-FFF2-40B4-BE49-F238E27FC236}">
                <a16:creationId xmlns:a16="http://schemas.microsoft.com/office/drawing/2014/main" id="{71EEAA89-932D-B93A-5156-28365AE32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917" y="4213991"/>
            <a:ext cx="441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4">
            <a:extLst>
              <a:ext uri="{FF2B5EF4-FFF2-40B4-BE49-F238E27FC236}">
                <a16:creationId xmlns:a16="http://schemas.microsoft.com/office/drawing/2014/main" id="{5C4456D3-EF11-DA5A-CAAB-92BCE1F746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004" y="4929571"/>
            <a:ext cx="3705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0" name="Text Box 13">
            <a:extLst>
              <a:ext uri="{FF2B5EF4-FFF2-40B4-BE49-F238E27FC236}">
                <a16:creationId xmlns:a16="http://schemas.microsoft.com/office/drawing/2014/main" id="{2A2293A4-B3D3-E997-CBB8-84A5BE32A817}"/>
              </a:ext>
            </a:extLst>
          </p:cNvPr>
          <p:cNvSpPr txBox="1">
            <a:spLocks noChangeArrowheads="1"/>
          </p:cNvSpPr>
          <p:nvPr/>
        </p:nvSpPr>
        <p:spPr bwMode="auto">
          <a:xfrm>
            <a:off x="1527629" y="5568951"/>
            <a:ext cx="8153400" cy="1201737"/>
          </a:xfrm>
          <a:prstGeom prst="rect">
            <a:avLst/>
          </a:prstGeom>
          <a:solidFill>
            <a:schemeClr val="bg1"/>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Bef>
                <a:spcPct val="50000"/>
              </a:spcBef>
            </a:pPr>
            <a:r>
              <a:rPr lang="en-US" altLang="en-US" sz="1800"/>
              <a:t>Note: </a:t>
            </a:r>
          </a:p>
          <a:p>
            <a:pPr eaLnBrk="1" hangingPunct="1">
              <a:spcBef>
                <a:spcPct val="50000"/>
              </a:spcBef>
              <a:buFontTx/>
              <a:buChar char="•"/>
            </a:pPr>
            <a:r>
              <a:rPr lang="en-US" altLang="en-US" sz="1800"/>
              <a:t> This OO program has only attributes and constructor </a:t>
            </a:r>
          </a:p>
          <a:p>
            <a:pPr eaLnBrk="1" hangingPunct="1">
              <a:spcBef>
                <a:spcPct val="50000"/>
              </a:spcBef>
              <a:buFontTx/>
              <a:buChar char="•"/>
            </a:pPr>
            <a:r>
              <a:rPr lang="en-US" altLang="en-US" sz="1800"/>
              <a:t>There is no methods. So concept of OO is not exploited</a:t>
            </a:r>
          </a:p>
        </p:txBody>
      </p:sp>
      <p:pic>
        <p:nvPicPr>
          <p:cNvPr id="13" name="Picture 2">
            <a:extLst>
              <a:ext uri="{FF2B5EF4-FFF2-40B4-BE49-F238E27FC236}">
                <a16:creationId xmlns:a16="http://schemas.microsoft.com/office/drawing/2014/main" id="{90C38782-EFD3-4EB4-B2E0-D109E35460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786486" y="2697801"/>
            <a:ext cx="5248958" cy="2749455"/>
          </a:xfrm>
          <a:prstGeom prst="rect">
            <a:avLst/>
          </a:prstGeom>
          <a:noFill/>
          <a:ln>
            <a:solidFill>
              <a:schemeClr val="tx2"/>
            </a:solidFill>
          </a:ln>
          <a:extLst>
            <a:ext uri="{909E8E84-426E-40DD-AFC4-6F175D3DCCD1}">
              <a14:hiddenFill xmlns:a14="http://schemas.microsoft.com/office/drawing/2010/main">
                <a:solidFill>
                  <a:schemeClr val="bg1"/>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30B1DBAA-BE81-58AA-66AD-0DCAC3156D3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0C69AAFB-5338-4757-A023-415FD273195E}" type="slidenum">
              <a:rPr lang="en-US" altLang="en-US" sz="1400"/>
              <a:pPr eaLnBrk="1" hangingPunct="1"/>
              <a:t>57</a:t>
            </a:fld>
            <a:endParaRPr lang="en-US" altLang="en-US" sz="1400"/>
          </a:p>
        </p:txBody>
      </p:sp>
      <p:sp>
        <p:nvSpPr>
          <p:cNvPr id="23556" name="Rectangle 12">
            <a:extLst>
              <a:ext uri="{FF2B5EF4-FFF2-40B4-BE49-F238E27FC236}">
                <a16:creationId xmlns:a16="http://schemas.microsoft.com/office/drawing/2014/main" id="{40AB010A-59BB-1567-DB85-4849A3A9A1CE}"/>
              </a:ext>
            </a:extLst>
          </p:cNvPr>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400"/>
              <a:t>Nalinadevi Kadiresan</a:t>
            </a:r>
          </a:p>
        </p:txBody>
      </p:sp>
      <p:sp>
        <p:nvSpPr>
          <p:cNvPr id="23559" name="Slide Number Placeholder 5">
            <a:extLst>
              <a:ext uri="{FF2B5EF4-FFF2-40B4-BE49-F238E27FC236}">
                <a16:creationId xmlns:a16="http://schemas.microsoft.com/office/drawing/2014/main" id="{F48936B9-C8D9-1542-AE4B-2878C26EFD76}"/>
              </a:ext>
            </a:extLst>
          </p:cNvPr>
          <p:cNvSpPr txBox="1">
            <a:spLocks noGrp="1"/>
          </p:cNvSpPr>
          <p:nvPr/>
        </p:nvSpPr>
        <p:spPr bwMode="auto">
          <a:xfrm>
            <a:off x="8472264" y="136525"/>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r" eaLnBrk="1" hangingPunct="1"/>
            <a:fld id="{BEEE2523-AB4D-4778-BAB0-D30C2954571D}" type="slidenum">
              <a:rPr lang="en-US" altLang="en-US" sz="1400"/>
              <a:pPr algn="r" eaLnBrk="1" hangingPunct="1"/>
              <a:t>57</a:t>
            </a:fld>
            <a:endParaRPr lang="en-US" altLang="en-US" sz="1400"/>
          </a:p>
        </p:txBody>
      </p:sp>
      <p:pic>
        <p:nvPicPr>
          <p:cNvPr id="23560" name="Picture 2">
            <a:extLst>
              <a:ext uri="{FF2B5EF4-FFF2-40B4-BE49-F238E27FC236}">
                <a16:creationId xmlns:a16="http://schemas.microsoft.com/office/drawing/2014/main" id="{ACD72265-5D4F-A45D-D4EF-FF3043C2D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20" y="441325"/>
            <a:ext cx="8991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itle 1">
            <a:extLst>
              <a:ext uri="{FF2B5EF4-FFF2-40B4-BE49-F238E27FC236}">
                <a16:creationId xmlns:a16="http://schemas.microsoft.com/office/drawing/2014/main" id="{71FA8E81-A215-E9DF-CF5C-46ACFCFA6D44}"/>
              </a:ext>
            </a:extLst>
          </p:cNvPr>
          <p:cNvSpPr>
            <a:spLocks/>
          </p:cNvSpPr>
          <p:nvPr/>
        </p:nvSpPr>
        <p:spPr bwMode="auto">
          <a:xfrm>
            <a:off x="406400" y="69850"/>
            <a:ext cx="8763000" cy="304800"/>
          </a:xfrm>
          <a:prstGeom prst="rect">
            <a:avLst/>
          </a:prstGeom>
          <a:solidFill>
            <a:schemeClr val="bg1"/>
          </a:solidFill>
          <a:ln w="9525">
            <a:solidFill>
              <a:schemeClr val="tx1"/>
            </a:solidFill>
            <a:miter lim="800000"/>
            <a:headEnd/>
            <a:tailEnd/>
          </a:ln>
        </p:spPr>
        <p:txBody>
          <a:bodyPr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dirty="0">
                <a:solidFill>
                  <a:schemeClr val="tx2"/>
                </a:solidFill>
              </a:rPr>
              <a:t>Step-1: Representation of syntax(</a:t>
            </a:r>
            <a:r>
              <a:rPr lang="en-US" altLang="en-US" sz="2000" u="sng" dirty="0">
                <a:solidFill>
                  <a:srgbClr val="0000FF"/>
                </a:solidFill>
              </a:rPr>
              <a:t>Grammar-3) </a:t>
            </a:r>
            <a:r>
              <a:rPr lang="en-US" altLang="en-US" sz="2000" dirty="0"/>
              <a:t>as a</a:t>
            </a:r>
            <a:r>
              <a:rPr lang="en-US" altLang="en-US" sz="2000" dirty="0">
                <a:solidFill>
                  <a:schemeClr val="tx2"/>
                </a:solidFill>
              </a:rPr>
              <a:t> OO program </a:t>
            </a:r>
            <a:r>
              <a:rPr lang="en-US" altLang="en-US" sz="1600" dirty="0">
                <a:solidFill>
                  <a:srgbClr val="FF0066"/>
                </a:solidFill>
              </a:rPr>
              <a:t>(</a:t>
            </a:r>
            <a:r>
              <a:rPr lang="en-US" altLang="en-US" sz="1600" dirty="0" err="1">
                <a:solidFill>
                  <a:srgbClr val="FF0066"/>
                </a:solidFill>
              </a:rPr>
              <a:t>contd</a:t>
            </a:r>
            <a:r>
              <a:rPr lang="en-US" altLang="en-US" sz="1600" dirty="0">
                <a:solidFill>
                  <a:srgbClr val="FF0066"/>
                </a:solidFill>
              </a:rPr>
              <a:t>)</a:t>
            </a:r>
          </a:p>
        </p:txBody>
      </p:sp>
      <p:pic>
        <p:nvPicPr>
          <p:cNvPr id="10" name="Picture 2">
            <a:extLst>
              <a:ext uri="{FF2B5EF4-FFF2-40B4-BE49-F238E27FC236}">
                <a16:creationId xmlns:a16="http://schemas.microsoft.com/office/drawing/2014/main" id="{FCCBAC10-9590-44F7-A541-4919DADAF71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105383" y="2609308"/>
            <a:ext cx="4086617" cy="2140609"/>
          </a:xfrm>
          <a:noFill/>
          <a:ln>
            <a:solidFill>
              <a:schemeClr val="tx2"/>
            </a:solidFill>
          </a:ln>
          <a:extLst>
            <a:ext uri="{909E8E84-426E-40DD-AFC4-6F175D3DCCD1}">
              <a14:hiddenFill xmlns:a14="http://schemas.microsoft.com/office/drawing/2010/main">
                <a:solidFill>
                  <a:schemeClr val="bg1"/>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1145D51F-497F-5F8C-58E8-A9D65C08866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B94F18E5-0AE3-4275-A3B8-958B6BEBB6C0}" type="slidenum">
              <a:rPr lang="en-US" altLang="en-US" sz="1400"/>
              <a:pPr eaLnBrk="1" hangingPunct="1"/>
              <a:t>58</a:t>
            </a:fld>
            <a:endParaRPr lang="en-US" altLang="en-US" sz="1400"/>
          </a:p>
        </p:txBody>
      </p:sp>
      <p:sp>
        <p:nvSpPr>
          <p:cNvPr id="24579" name="Rectangle 11">
            <a:extLst>
              <a:ext uri="{FF2B5EF4-FFF2-40B4-BE49-F238E27FC236}">
                <a16:creationId xmlns:a16="http://schemas.microsoft.com/office/drawing/2014/main" id="{73F5EC43-5D0F-12FA-CE2F-5D2C5B0CE991}"/>
              </a:ext>
            </a:extLst>
          </p:cNvPr>
          <p:cNvSpPr>
            <a:spLocks noGrp="1" noChangeArrowheads="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400"/>
              <a:t>Tuesday, September 20, 2010</a:t>
            </a:r>
          </a:p>
        </p:txBody>
      </p:sp>
      <p:sp>
        <p:nvSpPr>
          <p:cNvPr id="24580" name="Rectangle 12">
            <a:extLst>
              <a:ext uri="{FF2B5EF4-FFF2-40B4-BE49-F238E27FC236}">
                <a16:creationId xmlns:a16="http://schemas.microsoft.com/office/drawing/2014/main" id="{6F28AD23-02CE-5C5C-376C-F585DFB10E01}"/>
              </a:ext>
            </a:extLst>
          </p:cNvPr>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400"/>
              <a:t>Nalinadevi Kadiresan</a:t>
            </a:r>
          </a:p>
        </p:txBody>
      </p:sp>
      <p:sp>
        <p:nvSpPr>
          <p:cNvPr id="24581" name="Rectangle 2">
            <a:extLst>
              <a:ext uri="{FF2B5EF4-FFF2-40B4-BE49-F238E27FC236}">
                <a16:creationId xmlns:a16="http://schemas.microsoft.com/office/drawing/2014/main" id="{DD2A961A-6609-83C6-AB06-D217EBCCA49B}"/>
              </a:ext>
            </a:extLst>
          </p:cNvPr>
          <p:cNvSpPr>
            <a:spLocks noGrp="1" noChangeArrowheads="1"/>
          </p:cNvSpPr>
          <p:nvPr>
            <p:ph type="title"/>
          </p:nvPr>
        </p:nvSpPr>
        <p:spPr>
          <a:xfrm>
            <a:off x="457200" y="111125"/>
            <a:ext cx="8153400" cy="381000"/>
          </a:xfrm>
          <a:noFill/>
          <a:ln>
            <a:solidFill>
              <a:schemeClr val="tx1"/>
            </a:solidFill>
            <a:miter lim="800000"/>
            <a:headEnd/>
            <a:tailEnd/>
          </a:ln>
        </p:spPr>
        <p:txBody>
          <a:bodyPr>
            <a:normAutofit/>
          </a:bodyPr>
          <a:lstStyle/>
          <a:p>
            <a:r>
              <a:rPr lang="en-US" altLang="en-US" sz="2000" b="1"/>
              <a:t>Step-2: Interpreter code for program representation of </a:t>
            </a:r>
            <a:r>
              <a:rPr lang="en-US" altLang="en-US" sz="2000" b="1" u="sng">
                <a:solidFill>
                  <a:srgbClr val="0000FF"/>
                </a:solidFill>
              </a:rPr>
              <a:t>Grammar-3</a:t>
            </a:r>
          </a:p>
        </p:txBody>
      </p:sp>
      <p:pic>
        <p:nvPicPr>
          <p:cNvPr id="24582" name="Picture 4">
            <a:extLst>
              <a:ext uri="{FF2B5EF4-FFF2-40B4-BE49-F238E27FC236}">
                <a16:creationId xmlns:a16="http://schemas.microsoft.com/office/drawing/2014/main" id="{5DF6AD51-2857-B4E8-65DC-A07B215C7FF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6492" y="667344"/>
            <a:ext cx="8860971" cy="4618718"/>
          </a:xfrm>
          <a:noFill/>
          <a:ln>
            <a:solidFill>
              <a:schemeClr val="tx1"/>
            </a:solidFill>
          </a:ln>
          <a:extLst>
            <a:ext uri="{909E8E84-426E-40DD-AFC4-6F175D3DCCD1}">
              <a14:hiddenFill xmlns:a14="http://schemas.microsoft.com/office/drawing/2010/main">
                <a:solidFill>
                  <a:schemeClr val="bg1"/>
                </a:solidFill>
              </a14:hiddenFill>
            </a:ext>
          </a:extLst>
        </p:spPr>
      </p:pic>
      <p:pic>
        <p:nvPicPr>
          <p:cNvPr id="7" name="Picture 2">
            <a:extLst>
              <a:ext uri="{FF2B5EF4-FFF2-40B4-BE49-F238E27FC236}">
                <a16:creationId xmlns:a16="http://schemas.microsoft.com/office/drawing/2014/main" id="{47597DA7-FB32-4892-811F-7B1171050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938891" y="3762859"/>
            <a:ext cx="4086617" cy="2140609"/>
          </a:xfrm>
          <a:prstGeom prst="rect">
            <a:avLst/>
          </a:prstGeom>
          <a:noFill/>
          <a:ln>
            <a:solidFill>
              <a:schemeClr val="tx2"/>
            </a:solidFill>
          </a:ln>
          <a:extLst>
            <a:ext uri="{909E8E84-426E-40DD-AFC4-6F175D3DCCD1}">
              <a14:hiddenFill xmlns:a14="http://schemas.microsoft.com/office/drawing/2010/main">
                <a:solidFill>
                  <a:schemeClr val="bg1"/>
                </a:solidFill>
              </a14:hiddenFill>
            </a:ext>
          </a:extLst>
        </p:spPr>
      </p:pic>
      <p:sp>
        <p:nvSpPr>
          <p:cNvPr id="8" name="Title 1">
            <a:extLst>
              <a:ext uri="{FF2B5EF4-FFF2-40B4-BE49-F238E27FC236}">
                <a16:creationId xmlns:a16="http://schemas.microsoft.com/office/drawing/2014/main" id="{4E7664AB-0974-4001-8723-C23CF8A81C15}"/>
              </a:ext>
            </a:extLst>
          </p:cNvPr>
          <p:cNvSpPr txBox="1">
            <a:spLocks/>
          </p:cNvSpPr>
          <p:nvPr/>
        </p:nvSpPr>
        <p:spPr>
          <a:xfrm>
            <a:off x="56031" y="5448145"/>
            <a:ext cx="6288737" cy="581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rgbClr val="FF0000"/>
                </a:solidFill>
              </a:rPr>
              <a:t>a := 5+3; b := (print(a, a-1), 10*a); print(b)</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6261" name="Bitmap Image" r:id="rId3" imgW="5562720" imgH="3790800" progId="PBrush">
                  <p:embed/>
                </p:oleObj>
              </mc:Choice>
              <mc:Fallback>
                <p:oleObj name="Bitmap Image" r:id="rId3" imgW="5562720" imgH="3790800" progId="PBrush">
                  <p:embed/>
                  <p:pic>
                    <p:nvPicPr>
                      <p:cNvPr id="2" name="Object 1">
                        <a:extLst>
                          <a:ext uri="{FF2B5EF4-FFF2-40B4-BE49-F238E27FC236}">
                            <a16:creationId xmlns:a16="http://schemas.microsoft.com/office/drawing/2014/main" id="{7C0F1C39-1BBB-4434-9D57-F495D74213B3}"/>
                          </a:ext>
                        </a:extLst>
                      </p:cNvPr>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1711570" y="4586067"/>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9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3189" name="Bitmap Image" r:id="rId3" imgW="5562720" imgH="3790800" progId="PBrush">
                  <p:embed/>
                </p:oleObj>
              </mc:Choice>
              <mc:Fallback>
                <p:oleObj name="Bitmap Image" r:id="rId3" imgW="5562720" imgH="3790800" progId="PBrush">
                  <p:embed/>
                  <p:pic>
                    <p:nvPicPr>
                      <p:cNvPr id="2" name="Object 1">
                        <a:extLst>
                          <a:ext uri="{FF2B5EF4-FFF2-40B4-BE49-F238E27FC236}">
                            <a16:creationId xmlns:a16="http://schemas.microsoft.com/office/drawing/2014/main" id="{7C0F1C39-1BBB-4434-9D57-F495D74213B3}"/>
                          </a:ext>
                        </a:extLst>
                      </p:cNvPr>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1899138" y="1378634"/>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477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B59005-15D3-48BE-9CE5-880EBB57451D}"/>
              </a:ext>
            </a:extLst>
          </p:cNvPr>
          <p:cNvSpPr txBox="1"/>
          <p:nvPr/>
        </p:nvSpPr>
        <p:spPr>
          <a:xfrm>
            <a:off x="3904343" y="2598057"/>
            <a:ext cx="3395866" cy="707886"/>
          </a:xfrm>
          <a:prstGeom prst="rect">
            <a:avLst/>
          </a:prstGeom>
          <a:noFill/>
        </p:spPr>
        <p:txBody>
          <a:bodyPr wrap="none" rtlCol="0">
            <a:spAutoFit/>
          </a:bodyPr>
          <a:lstStyle/>
          <a:p>
            <a:r>
              <a:rPr lang="en-US" sz="4000" dirty="0"/>
              <a:t>Thank you………</a:t>
            </a:r>
          </a:p>
        </p:txBody>
      </p:sp>
    </p:spTree>
    <p:extLst>
      <p:ext uri="{BB962C8B-B14F-4D97-AF65-F5344CB8AC3E}">
        <p14:creationId xmlns:p14="http://schemas.microsoft.com/office/powerpoint/2010/main" val="354580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F4A1AC-1EDB-402D-8394-4A622C5561E3}"/>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4" name="TextBox 3">
            <a:extLst>
              <a:ext uri="{FF2B5EF4-FFF2-40B4-BE49-F238E27FC236}">
                <a16:creationId xmlns:a16="http://schemas.microsoft.com/office/drawing/2014/main" id="{D1056459-191A-4B7A-98DC-B0BA15B17402}"/>
              </a:ext>
            </a:extLst>
          </p:cNvPr>
          <p:cNvSpPr txBox="1"/>
          <p:nvPr/>
        </p:nvSpPr>
        <p:spPr>
          <a:xfrm>
            <a:off x="384516" y="661182"/>
            <a:ext cx="11573021" cy="5909310"/>
          </a:xfrm>
          <a:prstGeom prst="rect">
            <a:avLst/>
          </a:prstGeom>
          <a:noFill/>
          <a:ln>
            <a:solidFill>
              <a:schemeClr val="tx1"/>
            </a:solidFill>
          </a:ln>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Roman"/>
              </a:rPr>
              <a:t>Most programming languages associate a </a:t>
            </a:r>
            <a:r>
              <a:rPr lang="en-US" sz="2000" b="1" i="1" strike="noStrike" baseline="0" dirty="0">
                <a:solidFill>
                  <a:srgbClr val="FF0000"/>
                </a:solidFill>
                <a:latin typeface="Times-Roman"/>
              </a:rPr>
              <a:t>collection of properties </a:t>
            </a:r>
            <a:r>
              <a:rPr lang="en-US" sz="2000" b="0" i="0" u="none" strike="noStrike" baseline="0" dirty="0">
                <a:latin typeface="Times-Roman"/>
              </a:rPr>
              <a:t>with</a:t>
            </a:r>
            <a:r>
              <a:rPr lang="en-US" sz="2000" b="1" i="0" u="none" strike="noStrike" baseline="0" dirty="0">
                <a:latin typeface="Myriad-CnBold"/>
              </a:rPr>
              <a:t> </a:t>
            </a:r>
            <a:r>
              <a:rPr lang="en-US" sz="2000" b="0" i="0" u="none" strike="noStrike" baseline="0" dirty="0">
                <a:latin typeface="Times-Roman"/>
              </a:rPr>
              <a:t>each </a:t>
            </a:r>
            <a:r>
              <a:rPr lang="en-US" sz="2000" b="1" i="1" dirty="0">
                <a:solidFill>
                  <a:srgbClr val="FF0000"/>
                </a:solidFill>
                <a:latin typeface="Times-Roman"/>
              </a:rPr>
              <a:t>data value</a:t>
            </a:r>
            <a:r>
              <a:rPr lang="en-US" sz="2000" b="0" i="0" u="none" strike="noStrike" baseline="0" dirty="0">
                <a:latin typeface="Times-Roman"/>
              </a:rPr>
              <a:t>. </a:t>
            </a:r>
          </a:p>
          <a:p>
            <a:pPr marL="342900" indent="-342900" algn="just">
              <a:buFont typeface="Arial" panose="020B0604020202020204" pitchFamily="34" charset="0"/>
              <a:buChar char="•"/>
            </a:pPr>
            <a:endParaRPr lang="en-US" sz="2000" b="0" i="0" u="none" strike="noStrike" baseline="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We call this collection of properties the value’s </a:t>
            </a:r>
            <a:r>
              <a:rPr lang="en-US" sz="2000" b="1" i="1" u="none" strike="noStrike" baseline="0" dirty="0">
                <a:solidFill>
                  <a:srgbClr val="FF0000"/>
                </a:solidFill>
                <a:latin typeface="Times-Italic"/>
              </a:rPr>
              <a:t>type</a:t>
            </a:r>
            <a:r>
              <a:rPr lang="en-US" sz="2000" b="1" i="0" u="none" strike="noStrike" baseline="0" dirty="0">
                <a:solidFill>
                  <a:srgbClr val="FF0000"/>
                </a:solidFill>
                <a:latin typeface="Times-Roman"/>
              </a:rPr>
              <a:t>.</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The </a:t>
            </a:r>
            <a:r>
              <a:rPr lang="en-US" sz="2000" b="1" i="1" dirty="0">
                <a:solidFill>
                  <a:srgbClr val="FF0000"/>
                </a:solidFill>
                <a:latin typeface="Times-Italic"/>
              </a:rPr>
              <a:t>type</a:t>
            </a:r>
            <a:r>
              <a:rPr lang="en-US" sz="2000" b="0" i="0" u="none" strike="noStrike" baseline="0" dirty="0">
                <a:latin typeface="Times-Roman"/>
              </a:rPr>
              <a:t> specifies a set of properties held in common by all values of that </a:t>
            </a:r>
            <a:r>
              <a:rPr lang="en-US" sz="2000" b="1" i="1" dirty="0">
                <a:solidFill>
                  <a:srgbClr val="FF0000"/>
                </a:solidFill>
                <a:latin typeface="Times-Italic"/>
              </a:rPr>
              <a:t>type</a:t>
            </a:r>
            <a:r>
              <a:rPr lang="en-US" sz="2000" b="0" i="0" u="none" strike="noStrike" baseline="0" dirty="0">
                <a:latin typeface="Times-Roman"/>
              </a:rPr>
              <a:t>. </a:t>
            </a:r>
          </a:p>
          <a:p>
            <a:pPr marL="342900" indent="-342900" algn="just">
              <a:buFont typeface="Arial" panose="020B0604020202020204" pitchFamily="34" charset="0"/>
              <a:buChar char="•"/>
            </a:pPr>
            <a:endParaRPr lang="en-US" sz="2000" dirty="0">
              <a:latin typeface="Times-Roman"/>
            </a:endParaRPr>
          </a:p>
          <a:p>
            <a:pPr marL="457200" indent="-457200" algn="just">
              <a:buAutoNum type="arabicParenBoth"/>
            </a:pPr>
            <a:r>
              <a:rPr lang="en-US" sz="2000" b="0" i="0" u="none" strike="noStrike" baseline="0" dirty="0">
                <a:latin typeface="Times-Roman"/>
              </a:rPr>
              <a:t>Type can be specified by membership</a:t>
            </a:r>
          </a:p>
          <a:p>
            <a:pPr algn="just"/>
            <a:r>
              <a:rPr lang="en-US" sz="2000" dirty="0">
                <a:latin typeface="Times-Roman"/>
              </a:rPr>
              <a:t>	</a:t>
            </a:r>
            <a:r>
              <a:rPr lang="en-US" sz="2000" b="1" i="1" dirty="0">
                <a:solidFill>
                  <a:srgbClr val="FF0000"/>
                </a:solidFill>
                <a:latin typeface="Times-Italic"/>
              </a:rPr>
              <a:t>F</a:t>
            </a:r>
            <a:r>
              <a:rPr lang="en-US" sz="2000" dirty="0">
                <a:latin typeface="Times-Roman"/>
              </a:rPr>
              <a:t>or example, </a:t>
            </a:r>
          </a:p>
          <a:p>
            <a:pPr marL="800100" lvl="1" indent="-342900" algn="just">
              <a:buFont typeface="Arial" panose="020B0604020202020204" pitchFamily="34" charset="0"/>
              <a:buChar char="•"/>
            </a:pPr>
            <a:r>
              <a:rPr lang="en-US" sz="2000" dirty="0">
                <a:latin typeface="Times-Roman"/>
              </a:rPr>
              <a:t>an integer might be any whole number </a:t>
            </a:r>
            <a:r>
              <a:rPr lang="en-US" sz="2000" i="1" dirty="0" err="1">
                <a:latin typeface="Times-Italic"/>
              </a:rPr>
              <a:t>i</a:t>
            </a:r>
            <a:r>
              <a:rPr lang="en-US" sz="2000" i="1" dirty="0">
                <a:latin typeface="Times-Italic"/>
              </a:rPr>
              <a:t> </a:t>
            </a:r>
            <a:r>
              <a:rPr lang="en-US" sz="2000" dirty="0">
                <a:latin typeface="Times-Roman"/>
              </a:rPr>
              <a:t>in the range -2</a:t>
            </a:r>
            <a:r>
              <a:rPr lang="en-US" sz="2000" baseline="30000" dirty="0">
                <a:latin typeface="Times-Roman"/>
              </a:rPr>
              <a:t>31</a:t>
            </a:r>
            <a:r>
              <a:rPr lang="en-US" sz="2000" dirty="0">
                <a:latin typeface="Times-Roman"/>
              </a:rPr>
              <a:t> &lt;</a:t>
            </a:r>
            <a:r>
              <a:rPr lang="en-US" sz="2000" dirty="0">
                <a:latin typeface="MTSY"/>
              </a:rPr>
              <a:t> </a:t>
            </a:r>
            <a:r>
              <a:rPr lang="en-US" sz="2000" i="1" dirty="0" err="1">
                <a:latin typeface="Times-Italic"/>
              </a:rPr>
              <a:t>i</a:t>
            </a:r>
            <a:r>
              <a:rPr lang="en-US" sz="2000" i="1" dirty="0">
                <a:latin typeface="Times-Italic"/>
              </a:rPr>
              <a:t> </a:t>
            </a:r>
            <a:r>
              <a:rPr lang="en-US" sz="2000" dirty="0">
                <a:latin typeface="RMTMI"/>
              </a:rPr>
              <a:t>&lt; </a:t>
            </a:r>
            <a:r>
              <a:rPr lang="en-US" sz="2000" dirty="0">
                <a:latin typeface="Times-Roman"/>
              </a:rPr>
              <a:t>2</a:t>
            </a:r>
            <a:r>
              <a:rPr lang="en-US" sz="2000" baseline="30000" dirty="0">
                <a:latin typeface="Times-Roman"/>
              </a:rPr>
              <a:t>31</a:t>
            </a:r>
            <a:r>
              <a:rPr lang="en-US" sz="2000" dirty="0">
                <a:latin typeface="Times-Roman"/>
              </a:rPr>
              <a:t>, or </a:t>
            </a:r>
          </a:p>
          <a:p>
            <a:pPr marL="800100" lvl="1" indent="-342900" algn="just">
              <a:buFont typeface="Arial" panose="020B0604020202020204" pitchFamily="34" charset="0"/>
              <a:buChar char="•"/>
            </a:pPr>
            <a:r>
              <a:rPr lang="en-US" sz="2000" dirty="0">
                <a:latin typeface="Times-Roman"/>
              </a:rPr>
              <a:t>‘</a:t>
            </a:r>
            <a:r>
              <a:rPr lang="en-US" sz="2000" i="1" dirty="0">
                <a:latin typeface="LetterGothic"/>
              </a:rPr>
              <a:t>red</a:t>
            </a:r>
            <a:r>
              <a:rPr lang="en-US" sz="2000" dirty="0">
                <a:latin typeface="LetterGothic"/>
              </a:rPr>
              <a:t>’ </a:t>
            </a:r>
            <a:r>
              <a:rPr lang="en-US" sz="2000" dirty="0">
                <a:latin typeface="Times-Roman"/>
              </a:rPr>
              <a:t>might be a value in an enumerated type </a:t>
            </a:r>
            <a:r>
              <a:rPr lang="en-US" sz="2000" dirty="0">
                <a:latin typeface="LetterGothic"/>
              </a:rPr>
              <a:t>colors</a:t>
            </a:r>
            <a:r>
              <a:rPr lang="en-US" sz="2000" dirty="0">
                <a:latin typeface="Times-Roman"/>
              </a:rPr>
              <a:t>, defined as the set {</a:t>
            </a:r>
            <a:r>
              <a:rPr lang="en-US" sz="2000" dirty="0">
                <a:latin typeface="LetterGothic"/>
              </a:rPr>
              <a:t>red, orange, yellow, green, blue, brown, black, white</a:t>
            </a:r>
            <a:r>
              <a:rPr lang="en-US" sz="2000" dirty="0">
                <a:latin typeface="MTSY"/>
              </a:rPr>
              <a:t>}</a:t>
            </a:r>
            <a:endParaRPr lang="en-US" sz="2000" dirty="0"/>
          </a:p>
          <a:p>
            <a:pPr algn="just"/>
            <a:endParaRPr lang="en-US" sz="2000" dirty="0">
              <a:latin typeface="Times-Roman"/>
            </a:endParaRPr>
          </a:p>
          <a:p>
            <a:pPr algn="just"/>
            <a:r>
              <a:rPr lang="en-US" sz="2000" dirty="0">
                <a:latin typeface="Times-Roman"/>
              </a:rPr>
              <a:t>(2) Type can be specified by rules</a:t>
            </a:r>
          </a:p>
          <a:p>
            <a:pPr algn="l"/>
            <a:r>
              <a:rPr lang="en-US" sz="2000" b="0" i="0" u="none" strike="noStrike" baseline="0" dirty="0">
                <a:latin typeface="Times-Roman"/>
              </a:rPr>
              <a:t>	For Example – “</a:t>
            </a:r>
            <a:r>
              <a:rPr lang="en-US" sz="1800" b="0" i="0" u="none" strike="noStrike" baseline="0" dirty="0">
                <a:latin typeface="Times-Roman"/>
              </a:rPr>
              <a:t>the declaration of a structure in </a:t>
            </a:r>
            <a:r>
              <a:rPr lang="en-US" sz="1800" b="0" i="0" u="none" strike="noStrike" baseline="0" dirty="0">
                <a:latin typeface="Times-RomanSC"/>
              </a:rPr>
              <a:t>c </a:t>
            </a:r>
            <a:r>
              <a:rPr lang="en-US" sz="1800" b="0" i="0" u="none" strike="noStrike" baseline="0" dirty="0">
                <a:latin typeface="Times-Roman"/>
              </a:rPr>
              <a:t>defines a type.”</a:t>
            </a:r>
          </a:p>
          <a:p>
            <a:pPr algn="l"/>
            <a:r>
              <a:rPr lang="en-US" dirty="0">
                <a:latin typeface="Times-Roman"/>
              </a:rPr>
              <a:t>                            - it specifies the structure name, individual component’s data type and size.</a:t>
            </a:r>
          </a:p>
          <a:p>
            <a:pPr algn="l"/>
            <a:endParaRPr lang="en-US" sz="2000" b="0" i="0" u="none" strike="noStrike" baseline="0" dirty="0">
              <a:latin typeface="Times-Roman"/>
            </a:endParaRPr>
          </a:p>
          <a:p>
            <a:pPr algn="l"/>
            <a:r>
              <a:rPr lang="en-US" sz="2000" dirty="0">
                <a:latin typeface="Times-Roman"/>
              </a:rPr>
              <a:t>“Some types are predefined in the programming languages and some are define by the users”</a:t>
            </a:r>
          </a:p>
          <a:p>
            <a:pPr algn="l"/>
            <a:endParaRPr lang="en-US" sz="2000" b="0" i="0" u="none" strike="noStrike" baseline="0" dirty="0">
              <a:latin typeface="Times-Roman"/>
            </a:endParaRPr>
          </a:p>
          <a:p>
            <a:pPr algn="l"/>
            <a:r>
              <a:rPr lang="en-US" sz="2000" b="1" i="1" u="none" strike="noStrike" baseline="0" dirty="0">
                <a:solidFill>
                  <a:srgbClr val="0070C0"/>
                </a:solidFill>
                <a:latin typeface="Times-Roman"/>
              </a:rPr>
              <a:t>“For a language, the set of type and the rules to use the types are collectively called as </a:t>
            </a:r>
            <a:r>
              <a:rPr lang="en-US" sz="2000" b="1" i="1" u="none" strike="noStrike" baseline="0" dirty="0">
                <a:solidFill>
                  <a:srgbClr val="FF0000"/>
                </a:solidFill>
                <a:latin typeface="Times-Roman"/>
              </a:rPr>
              <a:t>type system</a:t>
            </a:r>
            <a:r>
              <a:rPr lang="en-US" sz="2000" b="1" i="1" u="none" strike="noStrike" baseline="0" dirty="0">
                <a:solidFill>
                  <a:srgbClr val="0070C0"/>
                </a:solidFill>
                <a:latin typeface="Times-Roman"/>
              </a:rPr>
              <a:t>”</a:t>
            </a:r>
            <a:endParaRPr lang="en-US" sz="2000" b="1" i="1" dirty="0">
              <a:solidFill>
                <a:srgbClr val="0070C0"/>
              </a:solidFill>
              <a:latin typeface="Times-Italic"/>
            </a:endParaRPr>
          </a:p>
        </p:txBody>
      </p:sp>
      <p:sp>
        <p:nvSpPr>
          <p:cNvPr id="3" name="TextBox 2">
            <a:extLst>
              <a:ext uri="{FF2B5EF4-FFF2-40B4-BE49-F238E27FC236}">
                <a16:creationId xmlns:a16="http://schemas.microsoft.com/office/drawing/2014/main" id="{EB6ABC0A-4A2C-4E2C-8894-9C6803D74488}"/>
              </a:ext>
            </a:extLst>
          </p:cNvPr>
          <p:cNvSpPr txBox="1"/>
          <p:nvPr/>
        </p:nvSpPr>
        <p:spPr>
          <a:xfrm>
            <a:off x="9959925" y="822140"/>
            <a:ext cx="1783180" cy="830997"/>
          </a:xfrm>
          <a:prstGeom prst="rect">
            <a:avLst/>
          </a:prstGeom>
          <a:solidFill>
            <a:schemeClr val="accent4">
              <a:lumMod val="20000"/>
              <a:lumOff val="80000"/>
            </a:schemeClr>
          </a:solidFill>
          <a:ln>
            <a:solidFill>
              <a:schemeClr val="tx1">
                <a:lumMod val="65000"/>
                <a:lumOff val="35000"/>
              </a:schemeClr>
            </a:solidFill>
          </a:ln>
        </p:spPr>
        <p:txBody>
          <a:bodyPr wrap="none" rtlCol="0">
            <a:spAutoFit/>
          </a:bodyPr>
          <a:lstStyle/>
          <a:p>
            <a:r>
              <a:rPr lang="en-US" sz="2400" b="1" dirty="0"/>
              <a:t>Int a = 10 ;</a:t>
            </a:r>
          </a:p>
          <a:p>
            <a:r>
              <a:rPr lang="en-US" sz="2400" b="1" dirty="0"/>
              <a:t>float b = 2.3;</a:t>
            </a:r>
          </a:p>
        </p:txBody>
      </p:sp>
    </p:spTree>
    <p:extLst>
      <p:ext uri="{BB962C8B-B14F-4D97-AF65-F5344CB8AC3E}">
        <p14:creationId xmlns:p14="http://schemas.microsoft.com/office/powerpoint/2010/main" val="78061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mc:AlternateContent xmlns:mc="http://schemas.openxmlformats.org/markup-compatibility/2006">
              <mc:Choice xmlns:v="urn:schemas-microsoft-com:vml" Requires="v">
                <p:oleObj spid="_x0000_s8288" name="Bitmap Image" r:id="rId3" imgW="5562720" imgH="3790800" progId="PBrush">
                  <p:embed/>
                </p:oleObj>
              </mc:Choice>
              <mc:Fallback>
                <p:oleObj name="Bitmap Image" r:id="rId3" imgW="5562720" imgH="3790800" progId="PBrush">
                  <p:embed/>
                  <p:pic>
                    <p:nvPicPr>
                      <p:cNvPr id="2" name="Object 1">
                        <a:extLst>
                          <a:ext uri="{FF2B5EF4-FFF2-40B4-BE49-F238E27FC236}">
                            <a16:creationId xmlns:a16="http://schemas.microsoft.com/office/drawing/2014/main" id="{7C0F1C39-1BBB-4434-9D57-F495D74213B3}"/>
                          </a:ext>
                        </a:extLst>
                      </p:cNvPr>
                      <p:cNvPicPr/>
                      <p:nvPr/>
                    </p:nvPicPr>
                    <p:blipFill>
                      <a:blip r:embed="rId4"/>
                      <a:stretch>
                        <a:fillRect/>
                      </a:stretch>
                    </p:blipFill>
                    <p:spPr>
                      <a:xfrm>
                        <a:off x="1485900" y="488717"/>
                        <a:ext cx="8628770" cy="5880566"/>
                      </a:xfrm>
                      <a:prstGeom prst="rect">
                        <a:avLst/>
                      </a:prstGeom>
                      <a:ln>
                        <a:solidFill>
                          <a:schemeClr val="accent1"/>
                        </a:solidFill>
                      </a:ln>
                    </p:spPr>
                  </p:pic>
                </p:oleObj>
              </mc:Fallback>
            </mc:AlternateContent>
          </a:graphicData>
        </a:graphic>
      </p:graphicFrame>
      <p:sp>
        <p:nvSpPr>
          <p:cNvPr id="3" name="Arrow: Right 2">
            <a:extLst>
              <a:ext uri="{FF2B5EF4-FFF2-40B4-BE49-F238E27FC236}">
                <a16:creationId xmlns:a16="http://schemas.microsoft.com/office/drawing/2014/main" id="{37A75553-49BB-48B7-8F81-57D6852A94F5}"/>
              </a:ext>
            </a:extLst>
          </p:cNvPr>
          <p:cNvSpPr/>
          <p:nvPr/>
        </p:nvSpPr>
        <p:spPr>
          <a:xfrm>
            <a:off x="2461846" y="1688124"/>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08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id="{7BF38288-AC46-45A6-B18F-56C129A89758}"/>
              </a:ext>
            </a:extLst>
          </p:cNvPr>
          <p:cNvSpPr txBox="1"/>
          <p:nvPr/>
        </p:nvSpPr>
        <p:spPr>
          <a:xfrm>
            <a:off x="3852204" y="0"/>
            <a:ext cx="330859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The purpose of a type system</a:t>
            </a:r>
          </a:p>
        </p:txBody>
      </p:sp>
      <p:sp>
        <p:nvSpPr>
          <p:cNvPr id="5" name="TextBox 4">
            <a:extLst>
              <a:ext uri="{FF2B5EF4-FFF2-40B4-BE49-F238E27FC236}">
                <a16:creationId xmlns:a16="http://schemas.microsoft.com/office/drawing/2014/main" id="{23F0F04A-5A25-4A16-8EC1-28D41D352544}"/>
              </a:ext>
            </a:extLst>
          </p:cNvPr>
          <p:cNvSpPr txBox="1"/>
          <p:nvPr/>
        </p:nvSpPr>
        <p:spPr>
          <a:xfrm>
            <a:off x="239151" y="654037"/>
            <a:ext cx="11507372" cy="4154984"/>
          </a:xfrm>
          <a:prstGeom prst="rect">
            <a:avLst/>
          </a:prstGeom>
          <a:noFill/>
          <a:ln>
            <a:solidFill>
              <a:schemeClr val="tx1"/>
            </a:solidFill>
          </a:ln>
        </p:spPr>
        <p:txBody>
          <a:bodyPr wrap="square">
            <a:spAutoFit/>
          </a:bodyPr>
          <a:lstStyle/>
          <a:p>
            <a:pPr marL="342900" indent="-342900" algn="just">
              <a:buFont typeface="Arial" panose="020B0604020202020204" pitchFamily="34" charset="0"/>
              <a:buChar char="•"/>
            </a:pPr>
            <a:r>
              <a:rPr lang="en-US" sz="2400" b="0" i="0" u="none" strike="noStrike" baseline="0" dirty="0">
                <a:latin typeface="Times-Roman"/>
              </a:rPr>
              <a:t>Programming-language designers introduce type systems so that they can specify program behavior at a </a:t>
            </a:r>
            <a:r>
              <a:rPr lang="en-US" sz="2400" b="1" i="1" u="none" strike="noStrike" baseline="0" dirty="0">
                <a:solidFill>
                  <a:srgbClr val="FF0000"/>
                </a:solidFill>
                <a:latin typeface="Times-Roman"/>
              </a:rPr>
              <a:t>more precise level </a:t>
            </a:r>
            <a:r>
              <a:rPr lang="en-US" sz="2400" b="0" i="0" u="none" strike="noStrike" baseline="0" dirty="0">
                <a:latin typeface="Times-Roman"/>
              </a:rPr>
              <a:t>than is possible in a </a:t>
            </a:r>
            <a:r>
              <a:rPr lang="en-US" sz="2400" b="1" i="1" u="none" strike="noStrike" baseline="0" dirty="0">
                <a:solidFill>
                  <a:srgbClr val="0070C0"/>
                </a:solidFill>
                <a:latin typeface="Times-Roman"/>
              </a:rPr>
              <a:t>context-free grammar</a:t>
            </a:r>
            <a:r>
              <a:rPr lang="en-US" sz="2400" b="0" i="0" u="none" strike="noStrike" baseline="0" dirty="0">
                <a:latin typeface="Times-Roman"/>
              </a:rPr>
              <a:t>.</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The type system creates a </a:t>
            </a:r>
            <a:r>
              <a:rPr lang="en-US" sz="2400" b="1" i="1" dirty="0">
                <a:solidFill>
                  <a:srgbClr val="FF0000"/>
                </a:solidFill>
                <a:latin typeface="Times-Roman"/>
              </a:rPr>
              <a:t>second vocabulary </a:t>
            </a:r>
            <a:r>
              <a:rPr lang="en-US" sz="2400" b="0" i="0" u="none" strike="noStrike" baseline="0" dirty="0">
                <a:latin typeface="Times-Roman"/>
              </a:rPr>
              <a:t>for describing both the </a:t>
            </a:r>
            <a:r>
              <a:rPr lang="en-US" sz="2400" b="1" i="1" dirty="0">
                <a:solidFill>
                  <a:srgbClr val="FF0000"/>
                </a:solidFill>
                <a:latin typeface="Times-Roman"/>
              </a:rPr>
              <a:t>form</a:t>
            </a:r>
            <a:r>
              <a:rPr lang="en-US" sz="2400" b="0" i="0" u="none" strike="noStrike" baseline="0" dirty="0">
                <a:latin typeface="Times-Roman"/>
              </a:rPr>
              <a:t> and </a:t>
            </a:r>
            <a:r>
              <a:rPr lang="en-US" sz="2400" b="1" i="1" dirty="0">
                <a:solidFill>
                  <a:srgbClr val="FF0000"/>
                </a:solidFill>
                <a:latin typeface="Times-Roman"/>
              </a:rPr>
              <a:t>behavior</a:t>
            </a:r>
            <a:r>
              <a:rPr lang="en-US" sz="2400" b="0" i="0" u="none" strike="noStrike" baseline="0" dirty="0">
                <a:latin typeface="Times-Roman"/>
              </a:rPr>
              <a:t> of valid programs.</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Analyzing a program from the perspective of its type system </a:t>
            </a:r>
            <a:r>
              <a:rPr lang="en-US" sz="2400" b="1" i="1" dirty="0">
                <a:solidFill>
                  <a:srgbClr val="FF0000"/>
                </a:solidFill>
                <a:latin typeface="Times-Roman"/>
              </a:rPr>
              <a:t>yields information</a:t>
            </a:r>
            <a:r>
              <a:rPr lang="en-US" sz="2400" b="0" i="0" u="none" strike="noStrike" baseline="0" dirty="0">
                <a:latin typeface="Times-Roman"/>
              </a:rPr>
              <a:t> that cannot be obtained using the techniques of scanning and parsing.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In a compiler, this information is typically used for three distinct purposes: </a:t>
            </a:r>
            <a:r>
              <a:rPr lang="en-US" sz="2400" b="1" i="1" dirty="0">
                <a:solidFill>
                  <a:srgbClr val="FF0000"/>
                </a:solidFill>
                <a:latin typeface="Times-Roman"/>
              </a:rPr>
              <a:t>safety, expressiveness, </a:t>
            </a:r>
            <a:r>
              <a:rPr lang="en-US" sz="2400" dirty="0">
                <a:latin typeface="Times-Roman"/>
              </a:rPr>
              <a:t>and</a:t>
            </a:r>
            <a:r>
              <a:rPr lang="en-US" sz="2400" b="1" i="1" dirty="0">
                <a:solidFill>
                  <a:srgbClr val="FF0000"/>
                </a:solidFill>
                <a:latin typeface="Times-Roman"/>
              </a:rPr>
              <a:t> runtime efficiency.</a:t>
            </a:r>
          </a:p>
        </p:txBody>
      </p:sp>
    </p:spTree>
    <p:extLst>
      <p:ext uri="{BB962C8B-B14F-4D97-AF65-F5344CB8AC3E}">
        <p14:creationId xmlns:p14="http://schemas.microsoft.com/office/powerpoint/2010/main" val="2893142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TotalTime>
  <Words>5504</Words>
  <Application>Microsoft Office PowerPoint</Application>
  <PresentationFormat>Widescreen</PresentationFormat>
  <Paragraphs>549</Paragraphs>
  <Slides>60</Slides>
  <Notes>3</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8" baseType="lpstr">
      <vt:lpstr>Arial</vt:lpstr>
      <vt:lpstr>Calibri</vt:lpstr>
      <vt:lpstr>Calibri Light</vt:lpstr>
      <vt:lpstr>CMSY9</vt:lpstr>
      <vt:lpstr>LetterGothic</vt:lpstr>
      <vt:lpstr>LetterGothic-Slant_167</vt:lpstr>
      <vt:lpstr>MTSY</vt:lpstr>
      <vt:lpstr>Myriad-Bold</vt:lpstr>
      <vt:lpstr>Myriad-BoldItalic</vt:lpstr>
      <vt:lpstr>Myriad-CnBold</vt:lpstr>
      <vt:lpstr>Myriad-Light-Condensed</vt:lpstr>
      <vt:lpstr>RMTMI</vt:lpstr>
      <vt:lpstr>Times-Italic</vt:lpstr>
      <vt:lpstr>Times-Roman</vt:lpstr>
      <vt:lpstr>Times-RomanSC</vt:lpstr>
      <vt:lpstr>Verdana</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 Sensitive Analysis Adhoc syntax-directed translation (AHSDT)</vt:lpstr>
      <vt:lpstr>The Realist’s Alternative Adhoc syntax-directed translation(AHSDT)</vt:lpstr>
      <vt:lpstr>AHSDT</vt:lpstr>
      <vt:lpstr>AHSDT in LR(1) parser</vt:lpstr>
      <vt:lpstr>PowerPoint Presentation</vt:lpstr>
      <vt:lpstr>AHSDT in LL(1) Parser</vt:lpstr>
      <vt:lpstr>ANTLR specification of previous slide</vt:lpstr>
      <vt:lpstr>Chapter-1 Recap :  A straight-line programming language</vt:lpstr>
      <vt:lpstr>Tree representation of the following sample program for Grammar-3 a := 5+3; b := (print(a, a-1), 10*a); print(b)</vt:lpstr>
      <vt:lpstr>Syntax separate from interpretation style of program</vt:lpstr>
      <vt:lpstr>Step-1: Representation of syntax(Grammar-3) as a OO program</vt:lpstr>
      <vt:lpstr>PowerPoint Presentation</vt:lpstr>
      <vt:lpstr>Step-2: Interpreter code for program representation of Grammar-3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Jeyakumar G (CSE)</dc:creator>
  <cp:lastModifiedBy>Dr. Jeyakumar G (CSE)</cp:lastModifiedBy>
  <cp:revision>117</cp:revision>
  <dcterms:created xsi:type="dcterms:W3CDTF">2022-09-05T09:09:15Z</dcterms:created>
  <dcterms:modified xsi:type="dcterms:W3CDTF">2022-11-18T08:37:01Z</dcterms:modified>
</cp:coreProperties>
</file>