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6" r:id="rId2"/>
    <p:sldId id="275" r:id="rId3"/>
    <p:sldId id="273" r:id="rId4"/>
    <p:sldId id="274" r:id="rId5"/>
    <p:sldId id="276" r:id="rId6"/>
    <p:sldId id="260" r:id="rId7"/>
    <p:sldId id="259" r:id="rId8"/>
    <p:sldId id="265" r:id="rId9"/>
    <p:sldId id="262" r:id="rId10"/>
    <p:sldId id="279" r:id="rId11"/>
    <p:sldId id="280" r:id="rId12"/>
    <p:sldId id="281" r:id="rId13"/>
    <p:sldId id="261" r:id="rId14"/>
    <p:sldId id="264" r:id="rId15"/>
    <p:sldId id="285" r:id="rId16"/>
    <p:sldId id="286" r:id="rId17"/>
    <p:sldId id="282" r:id="rId18"/>
    <p:sldId id="283" r:id="rId19"/>
    <p:sldId id="341" r:id="rId20"/>
    <p:sldId id="343" r:id="rId21"/>
    <p:sldId id="263" r:id="rId22"/>
    <p:sldId id="369" r:id="rId23"/>
    <p:sldId id="344" r:id="rId24"/>
    <p:sldId id="345" r:id="rId25"/>
    <p:sldId id="346" r:id="rId26"/>
    <p:sldId id="350" r:id="rId27"/>
    <p:sldId id="314" r:id="rId28"/>
    <p:sldId id="316" r:id="rId29"/>
    <p:sldId id="317" r:id="rId30"/>
    <p:sldId id="303" r:id="rId31"/>
    <p:sldId id="365" r:id="rId32"/>
    <p:sldId id="367" r:id="rId33"/>
    <p:sldId id="368" r:id="rId34"/>
    <p:sldId id="277" r:id="rId35"/>
    <p:sldId id="370" r:id="rId36"/>
    <p:sldId id="347" r:id="rId37"/>
    <p:sldId id="371" r:id="rId38"/>
    <p:sldId id="375" r:id="rId39"/>
    <p:sldId id="372" r:id="rId40"/>
    <p:sldId id="373" r:id="rId41"/>
    <p:sldId id="376" r:id="rId42"/>
    <p:sldId id="377" r:id="rId43"/>
    <p:sldId id="257" r:id="rId44"/>
    <p:sldId id="258" r:id="rId45"/>
    <p:sldId id="378" r:id="rId46"/>
    <p:sldId id="379" r:id="rId47"/>
    <p:sldId id="383" r:id="rId48"/>
    <p:sldId id="380" r:id="rId49"/>
    <p:sldId id="38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59A03-4BC8-4E39-BF24-E679CA958A3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2D329-1A15-4875-B4EE-7F972842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D144B-9CFD-458D-BA5E-9626DEBB13C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4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D144B-9CFD-458D-BA5E-9626DEBB13C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8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D144B-9CFD-458D-BA5E-9626DEBB13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3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D144B-9CFD-458D-BA5E-9626DEBB13C7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D144B-9CFD-458D-BA5E-9626DEBB13C7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5D87-068A-4357-A4BA-E469F44FF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63F71-C268-418A-A134-54AF53B83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D556-A180-4B74-988E-F1E1D282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A1A5-A6FD-4B2E-B2E6-AAF39B99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521D-FBC2-4856-8C9B-6E98785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56B2-7440-40AA-8677-79BA50FE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3ACEB-AE6E-4105-B3FB-CDB5697B2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FBE0-3D76-4966-A0E5-43B9B0C1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EC29-CA04-4639-AA62-6DF76361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C6DA-0EAC-412B-9096-520A88D2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27225-2185-4B15-BB2C-AE6DD3B5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38699-24EC-44F5-8D81-7EC62677C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8D82-2C32-4BBB-A7D2-933AC481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6B14-DA2F-4B03-B523-0982E1B3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800F-3B9F-4F5D-813A-A6C4A544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A96C-77E4-4226-95E2-D6C2EC1F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D613-9E0F-4C68-8702-C6B0C071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088F-B61D-40A7-83A9-22187588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8083-A8AA-4D4B-A349-04C63015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FAAF-FBA6-4899-B884-0EBD0F0D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0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4751-96EB-4FD0-80A2-AE23F187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F739F-F5D5-45A8-99DA-5EE7E40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8470-4D1E-444C-912E-5D7D86B0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D231-9B6B-45AF-AF0E-9D43FBA7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2E7B-DF26-4FC7-BCBD-89DA6FB8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9D2-6CDA-4469-93FC-5A35B41D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61CC-5FD2-4E74-81F2-86B85D36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9E14-C34B-4188-9D08-E00643CE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1ABD-2F41-445A-B015-D2228DB8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201BB-6A53-4E4F-81A5-1CD3F48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F77C-C01D-4252-B710-249BDAE8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5ED0-D973-4AA1-A74C-B0203F3B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C7FE-C675-43C2-8260-956B223A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93D8-4DF2-4639-9822-77BFE03F0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A0492-2A9B-4F9A-AAFA-ABB4D3A0E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02012-7460-4441-96E8-F32FB196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7B120-328D-4B6B-B5D9-92B9F611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95577-8331-4F40-B476-BBA9BD7C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58423-40CD-484D-999F-D8879039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1901-4365-4DD4-8809-FBAD2AA9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FBFEF-3693-4C74-8A71-6079544A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F03BE-D232-481F-9BBE-39AC1C18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4B563-5D92-4EE1-94E0-C382930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9C672-A435-4FD4-9D82-DC4E6BBF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995A5-10B0-42E0-A6F1-B6E64D0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B420-D3BF-4DA4-AF27-A1391EED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19FF-3BDB-4468-9390-A8E7E89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79B1-1F2F-480C-B6B2-B4D3D567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96EB-2365-4963-B375-F019E919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8312C-B5C2-47A0-A4B8-B3C9BBFD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C54E-8C1F-4FC3-A766-20C31E82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104F-CAC5-4BC0-8D2F-49142E0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5688-57A9-4A48-8739-3984EAF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00E4-E69C-4B96-BAA6-394EF4A52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915E2-2D99-43E9-A01C-8698E929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7D037-5FD6-4185-AA8C-6B4BB7B1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75245-914C-4A53-BF81-1B80E605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F836E-B948-448F-AD79-A1595AB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2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089AC-3475-4EE2-88CF-2298E5A8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C536-EADB-478F-9438-7A691210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6795-DC27-45AE-BEA6-222F88DD4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B7EC-99FA-4039-825D-83F01561BB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490E-2BC8-4CCD-9D97-B814CA568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5918-6469-49CA-8584-5143763A4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BA0B-8DF8-48F6-BEBF-E1848D01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7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7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E25246-57A7-434A-A00A-72368EA1ABC9}"/>
              </a:ext>
            </a:extLst>
          </p:cNvPr>
          <p:cNvSpPr txBox="1"/>
          <p:nvPr/>
        </p:nvSpPr>
        <p:spPr>
          <a:xfrm>
            <a:off x="1304778" y="1203179"/>
            <a:ext cx="72202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Runtime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Procedural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14E08-C115-42C3-B0AD-E755FE82EA60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C7668-0EAD-49E8-935F-04CA07BB1319}"/>
              </a:ext>
            </a:extLst>
          </p:cNvPr>
          <p:cNvSpPr txBox="1"/>
          <p:nvPr/>
        </p:nvSpPr>
        <p:spPr>
          <a:xfrm>
            <a:off x="2726787" y="0"/>
            <a:ext cx="151285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C1E17-7092-4253-A0CB-CD8D33D783C3}"/>
              </a:ext>
            </a:extLst>
          </p:cNvPr>
          <p:cNvSpPr txBox="1"/>
          <p:nvPr/>
        </p:nvSpPr>
        <p:spPr>
          <a:xfrm>
            <a:off x="159433" y="484894"/>
            <a:ext cx="9139312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Procedure Call Abstraction </a:t>
            </a:r>
          </a:p>
          <a:p>
            <a:pPr marL="342900" indent="-342900" algn="just">
              <a:buAutoNum type="arabicPeriod"/>
            </a:pPr>
            <a:endParaRPr lang="en-US" sz="2400" b="1" i="1" u="none" strike="noStrike" baseline="0" dirty="0">
              <a:solidFill>
                <a:srgbClr val="002060"/>
              </a:solidFill>
              <a:latin typeface="Times-Italic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Procedural languages support an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Roman"/>
              </a:rPr>
              <a:t>abstraction for procedure calls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Each language has a standard mechanism to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invoke</a:t>
            </a:r>
            <a:r>
              <a:rPr lang="en-US" sz="2400" b="0" i="0" u="none" strike="noStrike" baseline="0" dirty="0">
                <a:latin typeface="Times-Roman"/>
              </a:rPr>
              <a:t> a procedure and map a set of arguments, or parameters, from the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caller’s name space </a:t>
            </a:r>
            <a:r>
              <a:rPr lang="en-US" sz="2400" b="0" i="0" u="none" strike="noStrike" baseline="0" dirty="0">
                <a:latin typeface="Times-Roman"/>
              </a:rPr>
              <a:t>to the </a:t>
            </a:r>
            <a:r>
              <a:rPr lang="en-US" sz="2400" i="1" dirty="0" err="1">
                <a:solidFill>
                  <a:srgbClr val="FF0000"/>
                </a:solidFill>
                <a:latin typeface="Times-Roman"/>
              </a:rPr>
              <a:t>callee’s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 name space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This abstraction typically includes a mechanism to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return control </a:t>
            </a:r>
            <a:r>
              <a:rPr lang="en-US" sz="2400" b="0" i="0" u="none" strike="noStrike" baseline="0" dirty="0">
                <a:latin typeface="Times-Roman"/>
              </a:rPr>
              <a:t>to the caller and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continue execution </a:t>
            </a:r>
            <a:r>
              <a:rPr lang="en-US" sz="2400" b="0" i="0" u="none" strike="noStrike" baseline="0" dirty="0">
                <a:latin typeface="Times-Roman"/>
              </a:rPr>
              <a:t>at the </a:t>
            </a:r>
            <a:r>
              <a:rPr lang="en-US" sz="2400" b="0" i="0" u="none" strike="noStrike" baseline="0" dirty="0" err="1">
                <a:latin typeface="Times-Roman"/>
              </a:rPr>
              <a:t>pointimmediately</a:t>
            </a:r>
            <a:r>
              <a:rPr lang="en-US" sz="2400" b="0" i="0" u="none" strike="noStrike" baseline="0" dirty="0">
                <a:latin typeface="Times-Roman"/>
              </a:rPr>
              <a:t> after the call. </a:t>
            </a:r>
            <a:endParaRPr lang="en-US" sz="2400" dirty="0">
              <a:latin typeface="Times-Roman"/>
            </a:endParaRPr>
          </a:p>
        </p:txBody>
      </p:sp>
      <p:pic>
        <p:nvPicPr>
          <p:cNvPr id="8194" name="Picture 2" descr="콜러(caller)와 콜리(callee) ~ cr3denza">
            <a:extLst>
              <a:ext uri="{FF2B5EF4-FFF2-40B4-BE49-F238E27FC236}">
                <a16:creationId xmlns:a16="http://schemas.microsoft.com/office/drawing/2014/main" id="{52D58D6A-27ED-42D8-949E-232C7E3E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223" y="528436"/>
            <a:ext cx="2578344" cy="34716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59DD3-6730-4CE2-B5B7-C380BECE9630}"/>
              </a:ext>
            </a:extLst>
          </p:cNvPr>
          <p:cNvSpPr txBox="1"/>
          <p:nvPr/>
        </p:nvSpPr>
        <p:spPr>
          <a:xfrm>
            <a:off x="159433" y="4704883"/>
            <a:ext cx="118262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Most languages allow a procedure to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return one or more values </a:t>
            </a:r>
            <a:r>
              <a:rPr lang="en-US" sz="2400" b="0" i="0" u="none" strike="noStrike" baseline="0" dirty="0">
                <a:latin typeface="Times-Roman"/>
              </a:rPr>
              <a:t>to the caller.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use of standard </a:t>
            </a:r>
            <a:r>
              <a:rPr lang="en-US" sz="2400" b="1" i="1" u="none" strike="noStrike" baseline="0" dirty="0">
                <a:solidFill>
                  <a:srgbClr val="00B0F0"/>
                </a:solidFill>
                <a:latin typeface="Times-Roman"/>
              </a:rPr>
              <a:t>linkage conventions</a:t>
            </a:r>
            <a:r>
              <a:rPr lang="en-US" sz="2400" b="0" i="0" u="none" strike="noStrike" baseline="0" dirty="0">
                <a:latin typeface="Times-Roman"/>
              </a:rPr>
              <a:t>, sometimes referred to as </a:t>
            </a:r>
            <a:r>
              <a:rPr lang="en-US" sz="2400" i="1" dirty="0">
                <a:solidFill>
                  <a:srgbClr val="00B0F0"/>
                </a:solidFill>
                <a:latin typeface="Times-Roman"/>
              </a:rPr>
              <a:t>calling sequences</a:t>
            </a:r>
            <a:r>
              <a:rPr lang="en-US" sz="2400" b="0" i="0" u="none" strike="noStrike" baseline="0" dirty="0">
                <a:latin typeface="Times-Roman"/>
              </a:rPr>
              <a:t>, lets the programmer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invoke code written and compiled by other people </a:t>
            </a:r>
            <a:r>
              <a:rPr lang="en-US" sz="2400" b="0" i="0" u="none" strike="noStrike" baseline="0" dirty="0">
                <a:latin typeface="Times-Roman"/>
              </a:rPr>
              <a:t>and at other times; it lets the application invoke library routines and system services.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54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14E08-C115-42C3-B0AD-E755FE82EA60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C7668-0EAD-49E8-935F-04CA07BB1319}"/>
              </a:ext>
            </a:extLst>
          </p:cNvPr>
          <p:cNvSpPr txBox="1"/>
          <p:nvPr/>
        </p:nvSpPr>
        <p:spPr>
          <a:xfrm>
            <a:off x="2726787" y="0"/>
            <a:ext cx="151285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7420F-9EA4-4519-A33B-E17457012D56}"/>
              </a:ext>
            </a:extLst>
          </p:cNvPr>
          <p:cNvSpPr txBox="1"/>
          <p:nvPr/>
        </p:nvSpPr>
        <p:spPr>
          <a:xfrm>
            <a:off x="98476" y="460286"/>
            <a:ext cx="945862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In most languages, each procedure creates a new and protected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-Roman"/>
              </a:rPr>
              <a:t>name space.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i="1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The programmer can declare new names, such as variables and labels, without concern for the surrounding context.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Inside the procedure, those local declarations take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precedence over any earlier declarations </a:t>
            </a:r>
            <a:r>
              <a:rPr lang="en-US" b="0" i="0" u="none" strike="noStrike" baseline="0" dirty="0">
                <a:latin typeface="Times-Roman"/>
              </a:rPr>
              <a:t>for the same names.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The programmer can create parameters for the procedure that allow the caller to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-Roman"/>
              </a:rPr>
              <a:t>map values </a:t>
            </a:r>
            <a:r>
              <a:rPr lang="en-US" b="0" i="0" u="none" strike="noStrike" baseline="0" dirty="0">
                <a:latin typeface="Times-Roman"/>
              </a:rPr>
              <a:t>and variables in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the caller’s name space </a:t>
            </a:r>
            <a:r>
              <a:rPr lang="en-US" b="0" i="0" u="none" strike="noStrike" baseline="0" dirty="0">
                <a:latin typeface="Times-Roman"/>
              </a:rPr>
              <a:t>into formal parameters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in the </a:t>
            </a:r>
            <a:r>
              <a:rPr lang="en-US" b="1" i="1" dirty="0" err="1">
                <a:solidFill>
                  <a:srgbClr val="FF0000"/>
                </a:solidFill>
                <a:latin typeface="Times-Roman"/>
              </a:rPr>
              <a:t>callee’s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 name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Because the procedure has a known and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separate name space</a:t>
            </a:r>
            <a:r>
              <a:rPr lang="en-US" b="0" i="0" u="none" strike="noStrike" baseline="0" dirty="0">
                <a:latin typeface="Times-Roman"/>
              </a:rPr>
              <a:t>, it can function correctly and consistently when called from different contexts.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Executing a call </a:t>
            </a:r>
            <a:r>
              <a:rPr lang="en-US" b="1" i="1" u="none" strike="noStrike" baseline="0" dirty="0">
                <a:solidFill>
                  <a:srgbClr val="0070C0"/>
                </a:solidFill>
                <a:latin typeface="Times-Roman"/>
              </a:rPr>
              <a:t>instantiates</a:t>
            </a:r>
            <a:r>
              <a:rPr lang="en-US" b="0" i="0" u="none" strike="noStrike" baseline="0" dirty="0">
                <a:latin typeface="Times-Roman"/>
              </a:rPr>
              <a:t> the </a:t>
            </a:r>
            <a:r>
              <a:rPr lang="en-US" b="1" i="1" dirty="0" err="1">
                <a:solidFill>
                  <a:srgbClr val="FF0000"/>
                </a:solidFill>
                <a:latin typeface="Times-Roman"/>
              </a:rPr>
              <a:t>callee’s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 name space</a:t>
            </a:r>
            <a:r>
              <a:rPr lang="en-US" b="0" i="0" u="none" strike="noStrike" baseline="0" dirty="0">
                <a:latin typeface="Times-Roman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The call must create storage for the objects declared by the </a:t>
            </a:r>
            <a:r>
              <a:rPr lang="en-US" b="1" i="1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b="0" i="0" u="none" strike="noStrike" baseline="0" dirty="0">
                <a:latin typeface="Times-Roman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This allocation must be both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automatic and efficient</a:t>
            </a:r>
            <a:r>
              <a:rPr lang="en-US" b="0" i="0" u="none" strike="noStrike" baseline="0" dirty="0">
                <a:latin typeface="Times-Roman"/>
              </a:rPr>
              <a:t>—a consequence of calling the procedure.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889C0-B254-479F-BC0D-4D8A40BACD2E}"/>
              </a:ext>
            </a:extLst>
          </p:cNvPr>
          <p:cNvSpPr txBox="1"/>
          <p:nvPr/>
        </p:nvSpPr>
        <p:spPr>
          <a:xfrm>
            <a:off x="4404312" y="30778"/>
            <a:ext cx="2391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1" u="none" strike="noStrike" baseline="0" dirty="0">
                <a:solidFill>
                  <a:srgbClr val="002060"/>
                </a:solidFill>
                <a:latin typeface="Times-Italic"/>
              </a:rPr>
              <a:t>2. Name Space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D7F96E-599F-4DC2-A2CE-F54EF2111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70122"/>
              </p:ext>
            </p:extLst>
          </p:nvPr>
        </p:nvGraphicFramePr>
        <p:xfrm>
          <a:off x="55529" y="5915400"/>
          <a:ext cx="3137835" cy="75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Bitmap Image" r:id="rId3" imgW="3343320" imgH="809640" progId="PBrush">
                  <p:embed/>
                </p:oleObj>
              </mc:Choice>
              <mc:Fallback>
                <p:oleObj name="Bitmap Image" r:id="rId3" imgW="3343320" imgH="809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29" y="5915400"/>
                        <a:ext cx="3137835" cy="7598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2113893-A258-4E4D-B496-33CFE98C8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25118"/>
              </p:ext>
            </p:extLst>
          </p:nvPr>
        </p:nvGraphicFramePr>
        <p:xfrm>
          <a:off x="3457575" y="5926745"/>
          <a:ext cx="2638425" cy="74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Bitmap Image" r:id="rId5" imgW="2638440" imgH="790560" progId="PBrush">
                  <p:embed/>
                </p:oleObj>
              </mc:Choice>
              <mc:Fallback>
                <p:oleObj name="Bitmap Image" r:id="rId5" imgW="2638440" imgH="790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7575" y="5926745"/>
                        <a:ext cx="2638425" cy="74853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7A954CC-AD9F-4C35-9B89-754E9C848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99840"/>
              </p:ext>
            </p:extLst>
          </p:nvPr>
        </p:nvGraphicFramePr>
        <p:xfrm>
          <a:off x="9599302" y="460286"/>
          <a:ext cx="2536426" cy="334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Bitmap Image" r:id="rId7" imgW="3819600" imgH="3552840" progId="PBrush">
                  <p:embed/>
                </p:oleObj>
              </mc:Choice>
              <mc:Fallback>
                <p:oleObj name="Bitmap Image" r:id="rId7" imgW="3819600" imgH="355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99302" y="460286"/>
                        <a:ext cx="2536426" cy="334303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39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14E08-C115-42C3-B0AD-E755FE82EA60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C7668-0EAD-49E8-935F-04CA07BB1319}"/>
              </a:ext>
            </a:extLst>
          </p:cNvPr>
          <p:cNvSpPr txBox="1"/>
          <p:nvPr/>
        </p:nvSpPr>
        <p:spPr>
          <a:xfrm>
            <a:off x="2726787" y="0"/>
            <a:ext cx="151285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35A1-8A03-42A3-9727-3C4F81EBF9C7}"/>
              </a:ext>
            </a:extLst>
          </p:cNvPr>
          <p:cNvSpPr txBox="1"/>
          <p:nvPr/>
        </p:nvSpPr>
        <p:spPr>
          <a:xfrm>
            <a:off x="140678" y="555735"/>
            <a:ext cx="11549574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3. External Interface </a:t>
            </a:r>
            <a:endParaRPr lang="en-US" sz="2400" b="1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Procedures define the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critical interfaces</a:t>
            </a:r>
            <a:r>
              <a:rPr lang="en-US" sz="2400" b="0" i="0" u="none" strike="noStrike" baseline="0" dirty="0">
                <a:latin typeface="Times-Roman"/>
              </a:rPr>
              <a:t> among 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parts of large software systems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linkage convention </a:t>
            </a:r>
            <a:r>
              <a:rPr lang="en-US" sz="2400" b="0" i="0" u="none" strike="noStrike" baseline="0" dirty="0">
                <a:latin typeface="Times-Roman"/>
              </a:rPr>
              <a:t>defines rules that map names to values and locations, that preserve 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caller’s </a:t>
            </a:r>
            <a:r>
              <a:rPr lang="en-US" sz="2400" b="0" i="0" u="none" strike="noStrike" baseline="0" dirty="0">
                <a:latin typeface="Times-Roman"/>
              </a:rPr>
              <a:t>runtime environment and create the </a:t>
            </a:r>
            <a:r>
              <a:rPr lang="en-US" sz="2400" b="1" i="1" dirty="0" err="1">
                <a:solidFill>
                  <a:srgbClr val="FF0000"/>
                </a:solidFill>
                <a:latin typeface="Times-Roman"/>
              </a:rPr>
              <a:t>callee’s</a:t>
            </a:r>
            <a:r>
              <a:rPr lang="en-US" sz="2400" b="0" i="0" u="none" strike="noStrike" baseline="0" dirty="0">
                <a:latin typeface="Times-Roman"/>
              </a:rPr>
              <a:t> environment, and that transfer control from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caller to </a:t>
            </a:r>
            <a:r>
              <a:rPr lang="en-US" sz="2400" b="1" i="1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 and back.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It creates a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context</a:t>
            </a:r>
            <a:r>
              <a:rPr lang="en-US" sz="2400" b="0" i="0" u="none" strike="noStrike" baseline="0" dirty="0">
                <a:latin typeface="Times-Roman"/>
              </a:rPr>
              <a:t> in which the programmer can safely invoke code written by other people.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existence of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uniform calling sequences </a:t>
            </a:r>
            <a:r>
              <a:rPr lang="en-US" sz="2400" b="0" i="0" u="none" strike="noStrike" baseline="0" dirty="0">
                <a:latin typeface="Times-Roman"/>
              </a:rPr>
              <a:t>allows the development and use of libraries and system calls.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Without a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linkage convention</a:t>
            </a:r>
            <a:r>
              <a:rPr lang="en-US" sz="2400" b="0" i="0" u="none" strike="noStrike" baseline="0" dirty="0">
                <a:latin typeface="Times-Roman"/>
              </a:rPr>
              <a:t>, both the programmer and the compiler would need detailed knowledge about the implementation of the </a:t>
            </a:r>
            <a:r>
              <a:rPr lang="en-US" sz="2400" b="0" i="0" u="none" strike="noStrike" baseline="0" dirty="0" err="1">
                <a:latin typeface="Times-Roman"/>
              </a:rPr>
              <a:t>callee</a:t>
            </a:r>
            <a:r>
              <a:rPr lang="en-US" sz="2400" b="0" i="0" u="none" strike="noStrike" baseline="0" dirty="0">
                <a:latin typeface="Times-Roman"/>
              </a:rPr>
              <a:t> at each procedure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2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44201D-430C-457A-BB7A-9EE37D46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23" y="172024"/>
          <a:ext cx="8497399" cy="63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Bitmap Image" r:id="rId3" imgW="5553000" imgH="4181400" progId="PBrush">
                  <p:embed/>
                </p:oleObj>
              </mc:Choice>
              <mc:Fallback>
                <p:oleObj name="Bitmap Image" r:id="rId3" imgW="5553000" imgH="4181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44201D-430C-457A-BB7A-9EE37D46B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423" y="172024"/>
                        <a:ext cx="8497399" cy="63985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28E955C-CCF0-40C5-AF47-4A273003E11E}"/>
              </a:ext>
            </a:extLst>
          </p:cNvPr>
          <p:cNvSpPr/>
          <p:nvPr/>
        </p:nvSpPr>
        <p:spPr>
          <a:xfrm>
            <a:off x="2433713" y="991774"/>
            <a:ext cx="647113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45E28F4-1599-4EC5-9586-8EB1F7FDA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02822"/>
              </p:ext>
            </p:extLst>
          </p:nvPr>
        </p:nvGraphicFramePr>
        <p:xfrm>
          <a:off x="57602" y="555822"/>
          <a:ext cx="2460911" cy="189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2" name="Bitmap Image" r:id="rId3" imgW="3038400" imgH="2228760" progId="PBrush">
                  <p:embed/>
                </p:oleObj>
              </mc:Choice>
              <mc:Fallback>
                <p:oleObj name="Bitmap Image" r:id="rId3" imgW="3038400" imgH="2228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02" y="555822"/>
                        <a:ext cx="2460911" cy="189061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D00B52-970A-47FC-B13B-8C0DD465B74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7E0C5-FD22-409B-9D86-171AB9B49716}"/>
              </a:ext>
            </a:extLst>
          </p:cNvPr>
          <p:cNvSpPr txBox="1"/>
          <p:nvPr/>
        </p:nvSpPr>
        <p:spPr>
          <a:xfrm>
            <a:off x="2642281" y="0"/>
            <a:ext cx="18265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Procedure Calls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08F0E9-0821-4EF1-A069-FFAE0D572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26243"/>
              </p:ext>
            </p:extLst>
          </p:nvPr>
        </p:nvGraphicFramePr>
        <p:xfrm>
          <a:off x="89331" y="2572454"/>
          <a:ext cx="1554056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Bitmap Image" r:id="rId5" imgW="1628640" imgH="3666960" progId="PBrush">
                  <p:embed/>
                </p:oleObj>
              </mc:Choice>
              <mc:Fallback>
                <p:oleObj name="Bitmap Image" r:id="rId5" imgW="1628640" imgH="3666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31" y="2572454"/>
                        <a:ext cx="1554056" cy="3667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4565280-2B9F-4072-8FD7-6158E6323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654340"/>
              </p:ext>
            </p:extLst>
          </p:nvPr>
        </p:nvGraphicFramePr>
        <p:xfrm>
          <a:off x="3603523" y="4215546"/>
          <a:ext cx="2492477" cy="202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Bitmap Image" r:id="rId7" imgW="2685960" imgH="2181240" progId="PBrush">
                  <p:embed/>
                </p:oleObj>
              </mc:Choice>
              <mc:Fallback>
                <p:oleObj name="Bitmap Image" r:id="rId7" imgW="2685960" imgH="2181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3523" y="4215546"/>
                        <a:ext cx="2492477" cy="202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4A768C-D19C-40AC-A2AD-CE32F87E0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23065"/>
              </p:ext>
            </p:extLst>
          </p:nvPr>
        </p:nvGraphicFramePr>
        <p:xfrm>
          <a:off x="6175563" y="87084"/>
          <a:ext cx="206692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Bitmap Image" r:id="rId9" imgW="2066760" imgH="2257560" progId="PBrush">
                  <p:embed/>
                </p:oleObj>
              </mc:Choice>
              <mc:Fallback>
                <p:oleObj name="Bitmap Image" r:id="rId9" imgW="2066760" imgH="2257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5563" y="87084"/>
                        <a:ext cx="2066925" cy="22574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8864216-F481-49DF-A5A1-6C418AF31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7090"/>
              </p:ext>
            </p:extLst>
          </p:nvPr>
        </p:nvGraphicFramePr>
        <p:xfrm>
          <a:off x="2889817" y="576292"/>
          <a:ext cx="2988470" cy="250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" name="Bitmap Image" r:id="rId11" imgW="3476520" imgH="2914560" progId="PBrush">
                  <p:embed/>
                </p:oleObj>
              </mc:Choice>
              <mc:Fallback>
                <p:oleObj name="Bitmap Image" r:id="rId11" imgW="3476520" imgH="2914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9817" y="576292"/>
                        <a:ext cx="2988470" cy="2505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9AB3924-54B7-4C1F-8C96-BA10EDEFE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42811"/>
              </p:ext>
            </p:extLst>
          </p:nvPr>
        </p:nvGraphicFramePr>
        <p:xfrm>
          <a:off x="3954463" y="3081694"/>
          <a:ext cx="1326583" cy="111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7" name="Bitmap Image" r:id="rId13" imgW="1600200" imgH="1343160" progId="PBrush">
                  <p:embed/>
                </p:oleObj>
              </mc:Choice>
              <mc:Fallback>
                <p:oleObj name="Bitmap Image" r:id="rId13" imgW="1600200" imgH="1343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4463" y="3081694"/>
                        <a:ext cx="1326583" cy="1113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A0A7C7-740F-45F4-832C-04775107381C}"/>
              </a:ext>
            </a:extLst>
          </p:cNvPr>
          <p:cNvSpPr txBox="1"/>
          <p:nvPr/>
        </p:nvSpPr>
        <p:spPr>
          <a:xfrm>
            <a:off x="2774836" y="6239579"/>
            <a:ext cx="329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(a) Example Pascal Program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4AC66-337B-42E5-A392-1BD442E11D00}"/>
              </a:ext>
            </a:extLst>
          </p:cNvPr>
          <p:cNvSpPr txBox="1"/>
          <p:nvPr/>
        </p:nvSpPr>
        <p:spPr>
          <a:xfrm>
            <a:off x="6146631" y="2409135"/>
            <a:ext cx="2147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ArialMT"/>
              </a:rPr>
              <a:t>(c) Execution History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D0CEB-E5BE-44DC-B004-8A6D38DCBF6B}"/>
              </a:ext>
            </a:extLst>
          </p:cNvPr>
          <p:cNvSpPr txBox="1"/>
          <p:nvPr/>
        </p:nvSpPr>
        <p:spPr>
          <a:xfrm>
            <a:off x="8366256" y="97166"/>
            <a:ext cx="361290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In programming language the procedures have a simple and clear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Roman"/>
              </a:rPr>
              <a:t>call/return discipline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A procedure call transfers control from the call site in the caller to the start of the </a:t>
            </a:r>
            <a:r>
              <a:rPr lang="en-US" b="1" i="1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1800" b="0" i="0" u="none" strike="noStrike" baseline="0" dirty="0">
                <a:latin typeface="Times-Roman"/>
              </a:rPr>
              <a:t>; on exit from the </a:t>
            </a:r>
            <a:r>
              <a:rPr lang="en-US" sz="1800" b="0" i="0" u="none" strike="noStrike" baseline="0" dirty="0" err="1">
                <a:latin typeface="Times-Roman"/>
              </a:rPr>
              <a:t>callee</a:t>
            </a:r>
            <a:r>
              <a:rPr lang="en-US" sz="1800" b="0" i="0" u="none" strike="noStrike" baseline="0" dirty="0">
                <a:latin typeface="Times-Roman"/>
              </a:rPr>
              <a:t>, control returns to the point in the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caller</a:t>
            </a:r>
            <a:r>
              <a:rPr lang="en-US" sz="1800" b="0" i="0" u="none" strike="noStrike" baseline="0" dirty="0">
                <a:latin typeface="Times-Roman"/>
              </a:rPr>
              <a:t> that immediately follows its invocation.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47A13-EFC8-49E7-B37F-FCE894114059}"/>
              </a:ext>
            </a:extLst>
          </p:cNvPr>
          <p:cNvSpPr/>
          <p:nvPr/>
        </p:nvSpPr>
        <p:spPr>
          <a:xfrm>
            <a:off x="2642281" y="555822"/>
            <a:ext cx="3453152" cy="556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372AB-DA42-4CB2-8395-C15A5A5AC65A}"/>
              </a:ext>
            </a:extLst>
          </p:cNvPr>
          <p:cNvSpPr txBox="1"/>
          <p:nvPr/>
        </p:nvSpPr>
        <p:spPr>
          <a:xfrm>
            <a:off x="6219200" y="3493729"/>
            <a:ext cx="5972799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-Roman"/>
              </a:rPr>
              <a:t>The call graph shows the set of potential calls among the procedures.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-Roman"/>
              </a:rPr>
              <a:t>Executing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LetterGothic"/>
              </a:rPr>
              <a:t>Main</a:t>
            </a:r>
            <a:r>
              <a:rPr lang="en-US" sz="1600" b="0" i="0" u="none" strike="noStrike" baseline="0" dirty="0">
                <a:latin typeface="LetterGothic"/>
              </a:rPr>
              <a:t> </a:t>
            </a:r>
            <a:r>
              <a:rPr lang="en-US" sz="1600" b="0" i="0" u="none" strike="noStrike" baseline="0" dirty="0">
                <a:latin typeface="Times-Roman"/>
              </a:rPr>
              <a:t>can result in two calls to 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Fee</a:t>
            </a:r>
            <a:r>
              <a:rPr lang="en-US" sz="1600" b="0" i="0" u="none" strike="noStrike" baseline="0" dirty="0">
                <a:latin typeface="Times-Roman"/>
              </a:rPr>
              <a:t>: one from 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Foe</a:t>
            </a:r>
            <a:r>
              <a:rPr lang="en-US" sz="1600" b="0" i="0" u="none" strike="noStrike" baseline="0" dirty="0">
                <a:latin typeface="LetterGothic"/>
              </a:rPr>
              <a:t> </a:t>
            </a:r>
            <a:r>
              <a:rPr lang="en-US" sz="1600" b="0" i="0" u="none" strike="noStrike" baseline="0" dirty="0">
                <a:latin typeface="Times-Roman"/>
              </a:rPr>
              <a:t>and another from </a:t>
            </a:r>
            <a:r>
              <a:rPr lang="en-US" sz="1600" b="1" i="1" dirty="0" err="1">
                <a:solidFill>
                  <a:srgbClr val="FF0000"/>
                </a:solidFill>
                <a:latin typeface="LetterGothic"/>
              </a:rPr>
              <a:t>Fum</a:t>
            </a:r>
            <a:r>
              <a:rPr lang="en-US" sz="1600" b="0" i="0" u="none" strike="noStrike" baseline="0" dirty="0">
                <a:latin typeface="Times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execution history </a:t>
            </a:r>
            <a:r>
              <a:rPr lang="en-US" sz="1800" b="0" i="0" u="none" strike="noStrike" baseline="0" dirty="0">
                <a:latin typeface="Times-Roman"/>
              </a:rPr>
              <a:t>shows that both calls occur at runtime.</a:t>
            </a:r>
            <a:endParaRPr lang="en-US" sz="1600" b="0" i="0" u="none" strike="noStrike" baseline="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55329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45E28F4-1599-4EC5-9586-8EB1F7FDA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02" y="555822"/>
          <a:ext cx="2460911" cy="189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Bitmap Image" r:id="rId3" imgW="3038400" imgH="2228760" progId="PBrush">
                  <p:embed/>
                </p:oleObj>
              </mc:Choice>
              <mc:Fallback>
                <p:oleObj name="Bitmap Image" r:id="rId3" imgW="3038400" imgH="222876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45E28F4-1599-4EC5-9586-8EB1F7FDA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02" y="555822"/>
                        <a:ext cx="2460911" cy="189061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D00B52-970A-47FC-B13B-8C0DD465B74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7E0C5-FD22-409B-9D86-171AB9B49716}"/>
              </a:ext>
            </a:extLst>
          </p:cNvPr>
          <p:cNvSpPr txBox="1"/>
          <p:nvPr/>
        </p:nvSpPr>
        <p:spPr>
          <a:xfrm>
            <a:off x="2642281" y="0"/>
            <a:ext cx="18265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Procedure Calls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08F0E9-0821-4EF1-A069-FFAE0D572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31" y="2572454"/>
          <a:ext cx="1554056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Bitmap Image" r:id="rId5" imgW="1628640" imgH="3666960" progId="PBrush">
                  <p:embed/>
                </p:oleObj>
              </mc:Choice>
              <mc:Fallback>
                <p:oleObj name="Bitmap Image" r:id="rId5" imgW="1628640" imgH="366696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08F0E9-0821-4EF1-A069-FFAE0D572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31" y="2572454"/>
                        <a:ext cx="1554056" cy="3667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4565280-2B9F-4072-8FD7-6158E6323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523" y="4215546"/>
          <a:ext cx="2492477" cy="202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Bitmap Image" r:id="rId7" imgW="2685960" imgH="2181240" progId="PBrush">
                  <p:embed/>
                </p:oleObj>
              </mc:Choice>
              <mc:Fallback>
                <p:oleObj name="Bitmap Image" r:id="rId7" imgW="2685960" imgH="21812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4565280-2B9F-4072-8FD7-6158E6323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3523" y="4215546"/>
                        <a:ext cx="2492477" cy="202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4A768C-D19C-40AC-A2AD-CE32F87E0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563" y="87084"/>
          <a:ext cx="206692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Bitmap Image" r:id="rId9" imgW="2066760" imgH="2257560" progId="PBrush">
                  <p:embed/>
                </p:oleObj>
              </mc:Choice>
              <mc:Fallback>
                <p:oleObj name="Bitmap Image" r:id="rId9" imgW="2066760" imgH="22575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24A768C-D19C-40AC-A2AD-CE32F87E00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5563" y="87084"/>
                        <a:ext cx="2066925" cy="22574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8864216-F481-49DF-A5A1-6C418AF31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817" y="576292"/>
          <a:ext cx="2988470" cy="250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Bitmap Image" r:id="rId11" imgW="3476520" imgH="2914560" progId="PBrush">
                  <p:embed/>
                </p:oleObj>
              </mc:Choice>
              <mc:Fallback>
                <p:oleObj name="Bitmap Image" r:id="rId11" imgW="3476520" imgH="291456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8864216-F481-49DF-A5A1-6C418AF31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9817" y="576292"/>
                        <a:ext cx="2988470" cy="2505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9AB3924-54B7-4C1F-8C96-BA10EDEFE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3" y="3081694"/>
          <a:ext cx="1326583" cy="111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Bitmap Image" r:id="rId13" imgW="1600200" imgH="1343160" progId="PBrush">
                  <p:embed/>
                </p:oleObj>
              </mc:Choice>
              <mc:Fallback>
                <p:oleObj name="Bitmap Image" r:id="rId13" imgW="1600200" imgH="13431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9AB3924-54B7-4C1F-8C96-BA10EDEFE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4463" y="3081694"/>
                        <a:ext cx="1326583" cy="1113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A0A7C7-740F-45F4-832C-04775107381C}"/>
              </a:ext>
            </a:extLst>
          </p:cNvPr>
          <p:cNvSpPr txBox="1"/>
          <p:nvPr/>
        </p:nvSpPr>
        <p:spPr>
          <a:xfrm>
            <a:off x="2774836" y="6239579"/>
            <a:ext cx="329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(a) Example Pascal Program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4AC66-337B-42E5-A392-1BD442E11D00}"/>
              </a:ext>
            </a:extLst>
          </p:cNvPr>
          <p:cNvSpPr txBox="1"/>
          <p:nvPr/>
        </p:nvSpPr>
        <p:spPr>
          <a:xfrm>
            <a:off x="6146631" y="2409135"/>
            <a:ext cx="2147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ArialMT"/>
              </a:rPr>
              <a:t>(c) Execution History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47A13-EFC8-49E7-B37F-FCE894114059}"/>
              </a:ext>
            </a:extLst>
          </p:cNvPr>
          <p:cNvSpPr/>
          <p:nvPr/>
        </p:nvSpPr>
        <p:spPr>
          <a:xfrm>
            <a:off x="2642281" y="555822"/>
            <a:ext cx="3453152" cy="556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A1C1E-29D3-4794-848E-CD0982E88C82}"/>
              </a:ext>
            </a:extLst>
          </p:cNvPr>
          <p:cNvSpPr txBox="1"/>
          <p:nvPr/>
        </p:nvSpPr>
        <p:spPr>
          <a:xfrm>
            <a:off x="6146631" y="2677488"/>
            <a:ext cx="5831114" cy="3993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50" b="0" i="0" u="none" strike="noStrike" baseline="0" dirty="0">
                <a:latin typeface="Times-Roman"/>
              </a:rPr>
              <a:t>Each call to 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Fee</a:t>
            </a:r>
            <a:r>
              <a:rPr lang="en-US" sz="1950" b="0" i="0" u="none" strike="noStrike" baseline="0" dirty="0">
                <a:latin typeface="Times-Roman"/>
              </a:rPr>
              <a:t> creates a distinct instance, or </a:t>
            </a:r>
            <a:r>
              <a:rPr lang="en-US" sz="1950" b="1" i="1" u="none" strike="noStrike" baseline="0" dirty="0">
                <a:solidFill>
                  <a:srgbClr val="FF0000"/>
                </a:solidFill>
                <a:latin typeface="Times-Italic"/>
              </a:rPr>
              <a:t>activation</a:t>
            </a:r>
            <a:r>
              <a:rPr lang="en-US" sz="1950" dirty="0">
                <a:latin typeface="Times-Roman"/>
              </a:rPr>
              <a:t>.</a:t>
            </a:r>
            <a:endParaRPr lang="en-US" sz="195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5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50" b="0" i="0" u="none" strike="noStrike" baseline="0" dirty="0">
                <a:latin typeface="Times-Roman"/>
              </a:rPr>
              <a:t>By the time that </a:t>
            </a:r>
            <a:r>
              <a:rPr lang="en-US" sz="1950" b="1" i="1" dirty="0" err="1">
                <a:solidFill>
                  <a:srgbClr val="FF0000"/>
                </a:solidFill>
                <a:latin typeface="Times-Italic"/>
              </a:rPr>
              <a:t>Fum</a:t>
            </a:r>
            <a:r>
              <a:rPr lang="en-US" sz="1950" b="0" i="0" u="none" strike="noStrike" baseline="0" dirty="0">
                <a:latin typeface="LetterGothic"/>
              </a:rPr>
              <a:t> </a:t>
            </a:r>
            <a:r>
              <a:rPr lang="en-US" sz="1950" b="0" i="0" u="none" strike="noStrike" baseline="0" dirty="0">
                <a:latin typeface="Times-Roman"/>
              </a:rPr>
              <a:t>is called, the first instance of 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Fee</a:t>
            </a:r>
            <a:r>
              <a:rPr lang="en-US" sz="1950" b="0" i="0" u="none" strike="noStrike" baseline="0" dirty="0">
                <a:latin typeface="LetterGothic"/>
              </a:rPr>
              <a:t> </a:t>
            </a:r>
            <a:r>
              <a:rPr lang="en-US" sz="1950" b="0" i="0" u="none" strike="noStrike" baseline="0" dirty="0">
                <a:latin typeface="Times-Roman"/>
              </a:rPr>
              <a:t>is no longer active. It was created by the call from 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Foe</a:t>
            </a:r>
            <a:r>
              <a:rPr lang="en-US" sz="1950" b="0" i="0" u="none" strike="noStrike" baseline="0" dirty="0">
                <a:latin typeface="LetterGothic"/>
              </a:rPr>
              <a:t> </a:t>
            </a:r>
            <a:r>
              <a:rPr lang="en-US" sz="1950" b="0" i="0" u="none" strike="noStrike" baseline="0" dirty="0">
                <a:latin typeface="Times-Roman"/>
              </a:rPr>
              <a:t>(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event 3</a:t>
            </a:r>
            <a:r>
              <a:rPr lang="en-US" sz="1950" b="0" i="0" u="none" strike="noStrike" baseline="0" dirty="0">
                <a:latin typeface="Times-Roman"/>
              </a:rPr>
              <a:t> in the execution history), and destroyed after it returned control back to 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Foe</a:t>
            </a:r>
            <a:r>
              <a:rPr lang="en-US" sz="1950" b="0" i="0" u="none" strike="noStrike" baseline="0" dirty="0">
                <a:latin typeface="LetterGothic"/>
              </a:rPr>
              <a:t> </a:t>
            </a:r>
            <a:r>
              <a:rPr lang="en-US" sz="1950" b="0" i="0" u="none" strike="noStrike" baseline="0" dirty="0">
                <a:latin typeface="Times-Roman"/>
              </a:rPr>
              <a:t>(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event 4</a:t>
            </a:r>
            <a:r>
              <a:rPr lang="en-US" sz="1950" b="0" i="0" u="none" strike="noStrike" baseline="0" dirty="0">
                <a:latin typeface="Times-Roman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5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50" b="0" i="0" u="none" strike="noStrike" baseline="0" dirty="0">
                <a:latin typeface="Times-Roman"/>
              </a:rPr>
              <a:t>When control returns to 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Fee</a:t>
            </a:r>
            <a:r>
              <a:rPr lang="en-US" sz="1950" b="0" i="0" u="none" strike="noStrike" baseline="0" dirty="0">
                <a:latin typeface="Times-Roman"/>
              </a:rPr>
              <a:t>, from the call in </a:t>
            </a:r>
            <a:r>
              <a:rPr lang="en-US" sz="1950" b="1" i="1" dirty="0" err="1">
                <a:solidFill>
                  <a:srgbClr val="FF0000"/>
                </a:solidFill>
                <a:latin typeface="Times-Italic"/>
              </a:rPr>
              <a:t>Fum</a:t>
            </a:r>
            <a:r>
              <a:rPr lang="en-US" sz="1950" b="0" i="0" u="none" strike="noStrike" baseline="0" dirty="0">
                <a:latin typeface="LetterGothic"/>
              </a:rPr>
              <a:t> </a:t>
            </a:r>
            <a:r>
              <a:rPr lang="en-US" sz="1950" b="0" i="0" u="none" strike="noStrike" baseline="0" dirty="0">
                <a:latin typeface="Times-Roman"/>
              </a:rPr>
              <a:t>(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event 6</a:t>
            </a:r>
            <a:r>
              <a:rPr lang="en-US" sz="1950" b="0" i="0" u="none" strike="noStrike" baseline="0" dirty="0">
                <a:latin typeface="Times-Roman"/>
              </a:rPr>
              <a:t>), it creates a new activation of 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Fee</a:t>
            </a:r>
            <a:r>
              <a:rPr lang="en-US" sz="195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5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50" b="0" i="0" u="none" strike="noStrike" baseline="0" dirty="0">
                <a:latin typeface="Times-Roman"/>
              </a:rPr>
              <a:t>The return from </a:t>
            </a:r>
            <a:r>
              <a:rPr lang="en-US" sz="1950" b="1" i="1" dirty="0">
                <a:solidFill>
                  <a:srgbClr val="FF0000"/>
                </a:solidFill>
                <a:latin typeface="Times-Italic"/>
              </a:rPr>
              <a:t>Fee</a:t>
            </a:r>
            <a:r>
              <a:rPr lang="en-US" sz="1950" b="0" i="0" u="none" strike="noStrike" baseline="0" dirty="0">
                <a:latin typeface="LetterGothic"/>
              </a:rPr>
              <a:t> </a:t>
            </a:r>
            <a:r>
              <a:rPr lang="en-US" sz="1950" b="0" i="0" u="none" strike="noStrike" baseline="0" dirty="0">
                <a:latin typeface="Times-Roman"/>
              </a:rPr>
              <a:t>to </a:t>
            </a:r>
            <a:r>
              <a:rPr lang="en-US" sz="1950" b="1" i="1" dirty="0" err="1">
                <a:solidFill>
                  <a:srgbClr val="FF0000"/>
                </a:solidFill>
                <a:latin typeface="Times-Italic"/>
              </a:rPr>
              <a:t>Fum</a:t>
            </a:r>
            <a:r>
              <a:rPr lang="en-US" sz="1950" b="0" i="0" u="none" strike="noStrike" baseline="0" dirty="0">
                <a:latin typeface="LetterGothic"/>
              </a:rPr>
              <a:t> </a:t>
            </a:r>
            <a:r>
              <a:rPr lang="en-US" sz="1950" b="0" i="0" u="none" strike="noStrike" baseline="0" dirty="0">
                <a:latin typeface="Times-Roman"/>
              </a:rPr>
              <a:t>destroys that activation.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9386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45E28F4-1599-4EC5-9586-8EB1F7FDA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02" y="555822"/>
          <a:ext cx="2460911" cy="189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8" name="Bitmap Image" r:id="rId3" imgW="3038400" imgH="2228760" progId="PBrush">
                  <p:embed/>
                </p:oleObj>
              </mc:Choice>
              <mc:Fallback>
                <p:oleObj name="Bitmap Image" r:id="rId3" imgW="3038400" imgH="222876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45E28F4-1599-4EC5-9586-8EB1F7FDA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02" y="555822"/>
                        <a:ext cx="2460911" cy="189061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D00B52-970A-47FC-B13B-8C0DD465B74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7E0C5-FD22-409B-9D86-171AB9B49716}"/>
              </a:ext>
            </a:extLst>
          </p:cNvPr>
          <p:cNvSpPr txBox="1"/>
          <p:nvPr/>
        </p:nvSpPr>
        <p:spPr>
          <a:xfrm>
            <a:off x="2642281" y="0"/>
            <a:ext cx="18265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Procedure Calls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08F0E9-0821-4EF1-A069-FFAE0D572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31" y="2572454"/>
          <a:ext cx="1554056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" name="Bitmap Image" r:id="rId5" imgW="1628640" imgH="3666960" progId="PBrush">
                  <p:embed/>
                </p:oleObj>
              </mc:Choice>
              <mc:Fallback>
                <p:oleObj name="Bitmap Image" r:id="rId5" imgW="1628640" imgH="366696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08F0E9-0821-4EF1-A069-FFAE0D572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31" y="2572454"/>
                        <a:ext cx="1554056" cy="3667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4565280-2B9F-4072-8FD7-6158E6323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523" y="4215546"/>
          <a:ext cx="2492477" cy="202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" name="Bitmap Image" r:id="rId7" imgW="2685960" imgH="2181240" progId="PBrush">
                  <p:embed/>
                </p:oleObj>
              </mc:Choice>
              <mc:Fallback>
                <p:oleObj name="Bitmap Image" r:id="rId7" imgW="2685960" imgH="21812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4565280-2B9F-4072-8FD7-6158E6323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3523" y="4215546"/>
                        <a:ext cx="2492477" cy="202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4A768C-D19C-40AC-A2AD-CE32F87E0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563" y="87084"/>
          <a:ext cx="206692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" name="Bitmap Image" r:id="rId9" imgW="2066760" imgH="2257560" progId="PBrush">
                  <p:embed/>
                </p:oleObj>
              </mc:Choice>
              <mc:Fallback>
                <p:oleObj name="Bitmap Image" r:id="rId9" imgW="2066760" imgH="22575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24A768C-D19C-40AC-A2AD-CE32F87E00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5563" y="87084"/>
                        <a:ext cx="2066925" cy="22574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8864216-F481-49DF-A5A1-6C418AF31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817" y="576292"/>
          <a:ext cx="2988470" cy="250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2" name="Bitmap Image" r:id="rId11" imgW="3476520" imgH="2914560" progId="PBrush">
                  <p:embed/>
                </p:oleObj>
              </mc:Choice>
              <mc:Fallback>
                <p:oleObj name="Bitmap Image" r:id="rId11" imgW="3476520" imgH="291456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8864216-F481-49DF-A5A1-6C418AF31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9817" y="576292"/>
                        <a:ext cx="2988470" cy="2505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9AB3924-54B7-4C1F-8C96-BA10EDEFE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3" y="3081694"/>
          <a:ext cx="1326583" cy="111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3" name="Bitmap Image" r:id="rId13" imgW="1600200" imgH="1343160" progId="PBrush">
                  <p:embed/>
                </p:oleObj>
              </mc:Choice>
              <mc:Fallback>
                <p:oleObj name="Bitmap Image" r:id="rId13" imgW="1600200" imgH="13431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9AB3924-54B7-4C1F-8C96-BA10EDEFE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4463" y="3081694"/>
                        <a:ext cx="1326583" cy="1113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A0A7C7-740F-45F4-832C-04775107381C}"/>
              </a:ext>
            </a:extLst>
          </p:cNvPr>
          <p:cNvSpPr txBox="1"/>
          <p:nvPr/>
        </p:nvSpPr>
        <p:spPr>
          <a:xfrm>
            <a:off x="2774836" y="6239579"/>
            <a:ext cx="329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(a) Example Pascal Program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4AC66-337B-42E5-A392-1BD442E11D00}"/>
              </a:ext>
            </a:extLst>
          </p:cNvPr>
          <p:cNvSpPr txBox="1"/>
          <p:nvPr/>
        </p:nvSpPr>
        <p:spPr>
          <a:xfrm>
            <a:off x="6146631" y="2409135"/>
            <a:ext cx="2147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ArialMT"/>
              </a:rPr>
              <a:t>(c) Execution History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47A13-EFC8-49E7-B37F-FCE894114059}"/>
              </a:ext>
            </a:extLst>
          </p:cNvPr>
          <p:cNvSpPr/>
          <p:nvPr/>
        </p:nvSpPr>
        <p:spPr>
          <a:xfrm>
            <a:off x="2642281" y="555822"/>
            <a:ext cx="3453152" cy="556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A1C1E-29D3-4794-848E-CD0982E88C82}"/>
              </a:ext>
            </a:extLst>
          </p:cNvPr>
          <p:cNvSpPr txBox="1"/>
          <p:nvPr/>
        </p:nvSpPr>
        <p:spPr>
          <a:xfrm>
            <a:off x="6175563" y="2747689"/>
            <a:ext cx="5831114" cy="37164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When the program executes the assignment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LetterGothic"/>
              </a:rPr>
              <a:t>x := 1 </a:t>
            </a:r>
            <a:r>
              <a:rPr lang="en-US" sz="1800" b="0" i="0" u="none" strike="noStrike" baseline="0" dirty="0">
                <a:latin typeface="Times-Roman"/>
              </a:rPr>
              <a:t>in the first invocation of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Fee</a:t>
            </a:r>
            <a:r>
              <a:rPr lang="en-US" sz="1800" b="0" i="0" u="none" strike="noStrike" baseline="0" dirty="0">
                <a:latin typeface="Times-Roman"/>
              </a:rPr>
              <a:t>, the active procedures are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Fee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Foe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Fie</a:t>
            </a:r>
            <a:r>
              <a:rPr lang="en-US" sz="1800" b="0" i="0" u="none" strike="noStrike" baseline="0" dirty="0">
                <a:latin typeface="Times-Roman"/>
              </a:rPr>
              <a:t>, and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Main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These all lie on a path in the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call graph from Main to Fee.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Similarly, when it executes the second invocation of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Fee</a:t>
            </a:r>
            <a:r>
              <a:rPr lang="en-US" sz="1800" b="0" i="0" u="none" strike="noStrike" baseline="0" dirty="0">
                <a:latin typeface="Times-Roman"/>
              </a:rPr>
              <a:t>, the active procedures (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Fee, </a:t>
            </a:r>
            <a:r>
              <a:rPr lang="en-US" b="1" i="1" dirty="0" err="1">
                <a:solidFill>
                  <a:srgbClr val="FF0000"/>
                </a:solidFill>
                <a:latin typeface="LetterGothic"/>
              </a:rPr>
              <a:t>Fum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, Foe, Fie, and Main</a:t>
            </a:r>
            <a:r>
              <a:rPr lang="en-US" sz="1800" b="0" i="0" u="none" strike="noStrike" baseline="0" dirty="0">
                <a:latin typeface="Times-Roman"/>
              </a:rPr>
              <a:t>) lie on a path from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Main to Fee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Pascal’s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call and return mechanism </a:t>
            </a:r>
            <a:r>
              <a:rPr lang="en-US" sz="1800" b="0" i="0" u="none" strike="noStrike" baseline="0" dirty="0">
                <a:latin typeface="Times-Roman"/>
              </a:rPr>
              <a:t>ensures that, at any point during execution, the procedure activations instantiate some </a:t>
            </a:r>
            <a:r>
              <a:rPr lang="en-US" b="1" i="1" dirty="0">
                <a:solidFill>
                  <a:srgbClr val="FF0000"/>
                </a:solidFill>
                <a:latin typeface="LetterGothic"/>
              </a:rPr>
              <a:t>rooted path </a:t>
            </a:r>
            <a:r>
              <a:rPr lang="en-US" sz="1800" b="0" i="0" u="none" strike="noStrike" baseline="0" dirty="0">
                <a:latin typeface="Times-Roman"/>
              </a:rPr>
              <a:t>through the call graph.</a:t>
            </a:r>
            <a:r>
              <a:rPr lang="en-US" sz="1950" b="0" i="0" u="none" strike="noStrike" baseline="0" dirty="0">
                <a:latin typeface="Times-Roman"/>
              </a:rPr>
              <a:t>.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92335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18265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Procedure Calls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2C4EC-3E72-452E-8FC6-C95B622116A9}"/>
              </a:ext>
            </a:extLst>
          </p:cNvPr>
          <p:cNvSpPr txBox="1"/>
          <p:nvPr/>
        </p:nvSpPr>
        <p:spPr>
          <a:xfrm>
            <a:off x="319314" y="539821"/>
            <a:ext cx="11727543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When the compiler generates code for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calls and returns</a:t>
            </a:r>
            <a:r>
              <a:rPr lang="en-US" sz="2400" b="0" i="0" u="none" strike="noStrike" baseline="0" dirty="0">
                <a:latin typeface="Times-Roman"/>
              </a:rPr>
              <a:t>, that code must preserve enough information so that calls and returns operate correctly.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Thus, when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Foe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calls </a:t>
            </a:r>
            <a:r>
              <a:rPr lang="en-US" sz="2400" b="1" i="1" dirty="0" err="1">
                <a:solidFill>
                  <a:srgbClr val="FF0000"/>
                </a:solidFill>
                <a:latin typeface="Times-Roman"/>
              </a:rPr>
              <a:t>Fum</a:t>
            </a:r>
            <a:r>
              <a:rPr lang="en-US" sz="2400" b="0" i="0" u="none" strike="noStrike" baseline="0" dirty="0">
                <a:latin typeface="Times-Roman"/>
              </a:rPr>
              <a:t>, the code must record the address in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Foe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to which </a:t>
            </a:r>
            <a:r>
              <a:rPr lang="en-US" sz="2400" b="1" i="1" dirty="0" err="1">
                <a:solidFill>
                  <a:srgbClr val="FF0000"/>
                </a:solidFill>
                <a:latin typeface="Times-Roman"/>
              </a:rPr>
              <a:t>Fum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should return control.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rgbClr val="FF0000"/>
                </a:solidFill>
                <a:latin typeface="Times-Roman"/>
              </a:rPr>
              <a:t>Fum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may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diverge</a:t>
            </a:r>
            <a:r>
              <a:rPr lang="en-US" sz="2400" b="0" i="0" u="none" strike="noStrike" baseline="0" dirty="0">
                <a:latin typeface="Times-Roman"/>
              </a:rPr>
              <a:t>, or not return, due to a runtime error, an infinite loop, or a call to another procedure that does not return. Still, the call mechanism must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preserve enough information </a:t>
            </a:r>
            <a:r>
              <a:rPr lang="en-US" sz="2400" b="0" i="0" u="none" strike="noStrike" baseline="0" dirty="0">
                <a:latin typeface="Times-Roman"/>
              </a:rPr>
              <a:t>to allow execution to resume in </a:t>
            </a:r>
            <a:r>
              <a:rPr lang="en-US" sz="2400" b="0" i="0" u="none" strike="noStrike" baseline="0" dirty="0">
                <a:latin typeface="LetterGothic"/>
              </a:rPr>
              <a:t>Foe.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Letter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call</a:t>
            </a:r>
            <a:r>
              <a:rPr lang="en-US" sz="2400" b="0" i="0" u="none" strike="noStrike" baseline="0" dirty="0">
                <a:latin typeface="Times-Roman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return</a:t>
            </a:r>
            <a:r>
              <a:rPr lang="en-US" sz="2400" b="0" i="0" u="none" strike="noStrike" baseline="0" dirty="0">
                <a:latin typeface="Times-Roman"/>
              </a:rPr>
              <a:t> behavior can be modelled with a </a:t>
            </a:r>
            <a:r>
              <a:rPr lang="en-US" sz="2400" b="1" i="1" strike="noStrike" baseline="0" dirty="0">
                <a:solidFill>
                  <a:srgbClr val="FF0000"/>
                </a:solidFill>
                <a:latin typeface="Times-Roman"/>
              </a:rPr>
              <a:t>stack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LetterGothic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Fie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calls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Foe</a:t>
            </a:r>
            <a:r>
              <a:rPr lang="en-US" sz="2400" b="0" i="0" u="none" strike="noStrike" baseline="0" dirty="0">
                <a:latin typeface="Times-Roman"/>
              </a:rPr>
              <a:t>, it pushes the return address in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Fie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onto the stack. When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Foe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returns, it pops that address off the stack and jumps to the address. </a:t>
            </a:r>
            <a:endParaRPr lang="en-US" sz="2400" b="1" i="1" dirty="0">
              <a:solidFill>
                <a:srgbClr val="FF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44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18265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Procedure 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9869A-36AD-4B1E-B16A-703A37BA27D9}"/>
              </a:ext>
            </a:extLst>
          </p:cNvPr>
          <p:cNvSpPr txBox="1"/>
          <p:nvPr/>
        </p:nvSpPr>
        <p:spPr>
          <a:xfrm>
            <a:off x="126733" y="498164"/>
            <a:ext cx="11549743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stack mechanism handles recursion as well.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call mechanism, in effect, unrolls the cyclic path through the call graph and creates a distinct activation for each call to a procedure.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As long as the recursion terminates, this path will be finite and the stack of return addresses will correctly capture  the program’s behavior.</a:t>
            </a:r>
            <a:endParaRPr lang="en-US" sz="2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FE9667A-52E6-412F-8DBD-5CE95CAAD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79490"/>
              </p:ext>
            </p:extLst>
          </p:nvPr>
        </p:nvGraphicFramePr>
        <p:xfrm>
          <a:off x="126733" y="3057529"/>
          <a:ext cx="4640065" cy="2050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Bitmap Image" r:id="rId3" imgW="3476520" imgH="1314360" progId="PBrush">
                  <p:embed/>
                </p:oleObj>
              </mc:Choice>
              <mc:Fallback>
                <p:oleObj name="Bitmap Image" r:id="rId3" imgW="3476520" imgH="1314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733" y="3057529"/>
                        <a:ext cx="4640065" cy="205065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2FAE32-BE37-4D0F-B2BD-DE616A923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914176"/>
              </p:ext>
            </p:extLst>
          </p:nvPr>
        </p:nvGraphicFramePr>
        <p:xfrm>
          <a:off x="515524" y="2744249"/>
          <a:ext cx="3140550" cy="33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Bitmap Image" r:id="rId5" imgW="3505320" imgH="371520" progId="PBrush">
                  <p:embed/>
                </p:oleObj>
              </mc:Choice>
              <mc:Fallback>
                <p:oleObj name="Bitmap Image" r:id="rId5" imgW="3505320" imgH="371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524" y="2744249"/>
                        <a:ext cx="3140550" cy="33283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BF8433-E7DC-45D7-879F-4B760548DC95}"/>
              </a:ext>
            </a:extLst>
          </p:cNvPr>
          <p:cNvSpPr txBox="1"/>
          <p:nvPr/>
        </p:nvSpPr>
        <p:spPr>
          <a:xfrm>
            <a:off x="4891747" y="2878982"/>
            <a:ext cx="701880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Consider the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recursive factorial computation </a:t>
            </a:r>
            <a:r>
              <a:rPr lang="en-US" sz="2000" b="0" i="0" u="none" strike="noStrike" baseline="0" dirty="0">
                <a:latin typeface="Times-Roman"/>
              </a:rPr>
              <a:t>shown in Figure 6.2.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When invoked to compute </a:t>
            </a:r>
            <a:r>
              <a:rPr lang="en-US" sz="2000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5</a:t>
            </a:r>
            <a:r>
              <a:rPr lang="en-US" sz="2000" b="0" i="0" u="none" strike="noStrike" baseline="0" dirty="0">
                <a:latin typeface="LetterGothic"/>
              </a:rPr>
              <a:t>)</a:t>
            </a:r>
            <a:r>
              <a:rPr lang="en-US" sz="2000" b="0" i="0" u="none" strike="noStrike" baseline="0" dirty="0">
                <a:latin typeface="Times-Roman"/>
              </a:rPr>
              <a:t>, it generates a series of recursive calls: </a:t>
            </a:r>
            <a:r>
              <a:rPr lang="en-US" sz="2000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5</a:t>
            </a:r>
            <a:r>
              <a:rPr lang="en-US" sz="2000" b="0" i="0" u="none" strike="noStrike" baseline="0" dirty="0">
                <a:latin typeface="LetterGothic"/>
              </a:rPr>
              <a:t>) </a:t>
            </a:r>
            <a:r>
              <a:rPr lang="en-US" sz="2000" b="0" i="0" u="none" strike="noStrike" baseline="0" dirty="0">
                <a:latin typeface="Times-Roman"/>
              </a:rPr>
              <a:t>calls </a:t>
            </a:r>
            <a:r>
              <a:rPr lang="en-US" sz="2000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4)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calls </a:t>
            </a:r>
            <a:r>
              <a:rPr lang="en-US" sz="2000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3</a:t>
            </a:r>
            <a:r>
              <a:rPr lang="en-US" sz="2000" b="0" i="0" u="none" strike="noStrike" baseline="0" dirty="0">
                <a:latin typeface="LetterGothic"/>
              </a:rPr>
              <a:t>) </a:t>
            </a:r>
            <a:r>
              <a:rPr lang="en-US" sz="2000" b="0" i="0" u="none" strike="noStrike" baseline="0" dirty="0">
                <a:latin typeface="Times-Roman"/>
              </a:rPr>
              <a:t>calls </a:t>
            </a:r>
            <a:r>
              <a:rPr lang="en-US" sz="2000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2</a:t>
            </a:r>
            <a:r>
              <a:rPr lang="en-US" sz="2000" b="0" i="0" u="none" strike="noStrike" baseline="0" dirty="0">
                <a:latin typeface="LetterGothic"/>
              </a:rPr>
              <a:t>) </a:t>
            </a:r>
            <a:r>
              <a:rPr lang="en-US" sz="2000" b="0" i="0" u="none" strike="noStrike" baseline="0" dirty="0">
                <a:latin typeface="Times-Roman"/>
              </a:rPr>
              <a:t>calls </a:t>
            </a:r>
            <a:r>
              <a:rPr lang="en-US" sz="2000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1</a:t>
            </a:r>
            <a:r>
              <a:rPr lang="en-US" sz="2000" b="0" i="0" u="none" strike="noStrike" baseline="0" dirty="0">
                <a:latin typeface="LetterGothic"/>
              </a:rPr>
              <a:t>)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At that point, the </a:t>
            </a:r>
            <a:r>
              <a:rPr lang="en-US" sz="2000" b="1" i="1" dirty="0" err="1">
                <a:solidFill>
                  <a:srgbClr val="FF0000"/>
                </a:solidFill>
                <a:latin typeface="Times-Roman"/>
              </a:rPr>
              <a:t>cond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statement executes the clause for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(&lt;= k 1)</a:t>
            </a:r>
            <a:r>
              <a:rPr lang="en-US" sz="2000" b="0" i="0" u="none" strike="noStrike" baseline="0" dirty="0">
                <a:latin typeface="Times-Roman"/>
              </a:rPr>
              <a:t>, terminating the recursion.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BA550-B783-4143-83B3-309C32EC29EF}"/>
              </a:ext>
            </a:extLst>
          </p:cNvPr>
          <p:cNvSpPr txBox="1"/>
          <p:nvPr/>
        </p:nvSpPr>
        <p:spPr>
          <a:xfrm>
            <a:off x="30257" y="5187813"/>
            <a:ext cx="11960942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The recursion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unwinds in the reverse order</a:t>
            </a:r>
            <a:r>
              <a:rPr lang="en-US" b="0" i="0" u="none" strike="noStrike" baseline="0" dirty="0">
                <a:latin typeface="Times-Roman"/>
              </a:rPr>
              <a:t>, with the call to </a:t>
            </a:r>
            <a:r>
              <a:rPr lang="en-US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1</a:t>
            </a:r>
            <a:r>
              <a:rPr lang="en-US" b="0" i="0" u="none" strike="noStrike" baseline="0" dirty="0">
                <a:latin typeface="LetterGothic"/>
              </a:rPr>
              <a:t>) </a:t>
            </a:r>
            <a:r>
              <a:rPr lang="en-US" b="0" i="0" u="none" strike="noStrike" baseline="0" dirty="0">
                <a:latin typeface="Times-Roman"/>
              </a:rPr>
              <a:t>returning the value 1 to </a:t>
            </a:r>
            <a:r>
              <a:rPr lang="en-US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2</a:t>
            </a:r>
            <a:r>
              <a:rPr lang="en-US" b="0" i="0" u="none" strike="noStrike" baseline="0" dirty="0">
                <a:latin typeface="LetterGothic"/>
              </a:rPr>
              <a:t>)</a:t>
            </a:r>
            <a:r>
              <a:rPr lang="en-US" b="0" i="0" u="none" strike="noStrike" baseline="0" dirty="0">
                <a:latin typeface="Times-Roman"/>
              </a:rPr>
              <a:t>. It, in turn, returns the value 2 to </a:t>
            </a:r>
            <a:r>
              <a:rPr lang="en-US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3</a:t>
            </a:r>
            <a:r>
              <a:rPr lang="en-US" b="0" i="0" u="none" strike="noStrike" baseline="0" dirty="0">
                <a:latin typeface="LetterGothic"/>
              </a:rPr>
              <a:t>)</a:t>
            </a:r>
            <a:r>
              <a:rPr lang="en-US" b="0" i="0" u="none" strike="noStrike" baseline="0" dirty="0">
                <a:latin typeface="Times-Roman"/>
              </a:rPr>
              <a:t>, which returns 6 to </a:t>
            </a:r>
            <a:r>
              <a:rPr lang="en-US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4</a:t>
            </a:r>
            <a:r>
              <a:rPr lang="en-US" b="0" i="0" u="none" strike="noStrike" baseline="0" dirty="0">
                <a:latin typeface="LetterGothic"/>
              </a:rPr>
              <a:t>)</a:t>
            </a:r>
            <a:r>
              <a:rPr lang="en-US" b="0" i="0" u="none" strike="noStrike" baseline="0" dirty="0">
                <a:latin typeface="Times-Roman"/>
              </a:rPr>
              <a:t>. Finally, </a:t>
            </a:r>
            <a:r>
              <a:rPr lang="en-US" b="0" i="0" u="none" strike="noStrike" baseline="0" dirty="0">
                <a:latin typeface="LetterGothic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fact 4</a:t>
            </a:r>
            <a:r>
              <a:rPr lang="en-US" b="0" i="0" u="none" strike="noStrike" baseline="0" dirty="0">
                <a:latin typeface="LetterGothic"/>
              </a:rPr>
              <a:t>) </a:t>
            </a:r>
            <a:r>
              <a:rPr lang="en-US" b="0" i="0" u="none" strike="noStrike" baseline="0" dirty="0">
                <a:latin typeface="Times-Roman"/>
              </a:rPr>
              <a:t>returns 24 to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(fact 5), </a:t>
            </a:r>
            <a:r>
              <a:rPr lang="en-US" b="0" i="0" u="none" strike="noStrike" baseline="0" dirty="0">
                <a:latin typeface="Times-Roman"/>
              </a:rPr>
              <a:t>which multiplies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24 times 5 </a:t>
            </a:r>
            <a:r>
              <a:rPr lang="en-US" b="0" i="0" u="none" strike="noStrike" baseline="0" dirty="0">
                <a:latin typeface="Times-Roman"/>
              </a:rPr>
              <a:t>to return the answer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120</a:t>
            </a:r>
            <a:r>
              <a:rPr lang="en-US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-Roman"/>
              </a:rPr>
              <a:t>The recursive program exhibits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last-in, first-out behavior</a:t>
            </a:r>
            <a:r>
              <a:rPr lang="en-US" b="0" i="0" u="none" strike="noStrike" baseline="0" dirty="0">
                <a:latin typeface="Times-Roman"/>
              </a:rPr>
              <a:t>, so the stack mechanism correctly tracks all of the return addresses.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3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5843"/>
            <a:ext cx="2484569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2" y="1694670"/>
            <a:ext cx="3570517" cy="404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775325" y="4736992"/>
            <a:ext cx="1557342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rot="16200000" flipH="1">
            <a:off x="3307536" y="5483518"/>
            <a:ext cx="500066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6763" y="5737124"/>
            <a:ext cx="1557342" cy="50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0B01E94-C180-4A41-A66F-2CE7D66A9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19186"/>
              </p:ext>
            </p:extLst>
          </p:nvPr>
        </p:nvGraphicFramePr>
        <p:xfrm>
          <a:off x="5199882" y="289657"/>
          <a:ext cx="14382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" name="Bitmap Image" r:id="rId4" imgW="1438200" imgH="304920" progId="PBrush">
                  <p:embed/>
                </p:oleObj>
              </mc:Choice>
              <mc:Fallback>
                <p:oleObj name="Bitmap Image" r:id="rId4" imgW="1438200" imgH="304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99882" y="289657"/>
                        <a:ext cx="14382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C8B907-35B0-4F74-B560-5810E107F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09597"/>
              </p:ext>
            </p:extLst>
          </p:nvPr>
        </p:nvGraphicFramePr>
        <p:xfrm>
          <a:off x="7155396" y="289657"/>
          <a:ext cx="12382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" name="Bitmap Image" r:id="rId6" imgW="1238400" imgH="866880" progId="PBrush">
                  <p:embed/>
                </p:oleObj>
              </mc:Choice>
              <mc:Fallback>
                <p:oleObj name="Bitmap Image" r:id="rId6" imgW="1238400" imgH="866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5396" y="289657"/>
                        <a:ext cx="123825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71FF1F-36BC-4B36-83D8-9C9E1C7F9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64775"/>
              </p:ext>
            </p:extLst>
          </p:nvPr>
        </p:nvGraphicFramePr>
        <p:xfrm>
          <a:off x="5199881" y="1418445"/>
          <a:ext cx="1438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0" name="Bitmap Image" r:id="rId8" imgW="1438200" imgH="276120" progId="PBrush">
                  <p:embed/>
                </p:oleObj>
              </mc:Choice>
              <mc:Fallback>
                <p:oleObj name="Bitmap Image" r:id="rId8" imgW="1438200" imgH="276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99881" y="1418445"/>
                        <a:ext cx="1438275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270A1C-A324-4297-911A-214A65E84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322567"/>
              </p:ext>
            </p:extLst>
          </p:nvPr>
        </p:nvGraphicFramePr>
        <p:xfrm>
          <a:off x="7155396" y="1556557"/>
          <a:ext cx="1314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1" name="Bitmap Image" r:id="rId10" imgW="1314360" imgH="1562040" progId="PBrush">
                  <p:embed/>
                </p:oleObj>
              </mc:Choice>
              <mc:Fallback>
                <p:oleObj name="Bitmap Image" r:id="rId10" imgW="1314360" imgH="1562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55396" y="1556557"/>
                        <a:ext cx="131445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7C2EA58-9F23-4C1B-9B2B-3F06333C7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5817"/>
              </p:ext>
            </p:extLst>
          </p:nvPr>
        </p:nvGraphicFramePr>
        <p:xfrm>
          <a:off x="5009351" y="3295650"/>
          <a:ext cx="281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2" name="Bitmap Image" r:id="rId12" imgW="2819520" imgH="266760" progId="PBrush">
                  <p:embed/>
                </p:oleObj>
              </mc:Choice>
              <mc:Fallback>
                <p:oleObj name="Bitmap Image" r:id="rId12" imgW="2819520" imgH="266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09351" y="3295650"/>
                        <a:ext cx="2819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BFF80BD-9586-46FB-9A3F-E957464C7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76843"/>
              </p:ext>
            </p:extLst>
          </p:nvPr>
        </p:nvGraphicFramePr>
        <p:xfrm>
          <a:off x="7186707" y="3739343"/>
          <a:ext cx="1206939" cy="82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Bitmap Image" r:id="rId14" imgW="1314360" imgH="895320" progId="PBrush">
                  <p:embed/>
                </p:oleObj>
              </mc:Choice>
              <mc:Fallback>
                <p:oleObj name="Bitmap Image" r:id="rId14" imgW="1314360" imgH="89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86707" y="3739343"/>
                        <a:ext cx="1206939" cy="822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49DF44A-CA53-4C0E-9B06-39F61A109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35311"/>
              </p:ext>
            </p:extLst>
          </p:nvPr>
        </p:nvGraphicFramePr>
        <p:xfrm>
          <a:off x="5009351" y="4598879"/>
          <a:ext cx="27051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Bitmap Image" r:id="rId16" imgW="2705040" imgH="276120" progId="PBrush">
                  <p:embed/>
                </p:oleObj>
              </mc:Choice>
              <mc:Fallback>
                <p:oleObj name="Bitmap Image" r:id="rId16" imgW="2705040" imgH="276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09351" y="4598879"/>
                        <a:ext cx="270510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17DEC9F-B0B5-4A0C-8618-DB5164A00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08330"/>
              </p:ext>
            </p:extLst>
          </p:nvPr>
        </p:nvGraphicFramePr>
        <p:xfrm>
          <a:off x="7066751" y="5032592"/>
          <a:ext cx="1295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Bitmap Image" r:id="rId18" imgW="1295280" imgH="276120" progId="PBrush">
                  <p:embed/>
                </p:oleObj>
              </mc:Choice>
              <mc:Fallback>
                <p:oleObj name="Bitmap Image" r:id="rId18" imgW="1295280" imgH="276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66751" y="5032592"/>
                        <a:ext cx="129540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9ACA137-0A71-4437-B5B9-A0A3EA8AF4CA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3B1AF-20CB-4103-8BB7-A46F2442814B}"/>
              </a:ext>
            </a:extLst>
          </p:cNvPr>
          <p:cNvSpPr txBox="1"/>
          <p:nvPr/>
        </p:nvSpPr>
        <p:spPr>
          <a:xfrm>
            <a:off x="2642281" y="0"/>
            <a:ext cx="18265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201703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E25246-57A7-434A-A00A-72368EA1ABC9}"/>
              </a:ext>
            </a:extLst>
          </p:cNvPr>
          <p:cNvSpPr txBox="1"/>
          <p:nvPr/>
        </p:nvSpPr>
        <p:spPr>
          <a:xfrm>
            <a:off x="1304778" y="1203179"/>
            <a:ext cx="72202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Runtime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Procedural Abstraction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EDFB5CA-CACA-41A7-9A5A-E83D745F031F}"/>
              </a:ext>
            </a:extLst>
          </p:cNvPr>
          <p:cNvSpPr/>
          <p:nvPr/>
        </p:nvSpPr>
        <p:spPr>
          <a:xfrm>
            <a:off x="464234" y="1385275"/>
            <a:ext cx="840544" cy="31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18265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Procedure Calls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C5890E1-7FE8-4BD6-BF68-E2EDC434F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40342"/>
              </p:ext>
            </p:extLst>
          </p:nvPr>
        </p:nvGraphicFramePr>
        <p:xfrm>
          <a:off x="313192" y="668564"/>
          <a:ext cx="28860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Bitmap Image" r:id="rId3" imgW="2886120" imgH="1685880" progId="PBrush">
                  <p:embed/>
                </p:oleObj>
              </mc:Choice>
              <mc:Fallback>
                <p:oleObj name="Bitmap Image" r:id="rId3" imgW="2886120" imgH="1685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92" y="668564"/>
                        <a:ext cx="2886075" cy="16859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A089B35-8F8F-4CAA-AF15-530B66B72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47551"/>
              </p:ext>
            </p:extLst>
          </p:nvPr>
        </p:nvGraphicFramePr>
        <p:xfrm>
          <a:off x="779009" y="2622943"/>
          <a:ext cx="12287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Bitmap Image" r:id="rId5" imgW="1228680" imgH="676440" progId="PBrush">
                  <p:embed/>
                </p:oleObj>
              </mc:Choice>
              <mc:Fallback>
                <p:oleObj name="Bitmap Image" r:id="rId5" imgW="1228680" imgH="67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009" y="2622943"/>
                        <a:ext cx="12287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65E9CBC-51B2-4A7A-A407-ED8BD96EA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83184"/>
              </p:ext>
            </p:extLst>
          </p:nvPr>
        </p:nvGraphicFramePr>
        <p:xfrm>
          <a:off x="3441927" y="628650"/>
          <a:ext cx="3305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" name="Bitmap Image" r:id="rId7" imgW="3305160" imgH="295200" progId="PBrush">
                  <p:embed/>
                </p:oleObj>
              </mc:Choice>
              <mc:Fallback>
                <p:oleObj name="Bitmap Image" r:id="rId7" imgW="3305160" imgH="29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1927" y="628650"/>
                        <a:ext cx="330517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20A62EB-D860-4039-A3D8-6A1A87B6B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82404"/>
              </p:ext>
            </p:extLst>
          </p:nvPr>
        </p:nvGraphicFramePr>
        <p:xfrm>
          <a:off x="3961039" y="923925"/>
          <a:ext cx="1133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" name="Bitmap Image" r:id="rId9" imgW="1133640" imgH="714240" progId="PBrush">
                  <p:embed/>
                </p:oleObj>
              </mc:Choice>
              <mc:Fallback>
                <p:oleObj name="Bitmap Image" r:id="rId9" imgW="1133640" imgH="714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1039" y="923925"/>
                        <a:ext cx="11334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A2E453-C630-430A-A64F-22D87BBDE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49821"/>
              </p:ext>
            </p:extLst>
          </p:nvPr>
        </p:nvGraphicFramePr>
        <p:xfrm>
          <a:off x="3441927" y="1638300"/>
          <a:ext cx="36671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" name="Bitmap Image" r:id="rId11" imgW="3666960" imgH="314280" progId="PBrush">
                  <p:embed/>
                </p:oleObj>
              </mc:Choice>
              <mc:Fallback>
                <p:oleObj name="Bitmap Image" r:id="rId11" imgW="3666960" imgH="314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1927" y="1638300"/>
                        <a:ext cx="366712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75D00EC-AB54-481B-9C2E-9CE9A611A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47361"/>
              </p:ext>
            </p:extLst>
          </p:nvPr>
        </p:nvGraphicFramePr>
        <p:xfrm>
          <a:off x="3806819" y="2009775"/>
          <a:ext cx="13239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" name="Bitmap Image" r:id="rId13" imgW="1324080" imgH="1419120" progId="PBrush">
                  <p:embed/>
                </p:oleObj>
              </mc:Choice>
              <mc:Fallback>
                <p:oleObj name="Bitmap Image" r:id="rId13" imgW="1324080" imgH="1419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06819" y="2009775"/>
                        <a:ext cx="1323975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EE111FF-E060-44E3-AD39-250B0B17D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994671"/>
              </p:ext>
            </p:extLst>
          </p:nvPr>
        </p:nvGraphicFramePr>
        <p:xfrm>
          <a:off x="3251427" y="3417207"/>
          <a:ext cx="34956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" name="Bitmap Image" r:id="rId15" imgW="3495600" imgH="257040" progId="PBrush">
                  <p:embed/>
                </p:oleObj>
              </mc:Choice>
              <mc:Fallback>
                <p:oleObj name="Bitmap Image" r:id="rId15" imgW="3495600" imgH="257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51427" y="3417207"/>
                        <a:ext cx="3495675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DAFF946-350A-49FF-B43A-11520BA12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50334"/>
              </p:ext>
            </p:extLst>
          </p:nvPr>
        </p:nvGraphicFramePr>
        <p:xfrm>
          <a:off x="3806819" y="3674382"/>
          <a:ext cx="14192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" name="Bitmap Image" r:id="rId17" imgW="1419120" imgH="2009880" progId="PBrush">
                  <p:embed/>
                </p:oleObj>
              </mc:Choice>
              <mc:Fallback>
                <p:oleObj name="Bitmap Image" r:id="rId17" imgW="1419120" imgH="200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06819" y="3674382"/>
                        <a:ext cx="14192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866E605-D068-453D-A9D4-AF683CE8D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482933"/>
              </p:ext>
            </p:extLst>
          </p:nvPr>
        </p:nvGraphicFramePr>
        <p:xfrm>
          <a:off x="7109052" y="64921"/>
          <a:ext cx="3552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" name="Bitmap Image" r:id="rId19" imgW="3552840" imgH="352440" progId="PBrush">
                  <p:embed/>
                </p:oleObj>
              </mc:Choice>
              <mc:Fallback>
                <p:oleObj name="Bitmap Image" r:id="rId19" imgW="3552840" imgH="352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09052" y="64921"/>
                        <a:ext cx="35528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18310FA-6148-434B-A9EB-FF2A6C5B4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179196"/>
              </p:ext>
            </p:extLst>
          </p:nvPr>
        </p:nvGraphicFramePr>
        <p:xfrm>
          <a:off x="7611610" y="584079"/>
          <a:ext cx="138112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" name="Bitmap Image" r:id="rId21" imgW="1380960" imgH="2695680" progId="PBrush">
                  <p:embed/>
                </p:oleObj>
              </mc:Choice>
              <mc:Fallback>
                <p:oleObj name="Bitmap Image" r:id="rId21" imgW="1380960" imgH="269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11610" y="584079"/>
                        <a:ext cx="1381125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500DA01-2FBF-470E-AE0C-62A8377E1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988381"/>
              </p:ext>
            </p:extLst>
          </p:nvPr>
        </p:nvGraphicFramePr>
        <p:xfrm>
          <a:off x="6546170" y="3686447"/>
          <a:ext cx="5629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" name="Bitmap Image" r:id="rId23" imgW="5629320" imgH="990720" progId="PBrush">
                  <p:embed/>
                </p:oleObj>
              </mc:Choice>
              <mc:Fallback>
                <p:oleObj name="Bitmap Image" r:id="rId23" imgW="5629320" imgH="990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46170" y="3686447"/>
                        <a:ext cx="562927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42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44201D-430C-457A-BB7A-9EE37D46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23" y="172024"/>
          <a:ext cx="8497399" cy="63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Bitmap Image" r:id="rId3" imgW="5553000" imgH="4181400" progId="PBrush">
                  <p:embed/>
                </p:oleObj>
              </mc:Choice>
              <mc:Fallback>
                <p:oleObj name="Bitmap Image" r:id="rId3" imgW="5553000" imgH="4181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44201D-430C-457A-BB7A-9EE37D46B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423" y="172024"/>
                        <a:ext cx="8497399" cy="63985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28E955C-CCF0-40C5-AF47-4A273003E11E}"/>
              </a:ext>
            </a:extLst>
          </p:cNvPr>
          <p:cNvSpPr/>
          <p:nvPr/>
        </p:nvSpPr>
        <p:spPr>
          <a:xfrm>
            <a:off x="2419645" y="1301263"/>
            <a:ext cx="647113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44201D-430C-457A-BB7A-9EE37D46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23" y="172024"/>
          <a:ext cx="8497399" cy="63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Bitmap Image" r:id="rId3" imgW="5553000" imgH="4181400" progId="PBrush">
                  <p:embed/>
                </p:oleObj>
              </mc:Choice>
              <mc:Fallback>
                <p:oleObj name="Bitmap Image" r:id="rId3" imgW="5553000" imgH="4181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44201D-430C-457A-BB7A-9EE37D46B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423" y="172024"/>
                        <a:ext cx="8497399" cy="63985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28E955C-CCF0-40C5-AF47-4A273003E11E}"/>
              </a:ext>
            </a:extLst>
          </p:cNvPr>
          <p:cNvSpPr/>
          <p:nvPr/>
        </p:nvSpPr>
        <p:spPr>
          <a:xfrm>
            <a:off x="2965336" y="1566734"/>
            <a:ext cx="647113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26784-3B46-46EF-A179-B982B2FA73E5}"/>
              </a:ext>
            </a:extLst>
          </p:cNvPr>
          <p:cNvSpPr txBox="1"/>
          <p:nvPr/>
        </p:nvSpPr>
        <p:spPr>
          <a:xfrm>
            <a:off x="235857" y="468479"/>
            <a:ext cx="11781972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The </a:t>
            </a:r>
            <a:r>
              <a:rPr lang="en-US" sz="2000" i="1" dirty="0">
                <a:solidFill>
                  <a:srgbClr val="FF0000"/>
                </a:solidFill>
                <a:latin typeface="Times-Italic"/>
              </a:rPr>
              <a:t>name space</a:t>
            </a:r>
            <a:r>
              <a:rPr lang="en-US" sz="2000" b="0" i="0" u="none" strike="noStrike" baseline="0" dirty="0">
                <a:latin typeface="Times-Roman"/>
              </a:rPr>
              <a:t>, or </a:t>
            </a:r>
            <a:r>
              <a:rPr lang="en-US" sz="2000" i="1" u="none" strike="noStrike" baseline="0" dirty="0">
                <a:solidFill>
                  <a:srgbClr val="FF0000"/>
                </a:solidFill>
                <a:latin typeface="Times-Italic"/>
              </a:rPr>
              <a:t>scope</a:t>
            </a:r>
            <a:r>
              <a:rPr lang="en-US" sz="2000" b="0" i="0" u="none" strike="noStrike" baseline="0" dirty="0">
                <a:latin typeface="Times-Roman"/>
              </a:rPr>
              <a:t>, maps a set of names to a set of values and procedures over some set of statements in the code.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In most procedural languages, a complete program will contain </a:t>
            </a:r>
            <a:r>
              <a:rPr lang="en-US" sz="2000" i="1" dirty="0">
                <a:solidFill>
                  <a:srgbClr val="FF0000"/>
                </a:solidFill>
                <a:latin typeface="Times-Italic"/>
              </a:rPr>
              <a:t>multiple names spaces</a:t>
            </a:r>
            <a:r>
              <a:rPr lang="en-US" sz="2000" dirty="0">
                <a:latin typeface="Times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</a:t>
            </a:r>
            <a:r>
              <a:rPr lang="en-US" sz="2000" i="1" dirty="0">
                <a:solidFill>
                  <a:srgbClr val="FF0000"/>
                </a:solidFill>
                <a:latin typeface="Times-Italic"/>
              </a:rPr>
              <a:t>range</a:t>
            </a:r>
            <a:r>
              <a:rPr lang="en-US" sz="2000" b="0" i="0" u="none" strike="noStrike" baseline="0" dirty="0">
                <a:latin typeface="Times-Roman"/>
              </a:rPr>
              <a:t> of a scope might be the whole program, some collection of procedures, a single procedure, or a small set of statements.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scope may </a:t>
            </a:r>
            <a:r>
              <a:rPr lang="en-US" sz="2000" i="1" dirty="0">
                <a:solidFill>
                  <a:srgbClr val="FF0000"/>
                </a:solidFill>
                <a:latin typeface="Times-Italic"/>
              </a:rPr>
              <a:t>inherit</a:t>
            </a:r>
            <a:r>
              <a:rPr lang="en-US" sz="2000" b="0" i="0" u="none" strike="noStrike" baseline="0" dirty="0">
                <a:latin typeface="Times-Roman"/>
              </a:rPr>
              <a:t> some names from other scopes.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Inside a scope, the programmer can </a:t>
            </a:r>
            <a:r>
              <a:rPr lang="en-US" sz="2000" i="1" dirty="0">
                <a:solidFill>
                  <a:srgbClr val="FF0000"/>
                </a:solidFill>
                <a:latin typeface="Times-Italic"/>
              </a:rPr>
              <a:t>create names</a:t>
            </a:r>
            <a:r>
              <a:rPr lang="en-US" sz="2000" b="0" i="0" u="none" strike="noStrike" baseline="0" dirty="0">
                <a:latin typeface="Times-Roman"/>
              </a:rPr>
              <a:t> that are inaccessible outside the scope.</a:t>
            </a:r>
            <a:endParaRPr lang="en-US" sz="2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924DA17-1912-4835-9543-75EC70C71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624468"/>
              </p:ext>
            </p:extLst>
          </p:nvPr>
        </p:nvGraphicFramePr>
        <p:xfrm>
          <a:off x="2114786" y="4014723"/>
          <a:ext cx="2293588" cy="269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Bitmap Image" r:id="rId3" imgW="3133800" imgH="3686040" progId="PBrush">
                  <p:embed/>
                </p:oleObj>
              </mc:Choice>
              <mc:Fallback>
                <p:oleObj name="Bitmap Image" r:id="rId3" imgW="3133800" imgH="3686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786" y="4014723"/>
                        <a:ext cx="2293588" cy="269792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7C4831C-AF2D-4345-8940-BEDD3948B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78633"/>
              </p:ext>
            </p:extLst>
          </p:nvPr>
        </p:nvGraphicFramePr>
        <p:xfrm>
          <a:off x="4514621" y="4018924"/>
          <a:ext cx="2474344" cy="269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Bitmap Image" r:id="rId5" imgW="3048120" imgH="3638520" progId="PBrush">
                  <p:embed/>
                </p:oleObj>
              </mc:Choice>
              <mc:Fallback>
                <p:oleObj name="Bitmap Image" r:id="rId5" imgW="3048120" imgH="3638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621" y="4018924"/>
                        <a:ext cx="2474344" cy="269792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C4502A-1ABE-4B3A-8B41-40CDFC1D2673}"/>
              </a:ext>
            </a:extLst>
          </p:cNvPr>
          <p:cNvSpPr txBox="1"/>
          <p:nvPr/>
        </p:nvSpPr>
        <p:spPr>
          <a:xfrm>
            <a:off x="361550" y="4994355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138894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598C-DD60-491B-8BB1-B95465891047}"/>
              </a:ext>
            </a:extLst>
          </p:cNvPr>
          <p:cNvSpPr txBox="1"/>
          <p:nvPr/>
        </p:nvSpPr>
        <p:spPr>
          <a:xfrm>
            <a:off x="4542971" y="15389"/>
            <a:ext cx="24202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Nested Lexical Scopes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55EE3-6D49-4470-A1E9-C5AA3D512CBE}"/>
              </a:ext>
            </a:extLst>
          </p:cNvPr>
          <p:cNvSpPr txBox="1"/>
          <p:nvPr/>
        </p:nvSpPr>
        <p:spPr>
          <a:xfrm>
            <a:off x="130822" y="574282"/>
            <a:ext cx="11930355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Most </a:t>
            </a:r>
            <a:r>
              <a:rPr lang="en-US" sz="2200" b="0" i="0" u="none" strike="noStrike" baseline="0" dirty="0">
                <a:latin typeface="Times-RomanSC"/>
              </a:rPr>
              <a:t>PLs</a:t>
            </a:r>
            <a:r>
              <a:rPr lang="en-US" sz="2200" b="0" i="0" u="none" strike="noStrike" baseline="0" dirty="0">
                <a:latin typeface="Times-Roman"/>
              </a:rPr>
              <a:t> allow the programmer to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nest scopes </a:t>
            </a:r>
            <a:r>
              <a:rPr lang="en-US" sz="2200" b="0" i="0" u="none" strike="noStrike" baseline="0" dirty="0">
                <a:latin typeface="Times-Roman"/>
              </a:rPr>
              <a:t>inside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-Roman"/>
              </a:rPr>
              <a:t>The l</a:t>
            </a:r>
            <a:r>
              <a:rPr lang="en-US" sz="2200" b="0" i="0" u="none" strike="noStrike" baseline="0" dirty="0">
                <a:latin typeface="Times-Roman"/>
              </a:rPr>
              <a:t>imits of a scope are marked by specific terminal symbols in the programming language. </a:t>
            </a:r>
            <a:r>
              <a:rPr lang="en-US" sz="2200" dirty="0" err="1">
                <a:latin typeface="Times-Roman"/>
              </a:rPr>
              <a:t>Eg.</a:t>
            </a:r>
            <a:r>
              <a:rPr lang="en-US" sz="2200" dirty="0">
                <a:latin typeface="Times-Roman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Begin …. End</a:t>
            </a:r>
            <a:r>
              <a:rPr lang="en-US" sz="2200" dirty="0">
                <a:latin typeface="Times-Roman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{ … }, </a:t>
            </a:r>
            <a:r>
              <a:rPr lang="en-US" sz="2200" dirty="0">
                <a:latin typeface="Times-Roman"/>
              </a:rPr>
              <a:t>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In programs with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nested procedures</a:t>
            </a:r>
            <a:r>
              <a:rPr lang="en-US" sz="2200" b="0" i="0" u="none" strike="noStrike" baseline="0" dirty="0">
                <a:latin typeface="Times-Roman"/>
              </a:rPr>
              <a:t>, each procedure defines a </a:t>
            </a:r>
            <a:r>
              <a:rPr lang="en-US" sz="2200" b="1" i="1" dirty="0">
                <a:solidFill>
                  <a:srgbClr val="FF0000"/>
                </a:solidFill>
                <a:latin typeface="Times-Roman"/>
              </a:rPr>
              <a:t>new scope</a:t>
            </a:r>
            <a:r>
              <a:rPr lang="en-US" sz="2200" b="0" i="0" u="none" strike="noStrike" baseline="0" dirty="0">
                <a:latin typeface="Times-Roman"/>
              </a:rPr>
              <a:t>, and the programmer can declare new variables and procedures in each scope.</a:t>
            </a:r>
          </a:p>
          <a:p>
            <a:pPr algn="just"/>
            <a:r>
              <a:rPr lang="en-US" sz="2800" b="1" i="1" dirty="0">
                <a:solidFill>
                  <a:srgbClr val="002060"/>
                </a:solidFill>
                <a:latin typeface="Times-Roman"/>
              </a:rPr>
              <a:t>lexical scoping</a:t>
            </a:r>
            <a:r>
              <a:rPr lang="en-US" sz="2800" b="0" i="0" u="none" strike="noStrike" baseline="0" dirty="0">
                <a:latin typeface="Times-Roman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Thi</a:t>
            </a:r>
            <a:r>
              <a:rPr lang="en-US" sz="2200" dirty="0">
                <a:latin typeface="Times-Roman"/>
              </a:rPr>
              <a:t>s most </a:t>
            </a:r>
            <a:r>
              <a:rPr lang="en-US" sz="2200" b="0" i="0" u="none" strike="noStrike" baseline="0" dirty="0">
                <a:latin typeface="Times-Roman"/>
              </a:rPr>
              <a:t>common scoping discipline is called as </a:t>
            </a:r>
            <a:r>
              <a:rPr lang="en-US" sz="2400" b="1" i="1" dirty="0">
                <a:solidFill>
                  <a:srgbClr val="002060"/>
                </a:solidFill>
                <a:latin typeface="Times-Roman"/>
              </a:rPr>
              <a:t>lexical scoping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Times-Roman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The general principle behind lexical scoping is simple: </a:t>
            </a:r>
            <a:r>
              <a:rPr lang="en-US" sz="2400" b="1" i="1" dirty="0">
                <a:solidFill>
                  <a:srgbClr val="002060"/>
                </a:solidFill>
                <a:latin typeface="Times-Roman"/>
              </a:rPr>
              <a:t>“In a given scope, each name refers to its lexically closest declaration.”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200" i="1" dirty="0">
              <a:latin typeface="Times-Ital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Thus, if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s</a:t>
            </a:r>
            <a:r>
              <a:rPr lang="en-US" sz="2200" b="0" i="1" u="none" strike="noStrike" baseline="0" dirty="0">
                <a:latin typeface="Times-Italic"/>
              </a:rPr>
              <a:t> </a:t>
            </a:r>
            <a:r>
              <a:rPr lang="en-US" sz="2200" b="0" i="0" u="none" strike="noStrike" baseline="0" dirty="0">
                <a:latin typeface="Times-Roman"/>
              </a:rPr>
              <a:t>is used in the current scope, it refers to the 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s</a:t>
            </a:r>
            <a:r>
              <a:rPr lang="en-US" sz="2200" b="0" i="1" u="none" strike="noStrike" baseline="0" dirty="0">
                <a:latin typeface="Times-Italic"/>
              </a:rPr>
              <a:t> </a:t>
            </a:r>
            <a:r>
              <a:rPr lang="en-US" sz="2200" b="0" i="0" u="none" strike="noStrike" baseline="0" dirty="0">
                <a:latin typeface="Times-Roman"/>
              </a:rPr>
              <a:t>declared in the current scope, if one exists. If not, it refers to the declaration of 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s that occurs in the closest enclosing scope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latin typeface="Times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-Roman"/>
              </a:rPr>
              <a:t>The outermost scope contains global variables.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4907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11416" y="450222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9913B23-273B-4F1D-8EE7-C2B68974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16299"/>
              </p:ext>
            </p:extLst>
          </p:nvPr>
        </p:nvGraphicFramePr>
        <p:xfrm>
          <a:off x="98199" y="1465579"/>
          <a:ext cx="3464771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1" name="Bitmap Image" r:id="rId3" imgW="3238560" imgH="2181240" progId="PBrush">
                  <p:embed/>
                </p:oleObj>
              </mc:Choice>
              <mc:Fallback>
                <p:oleObj name="Bitmap Image" r:id="rId3" imgW="3238560" imgH="2181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99" y="1465579"/>
                        <a:ext cx="3464771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47B14A-8795-4C71-96CD-E36622266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9895"/>
              </p:ext>
            </p:extLst>
          </p:nvPr>
        </p:nvGraphicFramePr>
        <p:xfrm>
          <a:off x="98199" y="4257675"/>
          <a:ext cx="29432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2" name="Bitmap Image" r:id="rId5" imgW="2943360" imgH="2333520" progId="PBrush">
                  <p:embed/>
                </p:oleObj>
              </mc:Choice>
              <mc:Fallback>
                <p:oleObj name="Bitmap Image" r:id="rId5" imgW="2943360" imgH="233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199" y="4257675"/>
                        <a:ext cx="2943225" cy="2333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BBE0E0-BC78-45CA-99C0-59D33BAC3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07788"/>
              </p:ext>
            </p:extLst>
          </p:nvPr>
        </p:nvGraphicFramePr>
        <p:xfrm>
          <a:off x="3138290" y="0"/>
          <a:ext cx="368617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" name="Bitmap Image" r:id="rId7" imgW="3686040" imgH="2905200" progId="PBrush">
                  <p:embed/>
                </p:oleObj>
              </mc:Choice>
              <mc:Fallback>
                <p:oleObj name="Bitmap Image" r:id="rId7" imgW="3686040" imgH="290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8290" y="0"/>
                        <a:ext cx="368617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4D29573-2F51-450C-8353-047EC1737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64016"/>
              </p:ext>
            </p:extLst>
          </p:nvPr>
        </p:nvGraphicFramePr>
        <p:xfrm>
          <a:off x="6218672" y="2952750"/>
          <a:ext cx="2345707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" name="Bitmap Image" r:id="rId9" imgW="2695680" imgH="3228840" progId="PBrush">
                  <p:embed/>
                </p:oleObj>
              </mc:Choice>
              <mc:Fallback>
                <p:oleObj name="Bitmap Image" r:id="rId9" imgW="2695680" imgH="32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8672" y="2952750"/>
                        <a:ext cx="2345707" cy="28098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437945F-28B3-4980-8144-1F40100E3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81395"/>
              </p:ext>
            </p:extLst>
          </p:nvPr>
        </p:nvGraphicFramePr>
        <p:xfrm>
          <a:off x="3094964" y="2905125"/>
          <a:ext cx="294322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5" name="Bitmap Image" r:id="rId11" imgW="2943360" imgH="3686040" progId="PBrush">
                  <p:embed/>
                </p:oleObj>
              </mc:Choice>
              <mc:Fallback>
                <p:oleObj name="Bitmap Image" r:id="rId11" imgW="2943360" imgH="3686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4964" y="2905125"/>
                        <a:ext cx="2943225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940FFBE-E991-4766-8697-A7B845D60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74050"/>
              </p:ext>
            </p:extLst>
          </p:nvPr>
        </p:nvGraphicFramePr>
        <p:xfrm>
          <a:off x="6744807" y="47625"/>
          <a:ext cx="2434086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" name="Bitmap Image" r:id="rId13" imgW="2714760" imgH="3133800" progId="PBrush">
                  <p:embed/>
                </p:oleObj>
              </mc:Choice>
              <mc:Fallback>
                <p:oleObj name="Bitmap Image" r:id="rId13" imgW="2714760" imgH="3133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44807" y="47625"/>
                        <a:ext cx="2434086" cy="28098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C46ED1-9170-4C0A-87D7-BEABBF62A55C}"/>
              </a:ext>
            </a:extLst>
          </p:cNvPr>
          <p:cNvSpPr txBox="1"/>
          <p:nvPr/>
        </p:nvSpPr>
        <p:spPr>
          <a:xfrm>
            <a:off x="11416" y="955548"/>
            <a:ext cx="24202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Nested Lexical Scopes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8BDC4-7E5E-4BF8-842A-17E24FE6AE03}"/>
              </a:ext>
            </a:extLst>
          </p:cNvPr>
          <p:cNvSpPr txBox="1"/>
          <p:nvPr/>
        </p:nvSpPr>
        <p:spPr>
          <a:xfrm>
            <a:off x="9248776" y="34444"/>
            <a:ext cx="2845026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It contains five distinct scopes, one corresponding to the program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Main</a:t>
            </a:r>
            <a:r>
              <a:rPr lang="en-US" sz="1600" b="0" i="0" u="none" strike="noStrike" baseline="0" dirty="0">
                <a:latin typeface="LetterGoth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and one for each of the procedures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LetterGothic"/>
              </a:rPr>
              <a:t>Fee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Fie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  <a:r>
              <a:rPr lang="en-US" sz="1600" b="1" i="1" dirty="0">
                <a:solidFill>
                  <a:srgbClr val="FF0000"/>
                </a:solidFill>
                <a:latin typeface="LetterGothic"/>
              </a:rPr>
              <a:t>Foe</a:t>
            </a:r>
            <a:r>
              <a:rPr lang="en-US" sz="1800" b="0" i="0" u="none" strike="noStrike" baseline="0" dirty="0">
                <a:latin typeface="Times-Roman"/>
              </a:rPr>
              <a:t>, and </a:t>
            </a:r>
            <a:r>
              <a:rPr lang="en-US" sz="1600" b="1" i="1" dirty="0" err="1">
                <a:solidFill>
                  <a:srgbClr val="FF0000"/>
                </a:solidFill>
                <a:latin typeface="LetterGothic"/>
              </a:rPr>
              <a:t>Fum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FF0000"/>
              </a:solidFill>
              <a:latin typeface="Letter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Each procedure declares some set of variables drawn from the set of names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LetterGothic"/>
              </a:rPr>
              <a:t>x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LetterGothic"/>
              </a:rPr>
              <a:t>y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dirty="0">
                <a:latin typeface="Times-Roman"/>
              </a:rPr>
              <a:t>and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LetterGothic"/>
              </a:rPr>
              <a:t>z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EB33E0D-1815-43DC-9854-9D5731173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3944"/>
              </p:ext>
            </p:extLst>
          </p:nvPr>
        </p:nvGraphicFramePr>
        <p:xfrm>
          <a:off x="3263493" y="6457950"/>
          <a:ext cx="3095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7" name="Bitmap Image" r:id="rId15" imgW="3095640" imgH="371520" progId="PBrush">
                  <p:embed/>
                </p:oleObj>
              </mc:Choice>
              <mc:Fallback>
                <p:oleObj name="Bitmap Image" r:id="rId15" imgW="3095640" imgH="371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63493" y="6457950"/>
                        <a:ext cx="309562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42B55CF-811E-4063-841B-DBF103B53829}"/>
              </a:ext>
            </a:extLst>
          </p:cNvPr>
          <p:cNvSpPr txBox="1"/>
          <p:nvPr/>
        </p:nvSpPr>
        <p:spPr>
          <a:xfrm>
            <a:off x="8635653" y="3192193"/>
            <a:ext cx="345814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figure shows each name with a subscript that indicates its level number.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Names declared in a procedure always have a level that is one more than the level of the procedure name.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Thus, if </a:t>
            </a:r>
            <a:r>
              <a:rPr lang="en-US" sz="1600" b="0" i="1" u="none" strike="noStrike" baseline="0" dirty="0">
                <a:solidFill>
                  <a:srgbClr val="FF0000"/>
                </a:solidFill>
                <a:latin typeface="LetterGothic"/>
              </a:rPr>
              <a:t>Main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Roman"/>
              </a:rPr>
              <a:t>has level 0</a:t>
            </a:r>
            <a:r>
              <a:rPr lang="en-US" sz="1800" b="0" i="0" u="none" strike="noStrike" baseline="0" dirty="0">
                <a:latin typeface="Times-Roman"/>
              </a:rPr>
              <a:t>, as shown, names declared directly in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LetterGothic"/>
              </a:rPr>
              <a:t>Main</a:t>
            </a:r>
            <a:r>
              <a:rPr lang="en-US" sz="1800" b="0" i="0" u="none" strike="noStrike" baseline="0" dirty="0">
                <a:latin typeface="Times-Roman"/>
              </a:rPr>
              <a:t>, such as </a:t>
            </a:r>
            <a:r>
              <a:rPr lang="en-US" sz="1600" i="1" dirty="0">
                <a:solidFill>
                  <a:srgbClr val="FF0000"/>
                </a:solidFill>
                <a:latin typeface="LetterGothic"/>
              </a:rPr>
              <a:t>x, y, z, Fee, and Fie</a:t>
            </a:r>
            <a:r>
              <a:rPr lang="en-US" sz="1800" b="0" i="0" u="none" strike="noStrike" baseline="0" dirty="0">
                <a:latin typeface="LetterGoth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all have </a:t>
            </a:r>
            <a:r>
              <a:rPr lang="en-US" sz="1600" i="1" dirty="0">
                <a:solidFill>
                  <a:srgbClr val="FF0000"/>
                </a:solidFill>
                <a:latin typeface="LetterGothic"/>
              </a:rPr>
              <a:t>level 1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9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11416" y="450222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9913B23-273B-4F1D-8EE7-C2B689742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99" y="1700665"/>
          <a:ext cx="32385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9" name="Bitmap Image" r:id="rId3" imgW="3238560" imgH="2181240" progId="PBrush">
                  <p:embed/>
                </p:oleObj>
              </mc:Choice>
              <mc:Fallback>
                <p:oleObj name="Bitmap Image" r:id="rId3" imgW="3238560" imgH="218124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9913B23-273B-4F1D-8EE7-C2B68974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99" y="1700665"/>
                        <a:ext cx="3238500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47B14A-8795-4C71-96CD-E36622266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99" y="4257675"/>
          <a:ext cx="29432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0" name="Bitmap Image" r:id="rId5" imgW="2943360" imgH="2333520" progId="PBrush">
                  <p:embed/>
                </p:oleObj>
              </mc:Choice>
              <mc:Fallback>
                <p:oleObj name="Bitmap Image" r:id="rId5" imgW="2943360" imgH="233352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647B14A-8795-4C71-96CD-E36622266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199" y="4257675"/>
                        <a:ext cx="2943225" cy="2333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BBE0E0-BC78-45CA-99C0-59D33BAC3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290" y="0"/>
          <a:ext cx="368617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1" name="Bitmap Image" r:id="rId7" imgW="3686040" imgH="2905200" progId="PBrush">
                  <p:embed/>
                </p:oleObj>
              </mc:Choice>
              <mc:Fallback>
                <p:oleObj name="Bitmap Image" r:id="rId7" imgW="3686040" imgH="290520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FBBE0E0-BC78-45CA-99C0-59D33BAC3F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8290" y="0"/>
                        <a:ext cx="368617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437945F-28B3-4980-8144-1F40100E3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964" y="2905125"/>
          <a:ext cx="294322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Bitmap Image" r:id="rId9" imgW="2943360" imgH="3686040" progId="PBrush">
                  <p:embed/>
                </p:oleObj>
              </mc:Choice>
              <mc:Fallback>
                <p:oleObj name="Bitmap Image" r:id="rId9" imgW="2943360" imgH="3686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437945F-28B3-4980-8144-1F40100E3A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4964" y="2905125"/>
                        <a:ext cx="2943225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C46ED1-9170-4C0A-87D7-BEABBF62A55C}"/>
              </a:ext>
            </a:extLst>
          </p:cNvPr>
          <p:cNvSpPr txBox="1"/>
          <p:nvPr/>
        </p:nvSpPr>
        <p:spPr>
          <a:xfrm>
            <a:off x="11416" y="955548"/>
            <a:ext cx="24202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latin typeface="Myriad-BoldItalic"/>
              </a:rPr>
              <a:t>Nested Lexical Scopes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8BDC4-7E5E-4BF8-842A-17E24FE6AE03}"/>
              </a:ext>
            </a:extLst>
          </p:cNvPr>
          <p:cNvSpPr txBox="1"/>
          <p:nvPr/>
        </p:nvSpPr>
        <p:spPr>
          <a:xfrm>
            <a:off x="6038189" y="32381"/>
            <a:ext cx="60556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To represent names in a lexically scoped language, the compiler can use the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Italic"/>
              </a:rPr>
              <a:t>static coordinate </a:t>
            </a:r>
            <a:r>
              <a:rPr lang="en-US" sz="1800" b="0" i="0" u="none" strike="noStrike" baseline="0" dirty="0">
                <a:latin typeface="Times-Roman"/>
              </a:rPr>
              <a:t>for each name.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static coordinate is a pair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&lt;l, o&gt;, </a:t>
            </a:r>
            <a:r>
              <a:rPr lang="en-US" sz="1800" b="0" i="0" u="none" strike="noStrike" baseline="0" dirty="0">
                <a:latin typeface="Times-Roman"/>
              </a:rPr>
              <a:t>where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Italic"/>
              </a:rPr>
              <a:t>l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the name’s lexical nesting level and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o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the its offset in the data area for level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l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EB33E0D-1815-43DC-9854-9D5731173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493" y="6457950"/>
          <a:ext cx="3095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Bitmap Image" r:id="rId11" imgW="3095640" imgH="371520" progId="PBrush">
                  <p:embed/>
                </p:oleObj>
              </mc:Choice>
              <mc:Fallback>
                <p:oleObj name="Bitmap Image" r:id="rId11" imgW="3095640" imgH="37152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EB33E0D-1815-43DC-9854-9D57311734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3493" y="6457950"/>
                        <a:ext cx="309562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3E08BF1-C3CD-44B0-A282-58A676211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408240"/>
              </p:ext>
            </p:extLst>
          </p:nvPr>
        </p:nvGraphicFramePr>
        <p:xfrm>
          <a:off x="6823113" y="1907576"/>
          <a:ext cx="5232615" cy="116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Bitmap Image" r:id="rId13" imgW="2914560" imgH="1371600" progId="PBrush">
                  <p:embed/>
                </p:oleObj>
              </mc:Choice>
              <mc:Fallback>
                <p:oleObj name="Bitmap Image" r:id="rId13" imgW="2914560" imgH="1371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23113" y="1907576"/>
                        <a:ext cx="5232615" cy="116008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16B5A9-3157-4CC9-B795-7D08B5FB0EF1}"/>
              </a:ext>
            </a:extLst>
          </p:cNvPr>
          <p:cNvSpPr txBox="1"/>
          <p:nvPr/>
        </p:nvSpPr>
        <p:spPr>
          <a:xfrm>
            <a:off x="6082433" y="3250376"/>
            <a:ext cx="5912571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second part of name translation occurs during code generation.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compiler must use the static coordinate to locate the value at runtime.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Given a coordinate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Roman"/>
              </a:rPr>
              <a:t>&lt;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Times-Italic"/>
              </a:rPr>
              <a:t>l, o</a:t>
            </a:r>
            <a:r>
              <a:rPr lang="en-US" b="1" i="1" dirty="0">
                <a:solidFill>
                  <a:srgbClr val="FF0000"/>
                </a:solidFill>
                <a:latin typeface="MTSY"/>
              </a:rPr>
              <a:t>&gt;</a:t>
            </a:r>
            <a:r>
              <a:rPr lang="en-US" sz="1800" b="0" i="0" u="none" strike="noStrike" baseline="0" dirty="0">
                <a:latin typeface="Times-Roman"/>
              </a:rPr>
              <a:t>, the code generator must emit code that translates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l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into the runtime address of the appropriate data area. Then, it can use the offset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o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to compute the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address for the variable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400110"/>
            <a:ext cx="3458028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Scoping Rules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75D51-87FD-43E4-AA68-452E96B7CE11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B7C6B-B899-42E7-A4DD-4017F654CF4A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485DE-0E27-49AC-9722-FA8F991800AC}"/>
              </a:ext>
            </a:extLst>
          </p:cNvPr>
          <p:cNvSpPr txBox="1"/>
          <p:nvPr/>
        </p:nvSpPr>
        <p:spPr>
          <a:xfrm>
            <a:off x="4324171" y="49143"/>
            <a:ext cx="78678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latin typeface="Myriad-Bold"/>
              </a:rPr>
              <a:t>DYNAMIC SCOPING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yriad-Light"/>
              </a:rPr>
              <a:t>The alternative to lexical scoping is dynamic scoping.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Myriad-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yriad-Light"/>
              </a:rPr>
              <a:t>The distinction between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Myriad-Light"/>
              </a:rPr>
              <a:t>lexical</a:t>
            </a:r>
            <a:r>
              <a:rPr lang="en-US" sz="1800" b="0" i="0" u="none" strike="noStrike" baseline="0" dirty="0">
                <a:latin typeface="Myriad-Light"/>
              </a:rPr>
              <a:t> and </a:t>
            </a:r>
            <a:r>
              <a:rPr lang="en-US" b="1" i="1" dirty="0">
                <a:solidFill>
                  <a:srgbClr val="FF0000"/>
                </a:solidFill>
                <a:latin typeface="Myriad-Light"/>
              </a:rPr>
              <a:t>dynamic</a:t>
            </a:r>
            <a:r>
              <a:rPr lang="en-US" sz="1800" b="0" i="0" u="none" strike="noStrike" baseline="0" dirty="0">
                <a:latin typeface="Myriad-Light"/>
              </a:rPr>
              <a:t> scoping only matters when a procedure refers to a variable that is declared outside the procedure’s own scope,  (these variables are called as </a:t>
            </a:r>
            <a:r>
              <a:rPr lang="en-US" b="1" i="1" dirty="0">
                <a:solidFill>
                  <a:srgbClr val="FF0000"/>
                </a:solidFill>
                <a:latin typeface="Myriad-Light"/>
              </a:rPr>
              <a:t>free variables</a:t>
            </a:r>
            <a:r>
              <a:rPr lang="en-US" sz="1800" b="0" i="1" u="none" strike="noStrike" baseline="0" dirty="0">
                <a:latin typeface="Myriad-Light-Italic"/>
              </a:rPr>
              <a:t>)</a:t>
            </a:r>
            <a:r>
              <a:rPr lang="en-US" sz="1800" b="0" i="0" u="none" strike="noStrike" baseline="0" dirty="0">
                <a:latin typeface="Myriad-Ligh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D2ABD-591B-481C-A1CA-C4242F8D2A28}"/>
              </a:ext>
            </a:extLst>
          </p:cNvPr>
          <p:cNvSpPr txBox="1"/>
          <p:nvPr/>
        </p:nvSpPr>
        <p:spPr>
          <a:xfrm>
            <a:off x="6663863" y="1894612"/>
            <a:ext cx="542653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1" u="none" strike="noStrike" baseline="0" dirty="0">
                <a:solidFill>
                  <a:srgbClr val="FF0000"/>
                </a:solidFill>
                <a:latin typeface="Myriad-Light"/>
              </a:rPr>
              <a:t>With lexical scoping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yriad-Light"/>
              </a:rPr>
              <a:t>a </a:t>
            </a:r>
            <a:r>
              <a:rPr lang="en-US" sz="1800" b="1" i="1" u="none" strike="noStrike" baseline="0" dirty="0">
                <a:solidFill>
                  <a:srgbClr val="00B0F0"/>
                </a:solidFill>
                <a:latin typeface="Myriad-Light"/>
              </a:rPr>
              <a:t>free variable </a:t>
            </a:r>
            <a:r>
              <a:rPr lang="en-US" sz="1800" b="0" i="0" u="none" strike="noStrike" baseline="0" dirty="0">
                <a:latin typeface="Myriad-Light"/>
              </a:rPr>
              <a:t>is bound to the declaration for its name that is lexically closest to the use.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Myriad-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yriad-Light"/>
              </a:rPr>
              <a:t>If the compiler starts in the scope containing the use, and checks successive surrounding scopes, the variable is bound to the </a:t>
            </a:r>
            <a:r>
              <a:rPr lang="en-US" b="1" i="1" dirty="0">
                <a:solidFill>
                  <a:srgbClr val="00B0F0"/>
                </a:solidFill>
                <a:latin typeface="Myriad-Light"/>
              </a:rPr>
              <a:t>first declaration that it finds</a:t>
            </a:r>
            <a:r>
              <a:rPr lang="en-US" sz="1800" b="0" i="0" u="none" strike="noStrike" baseline="0" dirty="0">
                <a:latin typeface="Myriad-Light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EBC88-B862-4BD3-88E4-BD2892FE47FD}"/>
              </a:ext>
            </a:extLst>
          </p:cNvPr>
          <p:cNvSpPr txBox="1"/>
          <p:nvPr/>
        </p:nvSpPr>
        <p:spPr>
          <a:xfrm>
            <a:off x="6663863" y="4321306"/>
            <a:ext cx="542653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FF0000"/>
                </a:solidFill>
                <a:latin typeface="Myriad-Light"/>
              </a:rPr>
              <a:t>With dynamic scoping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yriad-Light"/>
              </a:rPr>
              <a:t>a </a:t>
            </a:r>
            <a:r>
              <a:rPr lang="en-US" b="1" i="1" dirty="0">
                <a:solidFill>
                  <a:srgbClr val="00B0F0"/>
                </a:solidFill>
                <a:latin typeface="Myriad-Light"/>
              </a:rPr>
              <a:t>free variable </a:t>
            </a:r>
            <a:r>
              <a:rPr lang="en-US" sz="1800" b="0" i="0" u="none" strike="noStrike" baseline="0" dirty="0">
                <a:latin typeface="Myriad-Light"/>
              </a:rPr>
              <a:t>is bound to the variable by that name that was most recently created at runtime.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Myriad-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yriad-Light"/>
              </a:rPr>
              <a:t>Thus, when execution encounters a </a:t>
            </a:r>
            <a:r>
              <a:rPr lang="en-US" b="1" i="1" dirty="0">
                <a:solidFill>
                  <a:srgbClr val="00B0F0"/>
                </a:solidFill>
                <a:latin typeface="Myriad-Light"/>
              </a:rPr>
              <a:t>free variable</a:t>
            </a:r>
            <a:r>
              <a:rPr lang="en-US" sz="1800" b="0" i="0" u="none" strike="noStrike" baseline="0" dirty="0">
                <a:latin typeface="Myriad-Light"/>
              </a:rPr>
              <a:t>, it binds that free variable to the most recent instance of that name. </a:t>
            </a:r>
            <a:endParaRPr lang="en-US" sz="2000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2439C26-4B00-40A5-A468-5C6A064B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58696"/>
              </p:ext>
            </p:extLst>
          </p:nvPr>
        </p:nvGraphicFramePr>
        <p:xfrm>
          <a:off x="101601" y="1894612"/>
          <a:ext cx="6357256" cy="485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Bitmap Image" r:id="rId3" imgW="6200640" imgH="4734000" progId="PBrush">
                  <p:embed/>
                </p:oleObj>
              </mc:Choice>
              <mc:Fallback>
                <p:oleObj name="Bitmap Image" r:id="rId3" imgW="6200640" imgH="473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1" y="1894612"/>
                        <a:ext cx="6357256" cy="485338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778" y="165658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Lexical scoping </a:t>
            </a:r>
            <a:r>
              <a:rPr lang="en-US" sz="3200" dirty="0" err="1"/>
              <a:t>vs</a:t>
            </a:r>
            <a:r>
              <a:rPr lang="en-US" sz="3200" dirty="0"/>
              <a:t> dynamic scoping –Example 1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2860" y="1285860"/>
            <a:ext cx="392909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  a()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x: integer;</a:t>
            </a:r>
          </a:p>
          <a:p>
            <a:r>
              <a:rPr lang="en-US" dirty="0"/>
              <a:t>       x=1;</a:t>
            </a:r>
          </a:p>
          <a:p>
            <a:r>
              <a:rPr lang="en-US" dirty="0"/>
              <a:t>       procedure b()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 x=2;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procedure c()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 x: integer;</a:t>
            </a:r>
          </a:p>
          <a:p>
            <a:r>
              <a:rPr lang="en-US" dirty="0"/>
              <a:t>               b();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c();</a:t>
            </a:r>
          </a:p>
          <a:p>
            <a:r>
              <a:rPr lang="en-US" dirty="0"/>
              <a:t>          print x;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75976" y="1128426"/>
            <a:ext cx="157163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Lexical scoping</a:t>
            </a:r>
          </a:p>
          <a:p>
            <a:r>
              <a:rPr lang="en-US" dirty="0">
                <a:solidFill>
                  <a:srgbClr val="FF0000"/>
                </a:solidFill>
              </a:rPr>
              <a:t>a0()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x1</a:t>
            </a:r>
          </a:p>
          <a:p>
            <a:r>
              <a:rPr lang="en-US" dirty="0">
                <a:solidFill>
                  <a:srgbClr val="FF0000"/>
                </a:solidFill>
              </a:rPr>
              <a:t>     x1=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b1()</a:t>
            </a:r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</a:p>
          <a:p>
            <a:r>
              <a:rPr lang="en-US" dirty="0">
                <a:solidFill>
                  <a:srgbClr val="FF0000"/>
                </a:solidFill>
              </a:rPr>
              <a:t>c1()</a:t>
            </a:r>
          </a:p>
          <a:p>
            <a:r>
              <a:rPr lang="en-US" dirty="0">
                <a:solidFill>
                  <a:srgbClr val="FF0000"/>
                </a:solidFill>
              </a:rPr>
              <a:t>     x2</a:t>
            </a:r>
          </a:p>
          <a:p>
            <a:r>
              <a:rPr lang="en-US" dirty="0">
                <a:solidFill>
                  <a:srgbClr val="FF0000"/>
                </a:solidFill>
              </a:rPr>
              <a:t>     b1()</a:t>
            </a:r>
          </a:p>
          <a:p>
            <a:r>
              <a:rPr lang="en-US" dirty="0">
                <a:solidFill>
                  <a:srgbClr val="FF0000"/>
                </a:solidFill>
              </a:rPr>
              <a:t>------------------</a:t>
            </a:r>
          </a:p>
          <a:p>
            <a:r>
              <a:rPr lang="en-US" dirty="0">
                <a:solidFill>
                  <a:srgbClr val="FF0000"/>
                </a:solidFill>
              </a:rPr>
              <a:t>a0 calls c1</a:t>
            </a:r>
          </a:p>
          <a:p>
            <a:r>
              <a:rPr lang="en-US" dirty="0">
                <a:solidFill>
                  <a:srgbClr val="FF0000"/>
                </a:solidFill>
              </a:rPr>
              <a:t>     x2</a:t>
            </a:r>
          </a:p>
          <a:p>
            <a:r>
              <a:rPr lang="en-US" dirty="0">
                <a:solidFill>
                  <a:srgbClr val="FF0000"/>
                </a:solidFill>
              </a:rPr>
              <a:t>c1 calls b1</a:t>
            </a:r>
          </a:p>
          <a:p>
            <a:r>
              <a:rPr lang="en-US" dirty="0">
                <a:solidFill>
                  <a:srgbClr val="FF0000"/>
                </a:solidFill>
              </a:rPr>
              <a:t>     x1=2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Prints  x1= 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01461" y="1128426"/>
            <a:ext cx="2196151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Dynamic scoping</a:t>
            </a:r>
          </a:p>
          <a:p>
            <a:r>
              <a:rPr lang="en-US" dirty="0">
                <a:solidFill>
                  <a:srgbClr val="FF0000"/>
                </a:solidFill>
              </a:rPr>
              <a:t>a0()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x1</a:t>
            </a:r>
          </a:p>
          <a:p>
            <a:r>
              <a:rPr lang="en-US" dirty="0">
                <a:solidFill>
                  <a:srgbClr val="FF0000"/>
                </a:solidFill>
              </a:rPr>
              <a:t>     x1=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b1()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</a:rPr>
              <a:t>c1()</a:t>
            </a:r>
          </a:p>
          <a:p>
            <a:r>
              <a:rPr lang="en-US" dirty="0">
                <a:solidFill>
                  <a:srgbClr val="FF0000"/>
                </a:solidFill>
              </a:rPr>
              <a:t>     x2</a:t>
            </a:r>
          </a:p>
          <a:p>
            <a:r>
              <a:rPr lang="en-US" dirty="0">
                <a:solidFill>
                  <a:srgbClr val="FF0000"/>
                </a:solidFill>
              </a:rPr>
              <a:t>     b1()</a:t>
            </a:r>
          </a:p>
          <a:p>
            <a:r>
              <a:rPr lang="en-US" dirty="0">
                <a:solidFill>
                  <a:srgbClr val="FF0000"/>
                </a:solidFill>
              </a:rPr>
              <a:t>---------------------</a:t>
            </a:r>
          </a:p>
          <a:p>
            <a:r>
              <a:rPr lang="en-US" dirty="0">
                <a:solidFill>
                  <a:srgbClr val="FF0000"/>
                </a:solidFill>
              </a:rPr>
              <a:t>a0 calls c1</a:t>
            </a:r>
          </a:p>
          <a:p>
            <a:r>
              <a:rPr lang="en-US" dirty="0">
                <a:solidFill>
                  <a:srgbClr val="FF0000"/>
                </a:solidFill>
              </a:rPr>
              <a:t>    x2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c1 calls b1</a:t>
            </a:r>
          </a:p>
          <a:p>
            <a:r>
              <a:rPr lang="en-US" dirty="0">
                <a:solidFill>
                  <a:srgbClr val="FF0000"/>
                </a:solidFill>
              </a:rPr>
              <a:t>     x2=2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Prints  x1=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B89A7-2630-4B09-A232-345BAB84DD41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57D2E-0025-4B41-9C84-E849AD16CC7A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DECE9-5BB4-40E5-857B-720DAFC300F3}"/>
              </a:ext>
            </a:extLst>
          </p:cNvPr>
          <p:cNvSpPr txBox="1"/>
          <p:nvPr/>
        </p:nvSpPr>
        <p:spPr>
          <a:xfrm>
            <a:off x="0" y="5810175"/>
            <a:ext cx="201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Closest nesting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29E12-84AA-4942-BDEB-021B2B953429}"/>
              </a:ext>
            </a:extLst>
          </p:cNvPr>
          <p:cNvSpPr txBox="1"/>
          <p:nvPr/>
        </p:nvSpPr>
        <p:spPr>
          <a:xfrm>
            <a:off x="9344066" y="5248775"/>
            <a:ext cx="284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Closest variable with same name for x is x2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F0E040A-5CA4-4804-89CE-AA5227F23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43028"/>
              </p:ext>
            </p:extLst>
          </p:nvPr>
        </p:nvGraphicFramePr>
        <p:xfrm>
          <a:off x="536348" y="1418644"/>
          <a:ext cx="980772" cy="111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Bitmap Image" r:id="rId3" imgW="1143000" imgH="1305000" progId="PBrush">
                  <p:embed/>
                </p:oleObj>
              </mc:Choice>
              <mc:Fallback>
                <p:oleObj name="Bitmap Image" r:id="rId3" imgW="1143000" imgH="1305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48" y="1418644"/>
                        <a:ext cx="980772" cy="111971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EEE0E6D-74A8-40F3-B59A-F48EAF29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1380"/>
              </p:ext>
            </p:extLst>
          </p:nvPr>
        </p:nvGraphicFramePr>
        <p:xfrm>
          <a:off x="10610965" y="1462034"/>
          <a:ext cx="10382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Bitmap Image" r:id="rId5" imgW="1038240" imgH="2152800" progId="PBrush">
                  <p:embed/>
                </p:oleObj>
              </mc:Choice>
              <mc:Fallback>
                <p:oleObj name="Bitmap Image" r:id="rId5" imgW="1038240" imgH="215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0965" y="1462034"/>
                        <a:ext cx="1038225" cy="2152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62DF033-5659-407D-BF0D-F7B78CFFB8E8}"/>
              </a:ext>
            </a:extLst>
          </p:cNvPr>
          <p:cNvSpPr txBox="1"/>
          <p:nvPr/>
        </p:nvSpPr>
        <p:spPr>
          <a:xfrm>
            <a:off x="33565" y="914973"/>
            <a:ext cx="206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Nesting relationship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DD3C3-4374-47C0-B3A5-10085E166FE8}"/>
              </a:ext>
            </a:extLst>
          </p:cNvPr>
          <p:cNvSpPr txBox="1"/>
          <p:nvPr/>
        </p:nvSpPr>
        <p:spPr>
          <a:xfrm>
            <a:off x="10183535" y="1086005"/>
            <a:ext cx="197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 relationship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112" y="351191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Lexical scoping vs dynamic scoping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12" y="1600201"/>
            <a:ext cx="392909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(define m 50)</a:t>
            </a:r>
          </a:p>
          <a:p>
            <a:pPr>
              <a:buNone/>
            </a:pPr>
            <a:r>
              <a:rPr lang="en-IN" b="1" dirty="0"/>
              <a:t> (define n 100)</a:t>
            </a:r>
          </a:p>
          <a:p>
            <a:pPr>
              <a:buNone/>
            </a:pPr>
            <a:r>
              <a:rPr lang="en-IN" b="1" dirty="0"/>
              <a:t> (define (hardy)</a:t>
            </a:r>
          </a:p>
          <a:p>
            <a:pPr lvl="1">
              <a:buNone/>
            </a:pPr>
            <a:r>
              <a:rPr lang="en-IN" b="1" dirty="0"/>
              <a:t> (display (list "In Hardy, n=" n)) </a:t>
            </a:r>
          </a:p>
          <a:p>
            <a:pPr lvl="1">
              <a:buNone/>
            </a:pPr>
            <a:r>
              <a:rPr lang="en-IN" b="1" dirty="0"/>
              <a:t>(newline)) </a:t>
            </a:r>
          </a:p>
          <a:p>
            <a:pPr>
              <a:buNone/>
            </a:pPr>
            <a:r>
              <a:rPr lang="en-IN" b="1" dirty="0"/>
              <a:t>(define (laurel n) </a:t>
            </a:r>
          </a:p>
          <a:p>
            <a:pPr lvl="1">
              <a:buNone/>
            </a:pPr>
            <a:r>
              <a:rPr lang="en-IN" b="1" dirty="0"/>
              <a:t>(display (list "In Laurel, m=" m)) </a:t>
            </a:r>
          </a:p>
          <a:p>
            <a:pPr lvl="1">
              <a:buNone/>
            </a:pPr>
            <a:r>
              <a:rPr lang="en-IN" b="1" dirty="0"/>
              <a:t>(newline) </a:t>
            </a:r>
          </a:p>
          <a:p>
            <a:pPr lvl="1">
              <a:buNone/>
            </a:pPr>
            <a:r>
              <a:rPr lang="en-IN" b="1" dirty="0"/>
              <a:t>(display (list "In Laurel, n=" n)) </a:t>
            </a:r>
          </a:p>
          <a:p>
            <a:pPr lvl="1">
              <a:buNone/>
            </a:pPr>
            <a:r>
              <a:rPr lang="en-IN" b="1" dirty="0"/>
              <a:t>(newline) </a:t>
            </a:r>
          </a:p>
          <a:p>
            <a:pPr lvl="1">
              <a:buNone/>
            </a:pPr>
            <a:r>
              <a:rPr lang="en-IN" b="1" dirty="0"/>
              <a:t>(hardy))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(laurel 1) </a:t>
            </a:r>
          </a:p>
          <a:p>
            <a:pPr>
              <a:buNone/>
            </a:pPr>
            <a:r>
              <a:rPr lang="en-IN" b="1" dirty="0"/>
              <a:t>(hardy)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214554"/>
            <a:ext cx="2714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Static scoping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 main0 program </a:t>
            </a:r>
          </a:p>
          <a:p>
            <a:r>
              <a:rPr lang="en-IN" dirty="0">
                <a:solidFill>
                  <a:srgbClr val="FF0000"/>
                </a:solidFill>
              </a:rPr>
              <a:t>m1 = 50, n1 = 100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r>
              <a:rPr lang="en-IN" dirty="0">
                <a:solidFill>
                  <a:srgbClr val="FF0000"/>
                </a:solidFill>
              </a:rPr>
              <a:t>In hardy (call from main)</a:t>
            </a:r>
          </a:p>
          <a:p>
            <a:r>
              <a:rPr lang="en-IN" dirty="0">
                <a:solidFill>
                  <a:srgbClr val="FF0000"/>
                </a:solidFill>
              </a:rPr>
              <a:t>m1 = 50, n1 = 100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 hardy (call from laurel)</a:t>
            </a:r>
          </a:p>
          <a:p>
            <a:r>
              <a:rPr lang="en-IN" dirty="0">
                <a:solidFill>
                  <a:srgbClr val="FF0000"/>
                </a:solidFill>
              </a:rPr>
              <a:t>m1 = 50, </a:t>
            </a:r>
            <a:r>
              <a:rPr lang="en-IN" b="1" dirty="0">
                <a:solidFill>
                  <a:srgbClr val="7030A0"/>
                </a:solidFill>
              </a:rPr>
              <a:t>n1 = 100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 laurel</a:t>
            </a:r>
          </a:p>
          <a:p>
            <a:r>
              <a:rPr lang="en-IN" dirty="0">
                <a:solidFill>
                  <a:srgbClr val="FF0000"/>
                </a:solidFill>
              </a:rPr>
              <a:t>m1 = 50, n2 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7702" y="1872984"/>
            <a:ext cx="2714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Dynamic scoping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 main0 program </a:t>
            </a:r>
          </a:p>
          <a:p>
            <a:r>
              <a:rPr lang="en-IN" dirty="0">
                <a:solidFill>
                  <a:srgbClr val="FF0000"/>
                </a:solidFill>
              </a:rPr>
              <a:t>m1 = 50, n1 = 100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r>
              <a:rPr lang="en-IN" dirty="0">
                <a:solidFill>
                  <a:srgbClr val="FF0000"/>
                </a:solidFill>
              </a:rPr>
              <a:t>In hardy (call from main)</a:t>
            </a:r>
          </a:p>
          <a:p>
            <a:r>
              <a:rPr lang="en-IN" dirty="0">
                <a:solidFill>
                  <a:srgbClr val="FF0000"/>
                </a:solidFill>
              </a:rPr>
              <a:t>m1 = 50, n1 = 100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 hardy (call from laurel)</a:t>
            </a:r>
          </a:p>
          <a:p>
            <a:r>
              <a:rPr lang="en-IN" dirty="0">
                <a:solidFill>
                  <a:srgbClr val="FF0000"/>
                </a:solidFill>
              </a:rPr>
              <a:t>m1 = 50, </a:t>
            </a:r>
            <a:r>
              <a:rPr lang="en-IN" b="1" dirty="0">
                <a:solidFill>
                  <a:srgbClr val="7030A0"/>
                </a:solidFill>
              </a:rPr>
              <a:t>n2 = 1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 laurel</a:t>
            </a:r>
          </a:p>
          <a:p>
            <a:r>
              <a:rPr lang="en-IN" dirty="0">
                <a:solidFill>
                  <a:srgbClr val="FF0000"/>
                </a:solidFill>
              </a:rPr>
              <a:t>m1 = 50, n2 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7752-5C68-47BE-A3BB-F5A893B32E21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D3B4D-7623-40DF-A653-7CE42E3A9FFC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0796CE0-2CA6-49DA-BA09-F000859A9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57933"/>
              </p:ext>
            </p:extLst>
          </p:nvPr>
        </p:nvGraphicFramePr>
        <p:xfrm>
          <a:off x="0" y="994565"/>
          <a:ext cx="2012266" cy="136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Bitmap Image" r:id="rId3" imgW="2514600" imgH="1704960" progId="PBrush">
                  <p:embed/>
                </p:oleObj>
              </mc:Choice>
              <mc:Fallback>
                <p:oleObj name="Bitmap Image" r:id="rId3" imgW="2514600" imgH="1704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94565"/>
                        <a:ext cx="2012266" cy="136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0BBE8D-28FD-44A9-B024-F934735CBDF6}"/>
              </a:ext>
            </a:extLst>
          </p:cNvPr>
          <p:cNvSpPr txBox="1"/>
          <p:nvPr/>
        </p:nvSpPr>
        <p:spPr>
          <a:xfrm>
            <a:off x="0" y="597218"/>
            <a:ext cx="206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Nesting 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D42DE-98EC-4D0C-B4DD-1BDEE3F8A979}"/>
              </a:ext>
            </a:extLst>
          </p:cNvPr>
          <p:cNvSpPr txBox="1"/>
          <p:nvPr/>
        </p:nvSpPr>
        <p:spPr>
          <a:xfrm>
            <a:off x="10149970" y="768250"/>
            <a:ext cx="197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 relationship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EEAD393-D80B-423B-9117-85EDE2F74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957368"/>
              </p:ext>
            </p:extLst>
          </p:nvPr>
        </p:nvGraphicFramePr>
        <p:xfrm>
          <a:off x="10915195" y="1149267"/>
          <a:ext cx="12096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Bitmap Image" r:id="rId5" imgW="1209600" imgH="2419200" progId="PBrush">
                  <p:embed/>
                </p:oleObj>
              </mc:Choice>
              <mc:Fallback>
                <p:oleObj name="Bitmap Image" r:id="rId5" imgW="1209600" imgH="2419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15195" y="1149267"/>
                        <a:ext cx="1209675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15" y="732826"/>
            <a:ext cx="11231879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IN" dirty="0"/>
              <a:t>Programming languages contain </a:t>
            </a:r>
            <a:r>
              <a:rPr lang="en-IN" dirty="0">
                <a:solidFill>
                  <a:srgbClr val="0000FF"/>
                </a:solidFill>
              </a:rPr>
              <a:t>high-level </a:t>
            </a:r>
            <a:r>
              <a:rPr lang="en-IN" dirty="0"/>
              <a:t>structures:</a:t>
            </a:r>
          </a:p>
          <a:p>
            <a:pPr lvl="1"/>
            <a:r>
              <a:rPr lang="en-IN" dirty="0"/>
              <a:t>Functions </a:t>
            </a:r>
          </a:p>
          <a:p>
            <a:pPr lvl="1"/>
            <a:r>
              <a:rPr lang="en-IN" dirty="0"/>
              <a:t>Procedures</a:t>
            </a:r>
          </a:p>
          <a:p>
            <a:pPr lvl="1"/>
            <a:r>
              <a:rPr lang="en-IN" dirty="0"/>
              <a:t>Classes and Objects </a:t>
            </a:r>
          </a:p>
          <a:p>
            <a:pPr lvl="1"/>
            <a:r>
              <a:rPr lang="en-IN" dirty="0"/>
              <a:t>Variable and constants</a:t>
            </a:r>
          </a:p>
          <a:p>
            <a:pPr lvl="1"/>
            <a:r>
              <a:rPr lang="en-IN" dirty="0"/>
              <a:t>Structures</a:t>
            </a:r>
          </a:p>
          <a:p>
            <a:pPr lvl="1"/>
            <a:r>
              <a:rPr lang="en-IN" dirty="0"/>
              <a:t>Labels</a:t>
            </a:r>
          </a:p>
          <a:p>
            <a:pPr lvl="1"/>
            <a:r>
              <a:rPr lang="en-IN" dirty="0"/>
              <a:t>Files etc…</a:t>
            </a:r>
          </a:p>
          <a:p>
            <a:pPr lvl="1"/>
            <a:endParaRPr lang="en-IN" dirty="0"/>
          </a:p>
          <a:p>
            <a:r>
              <a:rPr lang="en-IN" dirty="0"/>
              <a:t>The physical computer only operates in terms of several primitive operations (</a:t>
            </a:r>
            <a:r>
              <a:rPr lang="en-IN" dirty="0">
                <a:solidFill>
                  <a:srgbClr val="0000FF"/>
                </a:solidFill>
              </a:rPr>
              <a:t>low-level</a:t>
            </a:r>
            <a:r>
              <a:rPr lang="en-IN" dirty="0"/>
              <a:t>): </a:t>
            </a:r>
          </a:p>
          <a:p>
            <a:pPr lvl="1"/>
            <a:r>
              <a:rPr lang="en-IN" dirty="0"/>
              <a:t>Arithmetic </a:t>
            </a:r>
          </a:p>
          <a:p>
            <a:pPr lvl="1"/>
            <a:r>
              <a:rPr lang="en-IN" dirty="0"/>
              <a:t>Data movement </a:t>
            </a:r>
          </a:p>
          <a:p>
            <a:pPr lvl="1"/>
            <a:r>
              <a:rPr lang="en-IN" dirty="0"/>
              <a:t>Control jumps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3548-A11A-4C47-9F8D-B1474405D329}"/>
              </a:ext>
            </a:extLst>
          </p:cNvPr>
          <p:cNvSpPr txBox="1"/>
          <p:nvPr/>
        </p:nvSpPr>
        <p:spPr>
          <a:xfrm>
            <a:off x="-2344" y="0"/>
            <a:ext cx="30831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An Important Duality</a:t>
            </a:r>
            <a:endParaRPr lang="en-US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8812" y="626760"/>
            <a:ext cx="5927188" cy="5689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90C226"/>
                </a:solidFill>
                <a:latin typeface="Trebuchet MS"/>
              </a:rPr>
              <a:t>Lexical scoping Vs dynamic scoping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97" name="Rectangle 2"/>
          <p:cNvSpPr/>
          <p:nvPr/>
        </p:nvSpPr>
        <p:spPr>
          <a:xfrm>
            <a:off x="326378" y="1422404"/>
            <a:ext cx="2079197" cy="5353858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int n = 1; // global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print_plus_n(int x)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cout &lt;&lt; x + n;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increment_n() 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 = n + 2;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print_plus_n(n);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test() 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int n;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 = 200;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print_plus_n(7);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 = 50;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increment_n();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cout &lt;&lt; n;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98" name="Rectangle 3"/>
          <p:cNvSpPr/>
          <p:nvPr/>
        </p:nvSpPr>
        <p:spPr>
          <a:xfrm>
            <a:off x="5313641" y="1234876"/>
            <a:ext cx="3496924" cy="5507746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VAR count: INTEGER;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PROCEDURE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procX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BEGIN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VAR count: INTEGER;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SET count TO 100;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CALL report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PROCEDURE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procY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BEGIN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SET count TO 200;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CALL report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PROCEDURE report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BEGIN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PRINT “count =” + count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MAIN PROGRAM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BEGIN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SET count TO 300;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CALL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procX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CALL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procY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2C3E5-197A-48C2-A590-EBD8A39D1FBB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8FF9E-B394-459C-9648-48E00B6EE237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E36C51CE-3DF7-41BE-BA73-33DCE5B3535A}"/>
              </a:ext>
            </a:extLst>
          </p:cNvPr>
          <p:cNvSpPr txBox="1">
            <a:spLocks/>
          </p:cNvSpPr>
          <p:nvPr/>
        </p:nvSpPr>
        <p:spPr>
          <a:xfrm>
            <a:off x="2805023" y="5154996"/>
            <a:ext cx="1893977" cy="1580538"/>
          </a:xfrm>
          <a:prstGeom prst="rect">
            <a:avLst/>
          </a:prstGeom>
          <a:noFill/>
          <a:ln w="0">
            <a:noFill/>
          </a:ln>
        </p:spPr>
        <p:txBody>
          <a:bodyPr vert="horz" lIns="90000" tIns="45000" rIns="90000" bIns="450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>
                <a:solidFill>
                  <a:srgbClr val="404040"/>
                </a:solidFill>
                <a:latin typeface="Trebuchet MS"/>
              </a:rPr>
              <a:t>Static </a:t>
            </a:r>
            <a:endParaRPr lang="en-US" sz="1800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>
                <a:solidFill>
                  <a:srgbClr val="404040"/>
                </a:solidFill>
                <a:latin typeface="Trebuchet MS"/>
              </a:rPr>
              <a:t>8 ,6 and 50</a:t>
            </a:r>
            <a:endParaRPr lang="en-US" sz="1800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>
                <a:solidFill>
                  <a:srgbClr val="404040"/>
                </a:solidFill>
                <a:latin typeface="Trebuchet MS"/>
              </a:rPr>
              <a:t>Dynamic </a:t>
            </a:r>
            <a:endParaRPr lang="en-US" sz="1800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spc="-1">
                <a:solidFill>
                  <a:srgbClr val="404040"/>
                </a:solidFill>
                <a:latin typeface="Trebuchet MS"/>
              </a:rPr>
              <a:t>207, 104, 52</a:t>
            </a:r>
            <a:endParaRPr lang="en-US" sz="1800" spc="-1" dirty="0">
              <a:latin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8DAEEF-2ED7-4E1C-8D4D-086338446503}"/>
              </a:ext>
            </a:extLst>
          </p:cNvPr>
          <p:cNvSpPr/>
          <p:nvPr/>
        </p:nvSpPr>
        <p:spPr>
          <a:xfrm>
            <a:off x="9089419" y="5154996"/>
            <a:ext cx="1489940" cy="17782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Static </a:t>
            </a:r>
            <a:endParaRPr lang="en-US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300, 200</a:t>
            </a:r>
            <a:endParaRPr lang="en-US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Dynamic </a:t>
            </a:r>
            <a:endParaRPr lang="en-US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100, 200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F629F0-CF1D-4C7B-BB47-F9BE9478C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22943"/>
              </p:ext>
            </p:extLst>
          </p:nvPr>
        </p:nvGraphicFramePr>
        <p:xfrm>
          <a:off x="2692400" y="1582987"/>
          <a:ext cx="2410794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Bitmap Image" r:id="rId3" imgW="3666960" imgH="1542960" progId="PBrush">
                  <p:embed/>
                </p:oleObj>
              </mc:Choice>
              <mc:Fallback>
                <p:oleObj name="Bitmap Image" r:id="rId3" imgW="3666960" imgH="154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2400" y="1582987"/>
                        <a:ext cx="2410794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C65C65A-FEC8-47C0-867B-5AA8E8E5A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65740"/>
              </p:ext>
            </p:extLst>
          </p:nvPr>
        </p:nvGraphicFramePr>
        <p:xfrm>
          <a:off x="2700205" y="3175408"/>
          <a:ext cx="2257204" cy="159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Bitmap Image" r:id="rId5" imgW="2619360" imgH="1847880" progId="PBrush">
                  <p:embed/>
                </p:oleObj>
              </mc:Choice>
              <mc:Fallback>
                <p:oleObj name="Bitmap Image" r:id="rId5" imgW="2619360" imgH="1847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205" y="3175408"/>
                        <a:ext cx="2257204" cy="159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7A2CE2D-BBD9-4F28-916C-C3913FA56DF5}"/>
              </a:ext>
            </a:extLst>
          </p:cNvPr>
          <p:cNvSpPr txBox="1"/>
          <p:nvPr/>
        </p:nvSpPr>
        <p:spPr>
          <a:xfrm>
            <a:off x="2592165" y="1139409"/>
            <a:ext cx="206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Nesting relationship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F1982-A78D-4785-A06C-FEB02BE788E5}"/>
              </a:ext>
            </a:extLst>
          </p:cNvPr>
          <p:cNvSpPr txBox="1"/>
          <p:nvPr/>
        </p:nvSpPr>
        <p:spPr>
          <a:xfrm>
            <a:off x="2724100" y="2806076"/>
            <a:ext cx="197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 relationship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A3538B-F602-41BC-BD06-F8E4D4F7A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4069"/>
              </p:ext>
            </p:extLst>
          </p:nvPr>
        </p:nvGraphicFramePr>
        <p:xfrm>
          <a:off x="8896845" y="1353465"/>
          <a:ext cx="2821786" cy="147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Bitmap Image" r:id="rId7" imgW="3809880" imgH="1638360" progId="PBrush">
                  <p:embed/>
                </p:oleObj>
              </mc:Choice>
              <mc:Fallback>
                <p:oleObj name="Bitmap Image" r:id="rId7" imgW="3809880" imgH="1638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96845" y="1353465"/>
                        <a:ext cx="2821786" cy="1472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CD4DF6-BB74-435B-9669-73CA41F53902}"/>
              </a:ext>
            </a:extLst>
          </p:cNvPr>
          <p:cNvSpPr txBox="1"/>
          <p:nvPr/>
        </p:nvSpPr>
        <p:spPr>
          <a:xfrm>
            <a:off x="9089419" y="1050210"/>
            <a:ext cx="206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Nesting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5C369-769B-442E-BCAB-577640098865}"/>
              </a:ext>
            </a:extLst>
          </p:cNvPr>
          <p:cNvSpPr txBox="1"/>
          <p:nvPr/>
        </p:nvSpPr>
        <p:spPr>
          <a:xfrm>
            <a:off x="9089419" y="2725328"/>
            <a:ext cx="197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Calling relationship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02280DB-E7C3-4CE3-AC1D-52F338D84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92615"/>
              </p:ext>
            </p:extLst>
          </p:nvPr>
        </p:nvGraphicFramePr>
        <p:xfrm>
          <a:off x="9039950" y="3094660"/>
          <a:ext cx="2571262" cy="183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Bitmap Image" r:id="rId9" imgW="2666880" imgH="1905120" progId="PBrush">
                  <p:embed/>
                </p:oleObj>
              </mc:Choice>
              <mc:Fallback>
                <p:oleObj name="Bitmap Image" r:id="rId9" imgW="2666880" imgH="1905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39950" y="3094660"/>
                        <a:ext cx="2571262" cy="1836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Lexical scoping vs dynamic scoping – Try it!!!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8" y="1366833"/>
            <a:ext cx="5643602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begin </a:t>
            </a:r>
          </a:p>
          <a:p>
            <a:pPr lvl="1">
              <a:buNone/>
            </a:pPr>
            <a:r>
              <a:rPr lang="en-IN" sz="2000" dirty="0">
                <a:solidFill>
                  <a:srgbClr val="FF0000"/>
                </a:solidFill>
              </a:rPr>
              <a:t>integer global, n; </a:t>
            </a:r>
          </a:p>
          <a:p>
            <a:pPr lvl="1">
              <a:buNone/>
            </a:pPr>
            <a:r>
              <a:rPr lang="en-IN" sz="2000" dirty="0"/>
              <a:t>procedure laurel(n: integer); </a:t>
            </a:r>
          </a:p>
          <a:p>
            <a:pPr lvl="1">
              <a:buNone/>
            </a:pPr>
            <a:r>
              <a:rPr lang="en-IN" sz="2000" dirty="0"/>
              <a:t>begin </a:t>
            </a:r>
          </a:p>
          <a:p>
            <a:pPr lvl="2">
              <a:buNone/>
            </a:pPr>
            <a:r>
              <a:rPr lang="en-IN" dirty="0">
                <a:solidFill>
                  <a:srgbClr val="0000FF"/>
                </a:solidFill>
              </a:rPr>
              <a:t>procedure hardy;</a:t>
            </a:r>
          </a:p>
          <a:p>
            <a:pPr lvl="2">
              <a:buNone/>
            </a:pPr>
            <a:r>
              <a:rPr lang="en-IN" dirty="0">
                <a:solidFill>
                  <a:srgbClr val="0000FF"/>
                </a:solidFill>
              </a:rPr>
              <a:t>begin </a:t>
            </a:r>
          </a:p>
          <a:p>
            <a:pPr lvl="3">
              <a:buNone/>
            </a:pPr>
            <a:r>
              <a:rPr lang="en-IN" dirty="0">
                <a:solidFill>
                  <a:srgbClr val="0000FF"/>
                </a:solidFill>
              </a:rPr>
              <a:t>print(global);</a:t>
            </a:r>
          </a:p>
          <a:p>
            <a:pPr lvl="3">
              <a:buNone/>
            </a:pPr>
            <a:r>
              <a:rPr lang="en-IN" dirty="0">
                <a:solidFill>
                  <a:srgbClr val="0000FF"/>
                </a:solidFill>
              </a:rPr>
              <a:t> print(n); </a:t>
            </a:r>
          </a:p>
          <a:p>
            <a:pPr lvl="2">
              <a:buNone/>
            </a:pPr>
            <a:r>
              <a:rPr lang="en-IN" dirty="0">
                <a:solidFill>
                  <a:srgbClr val="0000FF"/>
                </a:solidFill>
              </a:rPr>
              <a:t>end;</a:t>
            </a:r>
          </a:p>
          <a:p>
            <a:pPr lvl="2">
              <a:buNone/>
            </a:pPr>
            <a:r>
              <a:rPr lang="en-IN" dirty="0"/>
              <a:t> if n&lt;4 then laurel(n+1); else hardy; </a:t>
            </a:r>
          </a:p>
          <a:p>
            <a:pPr lvl="2">
              <a:buNone/>
            </a:pPr>
            <a:r>
              <a:rPr lang="en-IN" dirty="0"/>
              <a:t>end;</a:t>
            </a:r>
          </a:p>
          <a:p>
            <a:pPr lvl="1">
              <a:buNone/>
            </a:pPr>
            <a:r>
              <a:rPr lang="en-IN" sz="2000" dirty="0">
                <a:solidFill>
                  <a:srgbClr val="FF0000"/>
                </a:solidFill>
              </a:rPr>
              <a:t>global := 99; </a:t>
            </a:r>
          </a:p>
          <a:p>
            <a:pPr lvl="1">
              <a:buNone/>
            </a:pPr>
            <a:r>
              <a:rPr lang="en-IN" sz="2000" dirty="0">
                <a:solidFill>
                  <a:srgbClr val="FF0000"/>
                </a:solidFill>
              </a:rPr>
              <a:t>n := 100; </a:t>
            </a:r>
          </a:p>
          <a:p>
            <a:pPr lvl="1">
              <a:buNone/>
            </a:pPr>
            <a:r>
              <a:rPr lang="en-IN" sz="2000" dirty="0">
                <a:solidFill>
                  <a:srgbClr val="FF0000"/>
                </a:solidFill>
              </a:rPr>
              <a:t>laurel(1); </a:t>
            </a:r>
          </a:p>
          <a:p>
            <a:pPr>
              <a:buNone/>
            </a:pPr>
            <a:r>
              <a:rPr lang="en-IN" sz="2000" dirty="0"/>
              <a:t>end;</a:t>
            </a:r>
            <a:endParaRPr lang="en-IN" sz="2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8C2835-8D0F-49FC-A048-8FAB577E26C8}"/>
              </a:ext>
            </a:extLst>
          </p:cNvPr>
          <p:cNvSpPr txBox="1">
            <a:spLocks/>
          </p:cNvSpPr>
          <p:nvPr/>
        </p:nvSpPr>
        <p:spPr>
          <a:xfrm>
            <a:off x="7032104" y="1732752"/>
            <a:ext cx="39290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IN" b="1" dirty="0"/>
              <a:t>(define m 50)</a:t>
            </a:r>
          </a:p>
          <a:p>
            <a:pPr>
              <a:buFont typeface="Arial" pitchFamily="34" charset="0"/>
              <a:buNone/>
            </a:pPr>
            <a:r>
              <a:rPr lang="en-IN" b="1" dirty="0"/>
              <a:t> (define n 100)</a:t>
            </a:r>
          </a:p>
          <a:p>
            <a:pPr>
              <a:buFont typeface="Arial" pitchFamily="34" charset="0"/>
              <a:buNone/>
            </a:pPr>
            <a:r>
              <a:rPr lang="en-IN" b="1" dirty="0"/>
              <a:t> (define (hardy)</a:t>
            </a:r>
          </a:p>
          <a:p>
            <a:pPr lvl="1">
              <a:buFont typeface="Arial" pitchFamily="34" charset="0"/>
              <a:buNone/>
            </a:pPr>
            <a:r>
              <a:rPr lang="en-IN" b="1" dirty="0"/>
              <a:t> (display (list "In Hardy, n=" n)) </a:t>
            </a:r>
          </a:p>
          <a:p>
            <a:pPr lvl="1">
              <a:buFont typeface="Arial" pitchFamily="34" charset="0"/>
              <a:buNone/>
            </a:pPr>
            <a:r>
              <a:rPr lang="en-IN" b="1" dirty="0"/>
              <a:t>(</a:t>
            </a:r>
            <a:r>
              <a:rPr lang="en-IN" b="1" dirty="0" err="1"/>
              <a:t>ncewline</a:t>
            </a:r>
            <a:r>
              <a:rPr lang="en-IN" b="1" dirty="0"/>
              <a:t>)) </a:t>
            </a:r>
          </a:p>
          <a:p>
            <a:pPr>
              <a:buFont typeface="Arial" pitchFamily="34" charset="0"/>
              <a:buNone/>
            </a:pPr>
            <a:r>
              <a:rPr lang="en-IN" b="1" dirty="0"/>
              <a:t>(define (laurel n) </a:t>
            </a:r>
          </a:p>
          <a:p>
            <a:pPr lvl="1">
              <a:buFont typeface="Arial" pitchFamily="34" charset="0"/>
              <a:buNone/>
            </a:pPr>
            <a:r>
              <a:rPr lang="en-IN" b="1" dirty="0"/>
              <a:t>(display (list "In Laurel, m=" m)) </a:t>
            </a:r>
          </a:p>
          <a:p>
            <a:pPr lvl="1">
              <a:buFont typeface="Arial" pitchFamily="34" charset="0"/>
              <a:buNone/>
            </a:pPr>
            <a:r>
              <a:rPr lang="en-IN" b="1" dirty="0"/>
              <a:t>(newline) </a:t>
            </a:r>
          </a:p>
          <a:p>
            <a:pPr lvl="1">
              <a:buFont typeface="Arial" pitchFamily="34" charset="0"/>
              <a:buNone/>
            </a:pPr>
            <a:r>
              <a:rPr lang="en-IN" b="1" dirty="0"/>
              <a:t>(display (list "In Laurel, n=" n)) </a:t>
            </a:r>
          </a:p>
          <a:p>
            <a:pPr lvl="1">
              <a:buFont typeface="Arial" pitchFamily="34" charset="0"/>
              <a:buNone/>
            </a:pPr>
            <a:r>
              <a:rPr lang="en-IN" b="1" dirty="0"/>
              <a:t>(newline) </a:t>
            </a:r>
          </a:p>
          <a:p>
            <a:pPr lvl="1">
              <a:buFont typeface="Arial" pitchFamily="34" charset="0"/>
              <a:buNone/>
            </a:pPr>
            <a:r>
              <a:rPr lang="en-IN" b="1" dirty="0"/>
              <a:t>(hardy)) </a:t>
            </a:r>
          </a:p>
          <a:p>
            <a:pPr>
              <a:buFont typeface="Arial" pitchFamily="34" charset="0"/>
              <a:buNone/>
            </a:pPr>
            <a:r>
              <a:rPr lang="en-IN" b="1" dirty="0"/>
              <a:t>n </a:t>
            </a:r>
          </a:p>
          <a:p>
            <a:pPr>
              <a:buFont typeface="Arial" pitchFamily="34" charset="0"/>
              <a:buNone/>
            </a:pPr>
            <a:r>
              <a:rPr lang="en-IN" b="1" dirty="0"/>
              <a:t>(laurel 1) </a:t>
            </a:r>
          </a:p>
          <a:p>
            <a:pPr>
              <a:buFont typeface="Arial" pitchFamily="34" charset="0"/>
              <a:buNone/>
            </a:pPr>
            <a:r>
              <a:rPr lang="en-IN" b="1" dirty="0"/>
              <a:t>(hardy)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67AD8-429F-4502-B269-77EE0300EF7B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65211-58CF-4DE2-B131-78CDB1818282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156" y="29105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Lexical scoping </a:t>
            </a:r>
            <a:r>
              <a:rPr lang="en-US" sz="3200" dirty="0" err="1"/>
              <a:t>vs</a:t>
            </a:r>
            <a:r>
              <a:rPr lang="en-US" sz="3200" dirty="0"/>
              <a:t> dynamic scoping – Try it!!!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85860"/>
            <a:ext cx="4429124" cy="5257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begin </a:t>
            </a:r>
          </a:p>
          <a:p>
            <a:pPr lvl="1">
              <a:buNone/>
            </a:pPr>
            <a:r>
              <a:rPr lang="en-IN" sz="2000" dirty="0">
                <a:solidFill>
                  <a:srgbClr val="0000FF"/>
                </a:solidFill>
              </a:rPr>
              <a:t>procedure test(n: integer, p: procedure);</a:t>
            </a:r>
          </a:p>
          <a:p>
            <a:pPr lvl="1">
              <a:buNone/>
            </a:pPr>
            <a:r>
              <a:rPr lang="en-IN" sz="2000" dirty="0">
                <a:solidFill>
                  <a:srgbClr val="0000FF"/>
                </a:solidFill>
              </a:rPr>
              <a:t> begin </a:t>
            </a:r>
          </a:p>
          <a:p>
            <a:pPr lvl="2">
              <a:buNone/>
            </a:pPr>
            <a:r>
              <a:rPr lang="en-IN" dirty="0">
                <a:solidFill>
                  <a:srgbClr val="FF0000"/>
                </a:solidFill>
              </a:rPr>
              <a:t>procedure rose; </a:t>
            </a:r>
          </a:p>
          <a:p>
            <a:pPr lvl="2">
              <a:buNone/>
            </a:pPr>
            <a:r>
              <a:rPr lang="en-IN" dirty="0">
                <a:solidFill>
                  <a:srgbClr val="FF0000"/>
                </a:solidFill>
              </a:rPr>
              <a:t>begin </a:t>
            </a:r>
          </a:p>
          <a:p>
            <a:pPr lvl="3">
              <a:buNone/>
            </a:pPr>
            <a:r>
              <a:rPr lang="en-IN" dirty="0">
                <a:solidFill>
                  <a:srgbClr val="FF0000"/>
                </a:solidFill>
              </a:rPr>
              <a:t>print("in procedure rose -- n="); </a:t>
            </a:r>
          </a:p>
          <a:p>
            <a:pPr lvl="3">
              <a:buNone/>
            </a:pPr>
            <a:r>
              <a:rPr lang="en-IN" dirty="0">
                <a:solidFill>
                  <a:srgbClr val="FF0000"/>
                </a:solidFill>
              </a:rPr>
              <a:t>print(n);</a:t>
            </a:r>
          </a:p>
          <a:p>
            <a:pPr lvl="2">
              <a:buNone/>
            </a:pPr>
            <a:r>
              <a:rPr lang="en-IN" dirty="0">
                <a:solidFill>
                  <a:srgbClr val="FF0000"/>
                </a:solidFill>
              </a:rPr>
              <a:t> end; </a:t>
            </a:r>
          </a:p>
          <a:p>
            <a:pPr lvl="2">
              <a:buNone/>
            </a:pPr>
            <a:r>
              <a:rPr lang="en-IN" dirty="0">
                <a:solidFill>
                  <a:srgbClr val="FF0000"/>
                </a:solidFill>
              </a:rPr>
              <a:t>print("in procedure test -- n="); </a:t>
            </a:r>
          </a:p>
          <a:p>
            <a:pPr lvl="2">
              <a:buNone/>
            </a:pPr>
            <a:r>
              <a:rPr lang="en-IN" dirty="0">
                <a:solidFill>
                  <a:srgbClr val="FF0000"/>
                </a:solidFill>
              </a:rPr>
              <a:t>print(n); </a:t>
            </a:r>
          </a:p>
          <a:p>
            <a:pPr lvl="2">
              <a:buNone/>
            </a:pPr>
            <a:r>
              <a:rPr lang="en-IN" dirty="0">
                <a:solidFill>
                  <a:srgbClr val="FF0000"/>
                </a:solidFill>
              </a:rPr>
              <a:t>P;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8822" y="1285860"/>
            <a:ext cx="4286280" cy="5257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257300" lvl="2" indent="-342900">
              <a:spcBef>
                <a:spcPct val="20000"/>
              </a:spcBef>
            </a:pPr>
            <a:r>
              <a:rPr lang="en-IN" sz="2000" dirty="0"/>
              <a:t>if n&lt;10 then </a:t>
            </a:r>
          </a:p>
          <a:p>
            <a:pPr marL="1200150" lvl="2" indent="-285750">
              <a:spcBef>
                <a:spcPct val="20000"/>
              </a:spcBef>
            </a:pPr>
            <a:r>
              <a:rPr lang="en-IN" sz="2000" dirty="0"/>
              <a:t>begin </a:t>
            </a:r>
          </a:p>
          <a:p>
            <a:pPr marL="1600200" lvl="3" indent="-228600">
              <a:spcBef>
                <a:spcPct val="20000"/>
              </a:spcBef>
            </a:pPr>
            <a:r>
              <a:rPr lang="en-IN" sz="2000" dirty="0"/>
              <a:t>if n=3 then</a:t>
            </a:r>
          </a:p>
          <a:p>
            <a:pPr marL="1600200" lvl="3" indent="-228600">
              <a:spcBef>
                <a:spcPct val="20000"/>
              </a:spcBef>
            </a:pPr>
            <a:r>
              <a:rPr lang="en-IN" sz="2000" dirty="0"/>
              <a:t> test(n+1,rose) </a:t>
            </a:r>
          </a:p>
          <a:p>
            <a:pPr marL="1600200" lvl="3" indent="-228600">
              <a:spcBef>
                <a:spcPct val="20000"/>
              </a:spcBef>
            </a:pPr>
            <a:r>
              <a:rPr lang="en-IN" sz="2000" dirty="0"/>
              <a:t>else test(n+1,p) </a:t>
            </a:r>
          </a:p>
          <a:p>
            <a:pPr marL="1143000" lvl="2" indent="-228600">
              <a:spcBef>
                <a:spcPct val="20000"/>
              </a:spcBef>
            </a:pPr>
            <a:r>
              <a:rPr lang="en-IN" sz="2000" dirty="0"/>
              <a:t>end </a:t>
            </a:r>
          </a:p>
          <a:p>
            <a:pPr marL="685800" lvl="1" indent="-228600">
              <a:spcBef>
                <a:spcPct val="20000"/>
              </a:spcBef>
            </a:pPr>
            <a:r>
              <a:rPr lang="en-IN" sz="2000" dirty="0"/>
              <a:t>end;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IN" sz="2000" dirty="0"/>
              <a:t>procedure violet;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IN" sz="2000" dirty="0"/>
              <a:t> begin </a:t>
            </a:r>
          </a:p>
          <a:p>
            <a:pPr marL="1200150" lvl="2" indent="-285750">
              <a:spcBef>
                <a:spcPct val="20000"/>
              </a:spcBef>
            </a:pPr>
            <a:r>
              <a:rPr lang="en-IN" sz="2000" dirty="0"/>
              <a:t>print("in procedure violet");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IN" sz="2000" dirty="0"/>
              <a:t>end; 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 dirty="0"/>
              <a:t>test(1,violet); </a:t>
            </a:r>
          </a:p>
          <a:p>
            <a:pPr marL="285750" indent="-285750">
              <a:spcBef>
                <a:spcPct val="20000"/>
              </a:spcBef>
            </a:pPr>
            <a:r>
              <a:rPr lang="en-IN" sz="2000" dirty="0"/>
              <a:t>end;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243E4-F171-4878-837F-0C8AC1E50A53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0CAB8-E109-4A76-B141-D0B11DC7E7A1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110"/>
            <a:ext cx="10515600" cy="1290578"/>
          </a:xfrm>
        </p:spPr>
        <p:txBody>
          <a:bodyPr>
            <a:normAutofit/>
          </a:bodyPr>
          <a:lstStyle/>
          <a:p>
            <a:r>
              <a:rPr lang="en-US" dirty="0"/>
              <a:t>Nested Lexical Scope - translating local names</a:t>
            </a:r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0688"/>
            <a:ext cx="9911702" cy="509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09720" y="1290578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rgbClr val="FF0000"/>
                </a:solidFill>
              </a:rPr>
              <a:t>In a given scope, each name refers to its lexically closest  declaration.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A2C49-6917-4FF3-87C2-3D950D17AC3E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6144C-5D59-4865-A380-83ECE35D214F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28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/>
              <a:t>Nested Lexical Scopes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859" y="511156"/>
            <a:ext cx="11169748" cy="599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95473" y="6488668"/>
            <a:ext cx="191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(a) Pascal Program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971628" y="6463605"/>
            <a:ext cx="2423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(d) Calling 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BA0AB-FE72-4CCA-99B1-D806A97B5382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CF505-7FF9-4937-83F7-7F01F5BC3C98}"/>
              </a:ext>
            </a:extLst>
          </p:cNvPr>
          <p:cNvSpPr txBox="1"/>
          <p:nvPr/>
        </p:nvSpPr>
        <p:spPr>
          <a:xfrm>
            <a:off x="2642281" y="0"/>
            <a:ext cx="160172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Name Spaces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A1EEB-3305-4152-ABD9-0E5EA23F0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62659"/>
              </p:ext>
            </p:extLst>
          </p:nvPr>
        </p:nvGraphicFramePr>
        <p:xfrm>
          <a:off x="4387756" y="4019550"/>
          <a:ext cx="3203394" cy="2704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Bitmap Image" r:id="rId4" imgW="2666880" imgH="2048040" progId="PBrush">
                  <p:embed/>
                </p:oleObj>
              </mc:Choice>
              <mc:Fallback>
                <p:oleObj name="Bitmap Image" r:id="rId4" imgW="2666880" imgH="2048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7756" y="4019550"/>
                        <a:ext cx="3203394" cy="2704211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44201D-430C-457A-BB7A-9EE37D46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23" y="172024"/>
          <a:ext cx="8497399" cy="63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Bitmap Image" r:id="rId3" imgW="5553000" imgH="4181400" progId="PBrush">
                  <p:embed/>
                </p:oleObj>
              </mc:Choice>
              <mc:Fallback>
                <p:oleObj name="Bitmap Image" r:id="rId3" imgW="5553000" imgH="4181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44201D-430C-457A-BB7A-9EE37D46B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423" y="172024"/>
                        <a:ext cx="8497399" cy="63985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28E955C-CCF0-40C5-AF47-4A273003E11E}"/>
              </a:ext>
            </a:extLst>
          </p:cNvPr>
          <p:cNvSpPr/>
          <p:nvPr/>
        </p:nvSpPr>
        <p:spPr>
          <a:xfrm>
            <a:off x="2965336" y="1876223"/>
            <a:ext cx="647113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777A4207-7AAC-4A90-ACB1-6456E9339C14}"/>
              </a:ext>
            </a:extLst>
          </p:cNvPr>
          <p:cNvSpPr/>
          <p:nvPr/>
        </p:nvSpPr>
        <p:spPr>
          <a:xfrm>
            <a:off x="3518708" y="2446440"/>
            <a:ext cx="151797" cy="21101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2C49D3D-17BE-4CD5-94D9-0DEE9372F96A}"/>
              </a:ext>
            </a:extLst>
          </p:cNvPr>
          <p:cNvSpPr/>
          <p:nvPr/>
        </p:nvSpPr>
        <p:spPr>
          <a:xfrm>
            <a:off x="3540478" y="2714952"/>
            <a:ext cx="151797" cy="21101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2242473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Runtime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9A694-8C35-4E70-83DF-7FD4FA839A2D}"/>
              </a:ext>
            </a:extLst>
          </p:cNvPr>
          <p:cNvSpPr txBox="1"/>
          <p:nvPr/>
        </p:nvSpPr>
        <p:spPr>
          <a:xfrm>
            <a:off x="21511" y="501470"/>
            <a:ext cx="115779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To implement the twin abstractions of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procedure calls </a:t>
            </a:r>
            <a:r>
              <a:rPr lang="en-US" sz="2000" b="0" i="0" u="none" strike="noStrike" baseline="0" dirty="0">
                <a:latin typeface="Times-Roman"/>
              </a:rPr>
              <a:t>and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scoped name spaces</a:t>
            </a:r>
            <a:r>
              <a:rPr lang="en-US" sz="2000" b="0" i="0" u="none" strike="noStrike" baseline="0" dirty="0">
                <a:latin typeface="Times-Roman"/>
              </a:rPr>
              <a:t>, the translation must establish a set of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runtime structures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key</a:t>
            </a:r>
            <a:r>
              <a:rPr lang="en-US" sz="2000" b="0" i="0" u="none" strike="noStrike" baseline="0" dirty="0">
                <a:latin typeface="Times-Roman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data structure </a:t>
            </a:r>
            <a:r>
              <a:rPr lang="en-US" sz="2000" b="0" i="0" u="none" strike="noStrike" baseline="0" dirty="0">
                <a:latin typeface="Times-Roman"/>
              </a:rPr>
              <a:t>involved in both control and naming is the </a:t>
            </a:r>
            <a:r>
              <a:rPr lang="en-US" sz="2000" i="1" u="none" strike="noStrike" baseline="0" dirty="0">
                <a:solidFill>
                  <a:srgbClr val="FF0000"/>
                </a:solidFill>
                <a:latin typeface="Times-Italic"/>
              </a:rPr>
              <a:t>activation record </a:t>
            </a:r>
            <a:r>
              <a:rPr lang="en-US" sz="2000" i="0" u="none" strike="noStrike" baseline="0" dirty="0">
                <a:solidFill>
                  <a:srgbClr val="FF0000"/>
                </a:solidFill>
                <a:latin typeface="Times-Roman"/>
              </a:rPr>
              <a:t>(AR), </a:t>
            </a:r>
            <a:r>
              <a:rPr lang="en-US" sz="2000" b="0" i="0" u="none" strike="noStrike" baseline="0" dirty="0">
                <a:latin typeface="Times-Roman"/>
              </a:rPr>
              <a:t>a private block of memory associated with a specific invocation of a specific procedure.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In principle, every procedure call gives rise to a new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AR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FA4EF6D-78FB-4937-80F0-8C2838384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33010"/>
              </p:ext>
            </p:extLst>
          </p:nvPr>
        </p:nvGraphicFramePr>
        <p:xfrm>
          <a:off x="7005711" y="2421178"/>
          <a:ext cx="5164778" cy="443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Bitmap Image" r:id="rId3" imgW="4543560" imgH="3228840" progId="PBrush">
                  <p:embed/>
                </p:oleObj>
              </mc:Choice>
              <mc:Fallback>
                <p:oleObj name="Bitmap Image" r:id="rId3" imgW="4543560" imgH="32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5711" y="2421178"/>
                        <a:ext cx="5164778" cy="443682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4CD21A-8B57-43E3-9099-681C02267FE6}"/>
              </a:ext>
            </a:extLst>
          </p:cNvPr>
          <p:cNvSpPr txBox="1"/>
          <p:nvPr/>
        </p:nvSpPr>
        <p:spPr>
          <a:xfrm>
            <a:off x="21510" y="2922182"/>
            <a:ext cx="6857591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900" b="0" i="0" u="none" strike="noStrike" baseline="0" dirty="0">
                <a:latin typeface="Times-Roman"/>
              </a:rPr>
              <a:t>(1) For each call, the compiler must arrange to store 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return address</a:t>
            </a:r>
            <a:r>
              <a:rPr lang="en-US" sz="1900" b="0" i="0" u="none" strike="noStrike" baseline="0" dirty="0">
                <a:latin typeface="Times-Roman"/>
              </a:rPr>
              <a:t>  -  it </a:t>
            </a:r>
            <a:r>
              <a:rPr lang="en-US" sz="1900" dirty="0">
                <a:latin typeface="Times-Roman"/>
              </a:rPr>
              <a:t>is stored in AR</a:t>
            </a:r>
            <a:r>
              <a:rPr lang="en-US" sz="1900" b="0" i="0" u="none" strike="noStrike" baseline="0" dirty="0">
                <a:latin typeface="Times-Roman"/>
              </a:rPr>
              <a:t>.</a:t>
            </a:r>
          </a:p>
          <a:p>
            <a:pPr algn="just"/>
            <a:endParaRPr lang="en-US" sz="1900" dirty="0">
              <a:latin typeface="Times-Roman"/>
            </a:endParaRPr>
          </a:p>
          <a:p>
            <a:pPr algn="just"/>
            <a:r>
              <a:rPr lang="en-US" sz="1900" b="0" i="0" u="none" strike="noStrike" baseline="0" dirty="0">
                <a:latin typeface="Times-Roman"/>
              </a:rPr>
              <a:t>(2) The compiler must map the actual parameters to the formal parameter names – 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parameter information </a:t>
            </a:r>
            <a:r>
              <a:rPr lang="en-US" sz="1900" b="0" i="0" u="none" strike="noStrike" baseline="0" dirty="0">
                <a:latin typeface="Times-Roman"/>
              </a:rPr>
              <a:t>is stored in AR.</a:t>
            </a:r>
          </a:p>
          <a:p>
            <a:pPr algn="just"/>
            <a:endParaRPr lang="en-US" sz="1900" dirty="0">
              <a:latin typeface="Times-Roman"/>
            </a:endParaRPr>
          </a:p>
          <a:p>
            <a:pPr algn="just"/>
            <a:r>
              <a:rPr lang="en-US" sz="1900" b="0" i="0" u="none" strike="noStrike" baseline="0" dirty="0">
                <a:latin typeface="Times-Roman"/>
              </a:rPr>
              <a:t>(3) The compiler must create storage space for </a:t>
            </a:r>
            <a:r>
              <a:rPr lang="en-US" sz="1900" b="1" i="1" dirty="0">
                <a:solidFill>
                  <a:srgbClr val="FF0000"/>
                </a:solidFill>
                <a:latin typeface="Times-Roman"/>
              </a:rPr>
              <a:t>variables declared </a:t>
            </a:r>
            <a:r>
              <a:rPr lang="en-US" sz="1900" b="0" i="0" u="none" strike="noStrike" baseline="0" dirty="0">
                <a:latin typeface="Times-Roman"/>
              </a:rPr>
              <a:t>in the </a:t>
            </a:r>
            <a:r>
              <a:rPr lang="en-US" sz="1900" b="0" i="0" u="none" strike="noStrike" baseline="0" dirty="0" err="1">
                <a:latin typeface="Times-Roman"/>
              </a:rPr>
              <a:t>callee’s</a:t>
            </a:r>
            <a:r>
              <a:rPr lang="en-US" sz="1900" b="0" i="0" u="none" strike="noStrike" baseline="0" dirty="0">
                <a:latin typeface="Times-Roman"/>
              </a:rPr>
              <a:t> local scope – they are stored in AR.</a:t>
            </a:r>
          </a:p>
          <a:p>
            <a:pPr algn="just"/>
            <a:endParaRPr lang="en-US" sz="1900" b="0" i="0" u="none" strike="noStrike" baseline="0" dirty="0">
              <a:latin typeface="Times-Roman"/>
            </a:endParaRPr>
          </a:p>
          <a:p>
            <a:pPr algn="just"/>
            <a:r>
              <a:rPr lang="en-US" sz="1900" dirty="0">
                <a:latin typeface="Times-Roman"/>
              </a:rPr>
              <a:t>(4) </a:t>
            </a:r>
            <a:r>
              <a:rPr lang="en-US" sz="1900" b="0" i="0" u="none" strike="noStrike" baseline="0" dirty="0">
                <a:latin typeface="Times-Roman"/>
              </a:rPr>
              <a:t>The </a:t>
            </a:r>
            <a:r>
              <a:rPr lang="en-US" sz="1900" b="0" i="0" u="none" strike="noStrike" baseline="0" dirty="0" err="1">
                <a:latin typeface="Times-Roman"/>
              </a:rPr>
              <a:t>callee</a:t>
            </a:r>
            <a:r>
              <a:rPr lang="en-US" sz="1900" b="0" i="0" u="none" strike="noStrike" baseline="0" dirty="0">
                <a:latin typeface="Times-Roman"/>
              </a:rPr>
              <a:t> needs other information to connect it to the </a:t>
            </a:r>
            <a:r>
              <a:rPr lang="en-US" sz="1900" b="1" i="1" dirty="0">
                <a:solidFill>
                  <a:srgbClr val="FF0000"/>
                </a:solidFill>
                <a:latin typeface="Times-Roman"/>
              </a:rPr>
              <a:t>surrounding program</a:t>
            </a:r>
            <a:r>
              <a:rPr lang="en-US" sz="1900" b="0" i="0" u="none" strike="noStrike" baseline="0" dirty="0">
                <a:latin typeface="Times-Roman"/>
              </a:rPr>
              <a:t>, and to allow it to interact safely with other procedures – these information stored in the </a:t>
            </a:r>
            <a:r>
              <a:rPr lang="en-US" sz="1900" b="0" i="0" u="none" strike="noStrike" baseline="0" dirty="0" err="1">
                <a:latin typeface="Times-Roman"/>
              </a:rPr>
              <a:t>callee’s</a:t>
            </a:r>
            <a:r>
              <a:rPr lang="en-US" sz="1900" b="0" i="0" u="none" strike="noStrike" baseline="0" dirty="0">
                <a:latin typeface="Times-Roman"/>
              </a:rPr>
              <a:t> AR.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2573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2242473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Runtime Structures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BE3CEB-EC31-4CBB-817D-DF758D245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89802"/>
              </p:ext>
            </p:extLst>
          </p:nvPr>
        </p:nvGraphicFramePr>
        <p:xfrm>
          <a:off x="59892" y="578311"/>
          <a:ext cx="5164778" cy="443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Bitmap Image" r:id="rId3" imgW="4543560" imgH="3228840" progId="PBrush">
                  <p:embed/>
                </p:oleObj>
              </mc:Choice>
              <mc:Fallback>
                <p:oleObj name="Bitmap Image" r:id="rId3" imgW="4543560" imgH="32288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FA4EF6D-78FB-4937-80F0-8C28383848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92" y="578311"/>
                        <a:ext cx="5164778" cy="443682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B7EBAF-5F2E-4387-BC3D-4FE2CE1677EC}"/>
              </a:ext>
            </a:extLst>
          </p:cNvPr>
          <p:cNvSpPr txBox="1"/>
          <p:nvPr/>
        </p:nvSpPr>
        <p:spPr>
          <a:xfrm>
            <a:off x="5510298" y="0"/>
            <a:ext cx="6621809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u="none" strike="noStrike" baseline="0" dirty="0">
                <a:solidFill>
                  <a:srgbClr val="002060"/>
                </a:solidFill>
                <a:latin typeface="Times-Roman"/>
              </a:rPr>
              <a:t>The ARs in Figure 6.4 have a number of fields.</a:t>
            </a:r>
          </a:p>
          <a:p>
            <a:pPr algn="just"/>
            <a:endParaRPr lang="en-US" b="0" i="0" u="none" strike="noStrike" baseline="0" dirty="0">
              <a:latin typeface="Times-Roman"/>
            </a:endParaRPr>
          </a:p>
          <a:p>
            <a:pPr marL="457200" indent="-457200" algn="just">
              <a:buAutoNum type="arabicParenBoth"/>
            </a:pPr>
            <a:r>
              <a:rPr lang="en-US" b="0" i="0" u="none" strike="noStrike" baseline="0" dirty="0">
                <a:latin typeface="Times-Roman"/>
              </a:rPr>
              <a:t>The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-Roman"/>
              </a:rPr>
              <a:t>parameter area </a:t>
            </a:r>
            <a:r>
              <a:rPr lang="en-US" b="0" i="0" u="none" strike="noStrike" baseline="0" dirty="0">
                <a:latin typeface="Times-Roman"/>
              </a:rPr>
              <a:t>holds actual parameters from the call site, in an order that corresponds to their order of appearance at the call.</a:t>
            </a:r>
          </a:p>
          <a:p>
            <a:pPr marL="457200" indent="-457200" algn="just">
              <a:buAutoNum type="arabicParenBoth"/>
            </a:pPr>
            <a:endParaRPr lang="en-US" b="0" i="0" u="none" strike="noStrike" baseline="0" dirty="0">
              <a:latin typeface="Times-Roman"/>
            </a:endParaRPr>
          </a:p>
          <a:p>
            <a:pPr marL="457200" indent="-457200" algn="just">
              <a:buAutoNum type="arabicParenBoth"/>
            </a:pPr>
            <a:r>
              <a:rPr lang="en-US" b="0" i="0" u="none" strike="noStrike" baseline="0" dirty="0">
                <a:latin typeface="Times-Roman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register save area </a:t>
            </a:r>
            <a:r>
              <a:rPr lang="en-US" b="0" i="0" u="none" strike="noStrike" baseline="0" dirty="0">
                <a:latin typeface="Times-Roman"/>
              </a:rPr>
              <a:t>contains enough space to hold registers that the procedure must preserve due to procedure calls.</a:t>
            </a:r>
          </a:p>
          <a:p>
            <a:pPr marL="457200" indent="-457200" algn="just">
              <a:buAutoNum type="arabicParenBoth"/>
            </a:pPr>
            <a:endParaRPr lang="en-US" b="0" i="0" u="none" strike="noStrike" baseline="0" dirty="0">
              <a:latin typeface="Times-Roman"/>
            </a:endParaRPr>
          </a:p>
          <a:p>
            <a:pPr marL="457200" indent="-457200" algn="just">
              <a:buAutoNum type="arabicParenBoth"/>
            </a:pPr>
            <a:r>
              <a:rPr lang="en-US" b="0" i="0" u="none" strike="noStrike" baseline="0" dirty="0">
                <a:latin typeface="Times-Roman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return-value slot </a:t>
            </a:r>
            <a:r>
              <a:rPr lang="en-US" b="0" i="0" u="none" strike="noStrike" baseline="0" dirty="0">
                <a:latin typeface="Times-Roman"/>
              </a:rPr>
              <a:t>provides space to communicate data from the </a:t>
            </a:r>
            <a:r>
              <a:rPr lang="en-US" b="0" i="0" u="none" strike="noStrike" baseline="0" dirty="0" err="1">
                <a:latin typeface="Times-Roman"/>
              </a:rPr>
              <a:t>callee</a:t>
            </a:r>
            <a:r>
              <a:rPr lang="en-US" b="0" i="0" u="none" strike="noStrike" baseline="0" dirty="0">
                <a:latin typeface="Times-Roman"/>
              </a:rPr>
              <a:t> back to the caller, if needed.</a:t>
            </a:r>
          </a:p>
          <a:p>
            <a:pPr marL="457200" indent="-457200" algn="just">
              <a:buAutoNum type="arabicParenBoth"/>
            </a:pPr>
            <a:endParaRPr lang="en-US" b="0" i="0" u="none" strike="noStrike" baseline="0" dirty="0">
              <a:latin typeface="Times-Roman"/>
            </a:endParaRPr>
          </a:p>
          <a:p>
            <a:pPr marL="457200" indent="-457200" algn="just">
              <a:buAutoNum type="arabicParenBoth"/>
            </a:pPr>
            <a:r>
              <a:rPr lang="en-US" b="0" i="0" u="none" strike="noStrike" baseline="0" dirty="0">
                <a:latin typeface="Times-Roman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return-address slot </a:t>
            </a:r>
            <a:r>
              <a:rPr lang="en-US" b="0" i="0" u="none" strike="noStrike" baseline="0" dirty="0">
                <a:latin typeface="Times-Roman"/>
              </a:rPr>
              <a:t>holds the runtime address where execution should resume when the </a:t>
            </a:r>
            <a:r>
              <a:rPr lang="en-US" b="0" i="0" u="none" strike="noStrike" baseline="0" dirty="0" err="1">
                <a:latin typeface="Times-Roman"/>
              </a:rPr>
              <a:t>callee</a:t>
            </a:r>
            <a:r>
              <a:rPr lang="en-US" b="0" i="0" u="none" strike="noStrike" baseline="0" dirty="0">
                <a:latin typeface="Times-Roman"/>
              </a:rPr>
              <a:t> terminates.</a:t>
            </a:r>
          </a:p>
          <a:p>
            <a:pPr marL="457200" indent="-457200" algn="just">
              <a:buAutoNum type="arabicParenBoth"/>
            </a:pPr>
            <a:endParaRPr lang="en-US" b="0" i="0" u="none" strike="noStrike" baseline="0" dirty="0">
              <a:latin typeface="Times-Roman"/>
            </a:endParaRPr>
          </a:p>
          <a:p>
            <a:pPr marL="457200" indent="-457200" algn="just">
              <a:buAutoNum type="arabicParenBoth"/>
            </a:pPr>
            <a:r>
              <a:rPr lang="en-US" b="0" i="0" u="none" strike="noStrike" baseline="0" dirty="0">
                <a:latin typeface="Times-Roman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“addressability” slot </a:t>
            </a:r>
            <a:r>
              <a:rPr lang="en-US" b="0" i="0" u="none" strike="noStrike" baseline="0" dirty="0">
                <a:latin typeface="Times-Roman"/>
              </a:rPr>
              <a:t>holds information used to allow the </a:t>
            </a:r>
            <a:r>
              <a:rPr lang="en-US" b="0" i="0" u="none" strike="noStrike" baseline="0" dirty="0" err="1">
                <a:latin typeface="Times-Roman"/>
              </a:rPr>
              <a:t>callee</a:t>
            </a:r>
            <a:r>
              <a:rPr lang="en-US" b="0" i="0" u="none" strike="noStrike" baseline="0" dirty="0">
                <a:latin typeface="Times-Roman"/>
              </a:rPr>
              <a:t> to access variables in surrounding lexical scopes (not necessarily the caller).</a:t>
            </a:r>
          </a:p>
          <a:p>
            <a:pPr marL="457200" indent="-457200" algn="just">
              <a:buAutoNum type="arabicParenBoth"/>
            </a:pPr>
            <a:endParaRPr lang="en-US" b="0" i="0" u="none" strike="noStrike" baseline="0" dirty="0">
              <a:latin typeface="Times-Roman"/>
            </a:endParaRPr>
          </a:p>
          <a:p>
            <a:pPr marL="457200" indent="-457200" algn="just">
              <a:buAutoNum type="arabicParenBoth"/>
            </a:pPr>
            <a:r>
              <a:rPr lang="en-US" b="0" i="0" u="none" strike="noStrike" baseline="0" dirty="0">
                <a:latin typeface="Times-Roman"/>
              </a:rPr>
              <a:t>The slot at the </a:t>
            </a:r>
            <a:r>
              <a:rPr lang="en-US" b="1" i="1" dirty="0" err="1">
                <a:solidFill>
                  <a:srgbClr val="FF0000"/>
                </a:solidFill>
                <a:latin typeface="Times-Roman"/>
              </a:rPr>
              <a:t>callee’s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 ARP </a:t>
            </a:r>
            <a:r>
              <a:rPr lang="en-US" b="0" i="0" u="none" strike="noStrike" baseline="0" dirty="0">
                <a:latin typeface="Times-Roman"/>
              </a:rPr>
              <a:t>stores the caller’s </a:t>
            </a:r>
            <a:r>
              <a:rPr lang="en-US" dirty="0">
                <a:latin typeface="Times-RomanSC"/>
              </a:rPr>
              <a:t>ARP</a:t>
            </a:r>
            <a:r>
              <a:rPr lang="en-US" b="0" i="0" u="none" strike="noStrike" baseline="0" dirty="0">
                <a:latin typeface="Times-Roman"/>
              </a:rPr>
              <a:t>. The </a:t>
            </a:r>
            <a:r>
              <a:rPr lang="en-US" b="0" i="0" u="none" strike="noStrike" baseline="0" dirty="0" err="1">
                <a:latin typeface="Times-Roman"/>
              </a:rPr>
              <a:t>callee</a:t>
            </a:r>
            <a:r>
              <a:rPr lang="en-US" b="0" i="0" u="none" strike="noStrike" baseline="0" dirty="0">
                <a:latin typeface="Times-Roman"/>
              </a:rPr>
              <a:t> needs this pointer so that it can restore the caller’s environment when it terminates.</a:t>
            </a:r>
          </a:p>
          <a:p>
            <a:pPr marL="457200" indent="-457200" algn="just">
              <a:buAutoNum type="arabicParenBoth"/>
            </a:pPr>
            <a:endParaRPr lang="en-US" b="0" i="0" u="none" strike="noStrike" baseline="0" dirty="0">
              <a:latin typeface="Times-Roman"/>
            </a:endParaRPr>
          </a:p>
          <a:p>
            <a:pPr marL="457200" indent="-457200" algn="just">
              <a:buAutoNum type="arabicParenBoth"/>
            </a:pPr>
            <a:r>
              <a:rPr lang="en-US" b="0" i="0" u="none" strike="noStrike" baseline="0" dirty="0">
                <a:latin typeface="Times-Roman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Times-Roman"/>
              </a:rPr>
              <a:t>local data area </a:t>
            </a:r>
            <a:r>
              <a:rPr lang="en-US" b="0" i="0" u="none" strike="noStrike" baseline="0" dirty="0">
                <a:latin typeface="Times-Roman"/>
              </a:rPr>
              <a:t>holds variables declared in the </a:t>
            </a:r>
            <a:r>
              <a:rPr lang="en-US" b="0" i="0" u="none" strike="noStrike" baseline="0" dirty="0" err="1">
                <a:latin typeface="Times-Roman"/>
              </a:rPr>
              <a:t>callee’s</a:t>
            </a:r>
            <a:r>
              <a:rPr lang="en-US" b="0" i="0" u="none" strike="noStrike" baseline="0" dirty="0">
                <a:latin typeface="Times-Roman"/>
              </a:rPr>
              <a:t> local scope.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6248E-CC55-482B-A24F-6D9CBE079602}"/>
              </a:ext>
            </a:extLst>
          </p:cNvPr>
          <p:cNvSpPr txBox="1"/>
          <p:nvPr/>
        </p:nvSpPr>
        <p:spPr>
          <a:xfrm>
            <a:off x="59892" y="5081977"/>
            <a:ext cx="537023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Figure 6.4 </a:t>
            </a:r>
            <a:r>
              <a:rPr lang="en-US" sz="2000" b="0" i="0" u="none" strike="noStrike" baseline="0" dirty="0">
                <a:latin typeface="Times-Roman"/>
              </a:rPr>
              <a:t>shows contents of an </a:t>
            </a:r>
            <a:r>
              <a:rPr lang="en-US" sz="2000" dirty="0">
                <a:latin typeface="Times-RomanSC"/>
              </a:rPr>
              <a:t>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AR</a:t>
            </a:r>
            <a:r>
              <a:rPr lang="en-US" sz="2000" b="0" i="0" u="none" strike="noStrike" baseline="0" dirty="0">
                <a:latin typeface="Times-RomanS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is addressed through an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Italic"/>
              </a:rPr>
              <a:t>activation record pointer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(</a:t>
            </a:r>
            <a:r>
              <a:rPr lang="en-US" sz="2000" b="1" i="1" u="none" strike="noStrike" baseline="0" dirty="0" err="1">
                <a:solidFill>
                  <a:srgbClr val="FF0000"/>
                </a:solidFill>
                <a:latin typeface="Times-RomanSC"/>
              </a:rPr>
              <a:t>arp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)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The </a:t>
            </a:r>
            <a:r>
              <a:rPr lang="en-US" sz="2000" b="0" i="0" u="none" strike="noStrike" baseline="0" dirty="0">
                <a:latin typeface="Times-Roman"/>
              </a:rPr>
              <a:t>fields in the </a:t>
            </a:r>
            <a:r>
              <a:rPr lang="en-US" sz="2000" dirty="0">
                <a:latin typeface="Times-RomanSC"/>
              </a:rPr>
              <a:t>AR </a:t>
            </a:r>
            <a:r>
              <a:rPr lang="en-US" sz="2000" b="0" i="0" u="none" strike="noStrike" baseline="0" dirty="0">
                <a:latin typeface="Times-Roman"/>
              </a:rPr>
              <a:t>found at positive and negative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offsets</a:t>
            </a:r>
            <a:r>
              <a:rPr lang="en-US" sz="2000" b="0" i="0" u="none" strike="noStrike" baseline="0" dirty="0">
                <a:latin typeface="Times-Roman"/>
              </a:rPr>
              <a:t> from the ARP. </a:t>
            </a:r>
          </a:p>
        </p:txBody>
      </p:sp>
    </p:spTree>
    <p:extLst>
      <p:ext uri="{BB962C8B-B14F-4D97-AF65-F5344CB8AC3E}">
        <p14:creationId xmlns:p14="http://schemas.microsoft.com/office/powerpoint/2010/main" val="112077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44201D-430C-457A-BB7A-9EE37D46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23" y="172024"/>
          <a:ext cx="8497399" cy="63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Bitmap Image" r:id="rId3" imgW="5553000" imgH="4181400" progId="PBrush">
                  <p:embed/>
                </p:oleObj>
              </mc:Choice>
              <mc:Fallback>
                <p:oleObj name="Bitmap Image" r:id="rId3" imgW="5553000" imgH="4181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44201D-430C-457A-BB7A-9EE37D46B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423" y="172024"/>
                        <a:ext cx="8497399" cy="63985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28E955C-CCF0-40C5-AF47-4A273003E11E}"/>
              </a:ext>
            </a:extLst>
          </p:cNvPr>
          <p:cNvSpPr/>
          <p:nvPr/>
        </p:nvSpPr>
        <p:spPr>
          <a:xfrm>
            <a:off x="2384764" y="3345794"/>
            <a:ext cx="647113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777A4207-7AAC-4A90-ACB1-6456E9339C14}"/>
              </a:ext>
            </a:extLst>
          </p:cNvPr>
          <p:cNvSpPr/>
          <p:nvPr/>
        </p:nvSpPr>
        <p:spPr>
          <a:xfrm>
            <a:off x="3518708" y="2446440"/>
            <a:ext cx="151797" cy="21101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2C49D3D-17BE-4CD5-94D9-0DEE9372F96A}"/>
              </a:ext>
            </a:extLst>
          </p:cNvPr>
          <p:cNvSpPr/>
          <p:nvPr/>
        </p:nvSpPr>
        <p:spPr>
          <a:xfrm>
            <a:off x="3540478" y="2714952"/>
            <a:ext cx="151797" cy="21101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9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9758-27B9-4AC6-9560-820D3DED4ED7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90295-56D8-48D8-8A3E-4C3CFDB137B1}"/>
              </a:ext>
            </a:extLst>
          </p:cNvPr>
          <p:cNvSpPr txBox="1"/>
          <p:nvPr/>
        </p:nvSpPr>
        <p:spPr>
          <a:xfrm>
            <a:off x="407962" y="698418"/>
            <a:ext cx="11338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-Roman"/>
              </a:rPr>
              <a:t>The </a:t>
            </a:r>
            <a:r>
              <a:rPr lang="en-US" sz="2800" b="1" i="1" u="none" strike="noStrike" baseline="0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800" b="0" i="0" u="none" strike="noStrike" baseline="0" dirty="0">
                <a:latin typeface="Times-Roman"/>
              </a:rPr>
              <a:t> executes, using the </a:t>
            </a:r>
            <a:r>
              <a:rPr lang="en-US" sz="2800" b="1" i="1" u="none" strike="noStrike" baseline="0" dirty="0">
                <a:solidFill>
                  <a:srgbClr val="FF0000"/>
                </a:solidFill>
                <a:latin typeface="Times-Roman"/>
              </a:rPr>
              <a:t>formal parameter </a:t>
            </a:r>
            <a:r>
              <a:rPr lang="en-US" sz="2800" b="0" i="0" u="none" strike="noStrike" baseline="0" dirty="0">
                <a:latin typeface="Times-Roman"/>
              </a:rPr>
              <a:t>names to access the values passed as </a:t>
            </a:r>
            <a:r>
              <a:rPr lang="en-US" sz="2800" b="1" i="1" dirty="0">
                <a:solidFill>
                  <a:srgbClr val="FF0000"/>
                </a:solidFill>
                <a:latin typeface="Times-Roman"/>
              </a:rPr>
              <a:t>actual parameters</a:t>
            </a:r>
            <a:r>
              <a:rPr lang="en-US" sz="2800" b="0" i="0" u="none" strike="noStrike" baseline="0" dirty="0">
                <a:latin typeface="Times-Roman"/>
              </a:rPr>
              <a:t>. </a:t>
            </a:r>
          </a:p>
          <a:p>
            <a:pPr algn="l"/>
            <a:endParaRPr lang="en-US" sz="2800" dirty="0">
              <a:latin typeface="Times-Roman"/>
            </a:endParaRPr>
          </a:p>
          <a:p>
            <a:pPr algn="l"/>
            <a:r>
              <a:rPr lang="en-US" sz="2800" b="0" i="0" u="none" strike="noStrike" baseline="0" dirty="0">
                <a:latin typeface="Times-Roman"/>
              </a:rPr>
              <a:t>If the programmer desires, the procedure can </a:t>
            </a:r>
            <a:r>
              <a:rPr lang="en-US" sz="2800" b="1" i="1" u="none" strike="noStrike" baseline="0" dirty="0">
                <a:solidFill>
                  <a:srgbClr val="FF0000"/>
                </a:solidFill>
                <a:latin typeface="Times-Roman"/>
              </a:rPr>
              <a:t>return a result</a:t>
            </a:r>
            <a:r>
              <a:rPr lang="en-US" sz="2800" b="0" i="0" u="none" strike="noStrike" baseline="0" dirty="0">
                <a:latin typeface="Times-Roman"/>
              </a:rPr>
              <a:t>.</a:t>
            </a:r>
            <a:endParaRPr lang="en-US" sz="2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805AF1-A823-4C82-9E22-DFB00E12E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36538"/>
              </p:ext>
            </p:extLst>
          </p:nvPr>
        </p:nvGraphicFramePr>
        <p:xfrm>
          <a:off x="1625772" y="3263705"/>
          <a:ext cx="2369453" cy="274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Bitmap Image" r:id="rId3" imgW="1400040" imgH="1619280" progId="PBrush">
                  <p:embed/>
                </p:oleObj>
              </mc:Choice>
              <mc:Fallback>
                <p:oleObj name="Bitmap Image" r:id="rId3" imgW="1400040" imgH="1619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772" y="3263705"/>
                        <a:ext cx="2369453" cy="2740184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F76EEE-5FE7-4B3B-9A8D-17DB4A2C9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13676"/>
              </p:ext>
            </p:extLst>
          </p:nvPr>
        </p:nvGraphicFramePr>
        <p:xfrm>
          <a:off x="5649809" y="3183654"/>
          <a:ext cx="2664197" cy="266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Bitmap Image" r:id="rId5" imgW="1266840" imgH="1266840" progId="PBrush">
                  <p:embed/>
                </p:oleObj>
              </mc:Choice>
              <mc:Fallback>
                <p:oleObj name="Bitmap Image" r:id="rId5" imgW="1266840" imgH="1266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9809" y="3183654"/>
                        <a:ext cx="2664197" cy="266419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AD899-7DE2-47FC-944F-F331EE71BF9C}"/>
              </a:ext>
            </a:extLst>
          </p:cNvPr>
          <p:cNvCxnSpPr>
            <a:cxnSpLocks/>
          </p:cNvCxnSpPr>
          <p:nvPr/>
        </p:nvCxnSpPr>
        <p:spPr>
          <a:xfrm flipV="1">
            <a:off x="3878673" y="3429000"/>
            <a:ext cx="1771136" cy="110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570644"/>
            <a:ext cx="11198469" cy="43500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IN" dirty="0"/>
              <a:t>We need to come up with a representation of these </a:t>
            </a:r>
            <a:r>
              <a:rPr lang="en-IN" dirty="0">
                <a:solidFill>
                  <a:srgbClr val="0000FF"/>
                </a:solidFill>
              </a:rPr>
              <a:t>high-level structures using the low-level </a:t>
            </a:r>
            <a:r>
              <a:rPr lang="en-IN" dirty="0"/>
              <a:t>structures of the machine.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runtime environment is a set of data structures maintained at runtime to implement these high-level structures. </a:t>
            </a:r>
          </a:p>
          <a:p>
            <a:pPr lvl="1" algn="just"/>
            <a:r>
              <a:rPr lang="en-IN" dirty="0"/>
              <a:t>e.g. the stack, the heap, static area, virtual function tables, etc. </a:t>
            </a:r>
          </a:p>
          <a:p>
            <a:pPr lvl="1" algn="just"/>
            <a:endParaRPr lang="en-IN" dirty="0"/>
          </a:p>
          <a:p>
            <a:pPr algn="just"/>
            <a:r>
              <a:rPr lang="en-IN" dirty="0"/>
              <a:t>It strongly depends on the features of both the source and target language.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E153-3CC5-442A-B5CF-5D099D30C93A}"/>
              </a:ext>
            </a:extLst>
          </p:cNvPr>
          <p:cNvSpPr txBox="1"/>
          <p:nvPr/>
        </p:nvSpPr>
        <p:spPr>
          <a:xfrm>
            <a:off x="-2344" y="0"/>
            <a:ext cx="384282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Runtime Environments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32995-A681-4DAD-92DA-68839E435765}"/>
              </a:ext>
            </a:extLst>
          </p:cNvPr>
          <p:cNvSpPr txBox="1"/>
          <p:nvPr/>
        </p:nvSpPr>
        <p:spPr>
          <a:xfrm>
            <a:off x="309489" y="4983849"/>
            <a:ext cx="1119846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/>
              </a:rPr>
              <a:t>By runtime, we mean a program in execution.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/>
              </a:rPr>
              <a:t>Runtime environment is a state of the target machine, which may include software libraries, environment variables, etc., to provide services to the processes running in the system.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8B0E4-AA6F-4259-BB6A-66A55A5AB3D7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C189C-CAA5-4FF0-85EF-1D312B1712DB}"/>
              </a:ext>
            </a:extLst>
          </p:cNvPr>
          <p:cNvSpPr txBox="1"/>
          <p:nvPr/>
        </p:nvSpPr>
        <p:spPr>
          <a:xfrm>
            <a:off x="7463107" y="30778"/>
            <a:ext cx="28276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"/>
              </a:rPr>
              <a:t>6.4.1 </a:t>
            </a:r>
            <a:r>
              <a:rPr lang="en-US" sz="1800" b="1" i="0" u="none" strike="noStrike" baseline="0" dirty="0">
                <a:latin typeface="Myriad-Bold"/>
              </a:rPr>
              <a:t>Passing Parameters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6C7FB-9803-4428-B95C-4807DB2ADACE}"/>
              </a:ext>
            </a:extLst>
          </p:cNvPr>
          <p:cNvSpPr txBox="1"/>
          <p:nvPr/>
        </p:nvSpPr>
        <p:spPr>
          <a:xfrm>
            <a:off x="1266092" y="607479"/>
            <a:ext cx="9833317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Parameter binding </a:t>
            </a:r>
            <a:r>
              <a:rPr lang="en-US" sz="2400" b="0" i="0" u="none" strike="noStrike" baseline="0" dirty="0">
                <a:latin typeface="Times-Roman"/>
              </a:rPr>
              <a:t>maps 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actual</a:t>
            </a:r>
            <a:r>
              <a:rPr lang="en-US" sz="2400" b="0" i="0" u="none" strike="noStrike" baseline="0" dirty="0">
                <a:latin typeface="Times-Roman"/>
              </a:rPr>
              <a:t> parameters at a call site to the </a:t>
            </a:r>
            <a:r>
              <a:rPr lang="en-US" sz="2400" b="0" i="0" u="none" strike="noStrike" baseline="0" dirty="0" err="1">
                <a:latin typeface="Times-Roman"/>
              </a:rPr>
              <a:t>callee’s</a:t>
            </a:r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formal</a:t>
            </a:r>
            <a:r>
              <a:rPr lang="en-US" sz="2400" b="0" i="0" u="none" strike="noStrike" baseline="0" dirty="0">
                <a:latin typeface="Times-Roman"/>
              </a:rPr>
              <a:t> parameters.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Most modern programming languages use one of two conventions for mapping actual parameters to formal parameters: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call-by-value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binding and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call-by-reference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binding.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68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8B0E4-AA6F-4259-BB6A-66A55A5AB3D7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73AA1-79D5-4CFB-87F8-67E4335E8017}"/>
              </a:ext>
            </a:extLst>
          </p:cNvPr>
          <p:cNvSpPr txBox="1"/>
          <p:nvPr/>
        </p:nvSpPr>
        <p:spPr>
          <a:xfrm>
            <a:off x="10370882" y="47865"/>
            <a:ext cx="17296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i="1" u="none" strike="noStrike" baseline="0" dirty="0">
                <a:latin typeface="Myriad-BoldItalic"/>
              </a:rPr>
              <a:t>Call by Value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F4F75-ED4C-4F32-B92A-57FF7C749291}"/>
              </a:ext>
            </a:extLst>
          </p:cNvPr>
          <p:cNvSpPr txBox="1"/>
          <p:nvPr/>
        </p:nvSpPr>
        <p:spPr>
          <a:xfrm>
            <a:off x="7463107" y="30778"/>
            <a:ext cx="28276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"/>
              </a:rPr>
              <a:t>6.4.1 </a:t>
            </a:r>
            <a:r>
              <a:rPr lang="en-US" sz="1800" b="1" i="0" u="none" strike="noStrike" baseline="0" dirty="0">
                <a:latin typeface="Myriad-Bold"/>
              </a:rPr>
              <a:t>Passing Parameters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FE1BA-7D2D-4FF2-AF86-54AAE2400925}"/>
              </a:ext>
            </a:extLst>
          </p:cNvPr>
          <p:cNvSpPr txBox="1"/>
          <p:nvPr/>
        </p:nvSpPr>
        <p:spPr>
          <a:xfrm>
            <a:off x="0" y="1978668"/>
            <a:ext cx="9376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Times-Roman"/>
              </a:rPr>
              <a:t>Consider the following procedure, written in </a:t>
            </a:r>
            <a:r>
              <a:rPr lang="en-US" sz="2000" b="0" i="0" u="none" strike="noStrike" baseline="0" dirty="0">
                <a:latin typeface="Times-RomanSC"/>
              </a:rPr>
              <a:t>c</a:t>
            </a:r>
            <a:r>
              <a:rPr lang="en-US" sz="2000" b="0" i="0" u="none" strike="noStrike" baseline="0" dirty="0">
                <a:latin typeface="Times-Roman"/>
              </a:rPr>
              <a:t>, and several call sites that invoke it: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27C4-B749-40E8-8543-62E555A6FAE6}"/>
              </a:ext>
            </a:extLst>
          </p:cNvPr>
          <p:cNvSpPr txBox="1"/>
          <p:nvPr/>
        </p:nvSpPr>
        <p:spPr>
          <a:xfrm>
            <a:off x="147711" y="473946"/>
            <a:ext cx="11952852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latin typeface="Myriad-CnBold"/>
              </a:rPr>
              <a:t>Call by value  </a:t>
            </a:r>
            <a:r>
              <a:rPr lang="en-US" sz="2000" b="0" i="0" u="none" strike="noStrike" baseline="0" dirty="0">
                <a:latin typeface="Myriad-Light-Condensed"/>
              </a:rPr>
              <a:t>a convention where the </a:t>
            </a:r>
            <a:r>
              <a:rPr lang="en-US" sz="2000" b="1" i="1" dirty="0">
                <a:solidFill>
                  <a:srgbClr val="FF0000"/>
                </a:solidFill>
                <a:latin typeface="Myriad-Light-Condensed"/>
              </a:rPr>
              <a:t>caller</a:t>
            </a:r>
            <a:r>
              <a:rPr lang="en-US" sz="2000" b="0" i="0" u="none" strike="noStrike" baseline="0" dirty="0">
                <a:latin typeface="Myriad-Light-Condensed"/>
              </a:rPr>
              <a:t> evaluates the actual parameters and passes their values to the </a:t>
            </a:r>
            <a:r>
              <a:rPr lang="en-US" sz="2000" b="1" i="1" u="none" strike="noStrike" baseline="0" dirty="0" err="1">
                <a:solidFill>
                  <a:srgbClr val="FF0000"/>
                </a:solidFill>
                <a:latin typeface="Myriad-Light-Condensed"/>
              </a:rPr>
              <a:t>callee</a:t>
            </a:r>
            <a:r>
              <a:rPr lang="en-US" sz="2000" b="0" i="0" u="none" strike="noStrike" baseline="0" dirty="0">
                <a:latin typeface="Myriad-Light-Condensed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Myriad-Light-Condense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Myriad-Light-Condensed"/>
              </a:rPr>
              <a:t>Any modification of a value parameter in the </a:t>
            </a:r>
            <a:r>
              <a:rPr lang="en-US" sz="2000" b="1" i="1" dirty="0" err="1">
                <a:solidFill>
                  <a:srgbClr val="FF0000"/>
                </a:solidFill>
                <a:latin typeface="Myriad-Light-Condensed"/>
              </a:rPr>
              <a:t>callee</a:t>
            </a:r>
            <a:r>
              <a:rPr lang="en-US" sz="2000" b="0" i="0" u="none" strike="noStrike" baseline="0" dirty="0">
                <a:latin typeface="Myriad-Light-Condensed"/>
              </a:rPr>
              <a:t> is not visible in the </a:t>
            </a:r>
            <a:r>
              <a:rPr lang="en-US" sz="2000" b="1" i="1" dirty="0">
                <a:solidFill>
                  <a:srgbClr val="FF0000"/>
                </a:solidFill>
                <a:latin typeface="Myriad-Light-Condensed"/>
              </a:rPr>
              <a:t>caller</a:t>
            </a:r>
            <a:r>
              <a:rPr lang="en-US" sz="2000" b="0" i="0" u="none" strike="noStrike" baseline="0" dirty="0">
                <a:latin typeface="Myriad-Light-Condensed"/>
              </a:rPr>
              <a:t>.</a:t>
            </a:r>
            <a:endParaRPr lang="en-US" sz="20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D961D83-1BDB-4354-8718-F514D08B4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84853"/>
              </p:ext>
            </p:extLst>
          </p:nvPr>
        </p:nvGraphicFramePr>
        <p:xfrm>
          <a:off x="165602" y="2608681"/>
          <a:ext cx="2792438" cy="151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Bitmap Image" r:id="rId3" imgW="2514600" imgH="1362240" progId="PBrush">
                  <p:embed/>
                </p:oleObj>
              </mc:Choice>
              <mc:Fallback>
                <p:oleObj name="Bitmap Image" r:id="rId3" imgW="2514600" imgH="1362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602" y="2608681"/>
                        <a:ext cx="2792438" cy="151257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A0371F3-D042-4FD3-9CFE-960750123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3201"/>
              </p:ext>
            </p:extLst>
          </p:nvPr>
        </p:nvGraphicFramePr>
        <p:xfrm>
          <a:off x="3060950" y="2608681"/>
          <a:ext cx="1985962" cy="243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Bitmap Image" r:id="rId5" imgW="1533600" imgH="1876320" progId="PBrush">
                  <p:embed/>
                </p:oleObj>
              </mc:Choice>
              <mc:Fallback>
                <p:oleObj name="Bitmap Image" r:id="rId5" imgW="1533600" imgH="1876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0950" y="2608681"/>
                        <a:ext cx="1985962" cy="243002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8BD617-C71F-4456-ADCA-1BEB85C365D6}"/>
              </a:ext>
            </a:extLst>
          </p:cNvPr>
          <p:cNvSpPr txBox="1"/>
          <p:nvPr/>
        </p:nvSpPr>
        <p:spPr>
          <a:xfrm>
            <a:off x="5149822" y="2369166"/>
            <a:ext cx="6771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The three invocations produce the following results when invoked using call-by-value parameter binding:</a:t>
            </a:r>
            <a:endParaRPr lang="en-US" sz="20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66B4882-16FE-4A74-932B-53410D662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88766"/>
              </p:ext>
            </p:extLst>
          </p:nvPr>
        </p:nvGraphicFramePr>
        <p:xfrm>
          <a:off x="5272878" y="3157902"/>
          <a:ext cx="3969596" cy="18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Bitmap Image" r:id="rId7" imgW="3562200" imgH="1800360" progId="PBrush">
                  <p:embed/>
                </p:oleObj>
              </mc:Choice>
              <mc:Fallback>
                <p:oleObj name="Bitmap Image" r:id="rId7" imgW="3562200" imgH="18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2878" y="3157902"/>
                        <a:ext cx="3969596" cy="189223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9D8EE9E-DE79-4D35-931A-5A1E465B2BF4}"/>
              </a:ext>
            </a:extLst>
          </p:cNvPr>
          <p:cNvSpPr txBox="1"/>
          <p:nvPr/>
        </p:nvSpPr>
        <p:spPr>
          <a:xfrm>
            <a:off x="9376117" y="3364966"/>
            <a:ext cx="272444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Times-Roman"/>
              </a:rPr>
              <a:t>If the </a:t>
            </a:r>
            <a:r>
              <a:rPr lang="en-US" sz="2000" b="1" i="1" u="none" strike="noStrike" baseline="0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000" b="0" i="0" u="none" strike="noStrike" baseline="0" dirty="0">
                <a:latin typeface="Times-Roman"/>
              </a:rPr>
              <a:t> changes its value, that change is visible inside the </a:t>
            </a:r>
            <a:r>
              <a:rPr lang="en-US" sz="2000" b="1" i="1" u="none" strike="noStrike" baseline="0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000" b="0" i="0" u="none" strike="noStrike" baseline="0" dirty="0">
                <a:latin typeface="Times-Roman"/>
              </a:rPr>
              <a:t>, but not in 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caller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8E5D1-31C2-4E0B-8EF9-5B811665D18F}"/>
              </a:ext>
            </a:extLst>
          </p:cNvPr>
          <p:cNvSpPr txBox="1"/>
          <p:nvPr/>
        </p:nvSpPr>
        <p:spPr>
          <a:xfrm>
            <a:off x="147710" y="5119691"/>
            <a:ext cx="1177348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One variation on call-by-value binding is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call-by-value-result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binding.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 this scheme, the values of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formal parameters </a:t>
            </a:r>
            <a:r>
              <a:rPr lang="en-US" sz="2400" b="0" i="0" u="none" strike="noStrike" baseline="0" dirty="0">
                <a:latin typeface="Times-Roman"/>
              </a:rPr>
              <a:t>are copied back into the corresponding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actual parameters </a:t>
            </a:r>
            <a:r>
              <a:rPr lang="en-US" sz="2400" b="0" i="0" u="none" strike="noStrike" baseline="0" dirty="0">
                <a:latin typeface="Times-Roman"/>
              </a:rPr>
              <a:t>as part of the process of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returning</a:t>
            </a:r>
            <a:r>
              <a:rPr lang="en-US" sz="2400" b="0" i="0" u="none" strike="noStrike" baseline="0" dirty="0">
                <a:latin typeface="Times-Roman"/>
              </a:rPr>
              <a:t> control from the </a:t>
            </a:r>
            <a:r>
              <a:rPr lang="en-US" sz="2400" b="0" i="0" u="none" strike="noStrike" baseline="0" dirty="0" err="1">
                <a:latin typeface="Times-Roman"/>
              </a:rPr>
              <a:t>callee</a:t>
            </a:r>
            <a:r>
              <a:rPr lang="en-US" sz="2400" b="0" i="0" u="none" strike="noStrike" baseline="0" dirty="0">
                <a:latin typeface="Times-Roman"/>
              </a:rPr>
              <a:t> to the caller.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528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5ABF-9087-446C-934B-86C766DE2174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8B0E4-AA6F-4259-BB6A-66A55A5AB3D7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FC88B-AB64-4671-B6AD-45E57870592D}"/>
              </a:ext>
            </a:extLst>
          </p:cNvPr>
          <p:cNvSpPr txBox="1"/>
          <p:nvPr/>
        </p:nvSpPr>
        <p:spPr>
          <a:xfrm>
            <a:off x="10105388" y="0"/>
            <a:ext cx="20866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i="1" u="none" strike="noStrike" baseline="0" dirty="0">
                <a:latin typeface="Myriad-BoldItalic"/>
              </a:rPr>
              <a:t>Call by reference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0D07-7860-4DFB-B23B-7F139638A9F0}"/>
              </a:ext>
            </a:extLst>
          </p:cNvPr>
          <p:cNvSpPr txBox="1"/>
          <p:nvPr/>
        </p:nvSpPr>
        <p:spPr>
          <a:xfrm>
            <a:off x="7463107" y="16711"/>
            <a:ext cx="25621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"/>
              </a:rPr>
              <a:t>6.4.1 </a:t>
            </a:r>
            <a:r>
              <a:rPr lang="en-US" sz="1800" b="1" i="0" u="none" strike="noStrike" baseline="0" dirty="0">
                <a:latin typeface="Myriad-Bold"/>
              </a:rPr>
              <a:t>Passing Parameters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AD8DD-E882-48F2-97CC-4A8C5B566C12}"/>
              </a:ext>
            </a:extLst>
          </p:cNvPr>
          <p:cNvSpPr txBox="1"/>
          <p:nvPr/>
        </p:nvSpPr>
        <p:spPr>
          <a:xfrm>
            <a:off x="112543" y="473946"/>
            <a:ext cx="11605846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With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call-by-reference</a:t>
            </a:r>
            <a:r>
              <a:rPr lang="en-US" sz="2400" b="0" i="1" u="none" strike="noStrike" baseline="0" dirty="0">
                <a:latin typeface="Times-Ital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parameter passing, the caller stores a 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pointer</a:t>
            </a:r>
            <a:r>
              <a:rPr lang="en-US" sz="2400" b="0" i="0" u="none" strike="noStrike" baseline="0" dirty="0">
                <a:latin typeface="Times-Roman"/>
              </a:rPr>
              <a:t> in the AR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slot for each parameter.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If the actual parameter is a variable, it stores the 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variable’s address </a:t>
            </a:r>
            <a:r>
              <a:rPr lang="en-US" sz="2400" b="0" i="0" u="none" strike="noStrike" baseline="0" dirty="0">
                <a:latin typeface="Times-Roman"/>
              </a:rPr>
              <a:t>in memory.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2415D-BFE0-4643-BB42-8F59E5DB6A36}"/>
              </a:ext>
            </a:extLst>
          </p:cNvPr>
          <p:cNvSpPr txBox="1"/>
          <p:nvPr/>
        </p:nvSpPr>
        <p:spPr>
          <a:xfrm>
            <a:off x="112543" y="2131509"/>
            <a:ext cx="11873131" cy="3785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Inside the </a:t>
            </a:r>
            <a:r>
              <a:rPr lang="en-US" sz="2400" b="1" i="1" u="none" strike="noStrike" baseline="0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400" b="0" i="0" u="none" strike="noStrike" baseline="0" dirty="0">
                <a:latin typeface="Times-Roman"/>
              </a:rPr>
              <a:t>, each reference to a call-by-reference formal parameter needs an extra level of indirection.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Call by reference differs from call by value in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two critical ways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	(1) First, any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redefinition</a:t>
            </a:r>
            <a:r>
              <a:rPr lang="en-US" sz="2400" b="0" i="0" u="none" strike="noStrike" baseline="0" dirty="0">
                <a:latin typeface="Times-Roman"/>
              </a:rPr>
              <a:t> of a reference formal parameter is reflected in the corresponding actual parameter. </a:t>
            </a: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	(2) Second, any reference formal parameter might be bound to a variable that is accessible by another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name</a:t>
            </a:r>
            <a:r>
              <a:rPr lang="en-US" sz="2400" b="0" i="0" u="none" strike="noStrike" baseline="0" dirty="0">
                <a:latin typeface="Times-Roman"/>
              </a:rPr>
              <a:t> inside the </a:t>
            </a:r>
            <a:r>
              <a:rPr lang="en-US" sz="2400" b="1" i="1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677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56B0EC1-8FC5-4914-A84A-6CF79F169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90001"/>
              </p:ext>
            </p:extLst>
          </p:nvPr>
        </p:nvGraphicFramePr>
        <p:xfrm>
          <a:off x="0" y="681282"/>
          <a:ext cx="3959472" cy="234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Bitmap Image" r:id="rId3" imgW="3362400" imgH="1990800" progId="PBrush">
                  <p:embed/>
                </p:oleObj>
              </mc:Choice>
              <mc:Fallback>
                <p:oleObj name="Bitmap Image" r:id="rId3" imgW="3362400" imgH="199080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B38F2AC-8D86-4B89-8B98-B2698FCEAD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81282"/>
                        <a:ext cx="3959472" cy="2344276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7967CF2-D19C-4817-BF6D-EB315291A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936517"/>
              </p:ext>
            </p:extLst>
          </p:nvPr>
        </p:nvGraphicFramePr>
        <p:xfrm>
          <a:off x="4117586" y="709701"/>
          <a:ext cx="2362126" cy="27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Bitmap Image" r:id="rId5" imgW="1666800" imgH="1952640" progId="PBrush">
                  <p:embed/>
                </p:oleObj>
              </mc:Choice>
              <mc:Fallback>
                <p:oleObj name="Bitmap Image" r:id="rId5" imgW="1666800" imgH="195264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9F503C6-70AD-4440-9CDB-11BE9E04E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7586" y="709701"/>
                        <a:ext cx="2362126" cy="2767062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DDB9E6E-61DC-477D-B32B-7CAD5A360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198547"/>
              </p:ext>
            </p:extLst>
          </p:nvPr>
        </p:nvGraphicFramePr>
        <p:xfrm>
          <a:off x="6789490" y="788708"/>
          <a:ext cx="4627247" cy="213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Bitmap Image" r:id="rId7" imgW="3524400" imgH="1628640" progId="PBrush">
                  <p:embed/>
                </p:oleObj>
              </mc:Choice>
              <mc:Fallback>
                <p:oleObj name="Bitmap Image" r:id="rId7" imgW="3524400" imgH="162864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9BF8801-1EFA-4EE8-9469-7205637DBA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9490" y="788708"/>
                        <a:ext cx="4627247" cy="2138539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60022C-78A7-4566-B973-0730FE81A381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B716D-553A-4B90-BC91-31714693E8D5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4197-0F13-4FC1-85D6-B2B47924A411}"/>
              </a:ext>
            </a:extLst>
          </p:cNvPr>
          <p:cNvSpPr txBox="1"/>
          <p:nvPr/>
        </p:nvSpPr>
        <p:spPr>
          <a:xfrm>
            <a:off x="10105388" y="0"/>
            <a:ext cx="18662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i="1" u="none" strike="noStrike" baseline="0" dirty="0">
                <a:latin typeface="Myriad-BoldItalic"/>
              </a:rPr>
              <a:t>Call by reference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072C0-EA49-4D74-B156-440362E99DBD}"/>
              </a:ext>
            </a:extLst>
          </p:cNvPr>
          <p:cNvSpPr txBox="1"/>
          <p:nvPr/>
        </p:nvSpPr>
        <p:spPr>
          <a:xfrm>
            <a:off x="7463107" y="16711"/>
            <a:ext cx="25621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"/>
              </a:rPr>
              <a:t>6.4.1 </a:t>
            </a:r>
            <a:r>
              <a:rPr lang="en-US" sz="1800" b="1" i="0" u="none" strike="noStrike" baseline="0" dirty="0">
                <a:latin typeface="Myriad-Bold"/>
              </a:rPr>
              <a:t>Passing Parameters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970CB-1951-4103-A1A9-31DA284447EA}"/>
              </a:ext>
            </a:extLst>
          </p:cNvPr>
          <p:cNvSpPr txBox="1"/>
          <p:nvPr/>
        </p:nvSpPr>
        <p:spPr>
          <a:xfrm>
            <a:off x="134376" y="3602803"/>
            <a:ext cx="12057624" cy="3046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With call-by-reference parameter binding, the example produces different results.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first call is straightforward.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second call redefines both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LetterGothic"/>
              </a:rPr>
              <a:t>a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b</a:t>
            </a:r>
            <a:r>
              <a:rPr lang="en-US" sz="2400" b="0" i="0" u="none" strike="noStrike" baseline="0" dirty="0">
                <a:latin typeface="Times-Roman"/>
              </a:rPr>
              <a:t>; those changes would be visible in the caller.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third call causes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y</a:t>
            </a:r>
            <a:r>
              <a:rPr lang="en-US" sz="2400" b="0" i="0" u="none" strike="noStrike" baseline="0" dirty="0">
                <a:latin typeface="LetterGothi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to refer to the same location, and thus, the same value.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This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alias</a:t>
            </a:r>
            <a:r>
              <a:rPr lang="en-US" sz="240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changes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fee’s</a:t>
            </a:r>
            <a:r>
              <a:rPr lang="en-US" sz="2400" b="0" i="0" u="none" strike="noStrike" baseline="0" dirty="0">
                <a:latin typeface="Times-Roman"/>
              </a:rPr>
              <a:t> behavior.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first assignment gives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the value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4</a:t>
            </a:r>
            <a:r>
              <a:rPr lang="en-US" sz="2400" b="0" i="0" u="none" strike="noStrike" baseline="0" dirty="0">
                <a:latin typeface="Times-Roman"/>
              </a:rPr>
              <a:t>. ( x = 2 + 2 = 4)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second assignment then gives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the value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8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400" b="0" i="0" u="none" strike="noStrike" baseline="0" dirty="0">
                <a:latin typeface="LetterGothic"/>
              </a:rPr>
              <a:t>fee </a:t>
            </a:r>
            <a:r>
              <a:rPr lang="en-US" sz="2400" b="0" i="0" u="none" strike="noStrike" baseline="0" dirty="0">
                <a:latin typeface="Times-Roman"/>
              </a:rPr>
              <a:t>returns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8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  <a:r>
              <a:rPr lang="en-US" sz="2000" b="0" i="0" u="none" strike="noStrike" baseline="0" dirty="0">
                <a:latin typeface="Times-Roman"/>
              </a:rPr>
              <a:t>(y = 4 + 4 = 8)</a:t>
            </a:r>
            <a:endParaRPr lang="en-US" sz="2400" b="0" i="0" u="none" strike="noStrike" baseline="0" dirty="0">
              <a:latin typeface="Times-Roman"/>
            </a:endParaRPr>
          </a:p>
          <a:p>
            <a:pPr lvl="4"/>
            <a:r>
              <a:rPr lang="en-US" sz="2400" dirty="0">
                <a:latin typeface="Times-Roman"/>
              </a:rPr>
              <a:t>      (</a:t>
            </a:r>
            <a:r>
              <a:rPr lang="en-US" sz="2400" b="0" i="0" u="none" strike="noStrike" baseline="0" dirty="0">
                <a:latin typeface="Times-Roman"/>
              </a:rPr>
              <a:t>where </a:t>
            </a:r>
            <a:r>
              <a:rPr lang="en-US" sz="2400" b="0" i="0" u="none" strike="noStrike" baseline="0" dirty="0">
                <a:latin typeface="LetterGothic"/>
              </a:rPr>
              <a:t>fee(2,2) will return 6, if call by value)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887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B7977-CE27-4376-8D2E-34D4F6D3BA71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CA3F1-50C6-40C0-9662-35EC5C0418BF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EE08C-8BDE-421E-A163-7DE900B8342A}"/>
              </a:ext>
            </a:extLst>
          </p:cNvPr>
          <p:cNvSpPr txBox="1"/>
          <p:nvPr/>
        </p:nvSpPr>
        <p:spPr>
          <a:xfrm>
            <a:off x="7463107" y="16711"/>
            <a:ext cx="25621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"/>
              </a:rPr>
              <a:t>6.4.2 </a:t>
            </a:r>
            <a:r>
              <a:rPr lang="en-US" b="1" dirty="0">
                <a:latin typeface="Myriad-Bold"/>
              </a:rPr>
              <a:t>Returning Values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8EBF0-16BF-48EC-A256-CEA2F28C7FD2}"/>
              </a:ext>
            </a:extLst>
          </p:cNvPr>
          <p:cNvSpPr txBox="1"/>
          <p:nvPr/>
        </p:nvSpPr>
        <p:spPr>
          <a:xfrm>
            <a:off x="120668" y="549031"/>
            <a:ext cx="11812586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</a:t>
            </a:r>
            <a:r>
              <a:rPr lang="en-US" sz="2400" i="1" u="none" strike="noStrike" baseline="0" dirty="0">
                <a:solidFill>
                  <a:srgbClr val="FF0000"/>
                </a:solidFill>
                <a:latin typeface="Times-Roman"/>
              </a:rPr>
              <a:t>return a value </a:t>
            </a:r>
            <a:r>
              <a:rPr lang="en-US" sz="2400" b="0" i="0" u="none" strike="noStrike" baseline="0" dirty="0">
                <a:latin typeface="Times-Roman"/>
              </a:rPr>
              <a:t>from a function the compiler must set aside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space</a:t>
            </a:r>
            <a:r>
              <a:rPr lang="en-US" sz="2400" b="0" i="0" u="none" strike="noStrike" baseline="0" dirty="0">
                <a:latin typeface="Times-Roman"/>
              </a:rPr>
              <a:t> for the returned value.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Because the return value is used after the </a:t>
            </a:r>
            <a:r>
              <a:rPr lang="en-US" sz="2400" b="1" i="1" u="none" strike="noStrike" baseline="0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 terminates</a:t>
            </a:r>
            <a:r>
              <a:rPr lang="en-US" sz="2400" b="0" i="0" u="none" strike="noStrike" baseline="0" dirty="0">
                <a:latin typeface="Times-Roman"/>
              </a:rPr>
              <a:t>, it needs storage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outside the </a:t>
            </a:r>
            <a:r>
              <a:rPr lang="en-US" sz="2400" i="1" dirty="0" err="1">
                <a:solidFill>
                  <a:srgbClr val="FF0000"/>
                </a:solidFill>
                <a:latin typeface="Times-Roman"/>
              </a:rPr>
              <a:t>callee’s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 AR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It can store the value either in the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caller’s AR </a:t>
            </a:r>
            <a:r>
              <a:rPr lang="en-US" sz="2400" b="0" i="0" u="none" strike="noStrike" baseline="0" dirty="0">
                <a:latin typeface="Times-Roman"/>
              </a:rPr>
              <a:t>or in a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designated register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35FE7C-EB13-4D22-A2DC-64BEB58FE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94293"/>
              </p:ext>
            </p:extLst>
          </p:nvPr>
        </p:nvGraphicFramePr>
        <p:xfrm>
          <a:off x="7579713" y="3324522"/>
          <a:ext cx="4353541" cy="357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Bitmap Image" r:id="rId3" imgW="4543560" imgH="3228840" progId="PBrush">
                  <p:embed/>
                </p:oleObj>
              </mc:Choice>
              <mc:Fallback>
                <p:oleObj name="Bitmap Image" r:id="rId3" imgW="4543560" imgH="32288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FA4EF6D-78FB-4937-80F0-8C28383848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9713" y="3324522"/>
                        <a:ext cx="4353541" cy="357165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87351B-D7A6-4763-B540-49F64DD76CFB}"/>
              </a:ext>
            </a:extLst>
          </p:cNvPr>
          <p:cNvSpPr txBox="1"/>
          <p:nvPr/>
        </p:nvSpPr>
        <p:spPr>
          <a:xfrm>
            <a:off x="221291" y="3365955"/>
            <a:ext cx="724181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</a:t>
            </a:r>
            <a:r>
              <a:rPr lang="en-US" sz="2400" b="0" i="0" u="none" strike="noStrike" baseline="0" dirty="0">
                <a:latin typeface="Times-Roman"/>
              </a:rPr>
              <a:t>he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caller</a:t>
            </a:r>
            <a:r>
              <a:rPr lang="en-US" sz="2400" b="0" i="0" u="none" strike="noStrike" baseline="0" dirty="0">
                <a:latin typeface="Times-Roman"/>
              </a:rPr>
              <a:t> allocates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space</a:t>
            </a:r>
            <a:r>
              <a:rPr lang="en-US" sz="2400" b="0" i="0" u="none" strike="noStrike" baseline="0" dirty="0">
                <a:latin typeface="Times-Roman"/>
              </a:rPr>
              <a:t> for the returned value in its own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AR</a:t>
            </a:r>
            <a:r>
              <a:rPr lang="en-US" sz="2400" b="0" i="0" u="none" strike="noStrike" baseline="0" dirty="0">
                <a:latin typeface="Times-Roman"/>
              </a:rPr>
              <a:t>, and stores a </a:t>
            </a:r>
            <a:r>
              <a:rPr lang="en-US" sz="2400" i="1" dirty="0">
                <a:solidFill>
                  <a:srgbClr val="FF0000"/>
                </a:solidFill>
                <a:latin typeface="Times-Roman"/>
              </a:rPr>
              <a:t>pointer</a:t>
            </a:r>
            <a:r>
              <a:rPr lang="en-US" sz="2400" b="0" i="0" u="none" strike="noStrike" baseline="0" dirty="0">
                <a:latin typeface="Times-Roman"/>
              </a:rPr>
              <a:t> to that space.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400" b="0" i="0" u="none" strike="noStrike" baseline="0" dirty="0">
                <a:latin typeface="Times-Roman"/>
              </a:rPr>
              <a:t> can load that pointer and use it to access the storage and set the returned value in caller’s 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552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986BB-7463-4FAA-A107-6D32A85C7A1C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9FF1D-2B3C-480A-9E0F-BD5C67F5DE28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14D1B-AE36-4815-ACF4-3FB5DA4199FB}"/>
              </a:ext>
            </a:extLst>
          </p:cNvPr>
          <p:cNvSpPr txBox="1"/>
          <p:nvPr/>
        </p:nvSpPr>
        <p:spPr>
          <a:xfrm>
            <a:off x="7463107" y="16711"/>
            <a:ext cx="33830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"/>
              </a:rPr>
              <a:t>6.4.3 </a:t>
            </a:r>
            <a:r>
              <a:rPr lang="en-US" sz="1800" b="1" i="0" u="none" strike="noStrike" baseline="0" dirty="0">
                <a:latin typeface="Myriad-Bold"/>
              </a:rPr>
              <a:t>Establishing Addressability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8474D-219A-48FF-9E03-343B4EFE25B0}"/>
              </a:ext>
            </a:extLst>
          </p:cNvPr>
          <p:cNvSpPr txBox="1"/>
          <p:nvPr/>
        </p:nvSpPr>
        <p:spPr>
          <a:xfrm>
            <a:off x="150055" y="605302"/>
            <a:ext cx="11751213" cy="52629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As part of the linkage convention, the compiler must ensure that each procedure can generate an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address for each variable </a:t>
            </a:r>
            <a:r>
              <a:rPr lang="en-US" sz="2400" b="0" i="0" u="none" strike="noStrike" baseline="0" dirty="0">
                <a:latin typeface="Times-Roman"/>
              </a:rPr>
              <a:t>that it needs to reference.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 an ALL, a procedure can refer to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global</a:t>
            </a:r>
            <a:r>
              <a:rPr lang="en-US" sz="2400" b="0" i="0" u="none" strike="noStrike" baseline="0" dirty="0">
                <a:latin typeface="Times-Roman"/>
              </a:rPr>
              <a:t> variables,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local</a:t>
            </a:r>
            <a:r>
              <a:rPr lang="en-US" sz="2400" b="0" i="0" u="none" strike="noStrike" baseline="0" dirty="0">
                <a:latin typeface="Times-Roman"/>
              </a:rPr>
              <a:t> variables, and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any variable</a:t>
            </a:r>
            <a:r>
              <a:rPr lang="en-US" sz="2400" b="0" i="0" u="none" strike="noStrike" baseline="0" dirty="0">
                <a:latin typeface="Times-Roman"/>
              </a:rPr>
              <a:t> declared in a surrounding lexical scope.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In general, the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address calculation </a:t>
            </a:r>
            <a:r>
              <a:rPr lang="en-US" sz="2400" b="0" i="0" u="none" strike="noStrike" baseline="0" dirty="0">
                <a:latin typeface="Times-Roman"/>
              </a:rPr>
              <a:t>consists of two portions: </a:t>
            </a:r>
          </a:p>
          <a:p>
            <a:pPr lvl="1" algn="just"/>
            <a:r>
              <a:rPr lang="en-US" sz="2400" b="0" i="0" u="none" strike="noStrike" baseline="0" dirty="0">
                <a:latin typeface="Times-Roman"/>
              </a:rPr>
              <a:t>(1) finding 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base address </a:t>
            </a:r>
            <a:r>
              <a:rPr lang="en-US" sz="2400" b="0" i="0" u="none" strike="noStrike" baseline="0" dirty="0">
                <a:latin typeface="Times-Roman"/>
              </a:rPr>
              <a:t>of the appropriate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data area </a:t>
            </a:r>
            <a:r>
              <a:rPr lang="en-US" sz="2400" b="0" i="0" u="none" strike="noStrike" baseline="0" dirty="0">
                <a:latin typeface="Times-Roman"/>
              </a:rPr>
              <a:t>for the scope that contains the value, and </a:t>
            </a:r>
          </a:p>
          <a:p>
            <a:pPr lvl="1" algn="just"/>
            <a:r>
              <a:rPr lang="en-US" sz="2400" b="0" i="0" u="none" strike="noStrike" baseline="0" dirty="0">
                <a:latin typeface="Times-Roman"/>
              </a:rPr>
              <a:t>(2) finding the correct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offset</a:t>
            </a:r>
            <a:r>
              <a:rPr lang="en-US" sz="2400" b="0" i="0" u="none" strike="noStrike" baseline="0" dirty="0">
                <a:latin typeface="Times-Roman"/>
              </a:rPr>
              <a:t> within that data area.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problem of finding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base addresses </a:t>
            </a:r>
            <a:r>
              <a:rPr lang="en-US" sz="2400" b="0" i="0" u="none" strike="noStrike" baseline="0" dirty="0">
                <a:latin typeface="Times-Roman"/>
              </a:rPr>
              <a:t>divides into two cases: 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	(1) data areas with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static</a:t>
            </a:r>
            <a:r>
              <a:rPr lang="en-US" sz="2400" b="0" i="0" u="none" strike="noStrike" baseline="0" dirty="0">
                <a:latin typeface="Times-Roman"/>
              </a:rPr>
              <a:t> base addresses and 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	(2) those whose address cannot be known until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runtime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9EE9C6-06A7-4F87-989C-5C08E8201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22806"/>
              </p:ext>
            </p:extLst>
          </p:nvPr>
        </p:nvGraphicFramePr>
        <p:xfrm>
          <a:off x="8510954" y="4914095"/>
          <a:ext cx="3530991" cy="190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Bitmap Image" r:id="rId3" imgW="2438280" imgH="1314360" progId="PBrush">
                  <p:embed/>
                </p:oleObj>
              </mc:Choice>
              <mc:Fallback>
                <p:oleObj name="Bitmap Image" r:id="rId3" imgW="2438280" imgH="1314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10954" y="4914095"/>
                        <a:ext cx="3530991" cy="1908371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0EB80B-C206-4E4B-90F7-78878F0C6747}"/>
              </a:ext>
            </a:extLst>
          </p:cNvPr>
          <p:cNvSpPr txBox="1"/>
          <p:nvPr/>
        </p:nvSpPr>
        <p:spPr>
          <a:xfrm>
            <a:off x="8088924" y="270099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Eg.</a:t>
            </a:r>
            <a:r>
              <a:rPr lang="en-US" sz="2400" dirty="0"/>
              <a:t> X = Y + Z</a:t>
            </a:r>
          </a:p>
        </p:txBody>
      </p:sp>
    </p:spTree>
    <p:extLst>
      <p:ext uri="{BB962C8B-B14F-4D97-AF65-F5344CB8AC3E}">
        <p14:creationId xmlns:p14="http://schemas.microsoft.com/office/powerpoint/2010/main" val="1163429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1677A-8A81-4193-95C6-C610242979C8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857F2-0922-4EB2-8C1D-374E18DFECAB}"/>
              </a:ext>
            </a:extLst>
          </p:cNvPr>
          <p:cNvSpPr txBox="1"/>
          <p:nvPr/>
        </p:nvSpPr>
        <p:spPr>
          <a:xfrm>
            <a:off x="2642281" y="0"/>
            <a:ext cx="474065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Communicating value between procedures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C3050-C929-4CCB-9C18-F0B9699E9B88}"/>
              </a:ext>
            </a:extLst>
          </p:cNvPr>
          <p:cNvSpPr txBox="1"/>
          <p:nvPr/>
        </p:nvSpPr>
        <p:spPr>
          <a:xfrm>
            <a:off x="7463107" y="16711"/>
            <a:ext cx="33830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"/>
              </a:rPr>
              <a:t>6.4.3 </a:t>
            </a:r>
            <a:r>
              <a:rPr lang="en-US" sz="1800" b="1" i="0" u="none" strike="noStrike" baseline="0" dirty="0">
                <a:latin typeface="Myriad-Bold"/>
              </a:rPr>
              <a:t>Establishing Addressability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492BA-9786-4F47-A745-DD1F3EDDDF5D}"/>
              </a:ext>
            </a:extLst>
          </p:cNvPr>
          <p:cNvSpPr txBox="1"/>
          <p:nvPr/>
        </p:nvSpPr>
        <p:spPr>
          <a:xfrm>
            <a:off x="-1" y="659395"/>
            <a:ext cx="5345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u="none" strike="noStrike" baseline="0" dirty="0">
                <a:latin typeface="Myriad-BoldItalic"/>
              </a:rPr>
              <a:t>Variables with Static Base Addresses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ADB4E-29B3-4F37-88F0-27A139B0EF3A}"/>
              </a:ext>
            </a:extLst>
          </p:cNvPr>
          <p:cNvSpPr txBox="1"/>
          <p:nvPr/>
        </p:nvSpPr>
        <p:spPr>
          <a:xfrm>
            <a:off x="450166" y="1177965"/>
            <a:ext cx="11521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To get the address of a variable :  “compute the data area’s base address into a register”  and “add its offset to the base address”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C683B-9A5F-49A5-91AD-10FE684CADB8}"/>
              </a:ext>
            </a:extLst>
          </p:cNvPr>
          <p:cNvSpPr txBox="1"/>
          <p:nvPr/>
        </p:nvSpPr>
        <p:spPr>
          <a:xfrm>
            <a:off x="-1" y="2010767"/>
            <a:ext cx="5833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u="none" strike="noStrike" baseline="0" dirty="0">
                <a:latin typeface="Myriad-BoldItalic"/>
              </a:rPr>
              <a:t>Variables with Dynamic Base Addresses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0852E-F015-4DFF-AAF6-98C389BF1C56}"/>
              </a:ext>
            </a:extLst>
          </p:cNvPr>
          <p:cNvSpPr txBox="1"/>
          <p:nvPr/>
        </p:nvSpPr>
        <p:spPr>
          <a:xfrm>
            <a:off x="450166" y="2667837"/>
            <a:ext cx="100302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Times-Roman"/>
              </a:rPr>
              <a:t>L</a:t>
            </a:r>
            <a:r>
              <a:rPr lang="en-US" sz="2000" b="0" i="0" u="none" strike="noStrike" baseline="0" dirty="0">
                <a:latin typeface="Times-Roman"/>
              </a:rPr>
              <a:t>ocal variables declared within a procedure are typically stored in the procedure’s AR.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Thus, they have dynamic base addresses. 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To get the address of a variable:  “compiler need to find the address of the AR, and then find it”</a:t>
            </a:r>
          </a:p>
          <a:p>
            <a:pPr algn="l"/>
            <a:endParaRPr lang="en-US" sz="20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207802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44201D-430C-457A-BB7A-9EE37D46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23" y="172024"/>
          <a:ext cx="8497399" cy="63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Bitmap Image" r:id="rId3" imgW="5553000" imgH="4181400" progId="PBrush">
                  <p:embed/>
                </p:oleObj>
              </mc:Choice>
              <mc:Fallback>
                <p:oleObj name="Bitmap Image" r:id="rId3" imgW="5553000" imgH="4181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44201D-430C-457A-BB7A-9EE37D46B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423" y="172024"/>
                        <a:ext cx="8497399" cy="63985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28E955C-CCF0-40C5-AF47-4A273003E11E}"/>
              </a:ext>
            </a:extLst>
          </p:cNvPr>
          <p:cNvSpPr/>
          <p:nvPr/>
        </p:nvSpPr>
        <p:spPr>
          <a:xfrm>
            <a:off x="2412900" y="4471209"/>
            <a:ext cx="647113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777A4207-7AAC-4A90-ACB1-6456E9339C14}"/>
              </a:ext>
            </a:extLst>
          </p:cNvPr>
          <p:cNvSpPr/>
          <p:nvPr/>
        </p:nvSpPr>
        <p:spPr>
          <a:xfrm>
            <a:off x="3518708" y="2446440"/>
            <a:ext cx="151797" cy="21101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2C49D3D-17BE-4CD5-94D9-0DEE9372F96A}"/>
              </a:ext>
            </a:extLst>
          </p:cNvPr>
          <p:cNvSpPr/>
          <p:nvPr/>
        </p:nvSpPr>
        <p:spPr>
          <a:xfrm>
            <a:off x="3540478" y="2714952"/>
            <a:ext cx="151797" cy="21101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7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1677A-8A81-4193-95C6-C610242979C8}"/>
              </a:ext>
            </a:extLst>
          </p:cNvPr>
          <p:cNvSpPr txBox="1"/>
          <p:nvPr/>
        </p:nvSpPr>
        <p:spPr>
          <a:xfrm>
            <a:off x="0" y="-14068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857F2-0922-4EB2-8C1D-374E18DFECAB}"/>
              </a:ext>
            </a:extLst>
          </p:cNvPr>
          <p:cNvSpPr txBox="1"/>
          <p:nvPr/>
        </p:nvSpPr>
        <p:spPr>
          <a:xfrm>
            <a:off x="2642281" y="0"/>
            <a:ext cx="211275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Standard Linkages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C3050-C929-4CCB-9C18-F0B9699E9B88}"/>
              </a:ext>
            </a:extLst>
          </p:cNvPr>
          <p:cNvSpPr txBox="1"/>
          <p:nvPr/>
        </p:nvSpPr>
        <p:spPr>
          <a:xfrm>
            <a:off x="3698660" y="1958052"/>
            <a:ext cx="241241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b="0" i="0" u="none" strike="noStrike" baseline="0" dirty="0">
                <a:latin typeface="Myriad-Light"/>
              </a:rPr>
              <a:t>Self Study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0505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1677A-8A81-4193-95C6-C610242979C8}"/>
              </a:ext>
            </a:extLst>
          </p:cNvPr>
          <p:cNvSpPr txBox="1"/>
          <p:nvPr/>
        </p:nvSpPr>
        <p:spPr>
          <a:xfrm>
            <a:off x="3066757" y="2715065"/>
            <a:ext cx="160973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The End………</a:t>
            </a:r>
          </a:p>
        </p:txBody>
      </p:sp>
    </p:spTree>
    <p:extLst>
      <p:ext uri="{BB962C8B-B14F-4D97-AF65-F5344CB8AC3E}">
        <p14:creationId xmlns:p14="http://schemas.microsoft.com/office/powerpoint/2010/main" val="77414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E25246-57A7-434A-A00A-72368EA1ABC9}"/>
              </a:ext>
            </a:extLst>
          </p:cNvPr>
          <p:cNvSpPr txBox="1"/>
          <p:nvPr/>
        </p:nvSpPr>
        <p:spPr>
          <a:xfrm>
            <a:off x="1304778" y="1203179"/>
            <a:ext cx="72202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Runtime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Procedural Abstraction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EDFB5CA-CACA-41A7-9A5A-E83D745F031F}"/>
              </a:ext>
            </a:extLst>
          </p:cNvPr>
          <p:cNvSpPr/>
          <p:nvPr/>
        </p:nvSpPr>
        <p:spPr>
          <a:xfrm>
            <a:off x="464234" y="2581029"/>
            <a:ext cx="840544" cy="31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44201D-430C-457A-BB7A-9EE37D46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6423" y="172024"/>
          <a:ext cx="8497399" cy="639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Bitmap Image" r:id="rId3" imgW="5553000" imgH="4181400" progId="PBrush">
                  <p:embed/>
                </p:oleObj>
              </mc:Choice>
              <mc:Fallback>
                <p:oleObj name="Bitmap Image" r:id="rId3" imgW="5553000" imgH="4181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44201D-430C-457A-BB7A-9EE37D46B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6423" y="172024"/>
                        <a:ext cx="8497399" cy="639855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C28E955C-CCF0-40C5-AF47-4A273003E11E}"/>
              </a:ext>
            </a:extLst>
          </p:cNvPr>
          <p:cNvSpPr/>
          <p:nvPr/>
        </p:nvSpPr>
        <p:spPr>
          <a:xfrm>
            <a:off x="2461848" y="724487"/>
            <a:ext cx="647113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E78F8-7EEA-4E29-873A-37CFCE38ABA3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05CF4-A417-4B22-A4A4-A9D627B9B385}"/>
              </a:ext>
            </a:extLst>
          </p:cNvPr>
          <p:cNvSpPr txBox="1"/>
          <p:nvPr/>
        </p:nvSpPr>
        <p:spPr>
          <a:xfrm>
            <a:off x="2726787" y="0"/>
            <a:ext cx="151285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B46CB-695B-43D4-BD7A-6049172B2A62}"/>
              </a:ext>
            </a:extLst>
          </p:cNvPr>
          <p:cNvSpPr txBox="1"/>
          <p:nvPr/>
        </p:nvSpPr>
        <p:spPr>
          <a:xfrm>
            <a:off x="323557" y="541494"/>
            <a:ext cx="1154488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procedure</a:t>
            </a:r>
            <a:r>
              <a:rPr lang="en-US" sz="2400" b="0" i="0" u="none" strike="noStrike" baseline="0" dirty="0">
                <a:latin typeface="Times-Roman"/>
              </a:rPr>
              <a:t> is one of the central abstractions in most modern programming languages.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Procedures</a:t>
            </a:r>
            <a:r>
              <a:rPr lang="en-US" sz="2400" b="0" i="0" u="none" strike="noStrike" baseline="0" dirty="0">
                <a:latin typeface="Times-Roman"/>
              </a:rPr>
              <a:t> create a controlled execution environment; each procedure has its own private named storage.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procedures</a:t>
            </a:r>
            <a:r>
              <a:rPr lang="en-US" sz="2400" b="0" i="0" u="none" strike="noStrike" baseline="0" dirty="0">
                <a:latin typeface="Times-Roman"/>
              </a:rPr>
              <a:t> are the basic unit of work for most compilers.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A typical compiler processes a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collection of procedures </a:t>
            </a:r>
            <a:r>
              <a:rPr lang="en-US" sz="2400" b="0" i="0" u="none" strike="noStrike" baseline="0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produces code </a:t>
            </a:r>
            <a:r>
              <a:rPr lang="en-US" sz="2400" b="0" i="0" u="none" strike="noStrike" baseline="0" dirty="0">
                <a:latin typeface="Times-Roman"/>
              </a:rPr>
              <a:t>for them that will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link</a:t>
            </a:r>
            <a:r>
              <a:rPr lang="en-US" sz="2400" b="0" i="0" u="none" strike="noStrike" baseline="0" dirty="0">
                <a:latin typeface="Times-Roman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execute</a:t>
            </a:r>
            <a:r>
              <a:rPr lang="en-US" sz="2400" b="0" i="0" u="none" strike="noStrike" baseline="0" dirty="0">
                <a:latin typeface="Times-Roman"/>
              </a:rPr>
              <a:t> correctly with other collections of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compiled procedures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194" name="Picture 2" descr="Procedure Oriented Programming">
            <a:extLst>
              <a:ext uri="{FF2B5EF4-FFF2-40B4-BE49-F238E27FC236}">
                <a16:creationId xmlns:a16="http://schemas.microsoft.com/office/drawing/2014/main" id="{42111105-BBA5-493B-A3AB-44F633F5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12" y="4411021"/>
            <a:ext cx="3949283" cy="238892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F8BC18-D092-406A-B96A-8AC115C41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9231"/>
              </p:ext>
            </p:extLst>
          </p:nvPr>
        </p:nvGraphicFramePr>
        <p:xfrm>
          <a:off x="6825343" y="4411020"/>
          <a:ext cx="1884959" cy="238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Bitmap Image" r:id="rId4" imgW="2743200" imgH="3476520" progId="PBrush">
                  <p:embed/>
                </p:oleObj>
              </mc:Choice>
              <mc:Fallback>
                <p:oleObj name="Bitmap Image" r:id="rId4" imgW="2743200" imgH="347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5343" y="4411020"/>
                        <a:ext cx="1884959" cy="238892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09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E78F8-7EEA-4E29-873A-37CFCE38ABA3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05CF4-A417-4B22-A4A4-A9D627B9B385}"/>
              </a:ext>
            </a:extLst>
          </p:cNvPr>
          <p:cNvSpPr txBox="1"/>
          <p:nvPr/>
        </p:nvSpPr>
        <p:spPr>
          <a:xfrm>
            <a:off x="2726787" y="0"/>
            <a:ext cx="151285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7B974-C839-4E20-9154-C9E6971CF820}"/>
              </a:ext>
            </a:extLst>
          </p:cNvPr>
          <p:cNvSpPr txBox="1"/>
          <p:nvPr/>
        </p:nvSpPr>
        <p:spPr>
          <a:xfrm>
            <a:off x="180534" y="612844"/>
            <a:ext cx="12011465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Each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procedure</a:t>
            </a:r>
            <a:r>
              <a:rPr lang="en-US" sz="2000" b="0" i="0" u="none" strike="noStrike" baseline="0" dirty="0">
                <a:latin typeface="Times-Roman"/>
              </a:rPr>
              <a:t> has its own private named storage.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Statements executed inside 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procedure</a:t>
            </a:r>
            <a:r>
              <a:rPr lang="en-US" sz="2000" b="0" i="0" u="none" strike="noStrike" baseline="0" dirty="0">
                <a:latin typeface="Times-Roman"/>
              </a:rPr>
              <a:t> can access the private, or local, variables in that private storage.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 procedure executes when it is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Times-Roman"/>
              </a:rPr>
              <a:t>invoked</a:t>
            </a:r>
            <a:r>
              <a:rPr lang="en-US" sz="2000" b="0" i="0" u="none" strike="noStrike" baseline="0" dirty="0">
                <a:latin typeface="Times-Roman"/>
              </a:rPr>
              <a:t>, or called, by another procedure (or the operating system).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</a:t>
            </a:r>
            <a:r>
              <a:rPr lang="en-US" sz="2000" b="1" i="1" dirty="0" err="1">
                <a:solidFill>
                  <a:srgbClr val="FF0000"/>
                </a:solidFill>
                <a:latin typeface="Times-Roman"/>
              </a:rPr>
              <a:t>callee</a:t>
            </a:r>
            <a:r>
              <a:rPr lang="en-US" sz="2000" b="0" i="0" u="none" strike="noStrike" baseline="0" dirty="0">
                <a:latin typeface="Times-Roman"/>
              </a:rPr>
              <a:t> may return a value to its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caller</a:t>
            </a:r>
            <a:r>
              <a:rPr lang="en-US" sz="2000" b="0" i="0" u="none" strike="noStrike" baseline="0" dirty="0">
                <a:latin typeface="Times-Roman"/>
              </a:rPr>
              <a:t>, in which case the procedure is termed a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function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This interface </a:t>
            </a:r>
            <a:r>
              <a:rPr lang="en-US" sz="2000" b="0" i="0" u="none" strike="noStrike" baseline="0" dirty="0">
                <a:latin typeface="Times-Roman"/>
              </a:rPr>
              <a:t>between procedures lets programmers develop and test parts of a program in </a:t>
            </a:r>
            <a:r>
              <a:rPr lang="en-US" sz="2000" b="1" i="1" dirty="0">
                <a:solidFill>
                  <a:srgbClr val="0070C0"/>
                </a:solidFill>
                <a:latin typeface="Times-Roman"/>
              </a:rPr>
              <a:t>isolation</a:t>
            </a:r>
            <a:r>
              <a:rPr lang="en-US" sz="2000" b="0" i="0" u="none" strike="noStrike" baseline="0" dirty="0">
                <a:latin typeface="Times-Roman"/>
              </a:rPr>
              <a:t>; the separation between procedures provides some insulation against problems in other procedures.</a:t>
            </a:r>
            <a:endParaRPr lang="en-US" sz="2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3005B7-5911-4176-BC36-BFBA7C0B7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72854"/>
              </p:ext>
            </p:extLst>
          </p:nvPr>
        </p:nvGraphicFramePr>
        <p:xfrm>
          <a:off x="8037174" y="5079783"/>
          <a:ext cx="4014065" cy="116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Bitmap Image" r:id="rId3" imgW="3247920" imgH="942840" progId="PBrush">
                  <p:embed/>
                </p:oleObj>
              </mc:Choice>
              <mc:Fallback>
                <p:oleObj name="Bitmap Image" r:id="rId3" imgW="3247920" imgH="94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7174" y="5079783"/>
                        <a:ext cx="4014065" cy="116537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8C55EA-9F48-4B5A-B0EA-3D4A25683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39832"/>
              </p:ext>
            </p:extLst>
          </p:nvPr>
        </p:nvGraphicFramePr>
        <p:xfrm>
          <a:off x="8037174" y="3995677"/>
          <a:ext cx="4014065" cy="10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Bitmap Image" r:id="rId5" imgW="2962440" imgH="752400" progId="PBrush">
                  <p:embed/>
                </p:oleObj>
              </mc:Choice>
              <mc:Fallback>
                <p:oleObj name="Bitmap Image" r:id="rId5" imgW="2962440" imgH="75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7174" y="3995677"/>
                        <a:ext cx="4014065" cy="10196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C3ACB3C-7A0B-4870-97B2-2525348AF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99068"/>
              </p:ext>
            </p:extLst>
          </p:nvPr>
        </p:nvGraphicFramePr>
        <p:xfrm>
          <a:off x="180534" y="3995677"/>
          <a:ext cx="7513291" cy="269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Bitmap Image" r:id="rId7" imgW="7848720" imgH="2467080" progId="PBrush">
                  <p:embed/>
                </p:oleObj>
              </mc:Choice>
              <mc:Fallback>
                <p:oleObj name="Bitmap Image" r:id="rId7" imgW="7848720" imgH="246708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B935855-3935-41AC-9D68-8D0F3CFE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534" y="3995677"/>
                        <a:ext cx="7513291" cy="269540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00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A08739-BB2B-4076-B90A-120C6886219D}"/>
              </a:ext>
            </a:extLst>
          </p:cNvPr>
          <p:cNvSpPr txBox="1"/>
          <p:nvPr/>
        </p:nvSpPr>
        <p:spPr>
          <a:xfrm>
            <a:off x="152686" y="621048"/>
            <a:ext cx="1180485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Procedures play an important role in the way that programmers develop software and that compilers translate programs.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Three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critical abstractions </a:t>
            </a:r>
            <a:r>
              <a:rPr lang="en-US" sz="2400" b="0" i="0" u="none" strike="noStrike" baseline="0" dirty="0">
                <a:latin typeface="Times-Roman"/>
              </a:rPr>
              <a:t>that procedures provide allow the construction of nontrivial programs.</a:t>
            </a:r>
          </a:p>
          <a:p>
            <a:pPr marL="1257300" lvl="2" indent="-342900" algn="just">
              <a:buAutoNum type="arabicPeriod"/>
            </a:pP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Procedure Call Abstraction</a:t>
            </a:r>
            <a:endParaRPr lang="en-US" sz="2400" b="1" dirty="0">
              <a:solidFill>
                <a:srgbClr val="002060"/>
              </a:solidFill>
              <a:latin typeface="Times-Roman"/>
            </a:endParaRPr>
          </a:p>
          <a:p>
            <a:pPr marL="1257300" lvl="2" indent="-342900" algn="just">
              <a:buAutoNum type="arabicPeriod"/>
            </a:pP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Name Space</a:t>
            </a:r>
          </a:p>
          <a:p>
            <a:pPr marL="1257300" lvl="2" indent="-342900" algn="just">
              <a:buAutoNum type="arabicPeriod"/>
            </a:pP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External Interface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1905D-44FC-4954-8C98-7CFB157D3855}"/>
              </a:ext>
            </a:extLst>
          </p:cNvPr>
          <p:cNvSpPr txBox="1"/>
          <p:nvPr/>
        </p:nvSpPr>
        <p:spPr>
          <a:xfrm>
            <a:off x="0" y="0"/>
            <a:ext cx="2562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Procedure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BF336-7764-4E36-A661-1EF542AFAFC6}"/>
              </a:ext>
            </a:extLst>
          </p:cNvPr>
          <p:cNvSpPr txBox="1"/>
          <p:nvPr/>
        </p:nvSpPr>
        <p:spPr>
          <a:xfrm>
            <a:off x="2726787" y="0"/>
            <a:ext cx="151285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930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4191</Words>
  <Application>Microsoft Office PowerPoint</Application>
  <PresentationFormat>Widescreen</PresentationFormat>
  <Paragraphs>597</Paragraphs>
  <Slides>49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70" baseType="lpstr">
      <vt:lpstr>Arial</vt:lpstr>
      <vt:lpstr>ArialMT</vt:lpstr>
      <vt:lpstr>Calibri</vt:lpstr>
      <vt:lpstr>Calibri Light</vt:lpstr>
      <vt:lpstr>LetterGothic</vt:lpstr>
      <vt:lpstr>MTSY</vt:lpstr>
      <vt:lpstr>Myriad-Bold</vt:lpstr>
      <vt:lpstr>Myriad-BoldItalic</vt:lpstr>
      <vt:lpstr>Myriad-CnBold</vt:lpstr>
      <vt:lpstr>Myriad-Light</vt:lpstr>
      <vt:lpstr>Myriad-Light-Condensed</vt:lpstr>
      <vt:lpstr>Myriad-Light-Italic</vt:lpstr>
      <vt:lpstr>Nunito</vt:lpstr>
      <vt:lpstr>Times New Roman</vt:lpstr>
      <vt:lpstr>Times-Italic</vt:lpstr>
      <vt:lpstr>Times-Roman</vt:lpstr>
      <vt:lpstr>Times-RomanSC</vt:lpstr>
      <vt:lpstr>Trebuchet MS</vt:lpstr>
      <vt:lpstr>Wingdings 3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Scoping Rules</vt:lpstr>
      <vt:lpstr>Lexical scoping vs dynamic scoping –Example 1</vt:lpstr>
      <vt:lpstr>Lexical scoping vs dynamic scoping</vt:lpstr>
      <vt:lpstr>Lexical scoping Vs dynamic scoping</vt:lpstr>
      <vt:lpstr>Lexical scoping vs dynamic scoping – Try it!!!</vt:lpstr>
      <vt:lpstr>Lexical scoping vs dynamic scoping – Try it!!!</vt:lpstr>
      <vt:lpstr>Nested Lexical Scope - translating local names</vt:lpstr>
      <vt:lpstr>Nested Lexical Scopes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Jeyakumar G (CSE)</dc:creator>
  <cp:lastModifiedBy>Dr. Jeyakumar G (CSE)</cp:lastModifiedBy>
  <cp:revision>88</cp:revision>
  <dcterms:created xsi:type="dcterms:W3CDTF">2022-11-08T14:27:01Z</dcterms:created>
  <dcterms:modified xsi:type="dcterms:W3CDTF">2022-11-18T03:06:13Z</dcterms:modified>
</cp:coreProperties>
</file>