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4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5" r:id="rId11"/>
    <p:sldId id="261" r:id="rId12"/>
    <p:sldId id="262" r:id="rId13"/>
    <p:sldId id="263" r:id="rId14"/>
    <p:sldId id="269" r:id="rId15"/>
    <p:sldId id="270" r:id="rId16"/>
    <p:sldId id="271" r:id="rId17"/>
    <p:sldId id="276" r:id="rId18"/>
    <p:sldId id="27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6" r:id="rId28"/>
    <p:sldId id="299" r:id="rId29"/>
    <p:sldId id="297" r:id="rId30"/>
    <p:sldId id="298" r:id="rId31"/>
    <p:sldId id="300" r:id="rId32"/>
    <p:sldId id="301" r:id="rId33"/>
    <p:sldId id="302" r:id="rId34"/>
    <p:sldId id="305" r:id="rId35"/>
    <p:sldId id="303" r:id="rId36"/>
    <p:sldId id="306" r:id="rId37"/>
    <p:sldId id="307" r:id="rId38"/>
    <p:sldId id="308" r:id="rId39"/>
    <p:sldId id="309" r:id="rId40"/>
    <p:sldId id="295" r:id="rId41"/>
    <p:sldId id="31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49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image" Target="../media/image23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image" Target="../media/image27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9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2AAB0-D0D7-4034-8EF9-A0D77B396F66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BD0B3-F282-42AB-BFA4-6DE210D159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83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BD0B3-F282-42AB-BFA4-6DE210D159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76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C11F8-5EDD-4509-9D04-9DEBCE75C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3EB486-BB2A-471E-9D88-71B72CAC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DCE1BD-C7E6-46DC-A20F-42943CB2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8EEA6-B027-439E-9E8C-C634F595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BE01FC-E77F-4BC2-845E-C5B17A64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51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30B9E-AE08-480E-95D3-62B89585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7841C12-64C4-4A76-8CE1-047FED2F1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A47AB1-1535-4CAC-BE58-40C947B7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C565C9-5272-48D2-B103-687AF369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995089-AD55-42FB-B70C-E9C5A93D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098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4AEE3F-724D-44AF-84AB-FE4B55EFD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C720E25-C234-49E2-B4E7-C0A0A501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98943B-4A83-4761-BF23-A8069F98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E2E2AB-04C1-462F-87D1-B52D5B15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BAC099-7E2E-4E12-9D92-35E305F3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34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8B30C8-CEAB-494E-AF33-4EFC795A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BB1D02-7858-4C3E-BC0A-A96FB39A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D25DBF-288F-477A-83D1-C8F72786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0054E-9FFC-46A4-B156-BD8E7352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8B98B7-B578-4F93-9EC5-D966397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61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3352B0-50F3-4924-B842-82DD2805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5A5C61-4859-4F65-9190-25CB3B8A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85AE23-AC91-4864-AAF5-B13317D1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B131E8-6358-4270-8533-B0F2808E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7D958B-CA57-494A-A8CA-D9C9207F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756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41F2C-AAEE-4964-8CF0-4B37DA8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66A290-E1FC-465B-BFB1-B9E4F78C3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77984C-CBF4-4C9D-9032-869366AF8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316C99-A33C-4EC6-8AA1-1C83B25B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DC19C2-00E8-477E-81AD-97612F19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07F862-6066-49F7-A35B-234D2788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36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F3BBB-4971-4999-A8B5-703AE8F0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5DD190-4A08-441F-973B-B81B0DD7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A4C5AA-4C3F-4A73-A92F-74638F46C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1F43D9D-24BF-4647-9D1E-6F996DB93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921A1CB-7476-487E-9D24-46AB82254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998DB52-5FED-4772-8C22-237577DB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04D2988-F4FD-46E4-9BD8-AA954173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3A7F6DA-796B-4450-9D85-DDDCC33C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761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F60C5-40EB-4AAC-93B2-DCFF56F0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D229A5-2893-4A37-9AB4-F0BA8F6B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170C3A-3AC8-458E-9BCA-E31B5FA6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D39F46-57B5-4F8B-9673-B7537CB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71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D19A9BD-0824-4576-AB30-51809B70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558D13-9C34-4EBB-B28D-1B16E445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F5E6AA-7E0B-4182-944B-A955746A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194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52CCD-5976-4C67-945B-2A421EA4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293A98-3C1F-4397-866B-FEDD0D71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E47E7B-1708-44AB-9965-64197286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DA6954-33D2-460C-97D5-165F2D06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E43D81-A5F0-41CD-A0F1-BC27F8D4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E8D20B-6DB0-4058-8126-83A2BF91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0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68B88-2F3D-45E2-BA0A-59E9C4EE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EEA620-6431-487E-AB2D-F7D042D14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78E8CC-FB3B-464B-A214-CF937BAB4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4D9161-B8E2-43C4-9BC4-A0566906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42DABD-BEAA-4DFD-AA83-C19345D9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E7B5A7-DD05-4E73-BF36-A309D0B0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48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B6401AB-07E3-4FC5-8606-15855B0C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CF7C90-226A-494E-B230-6AD283B2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499C-FBD3-42BB-87BA-B069EBAB7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18B9-A34F-461C-B8AD-444284AF2136}" type="datetimeFigureOut">
              <a:rPr lang="en-US" smtClean="0"/>
              <a:pPr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0F657E-28EC-4519-915F-46A6C21E7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0145A3-A1D2-4866-8EC6-35725D76C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20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47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9BE5443A-19F0-48C6-A86B-8048B41F9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9944938"/>
              </p:ext>
            </p:extLst>
          </p:nvPr>
        </p:nvGraphicFramePr>
        <p:xfrm>
          <a:off x="6800460" y="463940"/>
          <a:ext cx="5159974" cy="5930119"/>
        </p:xfrm>
        <a:graphic>
          <a:graphicData uri="http://schemas.openxmlformats.org/presentationml/2006/ole">
            <p:oleObj spid="_x0000_s1253" name="Bitmap Image" r:id="rId3" imgW="4467240" imgH="5133960" progId="Paint.Picture">
              <p:embed/>
            </p:oleObj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8F2C794-AEB1-4FA8-B2BC-AFD2FD673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5997609"/>
              </p:ext>
            </p:extLst>
          </p:nvPr>
        </p:nvGraphicFramePr>
        <p:xfrm>
          <a:off x="0" y="1501982"/>
          <a:ext cx="6497129" cy="3399801"/>
        </p:xfrm>
        <a:graphic>
          <a:graphicData uri="http://schemas.openxmlformats.org/presentationml/2006/ole">
            <p:oleObj spid="_x0000_s1254" name="Bitmap Image" r:id="rId4" imgW="5114880" imgH="2676600" progId="Paint.Picture">
              <p:embed/>
            </p:oleObj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531100F-9C0C-4B56-AEEA-BDB3D83531EC}"/>
              </a:ext>
            </a:extLst>
          </p:cNvPr>
          <p:cNvSpPr txBox="1"/>
          <p:nvPr/>
        </p:nvSpPr>
        <p:spPr>
          <a:xfrm>
            <a:off x="29980" y="6443698"/>
            <a:ext cx="6662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Courtesy : “Engineering a Compiler, Keith D Cooper &amp; Linda </a:t>
            </a:r>
            <a:r>
              <a:rPr lang="en-US" b="1" i="1" dirty="0" err="1"/>
              <a:t>Torczon</a:t>
            </a:r>
            <a:r>
              <a:rPr lang="en-US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39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8F2C794-AEB1-4FA8-B2BC-AFD2FD673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6504103"/>
              </p:ext>
            </p:extLst>
          </p:nvPr>
        </p:nvGraphicFramePr>
        <p:xfrm>
          <a:off x="771213" y="947345"/>
          <a:ext cx="7953063" cy="4161658"/>
        </p:xfrm>
        <a:graphic>
          <a:graphicData uri="http://schemas.openxmlformats.org/presentationml/2006/ole">
            <p:oleObj spid="_x0000_s5228" name="Bitmap Image" r:id="rId3" imgW="5114880" imgH="2676600" progId="Paint.Picture">
              <p:embed/>
            </p:oleObj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363A1950-D65D-4D0B-B932-5F4AED3E7D0B}"/>
              </a:ext>
            </a:extLst>
          </p:cNvPr>
          <p:cNvSpPr/>
          <p:nvPr/>
        </p:nvSpPr>
        <p:spPr>
          <a:xfrm>
            <a:off x="1813810" y="2203554"/>
            <a:ext cx="629587" cy="19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75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7C3DB2-C2D9-4AC3-A488-FB3C77D9ECD0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80714F-91CF-4FEC-B8EC-FC4365B33FCB}"/>
              </a:ext>
            </a:extLst>
          </p:cNvPr>
          <p:cNvSpPr/>
          <p:nvPr/>
        </p:nvSpPr>
        <p:spPr>
          <a:xfrm>
            <a:off x="319790" y="767368"/>
            <a:ext cx="11597390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-Roman"/>
              </a:rPr>
              <a:t>The design of a compiler is decomposed in to two major parts : a </a:t>
            </a:r>
            <a:r>
              <a:rPr lang="en-US" sz="2400" i="1" dirty="0">
                <a:latin typeface="Times-Italic"/>
              </a:rPr>
              <a:t>front end </a:t>
            </a:r>
            <a:r>
              <a:rPr lang="en-US" sz="2400" dirty="0">
                <a:latin typeface="Times-Roman"/>
              </a:rPr>
              <a:t>and a </a:t>
            </a:r>
            <a:r>
              <a:rPr lang="en-US" sz="2400" i="1" dirty="0">
                <a:latin typeface="Times-Italic"/>
              </a:rPr>
              <a:t>back end</a:t>
            </a:r>
            <a:r>
              <a:rPr lang="en-US" sz="2400" dirty="0">
                <a:latin typeface="Times-Roman"/>
              </a:rPr>
              <a:t>.</a:t>
            </a: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front end</a:t>
            </a:r>
            <a:r>
              <a:rPr lang="en-US" sz="2400" dirty="0"/>
              <a:t> focuses on understanding the source-language program.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back end </a:t>
            </a:r>
            <a:r>
              <a:rPr lang="en-US" sz="2400" dirty="0"/>
              <a:t>focuses on mapping programs to the target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 end must encode its knowledge of the source program in some </a:t>
            </a:r>
            <a:r>
              <a:rPr lang="en-US" sz="2400" b="1" dirty="0">
                <a:solidFill>
                  <a:srgbClr val="7030A0"/>
                </a:solidFill>
              </a:rPr>
              <a:t>IR structure </a:t>
            </a:r>
            <a:r>
              <a:rPr lang="en-US" sz="2400" dirty="0"/>
              <a:t>for later use by the back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i="1" dirty="0">
                <a:solidFill>
                  <a:srgbClr val="7030A0"/>
                </a:solidFill>
              </a:rPr>
              <a:t>intermediate representation </a:t>
            </a:r>
            <a:r>
              <a:rPr lang="en-US" sz="2400" b="1" dirty="0">
                <a:solidFill>
                  <a:srgbClr val="7030A0"/>
                </a:solidFill>
              </a:rPr>
              <a:t>(IR) </a:t>
            </a:r>
            <a:r>
              <a:rPr lang="en-US" sz="2400" dirty="0"/>
              <a:t>is the compiler’s definitive representation for the code it is translating.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37736511-0FBA-485E-A170-FE60B8820C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0343042"/>
              </p:ext>
            </p:extLst>
          </p:nvPr>
        </p:nvGraphicFramePr>
        <p:xfrm>
          <a:off x="2133445" y="1380850"/>
          <a:ext cx="5076825" cy="1400175"/>
        </p:xfrm>
        <a:graphic>
          <a:graphicData uri="http://schemas.openxmlformats.org/presentationml/2006/ole">
            <p:oleObj spid="_x0000_s8369" name="Bitmap Image" r:id="rId3" imgW="5076720" imgH="1400040" progId="Paint.Picture">
              <p:embed/>
            </p:oleObj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656192DD-22F8-4AA4-9F86-1C285F4E7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0335083"/>
              </p:ext>
            </p:extLst>
          </p:nvPr>
        </p:nvGraphicFramePr>
        <p:xfrm>
          <a:off x="7985384" y="1380850"/>
          <a:ext cx="3886825" cy="1513085"/>
        </p:xfrm>
        <a:graphic>
          <a:graphicData uri="http://schemas.openxmlformats.org/presentationml/2006/ole">
            <p:oleObj spid="_x0000_s8370" name="Bitmap Image" r:id="rId4" imgW="2666880" imgH="1038240" progId="Paint.Pictur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3036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9080CC-E1A1-40CF-B4B5-61279AA2574F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7C984F75-5CDE-4B6E-82CE-FF522F42D0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306085"/>
              </p:ext>
            </p:extLst>
          </p:nvPr>
        </p:nvGraphicFramePr>
        <p:xfrm>
          <a:off x="7335032" y="1"/>
          <a:ext cx="4674279" cy="1289154"/>
        </p:xfrm>
        <a:graphic>
          <a:graphicData uri="http://schemas.openxmlformats.org/presentationml/2006/ole">
            <p:oleObj spid="_x0000_s9303" name="Bitmap Image" r:id="rId3" imgW="5076720" imgH="1400040" progId="Paint.Picture">
              <p:embed/>
            </p:oleObj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B87CBC8-1981-4959-BDF0-AB79B2F4A96B}"/>
              </a:ext>
            </a:extLst>
          </p:cNvPr>
          <p:cNvSpPr/>
          <p:nvPr/>
        </p:nvSpPr>
        <p:spPr>
          <a:xfrm>
            <a:off x="182689" y="1289155"/>
            <a:ext cx="11826622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In a two-phase compiler, the front end maps the </a:t>
            </a:r>
            <a:r>
              <a:rPr lang="en-US" sz="2800" b="1" i="1" dirty="0">
                <a:solidFill>
                  <a:srgbClr val="FF0000"/>
                </a:solidFill>
                <a:latin typeface="Times-Roman"/>
              </a:rPr>
              <a:t>source code into the </a:t>
            </a:r>
            <a:r>
              <a:rPr lang="en-US" sz="2800" b="1" i="1" dirty="0">
                <a:solidFill>
                  <a:srgbClr val="FF0000"/>
                </a:solidFill>
                <a:latin typeface="Times-RomanSC"/>
              </a:rPr>
              <a:t>IR</a:t>
            </a:r>
            <a:r>
              <a:rPr lang="en-US" sz="2800" b="1" i="1" dirty="0">
                <a:solidFill>
                  <a:srgbClr val="FF0000"/>
                </a:solidFill>
                <a:latin typeface="Times-Roman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The back end must map </a:t>
            </a:r>
            <a:r>
              <a:rPr lang="en-US" sz="2800" dirty="0"/>
              <a:t>the </a:t>
            </a:r>
            <a:r>
              <a:rPr lang="en-US" sz="2800" b="1" i="1" dirty="0">
                <a:solidFill>
                  <a:srgbClr val="FF0000"/>
                </a:solidFill>
              </a:rPr>
              <a:t>IR program into the instruction set </a:t>
            </a:r>
            <a:r>
              <a:rPr lang="en-US" sz="2800" dirty="0"/>
              <a:t>of the target machine.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back end only processes IR created by the front end, assuming the IR contains no syntactic or semantic errors.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compiler can make </a:t>
            </a:r>
            <a:r>
              <a:rPr lang="en-US" sz="2800" b="1" i="1" dirty="0">
                <a:solidFill>
                  <a:srgbClr val="FF0000"/>
                </a:solidFill>
              </a:rPr>
              <a:t>multiple passes over the IR code </a:t>
            </a:r>
            <a:r>
              <a:rPr lang="en-US" sz="2800" dirty="0"/>
              <a:t>before emitting the target program.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Study the code in phase I and record relevant details. In later phases, it can use these recorded facts to improve the quality of translation.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49009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5EB4A7-1C77-4768-8735-95D97D1DCF69}"/>
              </a:ext>
            </a:extLst>
          </p:cNvPr>
          <p:cNvSpPr/>
          <p:nvPr/>
        </p:nvSpPr>
        <p:spPr>
          <a:xfrm>
            <a:off x="192373" y="623065"/>
            <a:ext cx="11807254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The two-phase structure support the concept of “</a:t>
            </a:r>
            <a:r>
              <a:rPr lang="en-US" sz="2800" i="1" dirty="0">
                <a:solidFill>
                  <a:srgbClr val="FF0000"/>
                </a:solidFill>
                <a:latin typeface="Times-Italic"/>
              </a:rPr>
              <a:t>retargeting</a:t>
            </a:r>
            <a:r>
              <a:rPr lang="en-US" sz="2800" i="1" dirty="0">
                <a:latin typeface="Times-Italic"/>
              </a:rPr>
              <a:t> </a:t>
            </a:r>
            <a:r>
              <a:rPr lang="en-US" sz="2800" dirty="0">
                <a:latin typeface="Times-Roman"/>
              </a:rPr>
              <a:t>the compiler”. </a:t>
            </a:r>
          </a:p>
          <a:p>
            <a:pPr algn="just"/>
            <a:r>
              <a:rPr lang="en-US" sz="2800" dirty="0">
                <a:latin typeface="Times-Roman"/>
              </a:rPr>
              <a:t>	We can construct multiple back ends for a single front end to produce compilers that accept the same language but target different machines.</a:t>
            </a:r>
            <a:endParaRPr lang="en-US" sz="2800" b="1" i="1" dirty="0">
              <a:latin typeface="Times-Italic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F931CC1F-5772-4A6C-AD40-ADE2F0620F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685976"/>
              </p:ext>
            </p:extLst>
          </p:nvPr>
        </p:nvGraphicFramePr>
        <p:xfrm>
          <a:off x="3115862" y="2284140"/>
          <a:ext cx="6203431" cy="2188119"/>
        </p:xfrm>
        <a:graphic>
          <a:graphicData uri="http://schemas.openxmlformats.org/presentationml/2006/ole">
            <p:oleObj spid="_x0000_s10326" name="Bitmap Image" r:id="rId3" imgW="2619360" imgH="923760" progId="Paint.Picture">
              <p:embed/>
            </p:oleObj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0DC626-1423-4291-9919-EC87371D466B}"/>
              </a:ext>
            </a:extLst>
          </p:cNvPr>
          <p:cNvSpPr/>
          <p:nvPr/>
        </p:nvSpPr>
        <p:spPr>
          <a:xfrm>
            <a:off x="149796" y="4429386"/>
            <a:ext cx="1189240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we can also design front ends for different </a:t>
            </a:r>
            <a:r>
              <a:rPr lang="en-US" sz="2400" dirty="0"/>
              <a:t>languages producing the same IR and using a common back end.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Both scenarios assume that one IR can serve for several combinations of source and target; in practice, both </a:t>
            </a:r>
            <a:r>
              <a:rPr lang="en-US" sz="2400" dirty="0">
                <a:solidFill>
                  <a:srgbClr val="FF0000"/>
                </a:solidFill>
              </a:rPr>
              <a:t>language-specific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machine-specific</a:t>
            </a:r>
            <a:r>
              <a:rPr lang="en-US" sz="2400" dirty="0"/>
              <a:t> details usually find their way into the IR.</a:t>
            </a:r>
          </a:p>
        </p:txBody>
      </p:sp>
    </p:spTree>
    <p:extLst>
      <p:ext uri="{BB962C8B-B14F-4D97-AF65-F5344CB8AC3E}">
        <p14:creationId xmlns:p14="http://schemas.microsoft.com/office/powerpoint/2010/main" xmlns="" val="98914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BD2722E-9AE8-4B4F-8AF9-31C342F533F6}"/>
              </a:ext>
            </a:extLst>
          </p:cNvPr>
          <p:cNvSpPr/>
          <p:nvPr/>
        </p:nvSpPr>
        <p:spPr>
          <a:xfrm>
            <a:off x="614597" y="737829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-Italic"/>
              </a:rPr>
              <a:t>Three-phase compiler</a:t>
            </a:r>
            <a:endParaRPr lang="en-US" sz="2400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5623F129-1CAC-42F0-BBEB-8F69692B4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521583"/>
              </p:ext>
            </p:extLst>
          </p:nvPr>
        </p:nvGraphicFramePr>
        <p:xfrm>
          <a:off x="2157490" y="1358046"/>
          <a:ext cx="6431873" cy="1496872"/>
        </p:xfrm>
        <a:graphic>
          <a:graphicData uri="http://schemas.openxmlformats.org/presentationml/2006/ole">
            <p:oleObj spid="_x0000_s11434" name="Bitmap Image" r:id="rId3" imgW="5238720" imgH="1219320" progId="Paint.Picture">
              <p:embed/>
            </p:oleObj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7B4C6E9-CFCE-4496-B6EC-64DCA13F8201}"/>
              </a:ext>
            </a:extLst>
          </p:cNvPr>
          <p:cNvSpPr/>
          <p:nvPr/>
        </p:nvSpPr>
        <p:spPr>
          <a:xfrm>
            <a:off x="614597" y="3105835"/>
            <a:ext cx="11107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This middle section, or </a:t>
            </a:r>
            <a:r>
              <a:rPr lang="en-US" sz="2400" i="1" dirty="0">
                <a:latin typeface="Times-Italic"/>
              </a:rPr>
              <a:t>optimizer</a:t>
            </a:r>
            <a:r>
              <a:rPr lang="en-US" sz="2400" dirty="0">
                <a:latin typeface="Times-Roman"/>
              </a:rPr>
              <a:t>, takes an IR</a:t>
            </a:r>
            <a:r>
              <a:rPr lang="en-US" sz="2400" dirty="0">
                <a:latin typeface="Times-RomanSC"/>
              </a:rPr>
              <a:t> </a:t>
            </a:r>
            <a:r>
              <a:rPr lang="en-US" sz="2400" dirty="0">
                <a:latin typeface="Times-Roman"/>
              </a:rPr>
              <a:t>program as its input and </a:t>
            </a:r>
            <a:r>
              <a:rPr lang="en-US" sz="2400" dirty="0"/>
              <a:t>produces a semantically equivalent IR program as its output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ECD13114-F19E-49EA-AECD-970B1E8CB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4453966"/>
              </p:ext>
            </p:extLst>
          </p:nvPr>
        </p:nvGraphicFramePr>
        <p:xfrm>
          <a:off x="2977656" y="4080554"/>
          <a:ext cx="5476797" cy="2021479"/>
        </p:xfrm>
        <a:graphic>
          <a:graphicData uri="http://schemas.openxmlformats.org/presentationml/2006/ole">
            <p:oleObj spid="_x0000_s11435" name="Bitmap Image" r:id="rId4" imgW="2219400" imgH="819000" progId="Paint.Pictur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6723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60DFCDA-37FF-4715-9757-043A6F3E12A5}"/>
              </a:ext>
            </a:extLst>
          </p:cNvPr>
          <p:cNvSpPr/>
          <p:nvPr/>
        </p:nvSpPr>
        <p:spPr>
          <a:xfrm>
            <a:off x="242341" y="2258000"/>
            <a:ext cx="11707318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optimizer can make one or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more passes over the IR, analyze the IR, and rewrite the </a:t>
            </a:r>
            <a:r>
              <a:rPr lang="en-US" sz="2400" b="1" i="1" dirty="0">
                <a:solidFill>
                  <a:srgbClr val="FF0000"/>
                </a:solidFill>
                <a:latin typeface="Times-RomanSC"/>
              </a:rPr>
              <a:t>IR</a:t>
            </a:r>
            <a:r>
              <a:rPr lang="en-US" sz="2400" dirty="0">
                <a:latin typeface="Times-Roman"/>
              </a:rPr>
              <a:t>.</a:t>
            </a:r>
          </a:p>
          <a:p>
            <a:endParaRPr lang="en-US" sz="2400" dirty="0">
              <a:latin typeface="Times-Roman"/>
            </a:endParaRPr>
          </a:p>
          <a:p>
            <a:r>
              <a:rPr lang="en-US" sz="2400" dirty="0">
                <a:latin typeface="Times-Roman"/>
              </a:rPr>
              <a:t>Objectives of doing multiple passes:</a:t>
            </a:r>
          </a:p>
          <a:p>
            <a:endParaRPr lang="en-US" sz="2400" dirty="0">
              <a:latin typeface="Times-Roman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SC"/>
              </a:rPr>
              <a:t>The new IR may</a:t>
            </a:r>
            <a:r>
              <a:rPr lang="en-US" sz="2400" dirty="0">
                <a:latin typeface="Times-Roman"/>
              </a:rPr>
              <a:t> produce a target program faster.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new IR may produce a smaller target program.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To use less memory and energy.</a:t>
            </a:r>
            <a:endParaRPr lang="en-US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E21BB1B4-B9B8-45C6-BD61-526601030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8703556"/>
              </p:ext>
            </p:extLst>
          </p:nvPr>
        </p:nvGraphicFramePr>
        <p:xfrm>
          <a:off x="2473377" y="642174"/>
          <a:ext cx="6431873" cy="1496872"/>
        </p:xfrm>
        <a:graphic>
          <a:graphicData uri="http://schemas.openxmlformats.org/presentationml/2006/ole">
            <p:oleObj spid="_x0000_s12373" name="Bitmap Image" r:id="rId3" imgW="5238720" imgH="1219320" progId="Paint.Picture">
              <p:embed/>
            </p:oleObj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8FA9A4-A8EE-460C-A253-B4BF87AEF16A}"/>
              </a:ext>
            </a:extLst>
          </p:cNvPr>
          <p:cNvSpPr/>
          <p:nvPr/>
        </p:nvSpPr>
        <p:spPr>
          <a:xfrm>
            <a:off x="909402" y="5610239"/>
            <a:ext cx="1037319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Conceptually, the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three-phase structure </a:t>
            </a:r>
            <a:r>
              <a:rPr lang="en-US" sz="2400" dirty="0">
                <a:latin typeface="Times-Roman"/>
              </a:rPr>
              <a:t>represents the classic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optimizing compiler</a:t>
            </a:r>
            <a:r>
              <a:rPr lang="en-US" sz="2400" dirty="0">
                <a:latin typeface="Times-Roman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7819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3504A2C4-25EC-4346-8ED2-0F100CEC3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6655751"/>
              </p:ext>
            </p:extLst>
          </p:nvPr>
        </p:nvGraphicFramePr>
        <p:xfrm>
          <a:off x="7809379" y="1"/>
          <a:ext cx="3837482" cy="461666"/>
        </p:xfrm>
        <a:graphic>
          <a:graphicData uri="http://schemas.openxmlformats.org/presentationml/2006/ole">
            <p:oleObj spid="_x0000_s13476" name="Bitmap Image" r:id="rId3" imgW="5238720" imgH="1219320" progId="Paint.Picture">
              <p:embed/>
            </p:oleObj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3EFFFAF-96EF-4ED1-B38B-A6FEC37D9EF8}"/>
              </a:ext>
            </a:extLst>
          </p:cNvPr>
          <p:cNvSpPr/>
          <p:nvPr/>
        </p:nvSpPr>
        <p:spPr>
          <a:xfrm>
            <a:off x="90437" y="696166"/>
            <a:ext cx="11766783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-Roman"/>
              </a:rPr>
              <a:t>Each phase is divided internally into a </a:t>
            </a:r>
            <a:r>
              <a:rPr lang="en-US" sz="2000" b="1" dirty="0">
                <a:solidFill>
                  <a:srgbClr val="FF0000"/>
                </a:solidFill>
                <a:latin typeface="Times-Roman"/>
              </a:rPr>
              <a:t>series of passes.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front end </a:t>
            </a:r>
            <a:r>
              <a:rPr lang="en-US" sz="2000" dirty="0">
                <a:latin typeface="Times-Roman"/>
              </a:rPr>
              <a:t>consists of two or three passes that handle the details of recognizing valid source-language programs and producing the initial </a:t>
            </a:r>
            <a:r>
              <a:rPr lang="en-US" sz="2000" dirty="0">
                <a:latin typeface="Times-RomanSC"/>
              </a:rPr>
              <a:t>IR.</a:t>
            </a:r>
          </a:p>
          <a:p>
            <a:pPr algn="just"/>
            <a:endParaRPr lang="en-US" sz="2000" dirty="0">
              <a:latin typeface="Times-RomanSC"/>
            </a:endParaRPr>
          </a:p>
          <a:p>
            <a:pPr algn="just"/>
            <a:r>
              <a:rPr lang="en-US" sz="2000" dirty="0">
                <a:latin typeface="Times-Roman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middle section </a:t>
            </a:r>
            <a:r>
              <a:rPr lang="en-US" sz="2000" dirty="0">
                <a:latin typeface="Times-Roman"/>
              </a:rPr>
              <a:t>contains passes that perform different optimizations.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back end </a:t>
            </a:r>
            <a:r>
              <a:rPr lang="en-US" sz="2000" dirty="0">
                <a:latin typeface="Times-Roman"/>
              </a:rPr>
              <a:t>consists of a series of passes, each of which takes the </a:t>
            </a:r>
            <a:r>
              <a:rPr lang="en-US" sz="2000" dirty="0">
                <a:latin typeface="Times-RomanSC"/>
              </a:rPr>
              <a:t>IR </a:t>
            </a:r>
            <a:r>
              <a:rPr lang="en-US" sz="2000" dirty="0">
                <a:latin typeface="Times-Roman"/>
              </a:rPr>
              <a:t>program one step closer to the target machine’s instruction set.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The three phases and their individual passes </a:t>
            </a:r>
          </a:p>
          <a:p>
            <a:pPr algn="just"/>
            <a:r>
              <a:rPr lang="en-US" sz="2000" dirty="0">
                <a:latin typeface="Times-Roman"/>
              </a:rPr>
              <a:t>share a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common infrastructure.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This structure is shown in Figure 1.1.</a:t>
            </a:r>
            <a:endParaRPr lang="en-US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8FA89CA1-195B-4A0B-9A47-4BEAF4C68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5783957"/>
              </p:ext>
            </p:extLst>
          </p:nvPr>
        </p:nvGraphicFramePr>
        <p:xfrm>
          <a:off x="5002961" y="3237876"/>
          <a:ext cx="7098601" cy="3470844"/>
        </p:xfrm>
        <a:graphic>
          <a:graphicData uri="http://schemas.openxmlformats.org/presentationml/2006/ole">
            <p:oleObj spid="_x0000_s13477" name="Bitmap Image" r:id="rId4" imgW="5372280" imgH="3038400" progId="Paint.Pictur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034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8F2C794-AEB1-4FA8-B2BC-AFD2FD673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213" y="947345"/>
          <a:ext cx="7953063" cy="4161658"/>
        </p:xfrm>
        <a:graphic>
          <a:graphicData uri="http://schemas.openxmlformats.org/presentationml/2006/ole">
            <p:oleObj spid="_x0000_s14415" name="Bitmap Image" r:id="rId3" imgW="5114880" imgH="2676600" progId="Paint.Picture">
              <p:embed/>
            </p:oleObj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363A1950-D65D-4D0B-B932-5F4AED3E7D0B}"/>
              </a:ext>
            </a:extLst>
          </p:cNvPr>
          <p:cNvSpPr/>
          <p:nvPr/>
        </p:nvSpPr>
        <p:spPr>
          <a:xfrm>
            <a:off x="1738859" y="2518347"/>
            <a:ext cx="629587" cy="19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39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4CF6B0-CA44-4F8D-86D1-2A599B0AF673}"/>
              </a:ext>
            </a:extLst>
          </p:cNvPr>
          <p:cNvSpPr txBox="1"/>
          <p:nvPr/>
        </p:nvSpPr>
        <p:spPr>
          <a:xfrm>
            <a:off x="348522" y="748632"/>
            <a:ext cx="11523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Let us understand the steps needed to generate executable code for the following expression:</a:t>
            </a: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5A48F037-3FEF-4012-BE9D-FC9E3879C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5292099"/>
              </p:ext>
            </p:extLst>
          </p:nvPr>
        </p:nvGraphicFramePr>
        <p:xfrm>
          <a:off x="2434964" y="1471985"/>
          <a:ext cx="6553937" cy="761549"/>
        </p:xfrm>
        <a:graphic>
          <a:graphicData uri="http://schemas.openxmlformats.org/presentationml/2006/ole">
            <p:oleObj spid="_x0000_s15439" name="Bitmap Image" r:id="rId3" imgW="2705040" imgH="314280" progId="Paint.Picture">
              <p:embed/>
            </p:oleObj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786C15-F1A1-4ADD-B405-7904BDCDA2F1}"/>
              </a:ext>
            </a:extLst>
          </p:cNvPr>
          <p:cNvSpPr txBox="1"/>
          <p:nvPr/>
        </p:nvSpPr>
        <p:spPr>
          <a:xfrm>
            <a:off x="498422" y="2393640"/>
            <a:ext cx="11373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where </a:t>
            </a:r>
            <a:r>
              <a:rPr lang="en-US" sz="2000" b="0" i="0" u="none" strike="noStrike" baseline="0" dirty="0">
                <a:latin typeface="LetterGothic"/>
              </a:rPr>
              <a:t>a</a:t>
            </a:r>
            <a:r>
              <a:rPr lang="en-US" sz="2400" b="0" i="0" u="none" strike="noStrike" baseline="0" dirty="0">
                <a:latin typeface="Times-Roman"/>
              </a:rPr>
              <a:t>, </a:t>
            </a:r>
            <a:r>
              <a:rPr lang="en-US" sz="2000" b="0" i="0" u="none" strike="noStrike" baseline="0" dirty="0">
                <a:latin typeface="LetterGothic"/>
              </a:rPr>
              <a:t>b</a:t>
            </a:r>
            <a:r>
              <a:rPr lang="en-US" sz="2400" b="0" i="0" u="none" strike="noStrike" baseline="0" dirty="0">
                <a:latin typeface="Times-Roman"/>
              </a:rPr>
              <a:t>, </a:t>
            </a:r>
            <a:r>
              <a:rPr lang="en-US" sz="2000" b="0" i="0" u="none" strike="noStrike" baseline="0" dirty="0">
                <a:latin typeface="LetterGothic"/>
              </a:rPr>
              <a:t>c</a:t>
            </a:r>
            <a:r>
              <a:rPr lang="en-US" sz="2400" b="0" i="0" u="none" strike="noStrike" baseline="0" dirty="0">
                <a:latin typeface="Times-Roman"/>
              </a:rPr>
              <a:t>, and </a:t>
            </a:r>
            <a:r>
              <a:rPr lang="en-US" sz="2000" b="0" i="0" u="none" strike="noStrike" baseline="0" dirty="0">
                <a:latin typeface="LetterGothic"/>
              </a:rPr>
              <a:t>d </a:t>
            </a:r>
            <a:r>
              <a:rPr lang="en-US" sz="2400" b="0" i="0" u="none" strike="noStrike" baseline="0" dirty="0">
                <a:latin typeface="Times-Roman"/>
              </a:rPr>
              <a:t>are variables, </a:t>
            </a:r>
            <a:r>
              <a:rPr lang="en-US" sz="2400" b="0" i="0" u="none" strike="noStrike" baseline="0" dirty="0">
                <a:latin typeface="MTSY"/>
              </a:rPr>
              <a:t>  </a:t>
            </a:r>
            <a:r>
              <a:rPr lang="en-US" sz="2400" b="0" i="0" u="none" strike="noStrike" baseline="0" dirty="0">
                <a:latin typeface="MTSY"/>
                <a:sym typeface="Wingdings" panose="05000000000000000000" pitchFamily="2" charset="2"/>
              </a:rPr>
              <a:t> </a:t>
            </a:r>
            <a:r>
              <a:rPr lang="en-US" sz="2400" b="0" i="0" u="none" strike="noStrike" baseline="0" dirty="0">
                <a:latin typeface="Times-Roman"/>
              </a:rPr>
              <a:t>indicates an assignment, and </a:t>
            </a:r>
            <a:r>
              <a:rPr lang="en-US" sz="2000" b="0" i="0" u="none" strike="noStrike" baseline="0" dirty="0">
                <a:latin typeface="LetterGothic"/>
              </a:rPr>
              <a:t>× </a:t>
            </a:r>
            <a:r>
              <a:rPr lang="en-US" sz="2400" b="0" i="0" u="none" strike="noStrike" baseline="0" dirty="0">
                <a:latin typeface="Times-Roman"/>
              </a:rPr>
              <a:t>is the operator for multiplication.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22C0057-FBE9-4E76-94CC-2E9C9E7F672C}"/>
              </a:ext>
            </a:extLst>
          </p:cNvPr>
          <p:cNvSpPr txBox="1"/>
          <p:nvPr/>
        </p:nvSpPr>
        <p:spPr>
          <a:xfrm>
            <a:off x="519549" y="3764838"/>
            <a:ext cx="1038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us work out how Front End, Optimizer and Back end will work for this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241076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175500" y="0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7D456A73-76FA-415D-A27B-ADDC307A1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5917207"/>
              </p:ext>
            </p:extLst>
          </p:nvPr>
        </p:nvGraphicFramePr>
        <p:xfrm>
          <a:off x="2271207" y="576986"/>
          <a:ext cx="3973121" cy="461665"/>
        </p:xfrm>
        <a:graphic>
          <a:graphicData uri="http://schemas.openxmlformats.org/presentationml/2006/ole">
            <p:oleObj spid="_x0000_s16462" name="Bitmap Image" r:id="rId3" imgW="2705040" imgH="314280" progId="Paint.Picture">
              <p:embed/>
            </p:oleObj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99B71C-AC42-4573-A22C-528D414663C8}"/>
              </a:ext>
            </a:extLst>
          </p:cNvPr>
          <p:cNvSpPr txBox="1"/>
          <p:nvPr/>
        </p:nvSpPr>
        <p:spPr>
          <a:xfrm>
            <a:off x="0" y="578694"/>
            <a:ext cx="2268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Myriad-Bold"/>
              </a:rPr>
              <a:t>The Front End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C2A3D9-C9CC-4FDB-A082-9007BBC69C64}"/>
              </a:ext>
            </a:extLst>
          </p:cNvPr>
          <p:cNvSpPr txBox="1"/>
          <p:nvPr/>
        </p:nvSpPr>
        <p:spPr>
          <a:xfrm>
            <a:off x="782427" y="1040359"/>
            <a:ext cx="103410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I</a:t>
            </a:r>
            <a:r>
              <a:rPr lang="en-US" sz="2400" b="0" i="0" u="none" strike="noStrike" baseline="0" dirty="0">
                <a:latin typeface="Times-Roman"/>
              </a:rPr>
              <a:t>t must understand both the form, or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syntax</a:t>
            </a:r>
            <a:r>
              <a:rPr lang="en-US" sz="2400" b="0" i="0" u="none" strike="noStrike" baseline="0" dirty="0">
                <a:latin typeface="Times-Roman"/>
              </a:rPr>
              <a:t>, and </a:t>
            </a:r>
            <a:r>
              <a:rPr lang="en-US" sz="2400" dirty="0">
                <a:latin typeface="Times-Roman"/>
              </a:rPr>
              <a:t>the </a:t>
            </a:r>
            <a:r>
              <a:rPr lang="en-US" sz="2400" b="0" i="0" u="none" strike="noStrike" baseline="0" dirty="0">
                <a:latin typeface="Times-Roman"/>
              </a:rPr>
              <a:t>meaning or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semantics</a:t>
            </a:r>
            <a:r>
              <a:rPr lang="en-US" sz="240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2400" dirty="0">
                <a:latin typeface="Times-Roman"/>
              </a:rPr>
              <a:t>of the given expression.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If it finds that the code is valid, </a:t>
            </a:r>
          </a:p>
          <a:p>
            <a:pPr algn="just"/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	THEN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it creates IR</a:t>
            </a:r>
          </a:p>
          <a:p>
            <a:pPr algn="just"/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if not, it reports diagnostic error messages </a:t>
            </a:r>
            <a:endParaRPr lang="en-US" sz="2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ECCB8BD-35B3-4593-B3C4-BB2F8D88659D}"/>
              </a:ext>
            </a:extLst>
          </p:cNvPr>
          <p:cNvSpPr txBox="1"/>
          <p:nvPr/>
        </p:nvSpPr>
        <p:spPr>
          <a:xfrm>
            <a:off x="0" y="3317906"/>
            <a:ext cx="3279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(1) Checking Syntax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AAD106E-6F95-448A-84AA-02C3708A775C}"/>
              </a:ext>
            </a:extLst>
          </p:cNvPr>
          <p:cNvSpPr txBox="1"/>
          <p:nvPr/>
        </p:nvSpPr>
        <p:spPr>
          <a:xfrm>
            <a:off x="201666" y="3770823"/>
            <a:ext cx="11788667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To check the syntax of the input program, the compiler must compare the program’s structure against a definition for the language.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This requires</a:t>
            </a:r>
          </a:p>
          <a:p>
            <a:pPr algn="just"/>
            <a:r>
              <a:rPr lang="en-US" sz="2400" dirty="0">
                <a:latin typeface="Times-Roman"/>
              </a:rPr>
              <a:t>          (1) an appropriate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formal definition </a:t>
            </a:r>
            <a:r>
              <a:rPr lang="en-US" sz="2400" dirty="0">
                <a:latin typeface="Times-Roman"/>
              </a:rPr>
              <a:t>for the source language, </a:t>
            </a:r>
          </a:p>
          <a:p>
            <a:pPr algn="just"/>
            <a:r>
              <a:rPr lang="en-US" sz="2400" dirty="0">
                <a:latin typeface="Times-Roman"/>
              </a:rPr>
              <a:t>          (2) an efficient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mechanism</a:t>
            </a:r>
            <a:r>
              <a:rPr lang="en-US" sz="2400" dirty="0">
                <a:latin typeface="Times-Roman"/>
              </a:rPr>
              <a:t> for testing whether or not the input meets that definition, and         </a:t>
            </a:r>
          </a:p>
          <a:p>
            <a:pPr algn="just"/>
            <a:r>
              <a:rPr lang="en-US" sz="2400" dirty="0">
                <a:latin typeface="Times-Roman"/>
              </a:rPr>
              <a:t>          (3) a plan for how to proceed on an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illegal input</a:t>
            </a:r>
            <a:r>
              <a:rPr lang="en-US" sz="2400" dirty="0">
                <a:latin typeface="Times-Roman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1E1505E-F60B-4292-9A51-B3F6CD93F3EE}"/>
              </a:ext>
            </a:extLst>
          </p:cNvPr>
          <p:cNvSpPr txBox="1"/>
          <p:nvPr/>
        </p:nvSpPr>
        <p:spPr>
          <a:xfrm>
            <a:off x="967338" y="6448479"/>
            <a:ext cx="1055397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Front </a:t>
            </a:r>
            <a:r>
              <a:rPr lang="en-US" sz="2000" b="1" dirty="0"/>
              <a:t>end does two separate passes </a:t>
            </a:r>
            <a:r>
              <a:rPr lang="en-US" sz="2000" b="1" i="1" dirty="0">
                <a:solidFill>
                  <a:srgbClr val="FF0000"/>
                </a:solidFill>
              </a:rPr>
              <a:t>– scanner and parser – </a:t>
            </a:r>
            <a:r>
              <a:rPr lang="en-US" sz="2000" b="1" dirty="0"/>
              <a:t>to check the given code is valid or not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6F73BD5-4AFF-47BD-A5C8-EC193CCD15D4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48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8F2C794-AEB1-4FA8-B2BC-AFD2FD673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1412911"/>
              </p:ext>
            </p:extLst>
          </p:nvPr>
        </p:nvGraphicFramePr>
        <p:xfrm>
          <a:off x="1175947" y="1217168"/>
          <a:ext cx="6497129" cy="3399801"/>
        </p:xfrm>
        <a:graphic>
          <a:graphicData uri="http://schemas.openxmlformats.org/presentationml/2006/ole">
            <p:oleObj spid="_x0000_s4203" name="Bitmap Image" r:id="rId3" imgW="5114880" imgH="2676600" progId="Paint.Picture">
              <p:embed/>
            </p:oleObj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363A1950-D65D-4D0B-B932-5F4AED3E7D0B}"/>
              </a:ext>
            </a:extLst>
          </p:cNvPr>
          <p:cNvSpPr/>
          <p:nvPr/>
        </p:nvSpPr>
        <p:spPr>
          <a:xfrm>
            <a:off x="1798820" y="1903751"/>
            <a:ext cx="629587" cy="19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5118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B9C411-351C-4987-A6F2-28FB7E259E27}"/>
              </a:ext>
            </a:extLst>
          </p:cNvPr>
          <p:cNvSpPr txBox="1"/>
          <p:nvPr/>
        </p:nvSpPr>
        <p:spPr>
          <a:xfrm>
            <a:off x="289034" y="838530"/>
            <a:ext cx="11755821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language has a grammar, including the programming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For example, </a:t>
            </a:r>
            <a:r>
              <a:rPr lang="en-US" sz="3200" b="1" i="1" u="none" strike="noStrike" baseline="0" dirty="0">
                <a:solidFill>
                  <a:srgbClr val="FF0000"/>
                </a:solidFill>
                <a:latin typeface="Times-Roman"/>
              </a:rPr>
              <a:t>in English</a:t>
            </a:r>
            <a:r>
              <a:rPr lang="en-US" sz="2400" b="0" i="0" u="none" strike="noStrike" baseline="0" dirty="0">
                <a:latin typeface="Times-Roman"/>
              </a:rPr>
              <a:t>, many sentences have the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where </a:t>
            </a:r>
            <a:r>
              <a:rPr lang="en-US" sz="2400" b="1" i="0" u="none" strike="noStrike" baseline="0" dirty="0">
                <a:solidFill>
                  <a:srgbClr val="002060"/>
                </a:solidFill>
                <a:latin typeface="LetterGothic"/>
              </a:rPr>
              <a:t>verb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LetterGothic"/>
              </a:rPr>
              <a:t>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and </a:t>
            </a:r>
            <a:r>
              <a:rPr lang="en-US" sz="2400" b="1" i="0" u="none" strike="noStrike" baseline="0" dirty="0" err="1">
                <a:solidFill>
                  <a:srgbClr val="002060"/>
                </a:solidFill>
                <a:latin typeface="LetterGothic"/>
              </a:rPr>
              <a:t>endmark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LetterGothic"/>
              </a:rPr>
              <a:t>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are parts of speech,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and </a:t>
            </a:r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Sentence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, </a:t>
            </a:r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Subject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, and </a:t>
            </a:r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Object</a:t>
            </a:r>
            <a:r>
              <a:rPr lang="en-US" sz="2400" b="0" i="1" u="none" strike="noStrike" baseline="0" dirty="0">
                <a:solidFill>
                  <a:srgbClr val="002060"/>
                </a:solidFill>
                <a:latin typeface="Times-Italic"/>
              </a:rPr>
              <a:t>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are syntactic variables.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1" u="none" strike="noStrike" baseline="0" dirty="0">
                <a:solidFill>
                  <a:srgbClr val="002060"/>
                </a:solidFill>
                <a:latin typeface="Times-Italic"/>
              </a:rPr>
              <a:t>Sentence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represents any string with the form described by this rule.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The symbol “</a:t>
            </a:r>
            <a:r>
              <a:rPr lang="en-US" sz="2400" dirty="0">
                <a:solidFill>
                  <a:srgbClr val="002060"/>
                </a:solidFill>
                <a:latin typeface="MTSY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” reads “derives” and means that an instance of the right-hand side can be abstracted to the syntactic variable on the left-hand side.</a:t>
            </a: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6E23B79C-6953-4A0E-A56C-35730101A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997308"/>
              </p:ext>
            </p:extLst>
          </p:nvPr>
        </p:nvGraphicFramePr>
        <p:xfrm>
          <a:off x="826543" y="2222953"/>
          <a:ext cx="5419396" cy="685829"/>
        </p:xfrm>
        <a:graphic>
          <a:graphicData uri="http://schemas.openxmlformats.org/presentationml/2006/ole">
            <p:oleObj spid="_x0000_s17482" name="Bitmap Image" r:id="rId3" imgW="3838680" imgH="485640" progId="Paint.Picture">
              <p:embed/>
            </p:oleObj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EB6883-51B9-483A-9A45-267E9F1F36C4}"/>
              </a:ext>
            </a:extLst>
          </p:cNvPr>
          <p:cNvSpPr txBox="1"/>
          <p:nvPr/>
        </p:nvSpPr>
        <p:spPr>
          <a:xfrm>
            <a:off x="8498925" y="3883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602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A10AB5-CAC1-4517-A4E4-890A4BCF5A32}"/>
              </a:ext>
            </a:extLst>
          </p:cNvPr>
          <p:cNvSpPr txBox="1"/>
          <p:nvPr/>
        </p:nvSpPr>
        <p:spPr>
          <a:xfrm>
            <a:off x="584616" y="809469"/>
            <a:ext cx="11392525" cy="5923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Consider a sentence like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Times-Roman"/>
              </a:rPr>
              <a:t>“Compilers are engineered objects.” </a:t>
            </a:r>
          </a:p>
          <a:p>
            <a:pPr algn="l"/>
            <a:endParaRPr lang="en-US" sz="3200" b="1" dirty="0">
              <a:solidFill>
                <a:srgbClr val="FF0000"/>
              </a:solidFill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first step is to identify distinct words</a:t>
            </a: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and to classify each word with a part of speech.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…. This task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in compiler is called ‘scanning’ – by scanner</a:t>
            </a:r>
          </a:p>
          <a:p>
            <a:pPr algn="l"/>
            <a:endParaRPr lang="en-US" sz="240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The scanner takes a stream of characters and converts it to a stream of classified words—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pairs of the form (</a:t>
            </a:r>
            <a:r>
              <a:rPr lang="en-US" sz="2400" b="1" i="1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p</a:t>
            </a:r>
            <a:r>
              <a:rPr lang="en-US" sz="2400" b="1" i="1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Times-Roman"/>
              </a:rPr>
              <a:t>,</a:t>
            </a:r>
            <a:r>
              <a:rPr lang="en-US" sz="2400" b="1" i="1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s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), where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p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is the word’s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part of speech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and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s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is its spelling.</a:t>
            </a:r>
          </a:p>
          <a:p>
            <a:pPr algn="l"/>
            <a:endParaRPr lang="en-US" sz="2400" b="1" i="1" dirty="0">
              <a:solidFill>
                <a:schemeClr val="accent2">
                  <a:lumMod val="50000"/>
                </a:schemeClr>
              </a:solidFill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A scanner would convert the example sentence into the following stream of classified words:</a:t>
            </a:r>
          </a:p>
          <a:p>
            <a:pPr algn="l"/>
            <a:endParaRPr lang="en-US" sz="2400" dirty="0">
              <a:latin typeface="Times-Roman"/>
            </a:endParaRPr>
          </a:p>
          <a:p>
            <a:pPr algn="l"/>
            <a:endParaRPr lang="en-US" sz="2400" dirty="0">
              <a:latin typeface="Times-Roman"/>
            </a:endParaRPr>
          </a:p>
          <a:p>
            <a:pPr algn="l"/>
            <a:endParaRPr lang="en-US" sz="2400" dirty="0">
              <a:latin typeface="Times-Roman"/>
            </a:endParaRPr>
          </a:p>
          <a:p>
            <a:pPr algn="l"/>
            <a:endParaRPr lang="en-US" sz="24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1802F9B1-910C-4784-9980-FA798ACC8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7808216"/>
              </p:ext>
            </p:extLst>
          </p:nvPr>
        </p:nvGraphicFramePr>
        <p:xfrm>
          <a:off x="1996476" y="5413453"/>
          <a:ext cx="8254348" cy="1077287"/>
        </p:xfrm>
        <a:graphic>
          <a:graphicData uri="http://schemas.openxmlformats.org/presentationml/2006/ole">
            <p:oleObj spid="_x0000_s18558" name="Bitmap Image" r:id="rId3" imgW="5400720" imgH="704880" progId="Paint.Picture">
              <p:embed/>
            </p:oleObj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085BDEAA-5C7B-41CA-94D8-6B14B5529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9690334"/>
              </p:ext>
            </p:extLst>
          </p:nvPr>
        </p:nvGraphicFramePr>
        <p:xfrm>
          <a:off x="7991086" y="229261"/>
          <a:ext cx="4110973" cy="520247"/>
        </p:xfrm>
        <a:graphic>
          <a:graphicData uri="http://schemas.openxmlformats.org/presentationml/2006/ole">
            <p:oleObj spid="_x0000_s18559" name="Bitmap Image" r:id="rId4" imgW="3838680" imgH="485640" progId="Paint.Pictur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2025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8B3B15-5DFA-4568-ABA8-63C8AD273491}"/>
              </a:ext>
            </a:extLst>
          </p:cNvPr>
          <p:cNvSpPr txBox="1"/>
          <p:nvPr/>
        </p:nvSpPr>
        <p:spPr>
          <a:xfrm>
            <a:off x="2348644" y="758"/>
            <a:ext cx="61534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-Roman"/>
              </a:rPr>
              <a:t>“Compilers are engineered objects.” 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AD7A6068-6591-4424-8371-8DB0E3FED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1740993"/>
              </p:ext>
            </p:extLst>
          </p:nvPr>
        </p:nvGraphicFramePr>
        <p:xfrm>
          <a:off x="2898723" y="594185"/>
          <a:ext cx="7418806" cy="968239"/>
        </p:xfrm>
        <a:graphic>
          <a:graphicData uri="http://schemas.openxmlformats.org/presentationml/2006/ole">
            <p:oleObj spid="_x0000_s19789" name="Bitmap Image" r:id="rId3" imgW="5400720" imgH="704880" progId="Paint.Picture">
              <p:embed/>
            </p:oleObj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3FD4174-7412-42BF-92F9-F31CFDD0D82C}"/>
              </a:ext>
            </a:extLst>
          </p:cNvPr>
          <p:cNvSpPr txBox="1"/>
          <p:nvPr/>
        </p:nvSpPr>
        <p:spPr>
          <a:xfrm>
            <a:off x="67359" y="1625926"/>
            <a:ext cx="6301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the next step, the compiler tries to match the </a:t>
            </a:r>
            <a:r>
              <a:rPr lang="en-US" sz="1800" b="0" i="0" u="none" strike="noStrike" baseline="0" dirty="0" smtClean="0">
                <a:latin typeface="Times-Roman"/>
              </a:rPr>
              <a:t>stream</a:t>
            </a:r>
          </a:p>
          <a:p>
            <a:pPr algn="l"/>
            <a:r>
              <a:rPr lang="en-US" sz="1800" b="0" i="0" u="none" strike="noStrike" baseline="0" dirty="0" smtClean="0">
                <a:latin typeface="Times-Roman"/>
              </a:rPr>
              <a:t>of </a:t>
            </a:r>
            <a:r>
              <a:rPr lang="en-US" sz="1800" b="0" i="0" u="none" strike="noStrike" baseline="0" dirty="0">
                <a:latin typeface="Times-Roman"/>
              </a:rPr>
              <a:t>categorized words against the grammatical rules: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49B7DBA8-FC1B-4319-AE04-8F69FCD8F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6984190"/>
              </p:ext>
            </p:extLst>
          </p:nvPr>
        </p:nvGraphicFramePr>
        <p:xfrm>
          <a:off x="194322" y="2335759"/>
          <a:ext cx="5118657" cy="2428081"/>
        </p:xfrm>
        <a:graphic>
          <a:graphicData uri="http://schemas.openxmlformats.org/presentationml/2006/ole">
            <p:oleObj spid="_x0000_s19790" name="Bitmap Image" r:id="rId4" imgW="4457880" imgH="2114640" progId="Paint.Picture">
              <p:embed/>
            </p:oleObj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0C060D84-6D19-43A6-800D-B99A9402E1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5955869"/>
              </p:ext>
            </p:extLst>
          </p:nvPr>
        </p:nvGraphicFramePr>
        <p:xfrm>
          <a:off x="159357" y="696990"/>
          <a:ext cx="2628900" cy="781050"/>
        </p:xfrm>
        <a:graphic>
          <a:graphicData uri="http://schemas.openxmlformats.org/presentationml/2006/ole">
            <p:oleObj spid="_x0000_s19791" name="Bitmap Image" r:id="rId5" imgW="2629080" imgH="781200" progId="Paint.Picture">
              <p:embed/>
            </p:oleObj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B5CCC3-2624-402C-902D-F20FFE78EA50}"/>
              </a:ext>
            </a:extLst>
          </p:cNvPr>
          <p:cNvSpPr txBox="1"/>
          <p:nvPr/>
        </p:nvSpPr>
        <p:spPr>
          <a:xfrm>
            <a:off x="5754154" y="1636452"/>
            <a:ext cx="6100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By inspection, we can discover the following </a:t>
            </a:r>
            <a:r>
              <a:rPr lang="en-US" sz="1800" b="0" i="1" u="none" strike="noStrike" baseline="0" dirty="0">
                <a:latin typeface="Times-Italic"/>
              </a:rPr>
              <a:t>derivation </a:t>
            </a:r>
            <a:r>
              <a:rPr lang="en-US" sz="1800" b="0" i="0" u="none" strike="noStrike" baseline="0" dirty="0">
                <a:latin typeface="Times-Roman"/>
              </a:rPr>
              <a:t>for our example sentence:</a:t>
            </a:r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xmlns="" id="{AFC462FC-EBCD-4700-8B9B-EFEC4D4F3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9937468"/>
              </p:ext>
            </p:extLst>
          </p:nvPr>
        </p:nvGraphicFramePr>
        <p:xfrm>
          <a:off x="5581549" y="2243159"/>
          <a:ext cx="5418225" cy="2573657"/>
        </p:xfrm>
        <a:graphic>
          <a:graphicData uri="http://schemas.openxmlformats.org/presentationml/2006/ole">
            <p:oleObj spid="_x0000_s19792" name="Bitmap Image" r:id="rId6" imgW="4191120" imgH="1990800" progId="Paint.Picture">
              <p:embed/>
            </p:oleObj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A57F7FA-51C5-4FA3-B2C8-576726629EDF}"/>
              </a:ext>
            </a:extLst>
          </p:cNvPr>
          <p:cNvSpPr txBox="1"/>
          <p:nvPr/>
        </p:nvSpPr>
        <p:spPr>
          <a:xfrm>
            <a:off x="159357" y="4696999"/>
            <a:ext cx="117004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Times-Roman"/>
              </a:rPr>
              <a:t>derivation starts</a:t>
            </a:r>
            <a:r>
              <a:rPr lang="en-US" sz="2000" b="0" i="0" u="none" strike="noStrike" baseline="0" dirty="0">
                <a:latin typeface="Times-Roman"/>
              </a:rPr>
              <a:t> with the syntactic variable </a:t>
            </a:r>
            <a:r>
              <a:rPr lang="en-US" sz="2000" b="0" i="1" u="none" strike="noStrike" baseline="0" dirty="0">
                <a:latin typeface="Times-Italic"/>
              </a:rPr>
              <a:t>Sentence</a:t>
            </a:r>
            <a:r>
              <a:rPr lang="en-US" sz="2000" b="0" i="0" u="none" strike="noStrike" baseline="0" dirty="0">
                <a:latin typeface="Times-Roman"/>
              </a:rPr>
              <a:t>. At each step, it rewrites one term in the prototype sentence, replacing the term with a righthand side that can be derived from that rule.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At last, the prototype sentence generated by the derivation matches the stream of categorized words produced by the scanner.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1C41537-4292-45FD-A74B-702DFC518F04}"/>
              </a:ext>
            </a:extLst>
          </p:cNvPr>
          <p:cNvSpPr txBox="1"/>
          <p:nvPr/>
        </p:nvSpPr>
        <p:spPr>
          <a:xfrm>
            <a:off x="98009" y="5889635"/>
            <a:ext cx="118383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derivation proves that the sentence “</a:t>
            </a:r>
            <a:r>
              <a:rPr lang="en-US" sz="20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Compilers are engineered objects.</a:t>
            </a:r>
            <a:r>
              <a:rPr lang="en-US" sz="2000" b="0" i="0" u="none" strike="noStrike" baseline="0" dirty="0">
                <a:latin typeface="Times-Roman"/>
              </a:rPr>
              <a:t>” belongs to the language described by Rules 1 through 6. The sentence is grammatically correct. 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Times-Roman"/>
              </a:rPr>
              <a:t>The process of automatically finding derivations is called 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parsing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Times-Roman"/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xmlns="" id="{203EEB8B-36C3-4DD6-A832-9D7B408CF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1108312"/>
              </p:ext>
            </p:extLst>
          </p:nvPr>
        </p:nvGraphicFramePr>
        <p:xfrm>
          <a:off x="8759450" y="2009567"/>
          <a:ext cx="3432550" cy="809625"/>
        </p:xfrm>
        <a:graphic>
          <a:graphicData uri="http://schemas.openxmlformats.org/presentationml/2006/ole">
            <p:oleObj spid="_x0000_s19793" name="Bitmap Image" r:id="rId7" imgW="2933640" imgH="809640" progId="Paint.Picture">
              <p:embed/>
            </p:oleObj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6CD2B80-8400-4652-837E-175FD7E9F8B6}"/>
              </a:ext>
            </a:extLst>
          </p:cNvPr>
          <p:cNvSpPr txBox="1"/>
          <p:nvPr/>
        </p:nvSpPr>
        <p:spPr>
          <a:xfrm>
            <a:off x="9571610" y="26240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8527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圓角矩形 14">
            <a:extLst>
              <a:ext uri="{FF2B5EF4-FFF2-40B4-BE49-F238E27FC236}">
                <a16:creationId xmlns:a16="http://schemas.microsoft.com/office/drawing/2014/main" xmlns="" id="{1F3D1F27-D46A-432B-9AE4-F1FC39AF3B81}"/>
              </a:ext>
            </a:extLst>
          </p:cNvPr>
          <p:cNvSpPr/>
          <p:nvPr/>
        </p:nvSpPr>
        <p:spPr>
          <a:xfrm>
            <a:off x="3663293" y="1933740"/>
            <a:ext cx="3362325" cy="3603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 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[Lexical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向右箭號 18">
            <a:extLst>
              <a:ext uri="{FF2B5EF4-FFF2-40B4-BE49-F238E27FC236}">
                <a16:creationId xmlns:a16="http://schemas.microsoft.com/office/drawing/2014/main" xmlns="" id="{94ED6BB3-64B0-4E5A-B383-F34ACCC46D2E}"/>
              </a:ext>
            </a:extLst>
          </p:cNvPr>
          <p:cNvSpPr/>
          <p:nvPr/>
        </p:nvSpPr>
        <p:spPr>
          <a:xfrm rot="5400000">
            <a:off x="5201581" y="1574964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向右箭號 19">
            <a:extLst>
              <a:ext uri="{FF2B5EF4-FFF2-40B4-BE49-F238E27FC236}">
                <a16:creationId xmlns:a16="http://schemas.microsoft.com/office/drawing/2014/main" xmlns="" id="{62D5FC68-0A78-4AD5-ABE4-7DEAC146C883}"/>
              </a:ext>
            </a:extLst>
          </p:cNvPr>
          <p:cNvSpPr/>
          <p:nvPr/>
        </p:nvSpPr>
        <p:spPr>
          <a:xfrm rot="5400000">
            <a:off x="5201581" y="2360777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xmlns="" id="{6F02E917-BA65-4467-BDFB-DE0F6BBA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993" y="1043152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a←a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 * b * c * d</a:t>
            </a:r>
            <a:endParaRPr lang="en-IN" altLang="en-US" sz="2800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753D4BBE-2343-4BDD-811D-281EB46F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9" y="2648115"/>
            <a:ext cx="12127041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&gt;&lt;assign, ← 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&lt;num,2&gt;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altLang="en-US" sz="2400" dirty="0"/>
          </a:p>
        </p:txBody>
      </p:sp>
      <p:sp>
        <p:nvSpPr>
          <p:cNvPr id="11" name="文字方塊 27">
            <a:extLst>
              <a:ext uri="{FF2B5EF4-FFF2-40B4-BE49-F238E27FC236}">
                <a16:creationId xmlns:a16="http://schemas.microsoft.com/office/drawing/2014/main" xmlns="" id="{E3FF192B-8B41-4EA4-9AB7-60E4153A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555" y="2294102"/>
            <a:ext cx="28578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Stream of Tokens </a:t>
            </a:r>
            <a:endParaRPr lang="zh-TW" altLang="en-US" sz="12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2" name="向右箭號 22">
            <a:extLst>
              <a:ext uri="{FF2B5EF4-FFF2-40B4-BE49-F238E27FC236}">
                <a16:creationId xmlns:a16="http://schemas.microsoft.com/office/drawing/2014/main" xmlns="" id="{2D19DBCB-69F4-4D30-A361-9CDDF46E1C9B}"/>
              </a:ext>
            </a:extLst>
          </p:cNvPr>
          <p:cNvSpPr/>
          <p:nvPr/>
        </p:nvSpPr>
        <p:spPr>
          <a:xfrm rot="5400000">
            <a:off x="5438177" y="3113714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圓角矩形 23">
            <a:extLst>
              <a:ext uri="{FF2B5EF4-FFF2-40B4-BE49-F238E27FC236}">
                <a16:creationId xmlns:a16="http://schemas.microsoft.com/office/drawing/2014/main" xmlns="" id="{FA23CB74-4D6E-4C72-83D1-8707992C140F}"/>
              </a:ext>
            </a:extLst>
          </p:cNvPr>
          <p:cNvSpPr/>
          <p:nvPr/>
        </p:nvSpPr>
        <p:spPr>
          <a:xfrm>
            <a:off x="3864964" y="3401052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 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[Syntax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向右箭號 24">
            <a:extLst>
              <a:ext uri="{FF2B5EF4-FFF2-40B4-BE49-F238E27FC236}">
                <a16:creationId xmlns:a16="http://schemas.microsoft.com/office/drawing/2014/main" xmlns="" id="{7DF1F4EC-D4CA-4EB3-A996-F9AB9CAE31E3}"/>
              </a:ext>
            </a:extLst>
          </p:cNvPr>
          <p:cNvSpPr/>
          <p:nvPr/>
        </p:nvSpPr>
        <p:spPr>
          <a:xfrm rot="5400000">
            <a:off x="5438177" y="3756652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文字方塊 37">
            <a:extLst>
              <a:ext uri="{FF2B5EF4-FFF2-40B4-BE49-F238E27FC236}">
                <a16:creationId xmlns:a16="http://schemas.microsoft.com/office/drawing/2014/main" xmlns="" id="{6DAC3340-965F-4851-AA7A-8349933B3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715" y="3489158"/>
            <a:ext cx="24919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Concrete Parse tree( CPT/ CST)</a:t>
            </a:r>
            <a:endParaRPr lang="zh-TW" altLang="en-US" sz="12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xmlns="" id="{7AC752FE-AB07-49EE-BF20-B3414B59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7666" y="4101260"/>
            <a:ext cx="8121007" cy="21840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413D6C-263E-4E79-A006-56399BF1B007}"/>
              </a:ext>
            </a:extLst>
          </p:cNvPr>
          <p:cNvSpPr txBox="1"/>
          <p:nvPr/>
        </p:nvSpPr>
        <p:spPr>
          <a:xfrm>
            <a:off x="9054874" y="-36276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69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05EB1C-8C37-46A8-BA73-831080481317}"/>
              </a:ext>
            </a:extLst>
          </p:cNvPr>
          <p:cNvSpPr txBox="1"/>
          <p:nvPr/>
        </p:nvSpPr>
        <p:spPr>
          <a:xfrm>
            <a:off x="119372" y="730054"/>
            <a:ext cx="1179065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baseline="0" dirty="0">
                <a:latin typeface="Myriad-CnBold"/>
              </a:rPr>
              <a:t>Type checking - </a:t>
            </a:r>
            <a:r>
              <a:rPr lang="en-US" sz="2400" b="0" i="0" u="none" strike="noStrike" baseline="0" dirty="0">
                <a:latin typeface="Myriad-Light-Condensed"/>
              </a:rPr>
              <a:t>   </a:t>
            </a:r>
            <a:r>
              <a:rPr lang="en-US" sz="2400" dirty="0">
                <a:latin typeface="Myriad-Light-Condensed"/>
              </a:rPr>
              <a:t>it is a </a:t>
            </a:r>
            <a:r>
              <a:rPr lang="en-US" sz="2400" b="0" i="0" u="none" strike="noStrike" baseline="0" dirty="0">
                <a:latin typeface="Myriad-Light-Condensed"/>
              </a:rPr>
              <a:t>compiler pass that checks for type-consistent uses of names in the input program.</a:t>
            </a:r>
          </a:p>
          <a:p>
            <a:pPr algn="just"/>
            <a:endParaRPr lang="en-US" sz="2400" dirty="0">
              <a:latin typeface="Myriad-Light-Condensed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A compiler builds mathematical models that detect specific kinds of inconsistency in a program.</a:t>
            </a:r>
          </a:p>
          <a:p>
            <a:pPr algn="just"/>
            <a:r>
              <a:rPr lang="en-US" sz="2400" b="1" dirty="0">
                <a:latin typeface="Times-Roman"/>
              </a:rPr>
              <a:t>Example:</a:t>
            </a:r>
            <a:endParaRPr lang="en-US" sz="2400" b="1" i="0" u="none" strike="noStrike" baseline="0" dirty="0">
              <a:latin typeface="Times-Roman"/>
            </a:endParaRP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                                               this expression syntactically well-formed.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But if suppose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b </a:t>
            </a:r>
            <a:r>
              <a:rPr lang="en-US" sz="2400" dirty="0">
                <a:solidFill>
                  <a:srgbClr val="FF0000"/>
                </a:solidFill>
                <a:latin typeface="Times-Roman"/>
              </a:rPr>
              <a:t>and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 d are strings</a:t>
            </a:r>
            <a:r>
              <a:rPr lang="en-US" sz="2400" dirty="0">
                <a:latin typeface="Times-Roman"/>
              </a:rPr>
              <a:t>, it is an invalid expression.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Hence, type checking is an important task for the compiler.</a:t>
            </a:r>
            <a:endParaRPr lang="en-US" sz="2400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F8E694E3-F3CD-4B1A-B17A-C4A2C13F6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76" y="3162300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a←a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 * b * c * d</a:t>
            </a:r>
            <a:endParaRPr lang="en-IN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6F6447-E639-4F25-9B7C-75734253B185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94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CB337B-E6F9-4D77-B884-B6E7C490018F}"/>
              </a:ext>
            </a:extLst>
          </p:cNvPr>
          <p:cNvSpPr txBox="1"/>
          <p:nvPr/>
        </p:nvSpPr>
        <p:spPr>
          <a:xfrm>
            <a:off x="92477" y="627354"/>
            <a:ext cx="4499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Intermediate Representations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73D162-22DC-44E2-A14B-D27AB21BADB2}"/>
              </a:ext>
            </a:extLst>
          </p:cNvPr>
          <p:cNvSpPr txBox="1"/>
          <p:nvPr/>
        </p:nvSpPr>
        <p:spPr>
          <a:xfrm>
            <a:off x="361585" y="1193153"/>
            <a:ext cx="11585576" cy="5372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-Roman"/>
              </a:rPr>
              <a:t>The final task handled in the front end of a compiler is the generation of an IR</a:t>
            </a:r>
            <a:r>
              <a:rPr lang="en-US" sz="2400" b="0" i="0" u="none" strike="noStrike" baseline="0" dirty="0">
                <a:latin typeface="Times-RomanS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form of the code. 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Compilers use a variety of different kinds of </a:t>
            </a:r>
            <a:r>
              <a:rPr lang="en-US" sz="2400" dirty="0">
                <a:latin typeface="Times-RomanSC"/>
              </a:rPr>
              <a:t>IRs based on the source language, target language and the transformation procedure followed.</a:t>
            </a: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r>
              <a:rPr lang="en-US" sz="2400" dirty="0">
                <a:latin typeface="Times-RomanSC"/>
              </a:rPr>
              <a:t>Some IRs are graph, tree, or assembly code etc. </a:t>
            </a: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r>
              <a:rPr lang="en-US" sz="2400" dirty="0">
                <a:latin typeface="Times-RomanSC"/>
              </a:rPr>
              <a:t>For our example</a:t>
            </a: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r>
              <a:rPr lang="en-US" sz="2400" dirty="0">
                <a:latin typeface="Times-RomanSC"/>
              </a:rPr>
              <a:t>the IR is a low-level sequential code</a:t>
            </a: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endParaRPr lang="en-US" sz="24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E8DC1E3F-8F0F-4215-8CA0-4C6A24B8E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1496434"/>
              </p:ext>
            </p:extLst>
          </p:nvPr>
        </p:nvGraphicFramePr>
        <p:xfrm>
          <a:off x="5248867" y="4873353"/>
          <a:ext cx="2404690" cy="1582987"/>
        </p:xfrm>
        <a:graphic>
          <a:graphicData uri="http://schemas.openxmlformats.org/presentationml/2006/ole">
            <p:oleObj spid="_x0000_s22670" name="Bitmap Image" r:id="rId3" imgW="1895400" imgH="1247760" progId="Paint.Picture">
              <p:embed/>
            </p:oleObj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F76BB5B9-A694-45DC-AFFB-069730180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8209133"/>
              </p:ext>
            </p:extLst>
          </p:nvPr>
        </p:nvGraphicFramePr>
        <p:xfrm>
          <a:off x="2605501" y="4233150"/>
          <a:ext cx="3973121" cy="461665"/>
        </p:xfrm>
        <a:graphic>
          <a:graphicData uri="http://schemas.openxmlformats.org/presentationml/2006/ole">
            <p:oleObj spid="_x0000_s22671" name="Bitmap Image" r:id="rId4" imgW="2705040" imgH="314280" progId="Paint.Picture">
              <p:embed/>
            </p:oleObj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805CE7B6-7D71-4252-9652-07F5E01CA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2827876"/>
              </p:ext>
            </p:extLst>
          </p:nvPr>
        </p:nvGraphicFramePr>
        <p:xfrm>
          <a:off x="7959484" y="4559530"/>
          <a:ext cx="3922026" cy="1917665"/>
        </p:xfrm>
        <a:graphic>
          <a:graphicData uri="http://schemas.openxmlformats.org/presentationml/2006/ole">
            <p:oleObj spid="_x0000_s22672" name="Bitmap Image" r:id="rId5" imgW="5372280" imgH="3038400" progId="Paint.Picture">
              <p:embed/>
            </p:oleObj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1A7850B-282F-45B8-A6DB-8B3BFC0DBE93}"/>
              </a:ext>
            </a:extLst>
          </p:cNvPr>
          <p:cNvSpPr txBox="1"/>
          <p:nvPr/>
        </p:nvSpPr>
        <p:spPr>
          <a:xfrm>
            <a:off x="7893833" y="4190198"/>
            <a:ext cx="9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Recall…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4FC532-2E25-4D98-9A9D-F14F88594B67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0482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F52FEC-6679-46E8-AB87-B556BF06EEE1}"/>
              </a:ext>
            </a:extLst>
          </p:cNvPr>
          <p:cNvSpPr txBox="1"/>
          <p:nvPr/>
        </p:nvSpPr>
        <p:spPr>
          <a:xfrm>
            <a:off x="164890" y="647288"/>
            <a:ext cx="117073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baseline="0" dirty="0">
                <a:latin typeface="Myriad-Bold"/>
              </a:rPr>
              <a:t>The Optimizer - </a:t>
            </a:r>
            <a:r>
              <a:rPr lang="en-US" sz="2400" b="0" i="0" u="none" strike="noStrike" baseline="0" dirty="0">
                <a:latin typeface="Times-Roman"/>
              </a:rPr>
              <a:t> analyzes the IR</a:t>
            </a:r>
            <a:r>
              <a:rPr lang="en-US" sz="2400" b="0" i="0" u="none" strike="noStrike" baseline="0" dirty="0">
                <a:latin typeface="Times-RomanS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form of the code to discover facts about that context and uses that contextual knowledge to rewrite the code so that it computes the same answer in a more efficient way.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l"/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Efficiency  - </a:t>
            </a:r>
            <a:r>
              <a:rPr lang="en-US" sz="2400" b="0" i="0" u="none" strike="noStrike" baseline="0" dirty="0">
                <a:latin typeface="Times-Roman"/>
              </a:rPr>
              <a:t>reduce the running time, reduce the size of the compiled code, reduce the energy that the processor consumes evaluating the code. </a:t>
            </a:r>
          </a:p>
          <a:p>
            <a:pPr algn="l"/>
            <a:endParaRPr lang="en-US" sz="2400" dirty="0">
              <a:latin typeface="Times-Roman"/>
            </a:endParaRPr>
          </a:p>
          <a:p>
            <a:pPr algn="l"/>
            <a:r>
              <a:rPr lang="en-US" sz="2400" dirty="0">
                <a:latin typeface="Times-Roman"/>
              </a:rPr>
              <a:t>Example:</a:t>
            </a: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F0677EAD-91DB-4E96-BBCC-C02D3CCEE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3263309"/>
              </p:ext>
            </p:extLst>
          </p:nvPr>
        </p:nvGraphicFramePr>
        <p:xfrm>
          <a:off x="2457530" y="3158413"/>
          <a:ext cx="6776411" cy="3582815"/>
        </p:xfrm>
        <a:graphic>
          <a:graphicData uri="http://schemas.openxmlformats.org/presentationml/2006/ole">
            <p:oleObj spid="_x0000_s23599" name="Bitmap Image" r:id="rId3" imgW="6467400" imgH="3419640" progId="Paint.Picture">
              <p:embed/>
            </p:oleObj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489457-5CED-4815-8AE4-49A0208B0592}"/>
              </a:ext>
            </a:extLst>
          </p:cNvPr>
          <p:cNvSpPr txBox="1"/>
          <p:nvPr/>
        </p:nvSpPr>
        <p:spPr>
          <a:xfrm>
            <a:off x="8593994" y="0"/>
            <a:ext cx="2640063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FF0000"/>
                </a:solidFill>
                <a:latin typeface="Myriad-Bold"/>
              </a:rPr>
              <a:t>The Optimizer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3720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A1050B-5A79-47ED-BECF-659746CB52EF}"/>
              </a:ext>
            </a:extLst>
          </p:cNvPr>
          <p:cNvSpPr txBox="1"/>
          <p:nvPr/>
        </p:nvSpPr>
        <p:spPr>
          <a:xfrm>
            <a:off x="269823" y="765854"/>
            <a:ext cx="11707318" cy="529375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3200" b="1" i="1" u="none" strike="noStrike" baseline="0" dirty="0">
                <a:latin typeface="Myriad-BoldItalic"/>
              </a:rPr>
              <a:t>Analysis  &amp; Transformation - </a:t>
            </a:r>
            <a:r>
              <a:rPr lang="en-US" sz="2000" b="0" i="0" u="none" strike="noStrike" baseline="0" dirty="0">
                <a:latin typeface="Times-Roman"/>
              </a:rPr>
              <a:t>Most optimizations consist of an analysis and a transformation.</a:t>
            </a: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3200" b="1" i="1" u="none" strike="noStrike" baseline="0" dirty="0">
                <a:latin typeface="Myriad-BoldItalic"/>
              </a:rPr>
              <a:t>Analysis </a:t>
            </a:r>
            <a:endParaRPr lang="en-US" sz="3200" b="1" i="1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b="0" i="0" u="none" strike="noStrike" baseline="0" dirty="0">
                <a:latin typeface="Times-Roman"/>
              </a:rPr>
              <a:t>The analysis determines where the compiler can safely and profitably apply the technique.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b="0" i="0" u="none" strike="noStrike" baseline="0" dirty="0">
                <a:latin typeface="Times-Roman"/>
              </a:rPr>
              <a:t>Compilers use several kinds of analysis to support transformations.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>
              <a:latin typeface="Times-Roman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b="1" i="1" u="none" strike="noStrike" baseline="0" dirty="0">
                <a:solidFill>
                  <a:srgbClr val="FF0000"/>
                </a:solidFill>
                <a:latin typeface="Times-Italic"/>
              </a:rPr>
              <a:t>Data-flow analysis </a:t>
            </a:r>
            <a:r>
              <a:rPr lang="en-US" sz="2600" b="0" i="0" u="none" strike="noStrike" baseline="0" dirty="0">
                <a:latin typeface="Times-Roman"/>
              </a:rPr>
              <a:t>reasons, at compile time, about the flow of values at runtime.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>
              <a:latin typeface="Times-Roman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b="1" i="1" u="none" strike="noStrike" baseline="0" dirty="0">
                <a:solidFill>
                  <a:srgbClr val="FF0000"/>
                </a:solidFill>
                <a:latin typeface="Times-Italic"/>
              </a:rPr>
              <a:t>Dependence analysis </a:t>
            </a:r>
            <a:r>
              <a:rPr lang="en-US" sz="2600" b="0" i="0" u="none" strike="noStrike" baseline="0" dirty="0">
                <a:latin typeface="Times-Roman"/>
              </a:rPr>
              <a:t>reason about the values that can be assumed by subscript expressions. It is used to disambiguate references to array elements.</a:t>
            </a: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9CBC15-3F4F-4280-B508-A3B29A426EBA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Optimizer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400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A1050B-5A79-47ED-BECF-659746CB52EF}"/>
              </a:ext>
            </a:extLst>
          </p:cNvPr>
          <p:cNvSpPr txBox="1"/>
          <p:nvPr/>
        </p:nvSpPr>
        <p:spPr>
          <a:xfrm>
            <a:off x="269823" y="765854"/>
            <a:ext cx="11707318" cy="600164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3200" b="1" i="1" u="none" strike="noStrike" baseline="0" dirty="0">
                <a:latin typeface="Myriad-BoldItalic"/>
              </a:rPr>
              <a:t>Analysis  &amp; Transformation - </a:t>
            </a:r>
            <a:r>
              <a:rPr lang="en-US" sz="2000" b="0" i="0" u="none" strike="noStrike" baseline="0" dirty="0">
                <a:latin typeface="Times-Roman"/>
              </a:rPr>
              <a:t>Most optimizations consist of an analysis and a transformation.</a:t>
            </a: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3200" b="1" i="1" dirty="0">
                <a:latin typeface="Myriad-BoldItalic"/>
              </a:rPr>
              <a:t>Transformation</a:t>
            </a:r>
            <a:r>
              <a:rPr lang="en-US" sz="3200" b="1" i="1" u="none" strike="noStrike" baseline="0" dirty="0">
                <a:latin typeface="Myriad-BoldItalic"/>
              </a:rPr>
              <a:t> </a:t>
            </a:r>
            <a:endParaRPr lang="en-US" sz="3200" b="1" i="1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To improve the code, the compiler must go beyond analyzing 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The compiler must use the results of analysis to rewrite the code into a more efficient form.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Countless transformations have been invented to improve the time or space requirements of executable code.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b="0" i="0" u="none" strike="noStrike" baseline="0" dirty="0">
              <a:latin typeface="Times-Roman"/>
            </a:endParaRPr>
          </a:p>
          <a:p>
            <a:pPr algn="just"/>
            <a:r>
              <a:rPr lang="en-US" sz="2800" dirty="0" err="1">
                <a:latin typeface="Times-Roman"/>
              </a:rPr>
              <a:t>Eg.</a:t>
            </a:r>
            <a:r>
              <a:rPr lang="en-US" sz="2800" dirty="0">
                <a:latin typeface="Times-Roman"/>
              </a:rPr>
              <a:t>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-Roman"/>
              </a:rPr>
              <a:t>Discovering loop-invariant computations </a:t>
            </a:r>
            <a:r>
              <a:rPr lang="en-US" sz="2800" b="0" i="0" u="none" strike="noStrike" baseline="0" dirty="0">
                <a:latin typeface="Times-Roman"/>
              </a:rPr>
              <a:t>and moving them to less frequently executed locations - to improve the running time of the program. 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9CBC15-3F4F-4280-B508-A3B29A426EBA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Optimizer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966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5C2CA43-109C-4EE2-A70E-238FC5D4DDE4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Back End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32116F-D7ED-4E44-A271-7E495C02FEEB}"/>
              </a:ext>
            </a:extLst>
          </p:cNvPr>
          <p:cNvSpPr txBox="1"/>
          <p:nvPr/>
        </p:nvSpPr>
        <p:spPr>
          <a:xfrm>
            <a:off x="189251" y="821429"/>
            <a:ext cx="11813498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4000" b="1" i="0" u="none" strike="noStrike" baseline="0" dirty="0">
                <a:latin typeface="Myriad-Bold"/>
              </a:rPr>
              <a:t>The Back End – </a:t>
            </a:r>
            <a:r>
              <a:rPr lang="en-US" sz="2800" dirty="0">
                <a:latin typeface="Times-Roman"/>
              </a:rPr>
              <a:t>i</a:t>
            </a:r>
            <a:r>
              <a:rPr lang="en-US" sz="2800" b="0" i="0" u="none" strike="noStrike" baseline="0" dirty="0">
                <a:latin typeface="Times-Roman"/>
              </a:rPr>
              <a:t>t traverses the IR</a:t>
            </a:r>
            <a:r>
              <a:rPr lang="en-US" sz="2800" b="0" i="0" u="none" strike="noStrike" baseline="0" dirty="0">
                <a:latin typeface="Times-RomanSC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form of the code and emits code for the target machine</a:t>
            </a:r>
            <a:r>
              <a:rPr lang="en-US" sz="2800" dirty="0">
                <a:latin typeface="Times-Roman"/>
              </a:rPr>
              <a:t>, known as code generation.</a:t>
            </a:r>
            <a:endParaRPr lang="en-US" sz="28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It selects target-machine operations to implement each </a:t>
            </a:r>
            <a:r>
              <a:rPr lang="en-US" sz="2800" b="0" i="0" u="none" strike="noStrike" baseline="0" dirty="0">
                <a:latin typeface="Times-RomanSC"/>
              </a:rPr>
              <a:t>IR </a:t>
            </a:r>
            <a:r>
              <a:rPr lang="en-US" sz="2800" b="0" i="0" u="none" strike="noStrike" baseline="0" dirty="0">
                <a:latin typeface="Times-Roman"/>
              </a:rPr>
              <a:t>operation.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The steps done by the back </a:t>
            </a: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end are</a:t>
            </a:r>
          </a:p>
          <a:p>
            <a:pPr lvl="1" algn="just"/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(1) </a:t>
            </a:r>
            <a:r>
              <a:rPr lang="en-US" sz="32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lvl="1" algn="just"/>
            <a:r>
              <a:rPr lang="en-US" sz="32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(2) Register Allocation and </a:t>
            </a:r>
          </a:p>
          <a:p>
            <a:pPr lvl="1" algn="just"/>
            <a:r>
              <a:rPr lang="en-US" sz="32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(3) Instruction Rescheduling.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09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AB7EE02-0936-47AD-A391-837B0B24F98D}"/>
              </a:ext>
            </a:extLst>
          </p:cNvPr>
          <p:cNvSpPr/>
          <p:nvPr/>
        </p:nvSpPr>
        <p:spPr>
          <a:xfrm>
            <a:off x="285385" y="673839"/>
            <a:ext cx="11317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-Roman"/>
              </a:rPr>
              <a:t>Compilers are computer programs that translate a program written in one language into a program written in another language.</a:t>
            </a:r>
            <a:endParaRPr lang="en-US" sz="2800" dirty="0"/>
          </a:p>
        </p:txBody>
      </p:sp>
      <p:pic>
        <p:nvPicPr>
          <p:cNvPr id="2050" name="Picture 2" descr="Compiler - HPC Wiki">
            <a:extLst>
              <a:ext uri="{FF2B5EF4-FFF2-40B4-BE49-F238E27FC236}">
                <a16:creationId xmlns:a16="http://schemas.microsoft.com/office/drawing/2014/main" xmlns="" id="{5D6A95A9-A3F1-490A-A9F5-74F3E7C2C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9607" y="2045673"/>
            <a:ext cx="8260205" cy="212287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3DE3A1-04D6-4F46-B098-1D57C852F9EA}"/>
              </a:ext>
            </a:extLst>
          </p:cNvPr>
          <p:cNvSpPr/>
          <p:nvPr/>
        </p:nvSpPr>
        <p:spPr>
          <a:xfrm>
            <a:off x="472476" y="4586273"/>
            <a:ext cx="1124704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-Roman"/>
              </a:rPr>
              <a:t>The Compiler has many internal components with complex interaction between them and a large set of algorithms.</a:t>
            </a:r>
          </a:p>
          <a:p>
            <a:pPr algn="just"/>
            <a:endParaRPr lang="en-US" sz="2400" b="1" dirty="0">
              <a:latin typeface="Times-Roman"/>
            </a:endParaRPr>
          </a:p>
          <a:p>
            <a:pPr algn="just"/>
            <a:r>
              <a:rPr lang="en-US" sz="2400" b="1" dirty="0">
                <a:latin typeface="Times-Roman"/>
              </a:rPr>
              <a:t>Hence, studying compiler construction is a worthy software engineering exercise.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6D18DA-CB4D-49FF-9505-610CBD06636D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81199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D5B391-8FF9-4A21-AE83-4595B4E1F517}"/>
              </a:ext>
            </a:extLst>
          </p:cNvPr>
          <p:cNvSpPr txBox="1"/>
          <p:nvPr/>
        </p:nvSpPr>
        <p:spPr>
          <a:xfrm>
            <a:off x="227387" y="669381"/>
            <a:ext cx="115014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marL="457200" indent="-457200">
              <a:buAutoNum type="arabicParenBoth"/>
            </a:pPr>
            <a:endParaRPr lang="en-US" sz="2400" b="1" i="1" dirty="0">
              <a:solidFill>
                <a:schemeClr val="accent2">
                  <a:lumMod val="50000"/>
                </a:schemeClr>
              </a:solidFill>
              <a:latin typeface="Myriad-BoldItalic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Instruction selection maps each IR</a:t>
            </a:r>
            <a:r>
              <a:rPr lang="en-US" sz="2400" b="0" i="0" u="none" strike="noStrike" baseline="0" dirty="0">
                <a:latin typeface="Times-RomanS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operation, in its context, into one or more target machine operations</a:t>
            </a:r>
            <a:endParaRPr lang="en-US" sz="32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AC4392AA-7AD2-4E61-88C7-CE8EDAC5D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1016480"/>
              </p:ext>
            </p:extLst>
          </p:nvPr>
        </p:nvGraphicFramePr>
        <p:xfrm>
          <a:off x="506855" y="3648438"/>
          <a:ext cx="2404690" cy="1582987"/>
        </p:xfrm>
        <a:graphic>
          <a:graphicData uri="http://schemas.openxmlformats.org/presentationml/2006/ole">
            <p:oleObj spid="_x0000_s24674" name="Bitmap Image" r:id="rId3" imgW="1895400" imgH="1247760" progId="Paint.Picture">
              <p:embed/>
            </p:oleObj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C2FBEB48-ED35-4C59-9CCD-A5634F033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5076241"/>
              </p:ext>
            </p:extLst>
          </p:nvPr>
        </p:nvGraphicFramePr>
        <p:xfrm>
          <a:off x="506855" y="3004336"/>
          <a:ext cx="3973121" cy="461665"/>
        </p:xfrm>
        <a:graphic>
          <a:graphicData uri="http://schemas.openxmlformats.org/presentationml/2006/ole">
            <p:oleObj spid="_x0000_s24675" name="Bitmap Image" r:id="rId4" imgW="2705040" imgH="314280" progId="Paint.Picture">
              <p:embed/>
            </p:oleObj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AD0CD773-5500-4B19-9257-53283D890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1350278"/>
              </p:ext>
            </p:extLst>
          </p:nvPr>
        </p:nvGraphicFramePr>
        <p:xfrm>
          <a:off x="4592062" y="3004336"/>
          <a:ext cx="7332453" cy="3737045"/>
        </p:xfrm>
        <a:graphic>
          <a:graphicData uri="http://schemas.openxmlformats.org/presentationml/2006/ole">
            <p:oleObj spid="_x0000_s24676" name="Bitmap Image" r:id="rId5" imgW="6410160" imgH="3267000" progId="Paint.Picture">
              <p:embed/>
            </p:oleObj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415DEF-976F-4618-827E-5AFDB0D1101C}"/>
              </a:ext>
            </a:extLst>
          </p:cNvPr>
          <p:cNvSpPr txBox="1"/>
          <p:nvPr/>
        </p:nvSpPr>
        <p:spPr>
          <a:xfrm>
            <a:off x="463163" y="2421478"/>
            <a:ext cx="11265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Rewriting our example expression</a:t>
            </a:r>
            <a:r>
              <a:rPr lang="en-US" sz="2000" dirty="0">
                <a:latin typeface="Times-Roman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into code for the ILOC</a:t>
            </a:r>
            <a:r>
              <a:rPr lang="en-US" sz="2000" b="0" i="0" u="none" strike="noStrike" baseline="0" dirty="0">
                <a:latin typeface="Times-RomanS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virtual machine to illustrate the process.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DEB7DB3-5299-4056-8702-E167D5187618}"/>
              </a:ext>
            </a:extLst>
          </p:cNvPr>
          <p:cNvSpPr txBox="1"/>
          <p:nvPr/>
        </p:nvSpPr>
        <p:spPr>
          <a:xfrm>
            <a:off x="56043" y="5726954"/>
            <a:ext cx="447997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This code assumes that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LetterGothic"/>
              </a:rPr>
              <a:t>a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LetterGothic"/>
              </a:rPr>
              <a:t>b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LetterGothic"/>
              </a:rPr>
              <a:t>c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and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LetterGothic"/>
              </a:rPr>
              <a:t>d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are located at offsets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LetterGothic"/>
              </a:rPr>
              <a:t>@a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LetterGothic"/>
              </a:rPr>
              <a:t>@b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LetterGothic"/>
              </a:rPr>
              <a:t>@c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and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LetterGothic"/>
              </a:rPr>
              <a:t>@d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from an address contained in the register </a:t>
            </a:r>
            <a:r>
              <a:rPr lang="en-US" sz="1800" b="1" i="1" u="none" strike="noStrike" baseline="0" dirty="0" err="1">
                <a:solidFill>
                  <a:srgbClr val="FF0000"/>
                </a:solidFill>
                <a:latin typeface="LetterGothic"/>
              </a:rPr>
              <a:t>rarp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A51F53-1BCD-46B9-B267-4ECFDDA0511E}"/>
              </a:ext>
            </a:extLst>
          </p:cNvPr>
          <p:cNvSpPr txBox="1"/>
          <p:nvPr/>
        </p:nvSpPr>
        <p:spPr>
          <a:xfrm>
            <a:off x="8034158" y="26873"/>
            <a:ext cx="255608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</a:t>
            </a:r>
            <a:r>
              <a:rPr lang="en-US" sz="2800" b="1" i="0" u="none" strike="noStrike" baseline="0" dirty="0" smtClean="0">
                <a:solidFill>
                  <a:srgbClr val="FF0000"/>
                </a:solidFill>
                <a:latin typeface="Myriad-Bold"/>
              </a:rPr>
              <a:t>Back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1493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B354D7-A3F9-4FEE-891D-AB80813D327A}"/>
              </a:ext>
            </a:extLst>
          </p:cNvPr>
          <p:cNvSpPr txBox="1"/>
          <p:nvPr/>
        </p:nvSpPr>
        <p:spPr>
          <a:xfrm>
            <a:off x="393492" y="-30539"/>
            <a:ext cx="151025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"/>
              </a:rPr>
              <a:t>ABOUT ILOC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01DABB-FF46-4635-9996-C8BD5BA21718}"/>
              </a:ext>
            </a:extLst>
          </p:cNvPr>
          <p:cNvSpPr txBox="1"/>
          <p:nvPr/>
        </p:nvSpPr>
        <p:spPr>
          <a:xfrm>
            <a:off x="228600" y="344136"/>
            <a:ext cx="11798508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"intermediate language for an optimizing compiler.“, -- assembly language.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Myriad-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It has a standard set of operations. Most operations take arguments that are registers.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Myriad-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The memory operations, </a:t>
            </a:r>
            <a:r>
              <a:rPr lang="en-US" sz="2400" b="0" i="0" u="none" strike="noStrike" baseline="0" dirty="0">
                <a:latin typeface="LetterGothic"/>
              </a:rPr>
              <a:t>load</a:t>
            </a:r>
            <a:r>
              <a:rPr lang="en-US" sz="2400" b="0" i="0" u="none" strike="noStrike" baseline="0" dirty="0">
                <a:latin typeface="Myriad-Light"/>
              </a:rPr>
              <a:t>s and </a:t>
            </a:r>
            <a:r>
              <a:rPr lang="en-US" sz="2400" b="0" i="0" u="none" strike="noStrike" baseline="0" dirty="0">
                <a:latin typeface="LetterGothic"/>
              </a:rPr>
              <a:t>store</a:t>
            </a:r>
            <a:r>
              <a:rPr lang="en-US" sz="2400" b="0" i="0" u="none" strike="noStrike" baseline="0" dirty="0">
                <a:latin typeface="Myriad-Light"/>
              </a:rPr>
              <a:t>s, transfer values between memory and the registers.  (To simplify - assume that all data consists of integers.)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Myriad-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Each operation has a set of operands and a target.  </a:t>
            </a:r>
            <a:r>
              <a:rPr lang="en-US" sz="24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Myriad-Light"/>
              </a:rPr>
              <a:t>Has in five parts:</a:t>
            </a:r>
            <a:r>
              <a:rPr lang="en-US" sz="2400" b="0" i="0" u="none" strike="noStrike" baseline="0" dirty="0">
                <a:latin typeface="Myriad-Light"/>
              </a:rPr>
              <a:t>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Myriad-Light"/>
              </a:rPr>
              <a:t>an operation name, a list of operands, a separator, a list of targets, and an optional comment</a:t>
            </a:r>
            <a:r>
              <a:rPr lang="en-US" sz="2400" b="0" i="0" u="none" strike="noStrike" baseline="0" dirty="0">
                <a:latin typeface="Myriad-Light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Myriad-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The instruction to add registers 1 and 2, leaving the result in register 3, the programmer would write</a:t>
            </a:r>
          </a:p>
          <a:p>
            <a:pPr algn="just"/>
            <a:r>
              <a:rPr lang="pt-BR" sz="2400" b="0" i="0" u="none" strike="noStrike" baseline="0" dirty="0">
                <a:latin typeface="LetterGothic"/>
              </a:rPr>
              <a:t>	</a:t>
            </a:r>
            <a:r>
              <a:rPr lang="pt-BR" sz="2400" b="1" i="1" u="none" strike="noStrike" baseline="0" dirty="0">
                <a:solidFill>
                  <a:srgbClr val="FF0000"/>
                </a:solidFill>
                <a:latin typeface="LetterGothic"/>
              </a:rPr>
              <a:t>add r1,r2 =&gt;</a:t>
            </a:r>
            <a:r>
              <a:rPr lang="pt-BR" sz="2400" b="1" i="1" u="none" strike="noStrike" baseline="0" dirty="0">
                <a:solidFill>
                  <a:srgbClr val="FF0000"/>
                </a:solidFill>
                <a:latin typeface="MTSY"/>
              </a:rPr>
              <a:t> </a:t>
            </a:r>
            <a:r>
              <a:rPr lang="pt-BR" sz="2400" b="1" i="1" u="none" strike="noStrike" baseline="0" dirty="0">
                <a:solidFill>
                  <a:srgbClr val="FF0000"/>
                </a:solidFill>
                <a:latin typeface="LetterGothic"/>
              </a:rPr>
              <a:t>r3 </a:t>
            </a:r>
            <a:r>
              <a:rPr lang="pt-BR" sz="2400" b="0" i="0" u="none" strike="noStrike" baseline="0" dirty="0">
                <a:latin typeface="LetterGothic"/>
              </a:rPr>
              <a:t>// example instruction</a:t>
            </a:r>
            <a:endParaRPr lang="en-US" sz="24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81474142-4031-4743-BE2C-AE806D11BD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0185191"/>
              </p:ext>
            </p:extLst>
          </p:nvPr>
        </p:nvGraphicFramePr>
        <p:xfrm>
          <a:off x="6127854" y="4560748"/>
          <a:ext cx="5969208" cy="2168538"/>
        </p:xfrm>
        <a:graphic>
          <a:graphicData uri="http://schemas.openxmlformats.org/presentationml/2006/ole">
            <p:oleObj spid="_x0000_s25631" name="Bitmap Image" r:id="rId3" imgW="5419800" imgH="2143080" progId="Paint.Picture">
              <p:embed/>
            </p:oleObj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7B8D945-9D8B-4BF2-9E1E-8CBC12CDD4AA}"/>
              </a:ext>
            </a:extLst>
          </p:cNvPr>
          <p:cNvSpPr txBox="1"/>
          <p:nvPr/>
        </p:nvSpPr>
        <p:spPr>
          <a:xfrm>
            <a:off x="228600" y="5411450"/>
            <a:ext cx="56932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1" u="none" strike="noStrike" baseline="0" dirty="0" err="1">
                <a:latin typeface="LetterGothic"/>
              </a:rPr>
              <a:t>r</a:t>
            </a:r>
            <a:r>
              <a:rPr lang="en-US" sz="1200" b="1" i="1" u="none" strike="noStrike" baseline="0" dirty="0" err="1">
                <a:latin typeface="LetterGothic"/>
              </a:rPr>
              <a:t>arp</a:t>
            </a:r>
            <a:r>
              <a:rPr lang="en-US" sz="1050" b="0" i="0" u="none" strike="noStrike" baseline="0" dirty="0">
                <a:latin typeface="LetterGothic"/>
              </a:rPr>
              <a:t> </a:t>
            </a:r>
            <a:r>
              <a:rPr lang="en-US" sz="2800" b="0" i="0" u="none" strike="noStrike" baseline="0" dirty="0">
                <a:latin typeface="Myriad-Light"/>
              </a:rPr>
              <a:t> - a register that contains the start of data storage also known as the </a:t>
            </a:r>
            <a:r>
              <a:rPr lang="en-US" sz="2800" b="0" i="1" u="none" strike="noStrike" baseline="0" dirty="0">
                <a:solidFill>
                  <a:srgbClr val="FF0000"/>
                </a:solidFill>
                <a:latin typeface="Myriad-Light-Italic"/>
              </a:rPr>
              <a:t>activation record pointer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Myriad-Light"/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D6B08C-9F75-4615-88D1-A043BA1FCF4B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539579-1536-4A4B-8BB5-6EC212CB0F53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E5F577A8-7FF5-4F21-852A-3DB386FB5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8505757"/>
              </p:ext>
            </p:extLst>
          </p:nvPr>
        </p:nvGraphicFramePr>
        <p:xfrm>
          <a:off x="214934" y="650881"/>
          <a:ext cx="6740502" cy="3435352"/>
        </p:xfrm>
        <a:graphic>
          <a:graphicData uri="http://schemas.openxmlformats.org/presentationml/2006/ole">
            <p:oleObj spid="_x0000_s26651" name="Bitmap Image" r:id="rId3" imgW="6410160" imgH="3267000" progId="Paint.Picture">
              <p:embed/>
            </p:oleObj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C3A9F79-DC5F-4864-9EC2-AFCC499B531F}"/>
              </a:ext>
            </a:extLst>
          </p:cNvPr>
          <p:cNvSpPr txBox="1"/>
          <p:nvPr/>
        </p:nvSpPr>
        <p:spPr>
          <a:xfrm>
            <a:off x="7060367" y="650881"/>
            <a:ext cx="4916698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instruction selection uses the support of the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register allocator </a:t>
            </a:r>
            <a:r>
              <a:rPr lang="en-US" sz="2400" b="0" i="0" u="none" strike="noStrike" baseline="0" dirty="0">
                <a:latin typeface="Times-Roman"/>
              </a:rPr>
              <a:t>to map the symbolic register names, or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virtual registers</a:t>
            </a:r>
            <a:r>
              <a:rPr lang="en-US" sz="2400" b="0" i="0" u="none" strike="noStrike" baseline="0" dirty="0">
                <a:latin typeface="Times-Roman"/>
              </a:rPr>
              <a:t>, to the actual registers.</a:t>
            </a:r>
            <a:endParaRPr lang="en-US" sz="2400" dirty="0">
              <a:latin typeface="Times-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06A1AA2-457F-4EBB-AAA3-50FDBAD53ACD}"/>
              </a:ext>
            </a:extLst>
          </p:cNvPr>
          <p:cNvSpPr txBox="1"/>
          <p:nvPr/>
        </p:nvSpPr>
        <p:spPr>
          <a:xfrm>
            <a:off x="135709" y="4308396"/>
            <a:ext cx="1192058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instruction selector can use special operations on the target machine.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algn="l"/>
            <a:r>
              <a:rPr lang="en-US" sz="2400" dirty="0">
                <a:latin typeface="Times-Roman"/>
              </a:rPr>
              <a:t>Example: </a:t>
            </a:r>
          </a:p>
          <a:p>
            <a:pPr marL="342900" indent="-342900" algn="l">
              <a:buAutoNum type="arabicParenBoth"/>
            </a:pPr>
            <a:r>
              <a:rPr lang="en-US" sz="2400" dirty="0">
                <a:latin typeface="Times-Roman"/>
              </a:rPr>
              <a:t>Replacing </a:t>
            </a:r>
            <a:r>
              <a:rPr lang="en-US" sz="2400" b="1" i="1" u="none" strike="noStrike" baseline="0" dirty="0" err="1">
                <a:solidFill>
                  <a:srgbClr val="FF0000"/>
                </a:solidFill>
                <a:latin typeface="LetterGothic"/>
              </a:rPr>
              <a:t>mult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LetterGothic"/>
              </a:rPr>
              <a:t> ra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LetterGothic"/>
              </a:rPr>
              <a:t>r2 =&gt; ra </a:t>
            </a:r>
            <a:r>
              <a:rPr lang="en-US" sz="2400" b="0" i="0" u="none" strike="noStrike" baseline="0" dirty="0">
                <a:latin typeface="Times-Roman"/>
              </a:rPr>
              <a:t>with </a:t>
            </a:r>
            <a:r>
              <a:rPr lang="en-US" sz="2400" b="1" i="1" dirty="0" err="1">
                <a:solidFill>
                  <a:srgbClr val="FF0000"/>
                </a:solidFill>
                <a:latin typeface="LetterGothic"/>
              </a:rPr>
              <a:t>multI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 ra, 2 =&gt; ra</a:t>
            </a:r>
            <a:r>
              <a:rPr lang="en-US" sz="2400" b="0" i="0" u="none" strike="noStrike" baseline="0" dirty="0">
                <a:latin typeface="Times-Roman"/>
              </a:rPr>
              <a:t>, this avoids the </a:t>
            </a:r>
            <a:r>
              <a:rPr lang="en-US" sz="2400" b="1" i="1" dirty="0" err="1">
                <a:solidFill>
                  <a:srgbClr val="FF0000"/>
                </a:solidFill>
                <a:latin typeface="LetterGothic"/>
              </a:rPr>
              <a:t>loadI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 2 =&gt; r2 </a:t>
            </a:r>
            <a:r>
              <a:rPr lang="en-US" sz="2400" b="0" i="0" u="none" strike="noStrike" baseline="0" dirty="0">
                <a:latin typeface="LetterGothic"/>
              </a:rPr>
              <a:t>instruction.</a:t>
            </a:r>
          </a:p>
          <a:p>
            <a:pPr marL="342900" indent="-342900" algn="l">
              <a:buAutoNum type="arabicParenBoth"/>
            </a:pPr>
            <a:endParaRPr lang="en-US" sz="2400" b="0" i="0" u="none" strike="noStrike" baseline="0" dirty="0">
              <a:latin typeface="LetterGothic"/>
            </a:endParaRPr>
          </a:p>
          <a:p>
            <a:pPr marL="342900" indent="-342900" algn="l">
              <a:buAutoNum type="arabicParenBoth"/>
            </a:pPr>
            <a:r>
              <a:rPr lang="en-US" sz="2400" dirty="0">
                <a:latin typeface="LetterGothic"/>
              </a:rPr>
              <a:t>Replacing </a:t>
            </a:r>
            <a:r>
              <a:rPr lang="en-US" sz="2400" b="1" i="1" dirty="0" err="1">
                <a:solidFill>
                  <a:srgbClr val="FF0000"/>
                </a:solidFill>
                <a:latin typeface="LetterGothic"/>
              </a:rPr>
              <a:t>mult</a:t>
            </a:r>
            <a:r>
              <a:rPr lang="en-US" sz="2400" dirty="0">
                <a:latin typeface="LetterGothic"/>
              </a:rPr>
              <a:t> by successive 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EA3C62C-D792-46CD-855B-9651DE6B2E71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Back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671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D6B08C-9F75-4615-88D1-A043BA1FCF4B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539579-1536-4A4B-8BB5-6EC212CB0F53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27D6EF-84C7-4AF0-9F28-B9BAA5D8E605}"/>
              </a:ext>
            </a:extLst>
          </p:cNvPr>
          <p:cNvSpPr txBox="1"/>
          <p:nvPr/>
        </p:nvSpPr>
        <p:spPr>
          <a:xfrm>
            <a:off x="0" y="510580"/>
            <a:ext cx="2998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(2) Register Allocation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9C01C3-8AEC-4A04-8797-C72D5649366E}"/>
              </a:ext>
            </a:extLst>
          </p:cNvPr>
          <p:cNvSpPr txBox="1"/>
          <p:nvPr/>
        </p:nvSpPr>
        <p:spPr>
          <a:xfrm>
            <a:off x="7899816" y="0"/>
            <a:ext cx="418350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The steps done by the </a:t>
            </a:r>
            <a:r>
              <a:rPr lang="en-US" sz="1600" b="1" i="1" u="none" strike="noStrike" baseline="0" dirty="0">
                <a:solidFill>
                  <a:srgbClr val="FF0000"/>
                </a:solidFill>
                <a:latin typeface="Myriad-BoldItalic"/>
              </a:rPr>
              <a:t>back </a:t>
            </a:r>
            <a:r>
              <a:rPr lang="en-US" sz="1600" b="1" i="1" dirty="0">
                <a:solidFill>
                  <a:srgbClr val="FF0000"/>
                </a:solidFill>
                <a:latin typeface="Myriad-BoldItalic"/>
              </a:rPr>
              <a:t>end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are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(1) </a:t>
            </a:r>
            <a:r>
              <a:rPr lang="en-US" sz="16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(2) Register Allocation 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(3) Instruction Rescheduling.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5BA74C-DA39-4B7F-8429-E080381AA775}"/>
              </a:ext>
            </a:extLst>
          </p:cNvPr>
          <p:cNvSpPr txBox="1"/>
          <p:nvPr/>
        </p:nvSpPr>
        <p:spPr>
          <a:xfrm>
            <a:off x="108680" y="997523"/>
            <a:ext cx="3706576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Times-Roman"/>
              </a:rPr>
              <a:t>During instruction selection, the compiler uses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-Roman"/>
              </a:rPr>
              <a:t>virtual registers </a:t>
            </a:r>
            <a:r>
              <a:rPr lang="en-US" b="0" i="0" u="none" strike="noStrike" baseline="0" dirty="0">
                <a:latin typeface="Times-Roman"/>
              </a:rPr>
              <a:t>assuming that “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-Roman"/>
              </a:rPr>
              <a:t>enough</a:t>
            </a:r>
            <a:r>
              <a:rPr lang="en-US" b="0" i="0" u="none" strike="noStrike" baseline="0" dirty="0">
                <a:latin typeface="Times-Roman"/>
              </a:rPr>
              <a:t>” registers will be available in the target machine.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There may be more virtual registers used than what </a:t>
            </a:r>
            <a:r>
              <a:rPr lang="en-US" dirty="0">
                <a:latin typeface="Times-Roman"/>
              </a:rPr>
              <a:t>the </a:t>
            </a:r>
            <a:r>
              <a:rPr lang="en-US" b="0" i="0" u="none" strike="noStrike" baseline="0" dirty="0">
                <a:latin typeface="Times-Roman"/>
              </a:rPr>
              <a:t>hardware can support.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The register allocator must map those virtual registers onto actual target-machine registers.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Thus, the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-Roman"/>
              </a:rPr>
              <a:t>register allocator decides, at each point in the code, which values should reside in the target-machine registers. 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It then rewrites the code to reflect its decisions. 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AEDE12C9-156A-40E3-857B-14298A061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9884462"/>
              </p:ext>
            </p:extLst>
          </p:nvPr>
        </p:nvGraphicFramePr>
        <p:xfrm>
          <a:off x="3992952" y="4016564"/>
          <a:ext cx="8090366" cy="2816157"/>
        </p:xfrm>
        <a:graphic>
          <a:graphicData uri="http://schemas.openxmlformats.org/presentationml/2006/ole">
            <p:oleObj spid="_x0000_s27691" name="Bitmap Image" r:id="rId3" imgW="6448320" imgH="2657520" progId="Paint.Picture">
              <p:embed/>
            </p:oleObj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03EDBD06-C46A-412B-867E-0BF521BF0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3031973"/>
              </p:ext>
            </p:extLst>
          </p:nvPr>
        </p:nvGraphicFramePr>
        <p:xfrm>
          <a:off x="3992952" y="1122445"/>
          <a:ext cx="8090367" cy="2816157"/>
        </p:xfrm>
        <a:graphic>
          <a:graphicData uri="http://schemas.openxmlformats.org/presentationml/2006/ole">
            <p:oleObj spid="_x0000_s27692" name="Bitmap Image" r:id="rId4" imgW="6410160" imgH="3267000" progId="Paint.Picture">
              <p:embed/>
            </p:oleObj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E9F359-48D3-488C-8006-20D72D8B8464}"/>
              </a:ext>
            </a:extLst>
          </p:cNvPr>
          <p:cNvSpPr txBox="1"/>
          <p:nvPr/>
        </p:nvSpPr>
        <p:spPr>
          <a:xfrm>
            <a:off x="10263353" y="4079628"/>
            <a:ext cx="17569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>
                <a:solidFill>
                  <a:srgbClr val="FF0000"/>
                </a:solidFill>
                <a:latin typeface="Times-Roman"/>
              </a:rPr>
              <a:t>This sequence uses 3 instead of </a:t>
            </a:r>
            <a:r>
              <a:rPr lang="en-US" sz="1400" dirty="0">
                <a:solidFill>
                  <a:srgbClr val="FF0000"/>
                </a:solidFill>
                <a:latin typeface="Times-Roman"/>
              </a:rPr>
              <a:t>6 registers.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FCC9C1AF-63A6-4780-8425-67BC5EF59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9209684"/>
              </p:ext>
            </p:extLst>
          </p:nvPr>
        </p:nvGraphicFramePr>
        <p:xfrm>
          <a:off x="4109440" y="621799"/>
          <a:ext cx="3612680" cy="461665"/>
        </p:xfrm>
        <a:graphic>
          <a:graphicData uri="http://schemas.openxmlformats.org/presentationml/2006/ole">
            <p:oleObj spid="_x0000_s27693" name="Bitmap Image" r:id="rId5" imgW="2705040" imgH="314280" progId="Paint.Pictur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43596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D6B08C-9F75-4615-88D1-A043BA1FCF4B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539579-1536-4A4B-8BB5-6EC212CB0F53}"/>
              </a:ext>
            </a:extLst>
          </p:cNvPr>
          <p:cNvSpPr txBox="1"/>
          <p:nvPr/>
        </p:nvSpPr>
        <p:spPr>
          <a:xfrm>
            <a:off x="4292185" y="0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27D6EF-84C7-4AF0-9F28-B9BAA5D8E605}"/>
              </a:ext>
            </a:extLst>
          </p:cNvPr>
          <p:cNvSpPr txBox="1"/>
          <p:nvPr/>
        </p:nvSpPr>
        <p:spPr>
          <a:xfrm>
            <a:off x="0" y="510580"/>
            <a:ext cx="3706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(3) </a:t>
            </a:r>
            <a:r>
              <a:rPr lang="en-US" sz="2400" b="1" i="1" dirty="0">
                <a:latin typeface="Myriad-BoldItalic"/>
              </a:rPr>
              <a:t>Instruction Scheduling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9C01C3-8AEC-4A04-8797-C72D5649366E}"/>
              </a:ext>
            </a:extLst>
          </p:cNvPr>
          <p:cNvSpPr txBox="1"/>
          <p:nvPr/>
        </p:nvSpPr>
        <p:spPr>
          <a:xfrm>
            <a:off x="7899816" y="0"/>
            <a:ext cx="418350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The steps done by the </a:t>
            </a:r>
            <a:r>
              <a:rPr lang="en-US" sz="1400" b="1" i="1" u="none" strike="noStrike" baseline="0" dirty="0">
                <a:solidFill>
                  <a:srgbClr val="FF0000"/>
                </a:solidFill>
                <a:latin typeface="Myriad-BoldItalic"/>
              </a:rPr>
              <a:t>back </a:t>
            </a:r>
            <a:r>
              <a:rPr lang="en-US" sz="1400" b="1" i="1" dirty="0">
                <a:solidFill>
                  <a:srgbClr val="FF0000"/>
                </a:solidFill>
                <a:latin typeface="Myriad-BoldItalic"/>
              </a:rPr>
              <a:t>end </a:t>
            </a:r>
            <a:r>
              <a:rPr lang="en-US" sz="14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are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(1) </a:t>
            </a: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(2) Register Allocation 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(3) Instruction Rescheduling.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5BA74C-DA39-4B7F-8429-E080381AA775}"/>
              </a:ext>
            </a:extLst>
          </p:cNvPr>
          <p:cNvSpPr txBox="1"/>
          <p:nvPr/>
        </p:nvSpPr>
        <p:spPr>
          <a:xfrm>
            <a:off x="108680" y="1077218"/>
            <a:ext cx="1197463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To produce code that executes quickly, the code generator may need to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reorder operations </a:t>
            </a:r>
            <a:r>
              <a:rPr lang="en-US" sz="2000" b="0" i="0" u="none" strike="noStrike" baseline="0" dirty="0">
                <a:latin typeface="Times-Roman"/>
              </a:rPr>
              <a:t>to reflect the target machine’s specific performance constraints.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The execution time </a:t>
            </a:r>
            <a:r>
              <a:rPr lang="en-US" sz="2000" b="0" i="0" u="none" strike="noStrike" baseline="0" dirty="0">
                <a:latin typeface="Times-Roman"/>
              </a:rPr>
              <a:t>of the different operations can vary.  Memory access operations can take tens or hundreds of cycles, while some arithmetic operations, particularly division, take several cycles.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Assume, that a </a:t>
            </a:r>
            <a:r>
              <a:rPr lang="en-US" sz="2000" b="1" i="1" u="none" strike="noStrike" baseline="0" dirty="0" err="1">
                <a:solidFill>
                  <a:srgbClr val="FF0000"/>
                </a:solidFill>
                <a:latin typeface="LetterGothic"/>
              </a:rPr>
              <a:t>loadAI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or </a:t>
            </a:r>
            <a:r>
              <a:rPr lang="en-US" sz="2000" b="1" i="1" dirty="0" err="1">
                <a:solidFill>
                  <a:srgbClr val="FF0000"/>
                </a:solidFill>
                <a:latin typeface="LetterGothic"/>
              </a:rPr>
              <a:t>storeAI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operation requires </a:t>
            </a:r>
            <a:r>
              <a:rPr lang="en-US" sz="2000" b="1" i="1" u="none" strike="noStrike" baseline="0" dirty="0">
                <a:solidFill>
                  <a:srgbClr val="002060"/>
                </a:solidFill>
                <a:latin typeface="Times-Roman"/>
              </a:rPr>
              <a:t>three cycles</a:t>
            </a:r>
            <a:r>
              <a:rPr lang="en-US" sz="2000" b="0" i="0" u="none" strike="noStrike" baseline="0" dirty="0">
                <a:latin typeface="Times-Roman"/>
              </a:rPr>
              <a:t>, a </a:t>
            </a:r>
            <a:r>
              <a:rPr lang="en-US" sz="2000" b="1" i="1" dirty="0" err="1">
                <a:solidFill>
                  <a:srgbClr val="FF0000"/>
                </a:solidFill>
                <a:latin typeface="LetterGothic"/>
              </a:rPr>
              <a:t>mult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requires </a:t>
            </a:r>
            <a:r>
              <a:rPr lang="en-US" sz="2000" b="1" i="1" dirty="0">
                <a:solidFill>
                  <a:srgbClr val="002060"/>
                </a:solidFill>
                <a:latin typeface="Times-Roman"/>
              </a:rPr>
              <a:t>two cycles</a:t>
            </a:r>
            <a:r>
              <a:rPr lang="en-US" sz="2000" b="0" i="0" u="none" strike="noStrike" baseline="0" dirty="0">
                <a:latin typeface="Times-Roman"/>
              </a:rPr>
              <a:t>, and all other operations require </a:t>
            </a:r>
            <a:r>
              <a:rPr lang="en-US" sz="2000" b="1" i="1" dirty="0">
                <a:solidFill>
                  <a:srgbClr val="002060"/>
                </a:solidFill>
                <a:latin typeface="Times-Roman"/>
              </a:rPr>
              <a:t>one cycle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A6422A68-D6DB-44C6-B594-714772900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0259615"/>
              </p:ext>
            </p:extLst>
          </p:nvPr>
        </p:nvGraphicFramePr>
        <p:xfrm>
          <a:off x="3820032" y="3704897"/>
          <a:ext cx="8263285" cy="3127824"/>
        </p:xfrm>
        <a:graphic>
          <a:graphicData uri="http://schemas.openxmlformats.org/presentationml/2006/ole">
            <p:oleObj spid="_x0000_s28691" name="Bitmap Image" r:id="rId3" imgW="6715080" imgH="3000240" progId="Paint.Picture">
              <p:embed/>
            </p:oleObj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879956B-926A-4498-8E7B-BE8504D03144}"/>
              </a:ext>
            </a:extLst>
          </p:cNvPr>
          <p:cNvSpPr txBox="1"/>
          <p:nvPr/>
        </p:nvSpPr>
        <p:spPr>
          <a:xfrm>
            <a:off x="108681" y="3810927"/>
            <a:ext cx="3706576" cy="21011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-Roman"/>
              </a:rPr>
              <a:t>This table shows how the previous code fragment performs under these assumptions. The </a:t>
            </a:r>
            <a:r>
              <a:rPr lang="en-US" sz="1800" b="1" i="0" u="none" strike="noStrike" baseline="0" dirty="0">
                <a:latin typeface="Times-Bold"/>
              </a:rPr>
              <a:t>Start </a:t>
            </a:r>
            <a:r>
              <a:rPr lang="en-US" sz="1800" b="0" i="0" u="none" strike="noStrike" baseline="0" dirty="0">
                <a:latin typeface="Times-Roman"/>
              </a:rPr>
              <a:t>column shows the cycle in which each operation begins execution and the </a:t>
            </a:r>
            <a:r>
              <a:rPr lang="en-US" sz="1800" b="1" i="0" u="none" strike="noStrike" baseline="0" dirty="0">
                <a:latin typeface="Times-Bold"/>
              </a:rPr>
              <a:t>End </a:t>
            </a:r>
            <a:r>
              <a:rPr lang="en-US" sz="1800" b="0" i="0" u="none" strike="noStrike" baseline="0" dirty="0">
                <a:latin typeface="Times-Roman"/>
              </a:rPr>
              <a:t>column shows the cycle in which it completes.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CD963E-DC6B-4526-A7C8-D259CDEF8FAF}"/>
              </a:ext>
            </a:extLst>
          </p:cNvPr>
          <p:cNvSpPr txBox="1"/>
          <p:nvPr/>
        </p:nvSpPr>
        <p:spPr>
          <a:xfrm>
            <a:off x="54341" y="6036170"/>
            <a:ext cx="370657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This nine-operation sequence takes 22 cycles to execute.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92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D6B08C-9F75-4615-88D1-A043BA1FCF4B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539579-1536-4A4B-8BB5-6EC212CB0F53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3CC8AD-9C1F-4ED5-BE3C-E01594041AC0}"/>
              </a:ext>
            </a:extLst>
          </p:cNvPr>
          <p:cNvSpPr txBox="1"/>
          <p:nvPr/>
        </p:nvSpPr>
        <p:spPr>
          <a:xfrm>
            <a:off x="224628" y="1015662"/>
            <a:ext cx="1165150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Many processors have a property by which they can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initiate new operations while a long-latency operation executes.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instruction scheduler reorders the operations in the code.</a:t>
            </a:r>
          </a:p>
          <a:p>
            <a:pPr algn="just"/>
            <a:r>
              <a:rPr lang="en-US" sz="2400" dirty="0">
                <a:latin typeface="Times-Roman"/>
              </a:rPr>
              <a:t>        - to minimi</a:t>
            </a:r>
            <a:r>
              <a:rPr lang="en-US" sz="2400" b="0" i="0" u="none" strike="noStrike" baseline="0" dirty="0">
                <a:latin typeface="Times-Roman"/>
              </a:rPr>
              <a:t>ze the number of cycles wasted waiting </a:t>
            </a:r>
          </a:p>
          <a:p>
            <a:pPr algn="just"/>
            <a:r>
              <a:rPr lang="en-US" sz="2400" dirty="0">
                <a:latin typeface="Times-Roman"/>
              </a:rPr>
              <a:t>        - ensuring that </a:t>
            </a:r>
            <a:r>
              <a:rPr lang="en-US" sz="2400" b="0" i="0" u="none" strike="noStrike" baseline="0" dirty="0">
                <a:latin typeface="Times-Roman"/>
              </a:rPr>
              <a:t>the new sequence produces the same result as the original. </a:t>
            </a:r>
          </a:p>
          <a:p>
            <a:pPr algn="just"/>
            <a:r>
              <a:rPr lang="en-US" sz="2400" dirty="0">
                <a:latin typeface="Times-Roman"/>
              </a:rPr>
              <a:t>        - </a:t>
            </a:r>
            <a:r>
              <a:rPr lang="en-US" sz="2400" b="0" i="0" u="none" strike="noStrike" baseline="0" dirty="0">
                <a:latin typeface="Times-Roman"/>
              </a:rPr>
              <a:t>improves the performance of “naive” code.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9D4FB9-1AD2-488C-8E3F-2C1018727D36}"/>
              </a:ext>
            </a:extLst>
          </p:cNvPr>
          <p:cNvSpPr txBox="1"/>
          <p:nvPr/>
        </p:nvSpPr>
        <p:spPr>
          <a:xfrm>
            <a:off x="6957852" y="2892695"/>
            <a:ext cx="475593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Times-Roman"/>
              </a:rPr>
              <a:t>For our example, a good scheduler might produce the following sequence: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DD2B52-EC30-4813-9CC5-0F4D20FD8D60}"/>
              </a:ext>
            </a:extLst>
          </p:cNvPr>
          <p:cNvSpPr txBox="1"/>
          <p:nvPr/>
        </p:nvSpPr>
        <p:spPr>
          <a:xfrm>
            <a:off x="0" y="510580"/>
            <a:ext cx="3706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(3) </a:t>
            </a:r>
            <a:r>
              <a:rPr lang="en-US" sz="2400" b="1" i="1" dirty="0">
                <a:latin typeface="Myriad-BoldItalic"/>
              </a:rPr>
              <a:t>Instruction Scheduling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5079FE8-A936-4031-AE30-3DA0BC0BE394}"/>
              </a:ext>
            </a:extLst>
          </p:cNvPr>
          <p:cNvSpPr txBox="1"/>
          <p:nvPr/>
        </p:nvSpPr>
        <p:spPr>
          <a:xfrm>
            <a:off x="7899816" y="0"/>
            <a:ext cx="418350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The steps done by the </a:t>
            </a:r>
            <a:r>
              <a:rPr lang="en-US" sz="1400" b="1" i="1" u="none" strike="noStrike" baseline="0" dirty="0">
                <a:solidFill>
                  <a:srgbClr val="FF0000"/>
                </a:solidFill>
                <a:latin typeface="Myriad-BoldItalic"/>
              </a:rPr>
              <a:t>back </a:t>
            </a:r>
            <a:r>
              <a:rPr lang="en-US" sz="1400" b="1" i="1" dirty="0">
                <a:solidFill>
                  <a:srgbClr val="FF0000"/>
                </a:solidFill>
                <a:latin typeface="Myriad-BoldItalic"/>
              </a:rPr>
              <a:t>end </a:t>
            </a:r>
            <a:r>
              <a:rPr lang="en-US" sz="14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are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(1) </a:t>
            </a: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(2) Register Allocation 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(3) Instruction Rescheduling.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2678E1C0-B55B-4C5A-94C4-FCA104540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5191286"/>
              </p:ext>
            </p:extLst>
          </p:nvPr>
        </p:nvGraphicFramePr>
        <p:xfrm>
          <a:off x="4682822" y="3523260"/>
          <a:ext cx="7400496" cy="3273613"/>
        </p:xfrm>
        <a:graphic>
          <a:graphicData uri="http://schemas.openxmlformats.org/presentationml/2006/ole">
            <p:oleObj spid="_x0000_s29722" name="Bitmap Image" r:id="rId3" imgW="6791400" imgH="3114720" progId="Paint.Picture">
              <p:embed/>
            </p:oleObj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D65ADE1F-3BF8-4288-B92E-7CB4C4C3C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1729513"/>
              </p:ext>
            </p:extLst>
          </p:nvPr>
        </p:nvGraphicFramePr>
        <p:xfrm>
          <a:off x="-1" y="3367403"/>
          <a:ext cx="4520467" cy="1694791"/>
        </p:xfrm>
        <a:graphic>
          <a:graphicData uri="http://schemas.openxmlformats.org/presentationml/2006/ole">
            <p:oleObj spid="_x0000_s29723" name="Bitmap Image" r:id="rId4" imgW="6715080" imgH="3000240" progId="Paint.Picture">
              <p:embed/>
            </p:oleObj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3C5C44E-C346-476F-9458-F099B612B7DD}"/>
              </a:ext>
            </a:extLst>
          </p:cNvPr>
          <p:cNvSpPr txBox="1"/>
          <p:nvPr/>
        </p:nvSpPr>
        <p:spPr>
          <a:xfrm>
            <a:off x="108682" y="5042547"/>
            <a:ext cx="438987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This version of the code requires just 13 cycles to execute.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The code uses one more register than the minimal number.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It starts an operation in every cycle except 8, 10, and 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1053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圓角矩形 14">
            <a:extLst>
              <a:ext uri="{FF2B5EF4-FFF2-40B4-BE49-F238E27FC236}">
                <a16:creationId xmlns:a16="http://schemas.microsoft.com/office/drawing/2014/main" xmlns="" id="{1F3D1F27-D46A-432B-9AE4-F1FC39AF3B81}"/>
              </a:ext>
            </a:extLst>
          </p:cNvPr>
          <p:cNvSpPr/>
          <p:nvPr/>
        </p:nvSpPr>
        <p:spPr>
          <a:xfrm>
            <a:off x="3663293" y="1933740"/>
            <a:ext cx="3362325" cy="3603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 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[Lexical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向右箭號 18">
            <a:extLst>
              <a:ext uri="{FF2B5EF4-FFF2-40B4-BE49-F238E27FC236}">
                <a16:creationId xmlns:a16="http://schemas.microsoft.com/office/drawing/2014/main" xmlns="" id="{94ED6BB3-64B0-4E5A-B383-F34ACCC46D2E}"/>
              </a:ext>
            </a:extLst>
          </p:cNvPr>
          <p:cNvSpPr/>
          <p:nvPr/>
        </p:nvSpPr>
        <p:spPr>
          <a:xfrm rot="5400000">
            <a:off x="5201581" y="1574964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向右箭號 19">
            <a:extLst>
              <a:ext uri="{FF2B5EF4-FFF2-40B4-BE49-F238E27FC236}">
                <a16:creationId xmlns:a16="http://schemas.microsoft.com/office/drawing/2014/main" xmlns="" id="{62D5FC68-0A78-4AD5-ABE4-7DEAC146C883}"/>
              </a:ext>
            </a:extLst>
          </p:cNvPr>
          <p:cNvSpPr/>
          <p:nvPr/>
        </p:nvSpPr>
        <p:spPr>
          <a:xfrm rot="5400000">
            <a:off x="5201581" y="2360777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xmlns="" id="{6F02E917-BA65-4467-BDFB-DE0F6BBA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993" y="1043152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a←a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 * b * c * d</a:t>
            </a:r>
            <a:endParaRPr lang="en-IN" altLang="en-US" sz="2800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753D4BBE-2343-4BDD-811D-281EB46F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9" y="2648115"/>
            <a:ext cx="12127041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&gt;&lt;assign, ← 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&lt;num,2&gt;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altLang="en-US" sz="2400" dirty="0"/>
          </a:p>
        </p:txBody>
      </p:sp>
      <p:sp>
        <p:nvSpPr>
          <p:cNvPr id="11" name="文字方塊 27">
            <a:extLst>
              <a:ext uri="{FF2B5EF4-FFF2-40B4-BE49-F238E27FC236}">
                <a16:creationId xmlns:a16="http://schemas.microsoft.com/office/drawing/2014/main" xmlns="" id="{E3FF192B-8B41-4EA4-9AB7-60E4153A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555" y="2294102"/>
            <a:ext cx="28578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Stream of Tokens </a:t>
            </a:r>
            <a:endParaRPr lang="zh-TW" altLang="en-US" sz="12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2" name="向右箭號 22">
            <a:extLst>
              <a:ext uri="{FF2B5EF4-FFF2-40B4-BE49-F238E27FC236}">
                <a16:creationId xmlns:a16="http://schemas.microsoft.com/office/drawing/2014/main" xmlns="" id="{2D19DBCB-69F4-4D30-A361-9CDDF46E1C9B}"/>
              </a:ext>
            </a:extLst>
          </p:cNvPr>
          <p:cNvSpPr/>
          <p:nvPr/>
        </p:nvSpPr>
        <p:spPr>
          <a:xfrm rot="5400000">
            <a:off x="5438177" y="3113714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圓角矩形 23">
            <a:extLst>
              <a:ext uri="{FF2B5EF4-FFF2-40B4-BE49-F238E27FC236}">
                <a16:creationId xmlns:a16="http://schemas.microsoft.com/office/drawing/2014/main" xmlns="" id="{FA23CB74-4D6E-4C72-83D1-8707992C140F}"/>
              </a:ext>
            </a:extLst>
          </p:cNvPr>
          <p:cNvSpPr/>
          <p:nvPr/>
        </p:nvSpPr>
        <p:spPr>
          <a:xfrm>
            <a:off x="3864964" y="3401052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 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[Syntax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向右箭號 24">
            <a:extLst>
              <a:ext uri="{FF2B5EF4-FFF2-40B4-BE49-F238E27FC236}">
                <a16:creationId xmlns:a16="http://schemas.microsoft.com/office/drawing/2014/main" xmlns="" id="{7DF1F4EC-D4CA-4EB3-A996-F9AB9CAE31E3}"/>
              </a:ext>
            </a:extLst>
          </p:cNvPr>
          <p:cNvSpPr/>
          <p:nvPr/>
        </p:nvSpPr>
        <p:spPr>
          <a:xfrm rot="5400000">
            <a:off x="5438177" y="3756652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文字方塊 37">
            <a:extLst>
              <a:ext uri="{FF2B5EF4-FFF2-40B4-BE49-F238E27FC236}">
                <a16:creationId xmlns:a16="http://schemas.microsoft.com/office/drawing/2014/main" xmlns="" id="{6DAC3340-965F-4851-AA7A-8349933B3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715" y="3489158"/>
            <a:ext cx="24919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Concrete Parse tree( CPT/ CST)</a:t>
            </a:r>
            <a:endParaRPr lang="zh-TW" altLang="en-US" sz="12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xmlns="" id="{7AC752FE-AB07-49EE-BF20-B3414B59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7666" y="4101260"/>
            <a:ext cx="8121007" cy="21840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56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右箭號 25">
            <a:extLst>
              <a:ext uri="{FF2B5EF4-FFF2-40B4-BE49-F238E27FC236}">
                <a16:creationId xmlns:a16="http://schemas.microsoft.com/office/drawing/2014/main" xmlns="" id="{B9FA0FA0-0167-41AF-8394-A55E03B013F5}"/>
              </a:ext>
            </a:extLst>
          </p:cNvPr>
          <p:cNvSpPr/>
          <p:nvPr/>
        </p:nvSpPr>
        <p:spPr>
          <a:xfrm rot="5400000">
            <a:off x="5404424" y="518812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圓角矩形 26">
            <a:extLst>
              <a:ext uri="{FF2B5EF4-FFF2-40B4-BE49-F238E27FC236}">
                <a16:creationId xmlns:a16="http://schemas.microsoft.com/office/drawing/2014/main" xmlns="" id="{5040E264-6B29-4957-89CF-E8E4B2B30158}"/>
              </a:ext>
            </a:extLst>
          </p:cNvPr>
          <p:cNvSpPr/>
          <p:nvPr/>
        </p:nvSpPr>
        <p:spPr>
          <a:xfrm>
            <a:off x="3817937" y="807827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 Elaboration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[Semantic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" name="向右箭號 35">
            <a:extLst>
              <a:ext uri="{FF2B5EF4-FFF2-40B4-BE49-F238E27FC236}">
                <a16:creationId xmlns:a16="http://schemas.microsoft.com/office/drawing/2014/main" xmlns="" id="{C963194F-27EF-4810-99D6-83B3B8AF550D}"/>
              </a:ext>
            </a:extLst>
          </p:cNvPr>
          <p:cNvSpPr/>
          <p:nvPr/>
        </p:nvSpPr>
        <p:spPr>
          <a:xfrm rot="5400000">
            <a:off x="5356223" y="1161830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9464" name="Picture 3">
            <a:extLst>
              <a:ext uri="{FF2B5EF4-FFF2-40B4-BE49-F238E27FC236}">
                <a16:creationId xmlns:a16="http://schemas.microsoft.com/office/drawing/2014/main" xmlns="" id="{97C60233-8F63-4F41-8BCE-ABBCB060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92163" y="2005598"/>
            <a:ext cx="24669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圓角矩形 28">
            <a:extLst>
              <a:ext uri="{FF2B5EF4-FFF2-40B4-BE49-F238E27FC236}">
                <a16:creationId xmlns:a16="http://schemas.microsoft.com/office/drawing/2014/main" xmlns="" id="{C5C5CF3C-BBA3-418E-AE01-5BF64C446889}"/>
              </a:ext>
            </a:extLst>
          </p:cNvPr>
          <p:cNvSpPr/>
          <p:nvPr/>
        </p:nvSpPr>
        <p:spPr>
          <a:xfrm>
            <a:off x="3960370" y="3825634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endParaRPr lang="en-US" altLang="zh-TW" sz="1200" b="1" dirty="0">
              <a:solidFill>
                <a:srgbClr val="FFFF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 Elaboration</a:t>
            </a:r>
            <a:endParaRPr lang="en-US" altLang="zh-TW" sz="1200" b="1" dirty="0">
              <a:solidFill>
                <a:srgbClr val="FFFF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Intermediate Code Generator</a:t>
            </a:r>
            <a:endParaRPr lang="zh-TW" altLang="en-US" sz="1200" b="1" dirty="0">
              <a:solidFill>
                <a:srgbClr val="FFFF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向右箭號 29">
            <a:extLst>
              <a:ext uri="{FF2B5EF4-FFF2-40B4-BE49-F238E27FC236}">
                <a16:creationId xmlns:a16="http://schemas.microsoft.com/office/drawing/2014/main" xmlns="" id="{2540D02B-B080-4F85-957E-9198F7F920BB}"/>
              </a:ext>
            </a:extLst>
          </p:cNvPr>
          <p:cNvSpPr/>
          <p:nvPr/>
        </p:nvSpPr>
        <p:spPr>
          <a:xfrm rot="5400000">
            <a:off x="5453716" y="3469481"/>
            <a:ext cx="285750" cy="28892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向右箭號 30">
            <a:extLst>
              <a:ext uri="{FF2B5EF4-FFF2-40B4-BE49-F238E27FC236}">
                <a16:creationId xmlns:a16="http://schemas.microsoft.com/office/drawing/2014/main" xmlns="" id="{3265C681-A1CC-43E4-BE74-32EA2DBC3A38}"/>
              </a:ext>
            </a:extLst>
          </p:cNvPr>
          <p:cNvSpPr/>
          <p:nvPr/>
        </p:nvSpPr>
        <p:spPr>
          <a:xfrm rot="5400000">
            <a:off x="5431386" y="4260057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" name="矩形 38">
            <a:extLst>
              <a:ext uri="{FF2B5EF4-FFF2-40B4-BE49-F238E27FC236}">
                <a16:creationId xmlns:a16="http://schemas.microsoft.com/office/drawing/2014/main" xmlns="" id="{EFBF7791-ACB7-4DA1-B548-54BDBD4BF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744537"/>
            <a:ext cx="2190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Annotated  Abstract Syntax Tree (AST)</a:t>
            </a: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xmlns="" id="{4105296B-E7C5-47E2-A6EE-B88AC939F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4876801"/>
            <a:ext cx="2500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Non-optimized Intermediate Representation</a:t>
            </a:r>
          </a:p>
        </p:txBody>
      </p:sp>
      <p:pic>
        <p:nvPicPr>
          <p:cNvPr id="19470" name="Picture 16">
            <a:extLst>
              <a:ext uri="{FF2B5EF4-FFF2-40B4-BE49-F238E27FC236}">
                <a16:creationId xmlns:a16="http://schemas.microsoft.com/office/drawing/2014/main" xmlns="" id="{441084D2-A7A3-4202-9111-CC74E979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6986" y="1494632"/>
            <a:ext cx="4949095" cy="18923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71" name="Picture 17">
            <a:extLst>
              <a:ext uri="{FF2B5EF4-FFF2-40B4-BE49-F238E27FC236}">
                <a16:creationId xmlns:a16="http://schemas.microsoft.com/office/drawing/2014/main" xmlns="" id="{985A1930-6F58-4AA7-A693-E8E92CA0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9906" y="4641607"/>
            <a:ext cx="3397695" cy="169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83B0E8C-A4DC-4CBA-BBF8-0D4D59E208A3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47DB089-813E-4EA2-8E02-8BCD784EAE0B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xmlns="" id="{18700BC0-AEB8-4D03-AF02-27E5B5C52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1955352"/>
              </p:ext>
            </p:extLst>
          </p:nvPr>
        </p:nvGraphicFramePr>
        <p:xfrm>
          <a:off x="137221" y="4754613"/>
          <a:ext cx="2404690" cy="1582987"/>
        </p:xfrm>
        <a:graphic>
          <a:graphicData uri="http://schemas.openxmlformats.org/presentationml/2006/ole">
            <p:oleObj spid="_x0000_s30723" name="Bitmap Image" r:id="rId6" imgW="1895400" imgH="124776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2">
            <a:extLst>
              <a:ext uri="{FF2B5EF4-FFF2-40B4-BE49-F238E27FC236}">
                <a16:creationId xmlns:a16="http://schemas.microsoft.com/office/drawing/2014/main" xmlns="" id="{07994F0E-468F-4C0C-8530-5DAE8E571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424" y="1714933"/>
            <a:ext cx="304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31">
            <a:extLst>
              <a:ext uri="{FF2B5EF4-FFF2-40B4-BE49-F238E27FC236}">
                <a16:creationId xmlns:a16="http://schemas.microsoft.com/office/drawing/2014/main" xmlns="" id="{FE01A3EC-FE17-41BE-B92D-1BE425B426E1}"/>
              </a:ext>
            </a:extLst>
          </p:cNvPr>
          <p:cNvSpPr/>
          <p:nvPr/>
        </p:nvSpPr>
        <p:spPr>
          <a:xfrm>
            <a:off x="3921125" y="952934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 Optimizer</a:t>
            </a:r>
          </a:p>
        </p:txBody>
      </p:sp>
      <p:sp>
        <p:nvSpPr>
          <p:cNvPr id="7" name="向右箭號 33">
            <a:extLst>
              <a:ext uri="{FF2B5EF4-FFF2-40B4-BE49-F238E27FC236}">
                <a16:creationId xmlns:a16="http://schemas.microsoft.com/office/drawing/2014/main" xmlns="" id="{73E483EB-21EB-4DB4-B3A5-2C17D8DA3805}"/>
              </a:ext>
            </a:extLst>
          </p:cNvPr>
          <p:cNvSpPr/>
          <p:nvPr/>
        </p:nvSpPr>
        <p:spPr>
          <a:xfrm rot="5400000">
            <a:off x="5459412" y="1379971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向右箭號 34">
            <a:extLst>
              <a:ext uri="{FF2B5EF4-FFF2-40B4-BE49-F238E27FC236}">
                <a16:creationId xmlns:a16="http://schemas.microsoft.com/office/drawing/2014/main" xmlns="" id="{04D70E35-B407-4BEB-AFE1-2972778B36B7}"/>
              </a:ext>
            </a:extLst>
          </p:cNvPr>
          <p:cNvSpPr/>
          <p:nvPr/>
        </p:nvSpPr>
        <p:spPr>
          <a:xfrm rot="5400000">
            <a:off x="5459412" y="665596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圓角矩形 42">
            <a:extLst>
              <a:ext uri="{FF2B5EF4-FFF2-40B4-BE49-F238E27FC236}">
                <a16:creationId xmlns:a16="http://schemas.microsoft.com/office/drawing/2014/main" xmlns="" id="{41AE64C7-383C-464E-8EEE-0FCCF6B242B9}"/>
              </a:ext>
            </a:extLst>
          </p:cNvPr>
          <p:cNvSpPr/>
          <p:nvPr/>
        </p:nvSpPr>
        <p:spPr>
          <a:xfrm>
            <a:off x="4112457" y="3264910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Instruction Selection</a:t>
            </a:r>
          </a:p>
        </p:txBody>
      </p:sp>
      <p:sp>
        <p:nvSpPr>
          <p:cNvPr id="10" name="向右箭號 43">
            <a:extLst>
              <a:ext uri="{FF2B5EF4-FFF2-40B4-BE49-F238E27FC236}">
                <a16:creationId xmlns:a16="http://schemas.microsoft.com/office/drawing/2014/main" xmlns="" id="{3636DCE8-F21F-46FA-81E1-F0CD42539F55}"/>
              </a:ext>
            </a:extLst>
          </p:cNvPr>
          <p:cNvSpPr/>
          <p:nvPr/>
        </p:nvSpPr>
        <p:spPr>
          <a:xfrm rot="5400000">
            <a:off x="5543548" y="2903970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" name="向右箭號 44">
            <a:extLst>
              <a:ext uri="{FF2B5EF4-FFF2-40B4-BE49-F238E27FC236}">
                <a16:creationId xmlns:a16="http://schemas.microsoft.com/office/drawing/2014/main" xmlns="" id="{71A330BB-EC35-4B3E-BC66-3E84C3C55F75}"/>
              </a:ext>
            </a:extLst>
          </p:cNvPr>
          <p:cNvSpPr/>
          <p:nvPr/>
        </p:nvSpPr>
        <p:spPr>
          <a:xfrm rot="5400000">
            <a:off x="5650743" y="3803926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0492" name="Picture 3">
            <a:extLst>
              <a:ext uri="{FF2B5EF4-FFF2-40B4-BE49-F238E27FC236}">
                <a16:creationId xmlns:a16="http://schemas.microsoft.com/office/drawing/2014/main" xmlns="" id="{9FC08CB8-495A-4FFE-BD3B-DB7E46FF2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7839" y="4114000"/>
            <a:ext cx="8346054" cy="24067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40">
            <a:extLst>
              <a:ext uri="{FF2B5EF4-FFF2-40B4-BE49-F238E27FC236}">
                <a16:creationId xmlns:a16="http://schemas.microsoft.com/office/drawing/2014/main" xmlns="" id="{22F5B203-800A-4151-BFD0-C74A3E80B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1" y="1779287"/>
            <a:ext cx="2133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Optimized Intermediate Code with Symbolic registers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TW" sz="16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7" name="矩形 45">
            <a:extLst>
              <a:ext uri="{FF2B5EF4-FFF2-40B4-BE49-F238E27FC236}">
                <a16:creationId xmlns:a16="http://schemas.microsoft.com/office/drawing/2014/main" xmlns="" id="{77965B9D-F66F-4005-9F78-249CB1AB2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485" y="3508162"/>
            <a:ext cx="40930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Target ILOC code with  Virtual Registers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1D877BB-BEA1-49C6-B2FE-6B5A468DDF37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6BEB5C0-629B-44BE-B16B-278E2AB3ABA9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Date Placeholder 2">
            <a:extLst>
              <a:ext uri="{FF2B5EF4-FFF2-40B4-BE49-F238E27FC236}">
                <a16:creationId xmlns:a16="http://schemas.microsoft.com/office/drawing/2014/main" xmlns="" id="{C7EA2953-5E24-4199-B616-FCFB165B264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Even Semester 2017-18</a:t>
            </a:r>
          </a:p>
        </p:txBody>
      </p:sp>
      <p:sp>
        <p:nvSpPr>
          <p:cNvPr id="5" name="圓角矩形 42">
            <a:extLst>
              <a:ext uri="{FF2B5EF4-FFF2-40B4-BE49-F238E27FC236}">
                <a16:creationId xmlns:a16="http://schemas.microsoft.com/office/drawing/2014/main" xmlns="" id="{5445F575-6BAB-4FB1-8754-CD423BC7A7B8}"/>
              </a:ext>
            </a:extLst>
          </p:cNvPr>
          <p:cNvSpPr/>
          <p:nvPr/>
        </p:nvSpPr>
        <p:spPr>
          <a:xfrm>
            <a:off x="3981138" y="899458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Register Allocation</a:t>
            </a:r>
          </a:p>
        </p:txBody>
      </p:sp>
      <p:sp>
        <p:nvSpPr>
          <p:cNvPr id="6" name="向右箭號 43">
            <a:extLst>
              <a:ext uri="{FF2B5EF4-FFF2-40B4-BE49-F238E27FC236}">
                <a16:creationId xmlns:a16="http://schemas.microsoft.com/office/drawing/2014/main" xmlns="" id="{D55B8AC9-0D48-429D-A7B4-940B68643C44}"/>
              </a:ext>
            </a:extLst>
          </p:cNvPr>
          <p:cNvSpPr/>
          <p:nvPr/>
        </p:nvSpPr>
        <p:spPr>
          <a:xfrm rot="5400000">
            <a:off x="5506725" y="593070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向右箭號 44">
            <a:extLst>
              <a:ext uri="{FF2B5EF4-FFF2-40B4-BE49-F238E27FC236}">
                <a16:creationId xmlns:a16="http://schemas.microsoft.com/office/drawing/2014/main" xmlns="" id="{BEA79C99-2B2F-4067-A496-DC3F44AC8904}"/>
              </a:ext>
            </a:extLst>
          </p:cNvPr>
          <p:cNvSpPr/>
          <p:nvPr/>
        </p:nvSpPr>
        <p:spPr>
          <a:xfrm rot="5400000">
            <a:off x="5482913" y="1255058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圓角矩形 42">
            <a:extLst>
              <a:ext uri="{FF2B5EF4-FFF2-40B4-BE49-F238E27FC236}">
                <a16:creationId xmlns:a16="http://schemas.microsoft.com/office/drawing/2014/main" xmlns="" id="{41D16CA4-5FB0-4662-8063-BDBBFE61D9BA}"/>
              </a:ext>
            </a:extLst>
          </p:cNvPr>
          <p:cNvSpPr/>
          <p:nvPr/>
        </p:nvSpPr>
        <p:spPr>
          <a:xfrm>
            <a:off x="4181475" y="3765549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Instruction Scheduling</a:t>
            </a:r>
          </a:p>
        </p:txBody>
      </p:sp>
      <p:sp>
        <p:nvSpPr>
          <p:cNvPr id="9" name="向右箭號 43">
            <a:extLst>
              <a:ext uri="{FF2B5EF4-FFF2-40B4-BE49-F238E27FC236}">
                <a16:creationId xmlns:a16="http://schemas.microsoft.com/office/drawing/2014/main" xmlns="" id="{DC71B188-A19B-45A6-85CE-715BB11688C5}"/>
              </a:ext>
            </a:extLst>
          </p:cNvPr>
          <p:cNvSpPr/>
          <p:nvPr/>
        </p:nvSpPr>
        <p:spPr>
          <a:xfrm rot="5400000">
            <a:off x="5669406" y="3493951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向右箭號 44">
            <a:extLst>
              <a:ext uri="{FF2B5EF4-FFF2-40B4-BE49-F238E27FC236}">
                <a16:creationId xmlns:a16="http://schemas.microsoft.com/office/drawing/2014/main" xmlns="" id="{E8CD4E81-A5E6-4B91-A9D7-83F8A94B5642}"/>
              </a:ext>
            </a:extLst>
          </p:cNvPr>
          <p:cNvSpPr/>
          <p:nvPr/>
        </p:nvSpPr>
        <p:spPr>
          <a:xfrm rot="5400000">
            <a:off x="5694362" y="4210049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1515" name="Picture 3">
            <a:extLst>
              <a:ext uri="{FF2B5EF4-FFF2-40B4-BE49-F238E27FC236}">
                <a16:creationId xmlns:a16="http://schemas.microsoft.com/office/drawing/2014/main" xmlns="" id="{A02AEB33-ACE2-4047-AF6E-E2B163A5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534321"/>
            <a:ext cx="8059073" cy="199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4">
            <a:extLst>
              <a:ext uri="{FF2B5EF4-FFF2-40B4-BE49-F238E27FC236}">
                <a16:creationId xmlns:a16="http://schemas.microsoft.com/office/drawing/2014/main" xmlns="" id="{2CFAD83D-CCA3-4517-B629-BCAD31D06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6963" y="4538526"/>
            <a:ext cx="6934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Rectangle 13">
            <a:extLst>
              <a:ext uri="{FF2B5EF4-FFF2-40B4-BE49-F238E27FC236}">
                <a16:creationId xmlns:a16="http://schemas.microsoft.com/office/drawing/2014/main" xmlns="" id="{C626FA7E-7615-4E04-B350-6AEF595A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899458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Target ILOC code with  Permanent Registers</a:t>
            </a: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xmlns="" id="{19F3DC84-3571-4CB8-9D15-50E5FBA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816" y="3900350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4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Optimized Target ILOC code with  Permanent Registers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50214A-2F3E-4354-8301-CA8042BD8A2C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82D72C-691D-4FA6-A3EE-085DC4C6619B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C94E38E-DC66-4A74-A625-43A42ED07364}"/>
              </a:ext>
            </a:extLst>
          </p:cNvPr>
          <p:cNvSpPr txBox="1"/>
          <p:nvPr/>
        </p:nvSpPr>
        <p:spPr>
          <a:xfrm>
            <a:off x="142406" y="644577"/>
            <a:ext cx="11907187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71500" indent="-571500" algn="just">
              <a:buFontTx/>
              <a:buChar char="-"/>
            </a:pPr>
            <a:r>
              <a:rPr lang="en-US" sz="3200" dirty="0"/>
              <a:t>Role of computing increases everyday.</a:t>
            </a:r>
          </a:p>
          <a:p>
            <a:pPr marL="571500" indent="-571500" algn="just">
              <a:buFontTx/>
              <a:buChar char="-"/>
            </a:pPr>
            <a:endParaRPr lang="en-US" sz="3200" dirty="0"/>
          </a:p>
          <a:p>
            <a:pPr marL="571500" indent="-571500" algn="just">
              <a:buFontTx/>
              <a:buChar char="-"/>
            </a:pPr>
            <a:r>
              <a:rPr lang="en-US" sz="3200" dirty="0"/>
              <a:t>There are many tools and apps in internet and mobile devices.</a:t>
            </a:r>
          </a:p>
          <a:p>
            <a:pPr marL="571500" indent="-571500" algn="just">
              <a:buFontTx/>
              <a:buChar char="-"/>
            </a:pPr>
            <a:endParaRPr lang="en-US" sz="3200" dirty="0"/>
          </a:p>
          <a:p>
            <a:pPr marL="571500" indent="-571500" algn="just">
              <a:buFontTx/>
              <a:buChar char="-"/>
            </a:pPr>
            <a:r>
              <a:rPr lang="en-US" sz="3200" dirty="0"/>
              <a:t>All of these tools and apps provide lower level abstraction of the underlying hardware, through suitable computer programs (software).</a:t>
            </a:r>
          </a:p>
          <a:p>
            <a:pPr marL="571500" indent="-571500" algn="just">
              <a:buFontTx/>
              <a:buChar char="-"/>
            </a:pPr>
            <a:endParaRPr lang="en-US" sz="3200" dirty="0"/>
          </a:p>
          <a:p>
            <a:pPr marL="571500" indent="-571500" algn="just">
              <a:buFontTx/>
              <a:buChar char="-"/>
            </a:pPr>
            <a:r>
              <a:rPr lang="en-US" sz="3200" dirty="0"/>
              <a:t>These software are translated by a tool called ‘</a:t>
            </a:r>
            <a:r>
              <a:rPr lang="en-US" sz="3200" dirty="0">
                <a:solidFill>
                  <a:srgbClr val="FF0000"/>
                </a:solidFill>
              </a:rPr>
              <a:t>compiler</a:t>
            </a:r>
            <a:r>
              <a:rPr lang="en-US" sz="3200" dirty="0"/>
              <a:t>’.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94440BE-3D11-4DC4-9A54-A4A87A8030D2}"/>
              </a:ext>
            </a:extLst>
          </p:cNvPr>
          <p:cNvSpPr/>
          <p:nvPr/>
        </p:nvSpPr>
        <p:spPr>
          <a:xfrm>
            <a:off x="394741" y="5462161"/>
            <a:ext cx="555635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Compiler – is a computer program that translates other programs to prepare them for execution.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CEDB6EB-B27C-43B3-867B-A2C6EE087D09}"/>
              </a:ext>
            </a:extLst>
          </p:cNvPr>
          <p:cNvSpPr/>
          <p:nvPr/>
        </p:nvSpPr>
        <p:spPr>
          <a:xfrm>
            <a:off x="6148466" y="5213862"/>
            <a:ext cx="595359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Objective of CD course – </a:t>
            </a:r>
            <a:r>
              <a:rPr lang="en-US" sz="2400" b="1" dirty="0">
                <a:solidFill>
                  <a:srgbClr val="002060"/>
                </a:solidFill>
              </a:rPr>
              <a:t>is to present the fundamental techniques and underlying challenges of automatic translations to build compiler.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47F756-E982-4C56-88B5-026681F7B88B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08249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93044A84-9ED6-44CD-AB43-D425E94C3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5403562"/>
              </p:ext>
            </p:extLst>
          </p:nvPr>
        </p:nvGraphicFramePr>
        <p:xfrm>
          <a:off x="132252" y="314793"/>
          <a:ext cx="5300001" cy="6385810"/>
        </p:xfrm>
        <a:graphic>
          <a:graphicData uri="http://schemas.openxmlformats.org/presentationml/2006/ole">
            <p:oleObj spid="_x0000_s21614" name="Bitmap Image" r:id="rId3" imgW="3171960" imgH="4010040" progId="Paint.Picture">
              <p:embed/>
            </p:oleObj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13724E-97F4-427C-A4B0-6A968FE33AA3}"/>
              </a:ext>
            </a:extLst>
          </p:cNvPr>
          <p:cNvSpPr txBox="1"/>
          <p:nvPr/>
        </p:nvSpPr>
        <p:spPr>
          <a:xfrm>
            <a:off x="132251" y="-27269"/>
            <a:ext cx="2371105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Another Example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90C97476-C37C-459C-B28B-27C882A2B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6275570"/>
              </p:ext>
            </p:extLst>
          </p:nvPr>
        </p:nvGraphicFramePr>
        <p:xfrm>
          <a:off x="5642115" y="369840"/>
          <a:ext cx="6200775" cy="6372225"/>
        </p:xfrm>
        <a:graphic>
          <a:graphicData uri="http://schemas.openxmlformats.org/presentationml/2006/ole">
            <p:oleObj spid="_x0000_s21615" name="Bitmap Image" r:id="rId4" imgW="6200640" imgH="6372360" progId="Paint.Picture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4C60F-763B-4478-8AB4-D05FF811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7" y="2598659"/>
            <a:ext cx="10515600" cy="1325563"/>
          </a:xfrm>
        </p:spPr>
        <p:txBody>
          <a:bodyPr/>
          <a:lstStyle/>
          <a:p>
            <a:r>
              <a:rPr lang="en-US" dirty="0"/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xmlns="" val="28994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FCB2DBB-83D4-40C4-9D8F-DA543E5DE3DB}"/>
              </a:ext>
            </a:extLst>
          </p:cNvPr>
          <p:cNvSpPr/>
          <p:nvPr/>
        </p:nvSpPr>
        <p:spPr>
          <a:xfrm>
            <a:off x="184878" y="720087"/>
            <a:ext cx="11777273" cy="33547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A compiler is a tool that translates software written in one language into another language. 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To translate text from one language to another, the tool must understand both the forms.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syntax, and content, or meaning, of the input language.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rules that govern syntax and meaning in the output language. 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Finally, it needs a scheme for mapping content from the source language to the target language.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D81B172-167B-43B3-AD3B-BCFCA6682B28}"/>
              </a:ext>
            </a:extLst>
          </p:cNvPr>
          <p:cNvSpPr/>
          <p:nvPr/>
        </p:nvSpPr>
        <p:spPr>
          <a:xfrm>
            <a:off x="184878" y="4040155"/>
            <a:ext cx="6096000" cy="297428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structure of a typical compiler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  <a:latin typeface="Times-Roman"/>
              </a:rPr>
              <a:t>A front end </a:t>
            </a:r>
            <a:r>
              <a:rPr lang="en-US" dirty="0">
                <a:latin typeface="Times-Roman"/>
              </a:rPr>
              <a:t>to deal with the source language.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  <a:latin typeface="Times-Roman"/>
              </a:rPr>
              <a:t>A back end </a:t>
            </a:r>
            <a:r>
              <a:rPr lang="en-US" dirty="0">
                <a:latin typeface="Times-Roman"/>
              </a:rPr>
              <a:t>to deal with the target language.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  <a:latin typeface="Times-Roman"/>
              </a:rPr>
              <a:t>Connecting</a:t>
            </a:r>
            <a:r>
              <a:rPr lang="en-US" dirty="0">
                <a:latin typeface="Times-Roman"/>
              </a:rPr>
              <a:t> the front end and the back end, </a:t>
            </a:r>
          </a:p>
          <a:p>
            <a:pPr marL="800100" lvl="1" indent="-342900">
              <a:buAutoNum type="arabicParenBoth"/>
            </a:pPr>
            <a:r>
              <a:rPr lang="en-US" dirty="0">
                <a:latin typeface="Times-Roman"/>
              </a:rPr>
              <a:t>it has a formal structure for representing the program in an intermediate form whose meaning is largely independent of either language.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-Roman"/>
              </a:rPr>
              <a:t>To improve the translation, a compiler often includes an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optimizer</a:t>
            </a:r>
            <a:r>
              <a:rPr lang="en-US" dirty="0">
                <a:latin typeface="Times-Roman"/>
              </a:rPr>
              <a:t> that analyzes and rewrites that intermediate form.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081C4DC5-3A3F-4DBD-8A72-78F465A18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8777633"/>
              </p:ext>
            </p:extLst>
          </p:nvPr>
        </p:nvGraphicFramePr>
        <p:xfrm>
          <a:off x="6401603" y="5283761"/>
          <a:ext cx="5560548" cy="1265504"/>
        </p:xfrm>
        <a:graphic>
          <a:graphicData uri="http://schemas.openxmlformats.org/presentationml/2006/ole">
            <p:oleObj spid="_x0000_s3292" name="Bitmap Image" r:id="rId4" imgW="4143240" imgH="942840" progId="Paint.Picture">
              <p:embed/>
            </p:oleObj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CFC08B2D-D7A8-4BC3-B9E0-973E4E14D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1048974"/>
              </p:ext>
            </p:extLst>
          </p:nvPr>
        </p:nvGraphicFramePr>
        <p:xfrm>
          <a:off x="6664533" y="3998465"/>
          <a:ext cx="4428187" cy="1154267"/>
        </p:xfrm>
        <a:graphic>
          <a:graphicData uri="http://schemas.openxmlformats.org/presentationml/2006/ole">
            <p:oleObj spid="_x0000_s3293" name="Bitmap Image" r:id="rId5" imgW="4019400" imgH="1047600" progId="Paint.Picture">
              <p:embed/>
            </p:oleObj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5BECE2-6245-472C-8F47-AD58C03CFC6E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5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FBE367-38B1-4CBD-BAA8-D8B64BC1ADB9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D5983B-64CE-45ED-9618-F21755245424}"/>
              </a:ext>
            </a:extLst>
          </p:cNvPr>
          <p:cNvSpPr txBox="1"/>
          <p:nvPr/>
        </p:nvSpPr>
        <p:spPr>
          <a:xfrm>
            <a:off x="157655" y="586284"/>
            <a:ext cx="1174767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Computer programs are sequence of operations written, following a programming language.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processors will executed these operations.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These operations are to be translated into hundreds of machine operations before its execution – this translation is done by Compiler.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BF9D0F-8397-4F4F-8653-4A43EA806293}"/>
              </a:ext>
            </a:extLst>
          </p:cNvPr>
          <p:cNvSpPr txBox="1"/>
          <p:nvPr/>
        </p:nvSpPr>
        <p:spPr>
          <a:xfrm>
            <a:off x="110360" y="3363280"/>
            <a:ext cx="12013323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classic notion of a compiler, the output program is expressed in the operations available on some specific processor, called target machine.  Called as </a:t>
            </a:r>
            <a:r>
              <a:rPr lang="en-US" sz="2400" b="1" dirty="0">
                <a:solidFill>
                  <a:srgbClr val="FF0000"/>
                </a:solidFill>
              </a:rPr>
              <a:t>source-to-target compilers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Typical “source” languages might be c, </a:t>
            </a:r>
            <a:r>
              <a:rPr lang="en-US" sz="2400" dirty="0" err="1">
                <a:solidFill>
                  <a:srgbClr val="FF0000"/>
                </a:solidFill>
              </a:rPr>
              <a:t>c++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fortran</a:t>
            </a:r>
            <a:r>
              <a:rPr lang="en-US" sz="2400" dirty="0">
                <a:solidFill>
                  <a:srgbClr val="FF0000"/>
                </a:solidFill>
              </a:rPr>
              <a:t> and Java.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“target” language is usually the instruction set of some processor.</a:t>
            </a: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28927B90-39CB-47B4-B6E5-E0603D57E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0970464"/>
              </p:ext>
            </p:extLst>
          </p:nvPr>
        </p:nvGraphicFramePr>
        <p:xfrm>
          <a:off x="2864144" y="4205472"/>
          <a:ext cx="5869952" cy="1671577"/>
        </p:xfrm>
        <a:graphic>
          <a:graphicData uri="http://schemas.openxmlformats.org/presentationml/2006/ole">
            <p:oleObj spid="_x0000_s6247" name="Bitmap Image" r:id="rId3" imgW="2876400" imgH="819000" progId="Paint.Pictur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1960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FBE367-38B1-4CBD-BAA8-D8B64BC1ADB9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027FA9-D8C0-4C6B-B8C1-015A79E16DDA}"/>
              </a:ext>
            </a:extLst>
          </p:cNvPr>
          <p:cNvSpPr txBox="1"/>
          <p:nvPr/>
        </p:nvSpPr>
        <p:spPr>
          <a:xfrm>
            <a:off x="182014" y="662151"/>
            <a:ext cx="1171378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There are compilers that translate a program in one programming language to another human-oriented programming language they are called </a:t>
            </a:r>
            <a:r>
              <a:rPr lang="en-US" sz="2400" b="1" dirty="0">
                <a:solidFill>
                  <a:srgbClr val="FF0000"/>
                </a:solidFill>
              </a:rPr>
              <a:t>source-to-source compiler</a:t>
            </a:r>
            <a:r>
              <a:rPr lang="en-US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Example - </a:t>
            </a:r>
            <a:r>
              <a:rPr lang="en-US" sz="2400" dirty="0"/>
              <a:t>In some research activities, a given program is converted to a C program and then the C compiler is used for converting that to a target program.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B36526-5B5E-4CED-98C3-C264B97F28FC}"/>
              </a:ext>
            </a:extLst>
          </p:cNvPr>
          <p:cNvSpPr txBox="1"/>
          <p:nvPr/>
        </p:nvSpPr>
        <p:spPr>
          <a:xfrm>
            <a:off x="182014" y="2735352"/>
            <a:ext cx="1182797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There is another type of translator called interpreter. It takes each operation of the input program, translate it and execute it before going to the next operation.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					Example – </a:t>
            </a:r>
            <a:r>
              <a:rPr lang="en-US" sz="2400" dirty="0"/>
              <a:t>Perl, Scheme and APL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CB62269C-F7D7-4036-BCDA-0F7978B05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5005948"/>
              </p:ext>
            </p:extLst>
          </p:nvPr>
        </p:nvGraphicFramePr>
        <p:xfrm>
          <a:off x="453361" y="3542143"/>
          <a:ext cx="3384122" cy="1042169"/>
        </p:xfrm>
        <a:graphic>
          <a:graphicData uri="http://schemas.openxmlformats.org/presentationml/2006/ole">
            <p:oleObj spid="_x0000_s7364" name="Bitmap Image" r:id="rId3" imgW="2752560" imgH="847800" progId="Paint.Picture">
              <p:embed/>
            </p:oleObj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7958BF-45E4-4511-8050-EFF8BA90C30D}"/>
              </a:ext>
            </a:extLst>
          </p:cNvPr>
          <p:cNvSpPr txBox="1"/>
          <p:nvPr/>
        </p:nvSpPr>
        <p:spPr>
          <a:xfrm>
            <a:off x="182014" y="4764375"/>
            <a:ext cx="7943841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Some languages includes both compilation and interpretation.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Example – </a:t>
            </a:r>
            <a:r>
              <a:rPr lang="en-US" sz="2400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Compilation : Java Program to </a:t>
            </a:r>
            <a:r>
              <a:rPr lang="en-US" sz="2400" dirty="0" err="1"/>
              <a:t>ByteCode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Interpretation: by JVM, to run the </a:t>
            </a:r>
            <a:r>
              <a:rPr lang="en-US" sz="2400" dirty="0" err="1"/>
              <a:t>ByteCode</a:t>
            </a:r>
            <a:r>
              <a:rPr lang="en-US" sz="2400" dirty="0"/>
              <a:t>.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3C770892-29A4-48A4-AD03-39826FAF3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2693453"/>
              </p:ext>
            </p:extLst>
          </p:nvPr>
        </p:nvGraphicFramePr>
        <p:xfrm>
          <a:off x="8394492" y="4808552"/>
          <a:ext cx="3718678" cy="1499561"/>
        </p:xfrm>
        <a:graphic>
          <a:graphicData uri="http://schemas.openxmlformats.org/presentationml/2006/ole">
            <p:oleObj spid="_x0000_s7365" name="Bitmap Image" r:id="rId4" imgW="2676600" imgH="857160" progId="Paint.Picture">
              <p:embed/>
            </p:oleObj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4E07AF4-A8CF-425D-A09D-B3C6CF59C1D9}"/>
              </a:ext>
            </a:extLst>
          </p:cNvPr>
          <p:cNvSpPr txBox="1"/>
          <p:nvPr/>
        </p:nvSpPr>
        <p:spPr>
          <a:xfrm>
            <a:off x="103186" y="6424066"/>
            <a:ext cx="112001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Some implementations of JVM include a compiler again that executes at runtime, called as </a:t>
            </a:r>
            <a:r>
              <a:rPr lang="en-US" b="1" i="1" dirty="0">
                <a:solidFill>
                  <a:srgbClr val="FF0000"/>
                </a:solidFill>
              </a:rPr>
              <a:t>Just-in-Time (JIT)</a:t>
            </a:r>
            <a:r>
              <a:rPr lang="en-US" dirty="0"/>
              <a:t> compiler.</a:t>
            </a:r>
          </a:p>
        </p:txBody>
      </p:sp>
    </p:spTree>
    <p:extLst>
      <p:ext uri="{BB962C8B-B14F-4D97-AF65-F5344CB8AC3E}">
        <p14:creationId xmlns:p14="http://schemas.microsoft.com/office/powerpoint/2010/main" xmlns="" val="261506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FBE367-38B1-4CBD-BAA8-D8B64BC1ADB9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DE54C1-E770-4BAE-B563-96B1BEB6EB2C}"/>
              </a:ext>
            </a:extLst>
          </p:cNvPr>
          <p:cNvSpPr txBox="1"/>
          <p:nvPr/>
        </p:nvSpPr>
        <p:spPr>
          <a:xfrm>
            <a:off x="204952" y="804041"/>
            <a:ext cx="11698014" cy="35314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Thus, compiler is a large and complex system – has many components – the components are interconnected.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Design and implementing a compiler is a good exercise in software engineering.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Building a successful compiler require expertise in algorithms, engineering and planning. </a:t>
            </a:r>
          </a:p>
        </p:txBody>
      </p:sp>
    </p:spTree>
    <p:extLst>
      <p:ext uri="{BB962C8B-B14F-4D97-AF65-F5344CB8AC3E}">
        <p14:creationId xmlns:p14="http://schemas.microsoft.com/office/powerpoint/2010/main" xmlns="" val="102533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FBE367-38B1-4CBD-BAA8-D8B64BC1ADB9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FA52641-F8DA-4AA0-8D3D-13252CC7F89D}"/>
              </a:ext>
            </a:extLst>
          </p:cNvPr>
          <p:cNvSpPr/>
          <p:nvPr/>
        </p:nvSpPr>
        <p:spPr>
          <a:xfrm>
            <a:off x="304349" y="721852"/>
            <a:ext cx="5639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Myriad-BoldItalic"/>
              </a:rPr>
              <a:t>The Fundamental Principles of Compilation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4977F65-24CB-4C7D-BD31-966A718E9B7A}"/>
              </a:ext>
            </a:extLst>
          </p:cNvPr>
          <p:cNvSpPr/>
          <p:nvPr/>
        </p:nvSpPr>
        <p:spPr>
          <a:xfrm>
            <a:off x="149901" y="1382149"/>
            <a:ext cx="116323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Compilers are large, complex, carefully engineered objects.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There are two fundamental principles that a compiler writer must keep in mind at all times.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B05EFA-8175-42A5-9617-F2BA3FFDF749}"/>
              </a:ext>
            </a:extLst>
          </p:cNvPr>
          <p:cNvSpPr/>
          <p:nvPr/>
        </p:nvSpPr>
        <p:spPr>
          <a:xfrm>
            <a:off x="956889" y="3677737"/>
            <a:ext cx="10299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-Roman"/>
              </a:rPr>
              <a:t>The first principle </a:t>
            </a:r>
            <a:r>
              <a:rPr lang="en-US" sz="2400" b="1" dirty="0">
                <a:solidFill>
                  <a:srgbClr val="FF0000"/>
                </a:solidFill>
                <a:latin typeface="Times-Roman"/>
              </a:rPr>
              <a:t>– “</a:t>
            </a:r>
            <a:r>
              <a:rPr lang="en-US" sz="2400" b="1" i="1" dirty="0">
                <a:solidFill>
                  <a:srgbClr val="FF0000"/>
                </a:solidFill>
                <a:latin typeface="Times-Italic"/>
              </a:rPr>
              <a:t>The compiler must preserve the meaning of the program being compiled”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F45BD4-54E4-47FD-BB81-19205798E865}"/>
              </a:ext>
            </a:extLst>
          </p:cNvPr>
          <p:cNvSpPr/>
          <p:nvPr/>
        </p:nvSpPr>
        <p:spPr>
          <a:xfrm>
            <a:off x="999908" y="4821459"/>
            <a:ext cx="10997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-Roman"/>
              </a:rPr>
              <a:t>The second principle – </a:t>
            </a:r>
            <a:r>
              <a:rPr lang="en-US" sz="2400" b="1" dirty="0">
                <a:solidFill>
                  <a:srgbClr val="FF0000"/>
                </a:solidFill>
                <a:latin typeface="Times-Roman"/>
              </a:rPr>
              <a:t>“</a:t>
            </a:r>
            <a:r>
              <a:rPr lang="en-US" sz="2400" b="1" i="1" dirty="0">
                <a:solidFill>
                  <a:srgbClr val="FF0000"/>
                </a:solidFill>
              </a:rPr>
              <a:t>The compiler must improve the input program in some discernible way”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951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3143</Words>
  <Application>Microsoft Office PowerPoint</Application>
  <PresentationFormat>Custom</PresentationFormat>
  <Paragraphs>388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Thank you….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Jeyakumar G (CSE)</dc:creator>
  <cp:lastModifiedBy>RAVELLA ABHINAV</cp:lastModifiedBy>
  <cp:revision>119</cp:revision>
  <dcterms:created xsi:type="dcterms:W3CDTF">2022-07-21T04:25:12Z</dcterms:created>
  <dcterms:modified xsi:type="dcterms:W3CDTF">2022-08-27T14:34:36Z</dcterms:modified>
</cp:coreProperties>
</file>