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6" r:id="rId6"/>
    <p:sldId id="259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72" r:id="rId21"/>
    <p:sldId id="287" r:id="rId22"/>
    <p:sldId id="260" r:id="rId23"/>
    <p:sldId id="283" r:id="rId24"/>
    <p:sldId id="284" r:id="rId25"/>
    <p:sldId id="285" r:id="rId26"/>
    <p:sldId id="288" r:id="rId27"/>
    <p:sldId id="261" r:id="rId28"/>
    <p:sldId id="262" r:id="rId29"/>
    <p:sldId id="289" r:id="rId30"/>
    <p:sldId id="290" r:id="rId31"/>
    <p:sldId id="292" r:id="rId32"/>
    <p:sldId id="291" r:id="rId33"/>
    <p:sldId id="293" r:id="rId34"/>
    <p:sldId id="299" r:id="rId35"/>
    <p:sldId id="297" r:id="rId36"/>
    <p:sldId id="298" r:id="rId37"/>
    <p:sldId id="294" r:id="rId38"/>
    <p:sldId id="295" r:id="rId39"/>
    <p:sldId id="296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1" r:id="rId51"/>
    <p:sldId id="312" r:id="rId52"/>
    <p:sldId id="310" r:id="rId53"/>
    <p:sldId id="313" r:id="rId54"/>
    <p:sldId id="314" r:id="rId55"/>
    <p:sldId id="315" r:id="rId56"/>
    <p:sldId id="316" r:id="rId57"/>
    <p:sldId id="317" r:id="rId58"/>
    <p:sldId id="318" r:id="rId59"/>
    <p:sldId id="322" r:id="rId60"/>
    <p:sldId id="319" r:id="rId61"/>
    <p:sldId id="320" r:id="rId62"/>
    <p:sldId id="323" r:id="rId63"/>
    <p:sldId id="324" r:id="rId64"/>
    <p:sldId id="328" r:id="rId65"/>
    <p:sldId id="325" r:id="rId66"/>
    <p:sldId id="326" r:id="rId67"/>
    <p:sldId id="327" r:id="rId68"/>
    <p:sldId id="263" r:id="rId69"/>
    <p:sldId id="26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1.wmf"/><Relationship Id="rId1" Type="http://schemas.openxmlformats.org/officeDocument/2006/relationships/image" Target="../media/image17.wmf"/><Relationship Id="rId4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3.wmf"/><Relationship Id="rId1" Type="http://schemas.openxmlformats.org/officeDocument/2006/relationships/image" Target="../media/image26.wmf"/><Relationship Id="rId5" Type="http://schemas.openxmlformats.org/officeDocument/2006/relationships/image" Target="../media/image24.wmf"/><Relationship Id="rId4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5.wmf"/><Relationship Id="rId4" Type="http://schemas.openxmlformats.org/officeDocument/2006/relationships/image" Target="../media/image3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5.wmf"/><Relationship Id="rId1" Type="http://schemas.openxmlformats.org/officeDocument/2006/relationships/image" Target="../media/image4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2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4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9.wmf"/><Relationship Id="rId1" Type="http://schemas.openxmlformats.org/officeDocument/2006/relationships/image" Target="../media/image4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49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44.wmf"/><Relationship Id="rId5" Type="http://schemas.openxmlformats.org/officeDocument/2006/relationships/image" Target="../media/image45.wmf"/><Relationship Id="rId4" Type="http://schemas.openxmlformats.org/officeDocument/2006/relationships/image" Target="../media/image4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65.wmf"/><Relationship Id="rId1" Type="http://schemas.openxmlformats.org/officeDocument/2006/relationships/image" Target="../media/image67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8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B8E8-8907-4294-9412-59B0053A8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8F867-1BD5-4EB1-A00C-7ECEC19D5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F91F-93F6-44F4-85D6-61633737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A3D-F809-45C6-A605-A6AC28AACC3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A176-483D-4D0F-8A42-707AEEB5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DAD1-08FB-46C5-B793-61B0C580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44F1-8E10-4972-8E6C-0BF2163E4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7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6B97-2107-42DD-A0AF-C7705A6C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F493A-A80D-4572-9ECC-512BB03D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5202-4739-4CF3-AF9A-8E948FA4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A3D-F809-45C6-A605-A6AC28AACC3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764B9-F8E3-443E-A0BD-82D7A0B4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B5F0-8AC1-40A0-9FB5-1B234AB1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44F1-8E10-4972-8E6C-0BF2163E4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D82C2-5784-4D67-98A3-0E42D8B00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52657-03E3-4805-BB62-416F26997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2988-1C51-40BA-98D4-3627EAAB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A3D-F809-45C6-A605-A6AC28AACC3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FB10-EA8F-43B6-847D-6E5BFBC6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D9DF-7C65-4822-B6A4-54130D93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44F1-8E10-4972-8E6C-0BF2163E4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4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372A-AB06-4031-8758-ED148C08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6C36-4BF2-4FAE-BF43-B4D46867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E5EC-B079-42BF-A8A1-C40D96D6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A3D-F809-45C6-A605-A6AC28AACC3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89BC7-B65E-4852-BEAA-D5B8C39D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A16E-CD21-412D-9030-08260B47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44F1-8E10-4972-8E6C-0BF2163E4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9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DD06-ADCF-47EE-B885-94DF5E28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34FBB-8B5C-41DE-AB53-D89776BDC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9873-0F95-4971-B417-724464A5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A3D-F809-45C6-A605-A6AC28AACC3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831E9-37BF-4671-B010-B79D801C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AF08-3BA2-4FFF-B901-8E3567F1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44F1-8E10-4972-8E6C-0BF2163E4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2AD3-777B-49E6-B54A-4CD9ABDA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5800-5C78-4ACE-A182-821A8F688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DAC70-DEEA-482D-8356-7F6F26954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5DADE-DF45-4ED4-93CA-52D9E834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A3D-F809-45C6-A605-A6AC28AACC3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6ECD9-84C6-40FF-90E5-E7218AC9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E8F94-DF34-4AE5-9619-84728AAF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44F1-8E10-4972-8E6C-0BF2163E4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8624-4C77-492E-9503-B3553D9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4DA17-63C5-4D76-8935-58AD9969E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AA761-298F-428F-AC7B-4C80E317A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782D6-5337-42D7-8912-7C6053C50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F3FE5-D6EA-4F63-91DF-EF98CE0B1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E127B-CD6F-4CB7-9917-F7D493DD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A3D-F809-45C6-A605-A6AC28AACC3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1BBB8-9F67-4372-A860-BC1B8913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84EEF-F58A-4E06-B700-F1C6D194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44F1-8E10-4972-8E6C-0BF2163E4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CC6A-23BF-4695-84FA-21C6CC3C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B58B7-B6F5-4ECD-911D-95276364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A3D-F809-45C6-A605-A6AC28AACC3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1FA45-54ED-4CAE-9E7A-AF76A46D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08FB3-DCA0-488E-AAC9-6847B1A2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44F1-8E10-4972-8E6C-0BF2163E4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A9A4C-9996-41CC-95F8-93DC1C19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A3D-F809-45C6-A605-A6AC28AACC3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5F991-D221-4DF8-8D16-A965FBE3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30AE4-7E2E-4BB8-A1D1-D02F789E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44F1-8E10-4972-8E6C-0BF2163E4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F5E3-F83A-4D5E-83DD-279F5CC7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1C82-643B-4D7B-9722-B991F70E5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4013C-F9AE-4756-8CCF-EFCB0E67A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2A8CB-D1E8-40FF-AFFC-591D9A15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A3D-F809-45C6-A605-A6AC28AACC3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3BD41-31D2-49EE-B8A6-6D7CAF4F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04C8E-1650-4052-A1D7-4E45EBFC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44F1-8E10-4972-8E6C-0BF2163E4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BDC4-5CD2-4661-8296-8FC51C3E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B73C0-EA45-44BE-9431-4A213AE83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A3FCF-0163-431C-AE95-8559E5D86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7037D-21F4-49D6-A88E-44CD6C34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A3D-F809-45C6-A605-A6AC28AACC3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CA110-E6E7-47E7-B515-26815473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DC395-9BBD-465F-AE1F-FAE3DBB9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44F1-8E10-4972-8E6C-0BF2163E4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5FF08-4000-479C-B94A-3691A54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BB565-194F-4B1E-8871-A19E30BA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CD67A-961C-4142-B45E-38303ADE8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75A3D-F809-45C6-A605-A6AC28AACC3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B740-C96E-4052-8E87-E0EAEA6CE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54FF9-2E38-4C6A-B595-40F9523E4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944F1-8E10-4972-8E6C-0BF2163E4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8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2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3.png"/><Relationship Id="rId4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5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4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4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4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45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4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4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4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4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5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55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6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64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66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6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68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D5DE59-B596-4C51-824D-3EC11F8FF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294787"/>
              </p:ext>
            </p:extLst>
          </p:nvPr>
        </p:nvGraphicFramePr>
        <p:xfrm>
          <a:off x="6772934" y="42204"/>
          <a:ext cx="5376862" cy="669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Bitmap Image" r:id="rId3" imgW="4048200" imgH="4809960" progId="PBrush">
                  <p:embed/>
                </p:oleObj>
              </mc:Choice>
              <mc:Fallback>
                <p:oleObj name="Bitmap Image" r:id="rId3" imgW="4048200" imgH="4809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2934" y="42204"/>
                        <a:ext cx="5376862" cy="669108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171453-B217-4954-BFBB-49F34C392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19483"/>
              </p:ext>
            </p:extLst>
          </p:nvPr>
        </p:nvGraphicFramePr>
        <p:xfrm>
          <a:off x="154927" y="79828"/>
          <a:ext cx="6513159" cy="662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Bitmap Image" r:id="rId5" imgW="4124160" imgH="4105440" progId="PBrush">
                  <p:embed/>
                </p:oleObj>
              </mc:Choice>
              <mc:Fallback>
                <p:oleObj name="Bitmap Image" r:id="rId5" imgW="4124160" imgH="410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27" y="79828"/>
                        <a:ext cx="6513159" cy="662944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17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0EF8E-3330-4214-9137-36B6C9E31C00}"/>
              </a:ext>
            </a:extLst>
          </p:cNvPr>
          <p:cNvSpPr txBox="1"/>
          <p:nvPr/>
        </p:nvSpPr>
        <p:spPr>
          <a:xfrm>
            <a:off x="2717800" y="46166"/>
            <a:ext cx="31242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Why Not Regular Expressions?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FE64B26-632D-412C-BF95-C2E13BC772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250390"/>
              </p:ext>
            </p:extLst>
          </p:nvPr>
        </p:nvGraphicFramePr>
        <p:xfrm>
          <a:off x="1049567" y="622612"/>
          <a:ext cx="7272211" cy="108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Bitmap Image" r:id="rId3" imgW="4400640" imgH="657360" progId="PBrush">
                  <p:embed/>
                </p:oleObj>
              </mc:Choice>
              <mc:Fallback>
                <p:oleObj name="Bitmap Image" r:id="rId3" imgW="4400640" imgH="65736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28D024B-B819-4674-B69E-7BEF2C3702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9567" y="622612"/>
                        <a:ext cx="7272211" cy="108610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F24323-B578-4828-A7D4-7BF1107E9339}"/>
              </a:ext>
            </a:extLst>
          </p:cNvPr>
          <p:cNvSpPr txBox="1"/>
          <p:nvPr/>
        </p:nvSpPr>
        <p:spPr>
          <a:xfrm>
            <a:off x="494070" y="1869668"/>
            <a:ext cx="1158485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This </a:t>
            </a:r>
            <a:r>
              <a:rPr lang="en-US" sz="2400" b="1" i="1" dirty="0">
                <a:solidFill>
                  <a:srgbClr val="FF0000"/>
                </a:solidFill>
                <a:latin typeface="Times-RomanSC"/>
              </a:rPr>
              <a:t>RE</a:t>
            </a:r>
            <a:r>
              <a:rPr lang="en-US" sz="2400" dirty="0">
                <a:latin typeface="Times-RomanS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matches both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“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LetterGothic"/>
              </a:rPr>
              <a:t>a + b × c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” </a:t>
            </a:r>
            <a:r>
              <a:rPr lang="en-US" sz="2400" b="0" i="0" u="none" strike="noStrike" baseline="0" dirty="0">
                <a:latin typeface="Times-Roman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“( a + b ) × c.”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It will match any correctly parenthesized expression over variables and the four operators in the </a:t>
            </a:r>
            <a:r>
              <a:rPr lang="en-US" sz="2400" b="1" i="1" dirty="0">
                <a:solidFill>
                  <a:srgbClr val="FF0000"/>
                </a:solidFill>
                <a:latin typeface="Times-RomanSC"/>
              </a:rPr>
              <a:t>RE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Unfortunately, it also matches many syntactically incorrect expressions, </a:t>
            </a: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                such as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“a + ( b × c” </a:t>
            </a:r>
            <a:r>
              <a:rPr lang="en-US" sz="2400" dirty="0">
                <a:latin typeface="Times-Roman"/>
              </a:rPr>
              <a:t>and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 “a + b ) × c ).” </a:t>
            </a:r>
          </a:p>
          <a:p>
            <a:pPr algn="just"/>
            <a:endParaRPr lang="en-US" sz="2400" b="1" i="1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In fact, we cannot write an </a:t>
            </a:r>
            <a:r>
              <a:rPr lang="en-US" sz="2400" b="1" i="1" dirty="0">
                <a:solidFill>
                  <a:srgbClr val="FF0000"/>
                </a:solidFill>
                <a:latin typeface="Times-RomanSC"/>
              </a:rPr>
              <a:t>RE</a:t>
            </a:r>
            <a:r>
              <a:rPr lang="en-US" sz="2400" b="0" i="0" u="none" strike="noStrike" baseline="0" dirty="0">
                <a:latin typeface="Times-RomanS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that will match all expressions with balanced parentheses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This fact is a fundamental </a:t>
            </a:r>
            <a:r>
              <a:rPr lang="en-US" sz="2400" b="1" i="1" dirty="0">
                <a:solidFill>
                  <a:srgbClr val="FF0000"/>
                </a:solidFill>
                <a:latin typeface="Times-RomanSC"/>
              </a:rPr>
              <a:t>limitation of REs;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49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0EF8E-3330-4214-9137-36B6C9E31C00}"/>
              </a:ext>
            </a:extLst>
          </p:cNvPr>
          <p:cNvSpPr txBox="1"/>
          <p:nvPr/>
        </p:nvSpPr>
        <p:spPr>
          <a:xfrm>
            <a:off x="2717800" y="46166"/>
            <a:ext cx="30488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Myriad-Bold"/>
              </a:rPr>
              <a:t>Context Free Grammars - CFG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2E4F2-D7DB-4E11-A773-DA80CC12C44F}"/>
              </a:ext>
            </a:extLst>
          </p:cNvPr>
          <p:cNvSpPr txBox="1"/>
          <p:nvPr/>
        </p:nvSpPr>
        <p:spPr>
          <a:xfrm>
            <a:off x="275917" y="612844"/>
            <a:ext cx="11640165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To describe programming language syntax, we need a more powerful notation than regular expressions that still leads to efficient recognizers.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</a:t>
            </a:r>
            <a:r>
              <a:rPr lang="en-US" sz="2400" b="0" i="0" u="none" strike="noStrike" baseline="0" dirty="0">
                <a:latin typeface="Times-Roman"/>
              </a:rPr>
              <a:t>traditional solution is to use a context-free grammar (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Times-Roman"/>
              </a:rPr>
              <a:t>CFG</a:t>
            </a:r>
            <a:r>
              <a:rPr lang="en-US" sz="2400" b="0" i="0" u="none" strike="noStrike" baseline="0" dirty="0">
                <a:latin typeface="Times-Roman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A context-free grammar, </a:t>
            </a:r>
            <a:r>
              <a:rPr lang="en-US" sz="2400" b="1" i="1" dirty="0">
                <a:solidFill>
                  <a:srgbClr val="C00000"/>
                </a:solidFill>
                <a:latin typeface="Times-Roman"/>
              </a:rPr>
              <a:t>G</a:t>
            </a:r>
            <a:r>
              <a:rPr lang="en-US" sz="2400" b="0" i="0" u="none" strike="noStrike" baseline="0" dirty="0">
                <a:latin typeface="Times-Roman"/>
              </a:rPr>
              <a:t>, is a set of rules that describe how to form sentences.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collection of sentences that can be derived from </a:t>
            </a:r>
            <a:r>
              <a:rPr lang="en-US" sz="2400" b="1" i="1" dirty="0">
                <a:solidFill>
                  <a:srgbClr val="C00000"/>
                </a:solidFill>
                <a:latin typeface="Times-Roman"/>
              </a:rPr>
              <a:t>G</a:t>
            </a:r>
            <a:r>
              <a:rPr lang="en-US" sz="2400" b="0" i="1" u="none" strike="noStrike" baseline="0" dirty="0">
                <a:latin typeface="Times-Ital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is called the </a:t>
            </a:r>
            <a:r>
              <a:rPr lang="en-US" sz="2400" b="1" i="1" dirty="0">
                <a:solidFill>
                  <a:srgbClr val="C00000"/>
                </a:solidFill>
                <a:latin typeface="Times-Roman"/>
              </a:rPr>
              <a:t>language defined by G</a:t>
            </a:r>
            <a:r>
              <a:rPr lang="en-US" sz="2400" b="0" i="0" u="none" strike="noStrike" baseline="0" dirty="0">
                <a:latin typeface="Times-Roman"/>
              </a:rPr>
              <a:t>, denoted </a:t>
            </a:r>
            <a:r>
              <a:rPr lang="en-US" sz="2400" b="1" i="1" dirty="0">
                <a:solidFill>
                  <a:srgbClr val="C00000"/>
                </a:solidFill>
                <a:latin typeface="Times-Roman"/>
              </a:rPr>
              <a:t>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>
              <a:latin typeface="Times-Italic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set of languages defined by context free grammars is called the set of </a:t>
            </a:r>
            <a:r>
              <a:rPr lang="en-US" sz="2400" b="1" i="1" dirty="0">
                <a:solidFill>
                  <a:srgbClr val="C00000"/>
                </a:solidFill>
                <a:latin typeface="Times-Roman"/>
              </a:rPr>
              <a:t>context-free languages.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D1F0FC9-A8ED-4142-ADE1-A563F0E22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683674"/>
              </p:ext>
            </p:extLst>
          </p:nvPr>
        </p:nvGraphicFramePr>
        <p:xfrm>
          <a:off x="2449132" y="2149772"/>
          <a:ext cx="5013552" cy="140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Bitmap Image" r:id="rId3" imgW="3171960" imgH="885960" progId="PBrush">
                  <p:embed/>
                </p:oleObj>
              </mc:Choice>
              <mc:Fallback>
                <p:oleObj name="Bitmap Image" r:id="rId3" imgW="3171960" imgH="885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9132" y="2149772"/>
                        <a:ext cx="5013552" cy="1400181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1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31C9E-6FA4-4690-B41C-6F3A9108177D}"/>
              </a:ext>
            </a:extLst>
          </p:cNvPr>
          <p:cNvSpPr txBox="1"/>
          <p:nvPr/>
        </p:nvSpPr>
        <p:spPr>
          <a:xfrm>
            <a:off x="523076" y="687080"/>
            <a:ext cx="11482111" cy="61247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>
                <a:latin typeface="Times-Roman"/>
              </a:rPr>
              <a:t>Consider the following grammar, which we call </a:t>
            </a:r>
            <a:r>
              <a:rPr lang="en-US" sz="2800" b="1" i="1" u="none" strike="noStrike" baseline="0" dirty="0">
                <a:solidFill>
                  <a:srgbClr val="FF0000"/>
                </a:solidFill>
                <a:latin typeface="Times-Italic"/>
              </a:rPr>
              <a:t>SN</a:t>
            </a:r>
            <a:r>
              <a:rPr lang="en-US" sz="2800" b="0" i="0" u="none" strike="noStrike" baseline="0" dirty="0">
                <a:latin typeface="Times-Roman"/>
              </a:rPr>
              <a:t>:</a:t>
            </a:r>
          </a:p>
          <a:p>
            <a:pPr algn="just"/>
            <a:endParaRPr lang="en-US" sz="2800" dirty="0">
              <a:latin typeface="Times-Roman"/>
            </a:endParaRPr>
          </a:p>
          <a:p>
            <a:pPr algn="just"/>
            <a:endParaRPr lang="en-US" sz="2800" dirty="0">
              <a:latin typeface="Times-Roman"/>
            </a:endParaRP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The first rule, or </a:t>
            </a:r>
            <a:r>
              <a:rPr lang="en-US" sz="2800" b="1" i="1" u="none" strike="noStrike" baseline="0" dirty="0">
                <a:solidFill>
                  <a:srgbClr val="C00000"/>
                </a:solidFill>
                <a:latin typeface="Times-Italic"/>
              </a:rPr>
              <a:t>production</a:t>
            </a:r>
            <a:r>
              <a:rPr lang="en-US" sz="2800" b="0" i="1" u="none" strike="noStrike" baseline="0" dirty="0">
                <a:latin typeface="Times-Italic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reads “</a:t>
            </a:r>
            <a:r>
              <a:rPr lang="en-US" sz="2800" b="0" i="1" u="none" strike="noStrike" baseline="0" dirty="0" err="1">
                <a:latin typeface="Times-Italic"/>
              </a:rPr>
              <a:t>SheepNoise</a:t>
            </a:r>
            <a:r>
              <a:rPr lang="en-US" sz="2800" b="0" i="1" u="none" strike="noStrike" baseline="0" dirty="0">
                <a:latin typeface="Times-Italic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can derive the word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LetterGothic"/>
              </a:rPr>
              <a:t>baa</a:t>
            </a:r>
            <a:r>
              <a:rPr lang="en-US" sz="2800" b="0" i="0" u="none" strike="noStrike" baseline="0" dirty="0">
                <a:latin typeface="LetterGothic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followed by more </a:t>
            </a:r>
            <a:r>
              <a:rPr lang="en-US" sz="2800" b="0" i="1" u="none" strike="noStrike" baseline="0" dirty="0" err="1">
                <a:solidFill>
                  <a:srgbClr val="FF0000"/>
                </a:solidFill>
                <a:latin typeface="Times-Italic"/>
              </a:rPr>
              <a:t>SheepNoise</a:t>
            </a:r>
            <a:r>
              <a:rPr lang="en-US" sz="2800" b="0" i="1" u="none" strike="noStrike" baseline="0" dirty="0">
                <a:latin typeface="Times-Italic"/>
              </a:rPr>
              <a:t>”</a:t>
            </a:r>
          </a:p>
          <a:p>
            <a:pPr algn="just"/>
            <a:endParaRPr lang="en-US" sz="2800" i="1" dirty="0">
              <a:latin typeface="Times-Italic"/>
            </a:endParaRP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Here </a:t>
            </a:r>
            <a:r>
              <a:rPr lang="en-US" sz="2800" b="1" i="1" dirty="0" err="1">
                <a:solidFill>
                  <a:srgbClr val="C00000"/>
                </a:solidFill>
                <a:latin typeface="Times-Italic"/>
              </a:rPr>
              <a:t>SheepNoise</a:t>
            </a:r>
            <a:r>
              <a:rPr lang="en-US" sz="2800" b="0" i="1" u="none" strike="noStrike" baseline="0" dirty="0">
                <a:latin typeface="Times-Italic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is a syntactic variable</a:t>
            </a:r>
            <a:r>
              <a:rPr lang="en-US" sz="2800" b="0" i="1" u="none" strike="noStrike" baseline="0" dirty="0">
                <a:latin typeface="Times-Italic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representing the set of strings that can be derived from the grammar</a:t>
            </a:r>
            <a:r>
              <a:rPr lang="en-US" sz="2800" b="0" i="1" u="none" strike="noStrike" baseline="0" dirty="0">
                <a:latin typeface="Times-Italic"/>
              </a:rPr>
              <a:t>.</a:t>
            </a:r>
          </a:p>
          <a:p>
            <a:pPr algn="just"/>
            <a:endParaRPr lang="en-US" sz="2800" i="1" dirty="0">
              <a:latin typeface="Times-Italic"/>
            </a:endParaRP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We call such a syntactic variable a </a:t>
            </a:r>
            <a:r>
              <a:rPr lang="en-US" sz="2800" b="1" i="1" dirty="0">
                <a:solidFill>
                  <a:srgbClr val="C00000"/>
                </a:solidFill>
                <a:latin typeface="Times-Italic"/>
              </a:rPr>
              <a:t>nonterminal symbol</a:t>
            </a:r>
            <a:r>
              <a:rPr lang="en-US" sz="2800" b="0" i="0" u="none" strike="noStrike" baseline="0" dirty="0">
                <a:latin typeface="Times-Roman"/>
              </a:rPr>
              <a:t>.</a:t>
            </a:r>
          </a:p>
          <a:p>
            <a:pPr algn="just"/>
            <a:endParaRPr lang="en-US" sz="2800" dirty="0">
              <a:latin typeface="Times-Roman"/>
            </a:endParaRP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Each word in the language defined by the grammar is a </a:t>
            </a:r>
            <a:r>
              <a:rPr lang="en-US" sz="2800" b="1" i="1" dirty="0">
                <a:solidFill>
                  <a:srgbClr val="C00000"/>
                </a:solidFill>
                <a:latin typeface="Times-Italic"/>
              </a:rPr>
              <a:t>terminal symbol</a:t>
            </a:r>
            <a:r>
              <a:rPr lang="en-US" sz="2800" b="0" i="0" u="none" strike="noStrike" baseline="0" dirty="0">
                <a:latin typeface="Times-Roman"/>
              </a:rPr>
              <a:t>.</a:t>
            </a:r>
          </a:p>
          <a:p>
            <a:pPr algn="just"/>
            <a:endParaRPr lang="en-US" sz="2800" dirty="0">
              <a:latin typeface="Times-Roman"/>
            </a:endParaRP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The second rule reads “</a:t>
            </a:r>
            <a:r>
              <a:rPr lang="en-US" sz="2800" b="0" i="1" u="none" strike="noStrike" baseline="0" dirty="0" err="1">
                <a:solidFill>
                  <a:srgbClr val="FF0000"/>
                </a:solidFill>
                <a:latin typeface="Times-Italic"/>
              </a:rPr>
              <a:t>SheepNoise</a:t>
            </a:r>
            <a:r>
              <a:rPr lang="en-US" sz="2800" b="0" i="1" u="none" strike="noStrike" baseline="0" dirty="0">
                <a:latin typeface="Times-Italic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can also derive the string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LetterGothic"/>
              </a:rPr>
              <a:t>baa</a:t>
            </a:r>
            <a:r>
              <a:rPr lang="en-US" sz="2800" b="0" i="0" u="none" strike="noStrike" baseline="0" dirty="0">
                <a:latin typeface="Times-Roman"/>
              </a:rPr>
              <a:t>.”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E5BC5-17A6-4C6B-AAA7-A0E1E7DA4CF9}"/>
              </a:ext>
            </a:extLst>
          </p:cNvPr>
          <p:cNvSpPr txBox="1"/>
          <p:nvPr/>
        </p:nvSpPr>
        <p:spPr>
          <a:xfrm>
            <a:off x="2717800" y="46166"/>
            <a:ext cx="30488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Context Free Grammars - CFG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1B3D0-2BA7-4143-8374-6B7728BDA737}"/>
              </a:ext>
            </a:extLst>
          </p:cNvPr>
          <p:cNvSpPr txBox="1"/>
          <p:nvPr/>
        </p:nvSpPr>
        <p:spPr>
          <a:xfrm>
            <a:off x="6035287" y="46166"/>
            <a:ext cx="21353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An Example for CFG</a:t>
            </a: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8C26B77-1CF3-4099-8406-76F7F092B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056315"/>
              </p:ext>
            </p:extLst>
          </p:nvPr>
        </p:nvGraphicFramePr>
        <p:xfrm>
          <a:off x="6266682" y="1164810"/>
          <a:ext cx="3644233" cy="78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Bitmap Image" r:id="rId3" imgW="2962440" imgH="638280" progId="PBrush">
                  <p:embed/>
                </p:oleObj>
              </mc:Choice>
              <mc:Fallback>
                <p:oleObj name="Bitmap Image" r:id="rId3" imgW="2962440" imgH="638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6682" y="1164810"/>
                        <a:ext cx="3644233" cy="785092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89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F8B2-3BCA-4948-8FC4-F49228BC6E40}"/>
              </a:ext>
            </a:extLst>
          </p:cNvPr>
          <p:cNvSpPr txBox="1"/>
          <p:nvPr/>
        </p:nvSpPr>
        <p:spPr>
          <a:xfrm>
            <a:off x="2717800" y="46166"/>
            <a:ext cx="30488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Context Free Grammars - CFG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05582-9DD5-4491-91A3-0C374480B07E}"/>
              </a:ext>
            </a:extLst>
          </p:cNvPr>
          <p:cNvSpPr txBox="1"/>
          <p:nvPr/>
        </p:nvSpPr>
        <p:spPr>
          <a:xfrm>
            <a:off x="6035287" y="46166"/>
            <a:ext cx="21353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An Example for CFG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E4EFE-F8E6-4F37-A7D1-A9A0C244BFE1}"/>
              </a:ext>
            </a:extLst>
          </p:cNvPr>
          <p:cNvSpPr txBox="1"/>
          <p:nvPr/>
        </p:nvSpPr>
        <p:spPr>
          <a:xfrm>
            <a:off x="213851" y="694943"/>
            <a:ext cx="1175630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To understand the relationship between the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Times-Italic"/>
              </a:rPr>
              <a:t>SN</a:t>
            </a:r>
            <a:r>
              <a:rPr lang="en-US" sz="2400" b="0" i="1" u="none" strike="noStrike" baseline="0" dirty="0">
                <a:latin typeface="Times-Ital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grammar and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Times-Italic"/>
              </a:rPr>
              <a:t>L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Times-Roman"/>
              </a:rPr>
              <a:t>(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Times-Italic"/>
              </a:rPr>
              <a:t>SN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Times-Roman"/>
              </a:rPr>
              <a:t>), </a:t>
            </a:r>
            <a:r>
              <a:rPr lang="en-US" sz="2400" b="0" i="0" u="none" strike="noStrike" baseline="0" dirty="0">
                <a:latin typeface="Times-Roman"/>
              </a:rPr>
              <a:t>we need to specify how to apply rules in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SN</a:t>
            </a:r>
            <a:r>
              <a:rPr lang="en-US" sz="2400" b="0" i="1" u="none" strike="noStrike" baseline="0" dirty="0">
                <a:latin typeface="Times-Ital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to derive sentences in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L(SN).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To begin, we must identify the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goal symbol </a:t>
            </a:r>
            <a:r>
              <a:rPr lang="en-US" sz="2400" b="0" i="0" u="none" strike="noStrike" baseline="0" dirty="0">
                <a:latin typeface="Times-Roman"/>
              </a:rPr>
              <a:t>or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start symbol </a:t>
            </a:r>
            <a:r>
              <a:rPr lang="en-US" sz="2400" b="0" i="0" u="none" strike="noStrike" baseline="0" dirty="0">
                <a:latin typeface="Times-Roman"/>
              </a:rPr>
              <a:t>of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SN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goal symbol one of the nonterminal symbols, in this example the goal symbol is ‘</a:t>
            </a:r>
            <a:r>
              <a:rPr lang="en-US" sz="2400" b="1" i="1" dirty="0" err="1">
                <a:solidFill>
                  <a:srgbClr val="C00000"/>
                </a:solidFill>
                <a:latin typeface="Times-Italic"/>
              </a:rPr>
              <a:t>SheepNoise</a:t>
            </a:r>
            <a:r>
              <a:rPr lang="en-US" sz="2400" b="0" i="0" u="none" strike="noStrike" baseline="0" dirty="0">
                <a:latin typeface="Times-Roman"/>
              </a:rPr>
              <a:t>’.</a:t>
            </a:r>
            <a:endParaRPr lang="en-US" sz="24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D4FE294-DE96-4A1F-87B6-CA605834B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013484"/>
              </p:ext>
            </p:extLst>
          </p:nvPr>
        </p:nvGraphicFramePr>
        <p:xfrm>
          <a:off x="8725691" y="1156644"/>
          <a:ext cx="3110832" cy="67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Bitmap Image" r:id="rId3" imgW="2962440" imgH="638280" progId="PBrush">
                  <p:embed/>
                </p:oleObj>
              </mc:Choice>
              <mc:Fallback>
                <p:oleObj name="Bitmap Image" r:id="rId3" imgW="2962440" imgH="63828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8C26B77-1CF3-4099-8406-76F7F092B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25691" y="1156644"/>
                        <a:ext cx="3110832" cy="67017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E3E540D-028D-4913-BE31-84A307717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086763"/>
              </p:ext>
            </p:extLst>
          </p:nvPr>
        </p:nvGraphicFramePr>
        <p:xfrm>
          <a:off x="99309" y="4521535"/>
          <a:ext cx="5810016" cy="212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Bitmap Image" r:id="rId5" imgW="5248440" imgH="1924200" progId="PBrush">
                  <p:embed/>
                </p:oleObj>
              </mc:Choice>
              <mc:Fallback>
                <p:oleObj name="Bitmap Image" r:id="rId5" imgW="5248440" imgH="1924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309" y="4521535"/>
                        <a:ext cx="5810016" cy="212998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D60D50-2AC2-401A-B8DE-60FC9720B668}"/>
              </a:ext>
            </a:extLst>
          </p:cNvPr>
          <p:cNvSpPr txBox="1"/>
          <p:nvPr/>
        </p:nvSpPr>
        <p:spPr>
          <a:xfrm>
            <a:off x="99309" y="3485402"/>
            <a:ext cx="1159616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To derive a sentence in </a:t>
            </a:r>
            <a:r>
              <a:rPr lang="en-US" sz="1800" b="0" i="1" u="none" strike="noStrike" baseline="0" dirty="0">
                <a:latin typeface="Times-Italic"/>
              </a:rPr>
              <a:t>SN</a:t>
            </a:r>
            <a:r>
              <a:rPr lang="en-US" sz="1800" b="0" i="0" u="none" strike="noStrike" baseline="0" dirty="0">
                <a:latin typeface="Times-Roman"/>
              </a:rPr>
              <a:t>, we start with the string that consists of one symbol, </a:t>
            </a:r>
            <a:r>
              <a:rPr lang="en-US" sz="1800" b="0" i="1" u="none" strike="noStrike" baseline="0" dirty="0" err="1">
                <a:latin typeface="Times-Italic"/>
              </a:rPr>
              <a:t>SheepNoise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We can rewrite </a:t>
            </a:r>
            <a:r>
              <a:rPr lang="en-US" sz="1800" b="0" i="1" u="none" strike="noStrike" baseline="0" dirty="0" err="1">
                <a:latin typeface="Times-Italic"/>
              </a:rPr>
              <a:t>SheepNoise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with either rule 1 or rule 2.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175CC-B1CC-488B-B5B0-C4A70AC915AB}"/>
              </a:ext>
            </a:extLst>
          </p:cNvPr>
          <p:cNvSpPr txBox="1"/>
          <p:nvPr/>
        </p:nvSpPr>
        <p:spPr>
          <a:xfrm>
            <a:off x="6092005" y="4523023"/>
            <a:ext cx="512776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In Table 1, </a:t>
            </a:r>
            <a:r>
              <a:rPr lang="en-US" sz="2000" b="1" i="1" u="none" strike="noStrike" baseline="0" dirty="0">
                <a:solidFill>
                  <a:srgbClr val="C00000"/>
                </a:solidFill>
                <a:latin typeface="LetterGothic"/>
              </a:rPr>
              <a:t>baa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is a valid sentence in </a:t>
            </a:r>
            <a:r>
              <a:rPr lang="en-US" sz="2000" b="0" i="1" u="none" strike="noStrike" baseline="0" dirty="0">
                <a:latin typeface="Times-Italic"/>
              </a:rPr>
              <a:t>L</a:t>
            </a:r>
            <a:r>
              <a:rPr lang="en-US" sz="2000" b="0" i="0" u="none" strike="noStrike" baseline="0" dirty="0">
                <a:latin typeface="Times-Roman"/>
              </a:rPr>
              <a:t>(</a:t>
            </a:r>
            <a:r>
              <a:rPr lang="en-US" sz="2000" b="0" i="1" u="none" strike="noStrike" baseline="0" dirty="0">
                <a:latin typeface="Times-Italic"/>
              </a:rPr>
              <a:t>SN</a:t>
            </a:r>
            <a:r>
              <a:rPr lang="en-US" sz="2000" b="0" i="0" u="none" strike="noStrike" baseline="0" dirty="0">
                <a:latin typeface="Times-Roman"/>
              </a:rPr>
              <a:t>).</a:t>
            </a: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r>
              <a:rPr lang="en-US" sz="2000" b="0" i="0" u="none" strike="noStrike" baseline="0" dirty="0">
                <a:latin typeface="LetterGothic"/>
              </a:rPr>
              <a:t>In Table 2, </a:t>
            </a:r>
            <a:r>
              <a:rPr lang="en-US" sz="2000" b="1" i="1" dirty="0">
                <a:solidFill>
                  <a:srgbClr val="C00000"/>
                </a:solidFill>
                <a:latin typeface="LetterGothic"/>
              </a:rPr>
              <a:t>baa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latin typeface="LetterGothic"/>
              </a:rPr>
              <a:t>baa</a:t>
            </a:r>
            <a:r>
              <a:rPr lang="en-US" sz="2000" b="0" i="0" u="none" strike="noStrike" baseline="0" dirty="0">
                <a:latin typeface="Times-Roman"/>
              </a:rPr>
              <a:t>, is a sentence in </a:t>
            </a:r>
            <a:r>
              <a:rPr lang="en-US" sz="2000" b="0" i="1" u="none" strike="noStrike" baseline="0" dirty="0">
                <a:latin typeface="Times-Italic"/>
              </a:rPr>
              <a:t>L</a:t>
            </a:r>
            <a:r>
              <a:rPr lang="en-US" sz="2000" b="0" i="0" u="none" strike="noStrike" baseline="0" dirty="0">
                <a:latin typeface="Times-Roman"/>
              </a:rPr>
              <a:t>(</a:t>
            </a:r>
            <a:r>
              <a:rPr lang="en-US" sz="2000" b="0" i="1" u="none" strike="noStrike" baseline="0" dirty="0">
                <a:latin typeface="Times-Italic"/>
              </a:rPr>
              <a:t>SN</a:t>
            </a:r>
            <a:r>
              <a:rPr lang="en-US" sz="2000" b="0" i="0" u="none" strike="noStrike" baseline="0" dirty="0">
                <a:latin typeface="Times-Roman"/>
              </a:rPr>
              <a:t>)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3F22FE-5477-49FC-939C-F63ADA091132}"/>
              </a:ext>
            </a:extLst>
          </p:cNvPr>
          <p:cNvSpPr txBox="1"/>
          <p:nvPr/>
        </p:nvSpPr>
        <p:spPr>
          <a:xfrm>
            <a:off x="6092005" y="5715050"/>
            <a:ext cx="56034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1" u="none" strike="noStrike" baseline="0" dirty="0" err="1">
                <a:latin typeface="Times-Italic"/>
              </a:rPr>
              <a:t>SheepNoise</a:t>
            </a:r>
            <a:r>
              <a:rPr lang="en-US" sz="2000" b="0" i="1" u="none" strike="noStrike" baseline="0" dirty="0">
                <a:latin typeface="Times-Italic"/>
                <a:sym typeface="Wingdings" panose="05000000000000000000" pitchFamily="2" charset="2"/>
              </a:rPr>
              <a:t></a:t>
            </a:r>
            <a:r>
              <a:rPr lang="en-US" sz="2000" b="0" i="1" u="none" strike="noStrike" baseline="30000" dirty="0">
                <a:latin typeface="Times-Italic"/>
                <a:sym typeface="Wingdings" panose="05000000000000000000" pitchFamily="2" charset="2"/>
              </a:rPr>
              <a:t>+</a:t>
            </a:r>
            <a:r>
              <a:rPr lang="en-US" sz="900" b="0" i="0" u="none" strike="noStrike" baseline="0" dirty="0">
                <a:latin typeface="MTSY"/>
              </a:rPr>
              <a:t> </a:t>
            </a:r>
            <a:r>
              <a:rPr lang="en-US" b="0" i="0" u="none" strike="noStrike" baseline="0" dirty="0">
                <a:latin typeface="LetterGothic"/>
              </a:rPr>
              <a:t>baa </a:t>
            </a:r>
            <a:r>
              <a:rPr lang="en-US" sz="2000" b="0" i="0" u="none" strike="noStrike" baseline="0" dirty="0">
                <a:latin typeface="Times-Roman"/>
              </a:rPr>
              <a:t>and </a:t>
            </a:r>
            <a:r>
              <a:rPr lang="en-US" sz="2000" b="0" i="1" u="none" strike="noStrike" baseline="0" dirty="0" err="1">
                <a:latin typeface="Times-Italic"/>
              </a:rPr>
              <a:t>SheepNoise</a:t>
            </a:r>
            <a:r>
              <a:rPr lang="en-US" sz="2000" b="0" i="1" u="none" strike="noStrike" baseline="0" dirty="0">
                <a:latin typeface="Times-Italic"/>
                <a:sym typeface="Wingdings" panose="05000000000000000000" pitchFamily="2" charset="2"/>
              </a:rPr>
              <a:t></a:t>
            </a:r>
            <a:r>
              <a:rPr lang="en-US" sz="2000" b="0" i="1" u="none" strike="noStrike" baseline="30000" dirty="0">
                <a:latin typeface="Times-Italic"/>
                <a:sym typeface="Wingdings" panose="05000000000000000000" pitchFamily="2" charset="2"/>
              </a:rPr>
              <a:t>+</a:t>
            </a:r>
            <a:r>
              <a:rPr lang="en-US" sz="2000" b="0" i="1" u="none" strike="noStrike" baseline="0" dirty="0">
                <a:latin typeface="Times-Italic"/>
                <a:sym typeface="Wingdings" panose="05000000000000000000" pitchFamily="2" charset="2"/>
              </a:rPr>
              <a:t> </a:t>
            </a:r>
            <a:r>
              <a:rPr lang="en-US" sz="900" b="0" i="0" u="none" strike="noStrike" baseline="0" dirty="0">
                <a:latin typeface="MTSY"/>
              </a:rPr>
              <a:t> </a:t>
            </a:r>
            <a:r>
              <a:rPr lang="en-US" b="0" i="0" u="none" strike="noStrike" baseline="0" dirty="0">
                <a:latin typeface="LetterGothic"/>
              </a:rPr>
              <a:t>baa </a:t>
            </a:r>
            <a:r>
              <a:rPr lang="en-US" b="0" i="0" u="none" strike="noStrike" baseline="0" dirty="0" err="1">
                <a:latin typeface="LetterGothic"/>
              </a:rPr>
              <a:t>baa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</a:p>
          <a:p>
            <a:endParaRPr lang="en-US" sz="2000" dirty="0">
              <a:latin typeface="Times-Roman"/>
            </a:endParaRPr>
          </a:p>
          <a:p>
            <a:pPr algn="l"/>
            <a:r>
              <a:rPr lang="en-US" sz="2000" b="0" i="1" u="none" strike="noStrike" baseline="0" dirty="0">
                <a:latin typeface="Times-Italic"/>
                <a:sym typeface="Wingdings" panose="05000000000000000000" pitchFamily="2" charset="2"/>
              </a:rPr>
              <a:t></a:t>
            </a:r>
            <a:r>
              <a:rPr lang="en-US" sz="2000" b="0" i="1" u="none" strike="noStrike" baseline="30000" dirty="0">
                <a:latin typeface="Times-Italic"/>
                <a:sym typeface="Wingdings" panose="05000000000000000000" pitchFamily="2" charset="2"/>
              </a:rPr>
              <a:t>+ </a:t>
            </a:r>
            <a:r>
              <a:rPr lang="en-US" sz="2000" b="0" i="0" u="none" strike="noStrike" baseline="0" dirty="0">
                <a:latin typeface="Times-Roman"/>
              </a:rPr>
              <a:t>means “derives in one or more steps.”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07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F8B2-3BCA-4948-8FC4-F49228BC6E40}"/>
              </a:ext>
            </a:extLst>
          </p:cNvPr>
          <p:cNvSpPr txBox="1"/>
          <p:nvPr/>
        </p:nvSpPr>
        <p:spPr>
          <a:xfrm>
            <a:off x="2717800" y="46166"/>
            <a:ext cx="30488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Context Free Grammars - CFG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8DB23-2BEC-454A-992C-3E0EA1771FC7}"/>
              </a:ext>
            </a:extLst>
          </p:cNvPr>
          <p:cNvSpPr txBox="1"/>
          <p:nvPr/>
        </p:nvSpPr>
        <p:spPr>
          <a:xfrm>
            <a:off x="6035287" y="46166"/>
            <a:ext cx="21353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An Example for CFG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A59B900-1F6B-4CFC-8B1D-C8379B1897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687308"/>
              </p:ext>
            </p:extLst>
          </p:nvPr>
        </p:nvGraphicFramePr>
        <p:xfrm>
          <a:off x="2360590" y="893432"/>
          <a:ext cx="5810016" cy="212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Bitmap Image" r:id="rId3" imgW="5248440" imgH="1924200" progId="PBrush">
                  <p:embed/>
                </p:oleObj>
              </mc:Choice>
              <mc:Fallback>
                <p:oleObj name="Bitmap Image" r:id="rId3" imgW="5248440" imgH="192420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E3E540D-028D-4913-BE31-84A3077175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0590" y="893432"/>
                        <a:ext cx="5810016" cy="212998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639CD6-E4F3-4560-ABBB-3FF75B60573E}"/>
              </a:ext>
            </a:extLst>
          </p:cNvPr>
          <p:cNvSpPr txBox="1"/>
          <p:nvPr/>
        </p:nvSpPr>
        <p:spPr>
          <a:xfrm>
            <a:off x="165919" y="3234416"/>
            <a:ext cx="118601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All valid strings in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Times-Italic"/>
              </a:rPr>
              <a:t>SN</a:t>
            </a:r>
            <a:r>
              <a:rPr lang="en-US" sz="2400" b="0" i="1" u="none" strike="noStrike" baseline="0" dirty="0">
                <a:latin typeface="Times-Ital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are derived by zero or more applications of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rule 1</a:t>
            </a:r>
            <a:r>
              <a:rPr lang="en-US" sz="2400" b="0" i="0" u="none" strike="noStrike" baseline="0" dirty="0">
                <a:latin typeface="Times-Roman"/>
              </a:rPr>
              <a:t>, followed by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rule 2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 Applying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rule 1 k times </a:t>
            </a:r>
            <a:r>
              <a:rPr lang="en-US" sz="2400" b="0" i="0" u="none" strike="noStrike" baseline="0" dirty="0">
                <a:latin typeface="Times-Roman"/>
              </a:rPr>
              <a:t>followed by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rule 2</a:t>
            </a:r>
            <a:r>
              <a:rPr lang="en-US" sz="2400" b="0" i="0" u="none" strike="noStrike" baseline="0" dirty="0">
                <a:latin typeface="Times-Roman"/>
              </a:rPr>
              <a:t> generates a string  with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k +1 baas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7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F8B2-3BCA-4948-8FC4-F49228BC6E40}"/>
              </a:ext>
            </a:extLst>
          </p:cNvPr>
          <p:cNvSpPr txBox="1"/>
          <p:nvPr/>
        </p:nvSpPr>
        <p:spPr>
          <a:xfrm>
            <a:off x="2717800" y="46166"/>
            <a:ext cx="30488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Context Free Grammars - CFG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E2910-55AC-43D8-9E9B-695B1B1C0B58}"/>
              </a:ext>
            </a:extLst>
          </p:cNvPr>
          <p:cNvSpPr txBox="1"/>
          <p:nvPr/>
        </p:nvSpPr>
        <p:spPr>
          <a:xfrm>
            <a:off x="6425381" y="46166"/>
            <a:ext cx="27038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More Complex Examples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6AC6B-174E-4A48-BE98-55E4E15AB92E}"/>
              </a:ext>
            </a:extLst>
          </p:cNvPr>
          <p:cNvSpPr txBox="1"/>
          <p:nvPr/>
        </p:nvSpPr>
        <p:spPr>
          <a:xfrm>
            <a:off x="194186" y="806433"/>
            <a:ext cx="1180362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Instead, let’s revisit the example that showed the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shortcomings of REs</a:t>
            </a:r>
            <a:r>
              <a:rPr lang="en-US" sz="2400" b="0" i="0" u="none" strike="noStrike" baseline="0" dirty="0">
                <a:latin typeface="Times-Roman"/>
              </a:rPr>
              <a:t>: the language of expressions with parentheses.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Beginning with the start symbol,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Expr</a:t>
            </a:r>
            <a:r>
              <a:rPr lang="en-US" sz="2400" b="0" i="0" u="none" strike="noStrike" baseline="0" dirty="0">
                <a:latin typeface="Times-Roman"/>
              </a:rPr>
              <a:t>, we can generate two kinds of </a:t>
            </a:r>
            <a:r>
              <a:rPr lang="en-US" sz="2400" b="0" i="0" u="none" strike="noStrike" baseline="0" dirty="0" err="1">
                <a:latin typeface="Times-Roman"/>
              </a:rPr>
              <a:t>subterms</a:t>
            </a:r>
            <a:r>
              <a:rPr lang="en-US" sz="2400" b="0" i="0" u="none" strike="noStrike" baseline="0" dirty="0">
                <a:latin typeface="Times-Roman"/>
              </a:rPr>
              <a:t>: parenthesized </a:t>
            </a:r>
            <a:r>
              <a:rPr lang="en-US" sz="2400" b="0" i="0" u="none" strike="noStrike" baseline="0" dirty="0" err="1">
                <a:latin typeface="Times-Roman"/>
              </a:rPr>
              <a:t>subterms</a:t>
            </a:r>
            <a:r>
              <a:rPr lang="en-US" sz="2400" b="0" i="0" u="none" strike="noStrike" baseline="0" dirty="0">
                <a:latin typeface="Times-Roman"/>
              </a:rPr>
              <a:t>, with rule 1, or plain </a:t>
            </a:r>
            <a:r>
              <a:rPr lang="en-US" sz="2400" b="0" i="0" u="none" strike="noStrike" baseline="0" dirty="0" err="1">
                <a:latin typeface="Times-Roman"/>
              </a:rPr>
              <a:t>subterms</a:t>
            </a:r>
            <a:r>
              <a:rPr lang="en-US" sz="2400" b="0" i="0" u="none" strike="noStrike" baseline="0" dirty="0">
                <a:latin typeface="Times-Roman"/>
              </a:rPr>
              <a:t>, with rule 2.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F85152E-500D-4072-BF6F-0DF4A7CE0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566557"/>
              </p:ext>
            </p:extLst>
          </p:nvPr>
        </p:nvGraphicFramePr>
        <p:xfrm>
          <a:off x="3685410" y="1728039"/>
          <a:ext cx="4821179" cy="305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Bitmap Image" r:id="rId3" imgW="3086280" imgH="1952640" progId="PBrush">
                  <p:embed/>
                </p:oleObj>
              </mc:Choice>
              <mc:Fallback>
                <p:oleObj name="Bitmap Image" r:id="rId3" imgW="3086280" imgH="1952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5410" y="1728039"/>
                        <a:ext cx="4821179" cy="30504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52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F8B2-3BCA-4948-8FC4-F49228BC6E40}"/>
              </a:ext>
            </a:extLst>
          </p:cNvPr>
          <p:cNvSpPr txBox="1"/>
          <p:nvPr/>
        </p:nvSpPr>
        <p:spPr>
          <a:xfrm>
            <a:off x="2717800" y="46166"/>
            <a:ext cx="30488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Context Free Grammars - CFG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E2910-55AC-43D8-9E9B-695B1B1C0B58}"/>
              </a:ext>
            </a:extLst>
          </p:cNvPr>
          <p:cNvSpPr txBox="1"/>
          <p:nvPr/>
        </p:nvSpPr>
        <p:spPr>
          <a:xfrm>
            <a:off x="6425381" y="46166"/>
            <a:ext cx="27038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More Complex Examples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C2ECC-EF7D-4381-89DB-FED688DF27D3}"/>
              </a:ext>
            </a:extLst>
          </p:cNvPr>
          <p:cNvSpPr txBox="1"/>
          <p:nvPr/>
        </p:nvSpPr>
        <p:spPr>
          <a:xfrm>
            <a:off x="-29836" y="604994"/>
            <a:ext cx="12381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To generate the sentence “</a:t>
            </a:r>
            <a:r>
              <a:rPr lang="en-US" sz="2400" b="0" i="0" u="none" strike="noStrike" baseline="0" dirty="0">
                <a:latin typeface="LetterGothic"/>
              </a:rPr>
              <a:t>(a + b) × c</a:t>
            </a:r>
            <a:r>
              <a:rPr lang="en-US" sz="2400" b="0" i="0" u="none" strike="noStrike" baseline="0" dirty="0">
                <a:latin typeface="Times-Roman"/>
              </a:rPr>
              <a:t>”, we can use the following rewrite sequence (2,6,1,2,4,3), </a:t>
            </a: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87E2B04-111D-4469-ADB6-D85B2D371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181791"/>
              </p:ext>
            </p:extLst>
          </p:nvPr>
        </p:nvGraphicFramePr>
        <p:xfrm>
          <a:off x="7445324" y="1077963"/>
          <a:ext cx="4495080" cy="189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6" name="Bitmap Image" r:id="rId3" imgW="3086280" imgH="1952640" progId="PBrush">
                  <p:embed/>
                </p:oleObj>
              </mc:Choice>
              <mc:Fallback>
                <p:oleObj name="Bitmap Image" r:id="rId3" imgW="3086280" imgH="19526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F85152E-500D-4072-BF6F-0DF4A7CE0A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5324" y="1077963"/>
                        <a:ext cx="4495080" cy="189745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205086D-730F-4B00-99B0-AA2D79829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584967"/>
              </p:ext>
            </p:extLst>
          </p:nvPr>
        </p:nvGraphicFramePr>
        <p:xfrm>
          <a:off x="251596" y="1063672"/>
          <a:ext cx="7076615" cy="355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7" name="Bitmap Image" r:id="rId5" imgW="6867360" imgH="3048120" progId="PBrush">
                  <p:embed/>
                </p:oleObj>
              </mc:Choice>
              <mc:Fallback>
                <p:oleObj name="Bitmap Image" r:id="rId5" imgW="6867360" imgH="3048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96" y="1063672"/>
                        <a:ext cx="7076615" cy="355481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8D5B9C2-1B97-4402-A649-7D6FF4D564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763747"/>
              </p:ext>
            </p:extLst>
          </p:nvPr>
        </p:nvGraphicFramePr>
        <p:xfrm>
          <a:off x="5541629" y="3699641"/>
          <a:ext cx="1767503" cy="41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8" name="Bitmap Image" r:id="rId7" imgW="2276640" imgH="533520" progId="PBrush">
                  <p:embed/>
                </p:oleObj>
              </mc:Choice>
              <mc:Fallback>
                <p:oleObj name="Bitmap Image" r:id="rId7" imgW="2276640" imgH="533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41629" y="3699641"/>
                        <a:ext cx="1767503" cy="41414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0E7A6CA-B471-4327-89D4-BAAE62898435}"/>
              </a:ext>
            </a:extLst>
          </p:cNvPr>
          <p:cNvSpPr txBox="1"/>
          <p:nvPr/>
        </p:nvSpPr>
        <p:spPr>
          <a:xfrm>
            <a:off x="95865" y="4728046"/>
            <a:ext cx="11953566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b="0" i="0" u="none" strike="noStrike" baseline="0" dirty="0">
                <a:latin typeface="Times-Roman"/>
              </a:rPr>
              <a:t>This simple </a:t>
            </a:r>
            <a:r>
              <a:rPr lang="en-US" sz="2100" b="1" i="1" dirty="0">
                <a:solidFill>
                  <a:srgbClr val="C00000"/>
                </a:solidFill>
                <a:latin typeface="Times-RomanSC"/>
              </a:rPr>
              <a:t>CFG</a:t>
            </a:r>
            <a:r>
              <a:rPr lang="en-US" sz="2100" b="0" i="0" u="none" strike="noStrike" baseline="0" dirty="0">
                <a:latin typeface="Times-RomanSC"/>
              </a:rPr>
              <a:t> </a:t>
            </a:r>
            <a:r>
              <a:rPr lang="en-US" sz="2100" b="0" i="0" u="none" strike="noStrike" baseline="0" dirty="0">
                <a:latin typeface="Times-Roman"/>
              </a:rPr>
              <a:t>for expressions cannot generate a sentence with unbalanced or improperly nested parentheses.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b="0" i="0" u="none" strike="noStrike" baseline="0" dirty="0">
                <a:latin typeface="Times-Roman"/>
              </a:rPr>
              <a:t>Only rule 1 can generate an open parenthesis; it also generates the matching close parenthesis.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b="0" i="0" u="none" strike="noStrike" baseline="0" dirty="0">
                <a:latin typeface="Times-Roman"/>
              </a:rPr>
              <a:t>Thus, it cannot generate strings such as </a:t>
            </a:r>
            <a:r>
              <a:rPr lang="en-US" sz="2100" b="1" i="1" u="none" strike="noStrike" baseline="0" dirty="0">
                <a:solidFill>
                  <a:srgbClr val="C00000"/>
                </a:solidFill>
                <a:latin typeface="Times-Roman"/>
              </a:rPr>
              <a:t>“</a:t>
            </a:r>
            <a:r>
              <a:rPr lang="en-US" sz="2100" b="1" i="1" u="none" strike="noStrike" baseline="0" dirty="0">
                <a:solidFill>
                  <a:srgbClr val="C00000"/>
                </a:solidFill>
                <a:latin typeface="LetterGothic"/>
              </a:rPr>
              <a:t>a + ( b × c</a:t>
            </a:r>
            <a:r>
              <a:rPr lang="en-US" sz="2100" b="1" i="1" u="none" strike="noStrike" baseline="0" dirty="0">
                <a:solidFill>
                  <a:srgbClr val="C00000"/>
                </a:solidFill>
                <a:latin typeface="Times-Roman"/>
              </a:rPr>
              <a:t>” </a:t>
            </a:r>
            <a:r>
              <a:rPr lang="en-US" sz="2100" b="0" i="0" u="none" strike="noStrike" baseline="0" dirty="0">
                <a:latin typeface="Times-Roman"/>
              </a:rPr>
              <a:t>or </a:t>
            </a:r>
            <a:r>
              <a:rPr lang="en-US" sz="2100" b="1" i="1" dirty="0">
                <a:solidFill>
                  <a:srgbClr val="C00000"/>
                </a:solidFill>
                <a:latin typeface="Times-Roman"/>
              </a:rPr>
              <a:t>“a + b ) × c),” </a:t>
            </a:r>
            <a:r>
              <a:rPr lang="en-US" sz="2100" b="0" i="0" u="none" strike="noStrike" baseline="0" dirty="0">
                <a:latin typeface="Times-Roman"/>
              </a:rPr>
              <a:t>and a parser built from the grammar will not accept the such strings.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b="0" i="0" u="none" strike="noStrike" baseline="0" dirty="0">
                <a:latin typeface="Times-Roman"/>
              </a:rPr>
              <a:t>Clearly, </a:t>
            </a:r>
            <a:r>
              <a:rPr lang="en-US" sz="2100" b="1" i="1" dirty="0">
                <a:solidFill>
                  <a:srgbClr val="C00000"/>
                </a:solidFill>
                <a:latin typeface="Times-RomanSC"/>
              </a:rPr>
              <a:t>CFGs</a:t>
            </a:r>
            <a:r>
              <a:rPr lang="en-US" sz="2100" b="0" i="0" u="none" strike="noStrike" baseline="0" dirty="0">
                <a:latin typeface="Times-Roman"/>
              </a:rPr>
              <a:t> provide us with the ability to specify constructs that </a:t>
            </a:r>
            <a:r>
              <a:rPr lang="en-US" sz="2100" b="0" i="0" u="none" strike="noStrike" baseline="0" dirty="0">
                <a:latin typeface="Times-RomanSC"/>
              </a:rPr>
              <a:t>re</a:t>
            </a:r>
            <a:r>
              <a:rPr lang="en-US" sz="2100" b="0" i="0" u="none" strike="noStrike" baseline="0" dirty="0">
                <a:latin typeface="Times-Roman"/>
              </a:rPr>
              <a:t>s do not.</a:t>
            </a:r>
            <a:endParaRPr lang="en-US" sz="2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D633C-747E-4910-BCD2-5764D498E4BC}"/>
              </a:ext>
            </a:extLst>
          </p:cNvPr>
          <p:cNvSpPr txBox="1"/>
          <p:nvPr/>
        </p:nvSpPr>
        <p:spPr>
          <a:xfrm>
            <a:off x="7445324" y="3024897"/>
            <a:ext cx="477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This derivation of </a:t>
            </a:r>
            <a:r>
              <a:rPr lang="en-US" sz="1600" i="1" u="none" strike="noStrike" baseline="0" dirty="0">
                <a:solidFill>
                  <a:srgbClr val="FF0000"/>
                </a:solidFill>
                <a:latin typeface="LetterGothic"/>
              </a:rPr>
              <a:t>(a + b) × c </a:t>
            </a:r>
            <a:r>
              <a:rPr lang="en-US" sz="1800" b="0" i="0" u="none" strike="noStrike" baseline="0" dirty="0">
                <a:latin typeface="Times-Roman"/>
              </a:rPr>
              <a:t>rewrites, at each step, the rightmost remaining nonterminal symbol.</a:t>
            </a:r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970E15C-429F-40B5-9DE1-0A72EEBE6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03589"/>
              </p:ext>
            </p:extLst>
          </p:nvPr>
        </p:nvGraphicFramePr>
        <p:xfrm>
          <a:off x="7610846" y="3699641"/>
          <a:ext cx="4164036" cy="97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9" name="Bitmap Image" r:id="rId9" imgW="2733840" imgH="723960" progId="PBrush">
                  <p:embed/>
                </p:oleObj>
              </mc:Choice>
              <mc:Fallback>
                <p:oleObj name="Bitmap Image" r:id="rId9" imgW="2733840" imgH="723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10846" y="3699641"/>
                        <a:ext cx="4164036" cy="97756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57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F8B2-3BCA-4948-8FC4-F49228BC6E40}"/>
              </a:ext>
            </a:extLst>
          </p:cNvPr>
          <p:cNvSpPr txBox="1"/>
          <p:nvPr/>
        </p:nvSpPr>
        <p:spPr>
          <a:xfrm>
            <a:off x="2717800" y="46166"/>
            <a:ext cx="30488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Context Free Grammars - CFG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E2910-55AC-43D8-9E9B-695B1B1C0B58}"/>
              </a:ext>
            </a:extLst>
          </p:cNvPr>
          <p:cNvSpPr txBox="1"/>
          <p:nvPr/>
        </p:nvSpPr>
        <p:spPr>
          <a:xfrm>
            <a:off x="5992969" y="21603"/>
            <a:ext cx="27038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More Complex Examples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45A8C-5A22-467B-8686-C80FE9DD9924}"/>
              </a:ext>
            </a:extLst>
          </p:cNvPr>
          <p:cNvSpPr txBox="1"/>
          <p:nvPr/>
        </p:nvSpPr>
        <p:spPr>
          <a:xfrm>
            <a:off x="3667434" y="1305873"/>
            <a:ext cx="3792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leftmost derivation of </a:t>
            </a:r>
            <a:r>
              <a:rPr lang="en-US" sz="1600" b="0" i="0" u="none" strike="noStrike" baseline="0" dirty="0">
                <a:latin typeface="LetterGothic"/>
              </a:rPr>
              <a:t>(a + b) × c</a:t>
            </a: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13C0DE-EE82-45D6-B9AB-F10CA5F32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835682"/>
              </p:ext>
            </p:extLst>
          </p:nvPr>
        </p:nvGraphicFramePr>
        <p:xfrm>
          <a:off x="119271" y="1702675"/>
          <a:ext cx="8339751" cy="3556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" name="Bitmap Image" r:id="rId3" imgW="7191360" imgH="3067200" progId="PBrush">
                  <p:embed/>
                </p:oleObj>
              </mc:Choice>
              <mc:Fallback>
                <p:oleObj name="Bitmap Image" r:id="rId3" imgW="7191360" imgH="3067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71" y="1702675"/>
                        <a:ext cx="8339751" cy="355682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ACB1AF0-39C3-4D45-B063-7E3EA60CD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793005"/>
              </p:ext>
            </p:extLst>
          </p:nvPr>
        </p:nvGraphicFramePr>
        <p:xfrm>
          <a:off x="9129252" y="541813"/>
          <a:ext cx="2998900" cy="189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1" name="Bitmap Image" r:id="rId5" imgW="3086280" imgH="1952640" progId="PBrush">
                  <p:embed/>
                </p:oleObj>
              </mc:Choice>
              <mc:Fallback>
                <p:oleObj name="Bitmap Image" r:id="rId5" imgW="3086280" imgH="19526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87E2B04-111D-4469-ADB6-D85B2D371E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9252" y="541813"/>
                        <a:ext cx="2998900" cy="189745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2DDD18-9145-4688-B406-5008A65E0C33}"/>
              </a:ext>
            </a:extLst>
          </p:cNvPr>
          <p:cNvSpPr txBox="1"/>
          <p:nvPr/>
        </p:nvSpPr>
        <p:spPr>
          <a:xfrm>
            <a:off x="8459022" y="2665650"/>
            <a:ext cx="36606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The leftmost and rightmost derivations use the same set of rules; they apply those rules in a different order.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he parse trees for the two derivations are identical.</a:t>
            </a:r>
            <a:endParaRPr 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4FB623E-9965-4283-8C4A-03557E2557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163008"/>
              </p:ext>
            </p:extLst>
          </p:nvPr>
        </p:nvGraphicFramePr>
        <p:xfrm>
          <a:off x="0" y="635529"/>
          <a:ext cx="3792717" cy="97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2" name="Bitmap Image" r:id="rId7" imgW="2790720" imgH="714240" progId="PBrush">
                  <p:embed/>
                </p:oleObj>
              </mc:Choice>
              <mc:Fallback>
                <p:oleObj name="Bitmap Image" r:id="rId7" imgW="2790720" imgH="714240" progId="PBrus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00D7A30-512B-4473-A6C7-365D1184BA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635529"/>
                        <a:ext cx="3792717" cy="970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1AF6732-E988-43CF-B692-08E86BDC8863}"/>
              </a:ext>
            </a:extLst>
          </p:cNvPr>
          <p:cNvSpPr txBox="1"/>
          <p:nvPr/>
        </p:nvSpPr>
        <p:spPr>
          <a:xfrm>
            <a:off x="155010" y="5329170"/>
            <a:ext cx="11675919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From the compiler’s perspective, it is important that each sentence in the language defined by a </a:t>
            </a:r>
            <a:r>
              <a:rPr lang="en-US" sz="2000" b="0" i="1" u="none" strike="noStrike" baseline="0" dirty="0">
                <a:latin typeface="Times-Roman"/>
              </a:rPr>
              <a:t>CFG</a:t>
            </a:r>
            <a:r>
              <a:rPr lang="en-US" sz="2000" b="0" i="0" u="none" strike="noStrike" baseline="0" dirty="0">
                <a:latin typeface="Times-RomanS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has a unique rightmost (or leftmost) derivation.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A grammar in which multiple rightmost (or leftmost) derivations exist for a sentence is called an </a:t>
            </a:r>
            <a:r>
              <a:rPr lang="en-US" sz="2000" b="1" u="none" strike="noStrike" baseline="0" dirty="0">
                <a:solidFill>
                  <a:srgbClr val="FF0000"/>
                </a:solidFill>
                <a:latin typeface="Times-Italic"/>
              </a:rPr>
              <a:t>ambiguous </a:t>
            </a:r>
            <a:r>
              <a:rPr lang="en-US" sz="2000" b="1" u="none" strike="noStrike" baseline="0" dirty="0">
                <a:solidFill>
                  <a:srgbClr val="FF0000"/>
                </a:solidFill>
                <a:latin typeface="Times-Roman"/>
              </a:rPr>
              <a:t>grammar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9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F8B2-3BCA-4948-8FC4-F49228BC6E40}"/>
              </a:ext>
            </a:extLst>
          </p:cNvPr>
          <p:cNvSpPr txBox="1"/>
          <p:nvPr/>
        </p:nvSpPr>
        <p:spPr>
          <a:xfrm>
            <a:off x="2717800" y="46166"/>
            <a:ext cx="30488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Context Free Grammars - CFG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E2910-55AC-43D8-9E9B-695B1B1C0B58}"/>
              </a:ext>
            </a:extLst>
          </p:cNvPr>
          <p:cNvSpPr txBox="1"/>
          <p:nvPr/>
        </p:nvSpPr>
        <p:spPr>
          <a:xfrm>
            <a:off x="6035287" y="43597"/>
            <a:ext cx="27038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More Complex Examples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15537-A3D5-47F4-ADF9-05E373184909}"/>
              </a:ext>
            </a:extLst>
          </p:cNvPr>
          <p:cNvSpPr txBox="1"/>
          <p:nvPr/>
        </p:nvSpPr>
        <p:spPr>
          <a:xfrm>
            <a:off x="189915" y="579562"/>
            <a:ext cx="10290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-Roman"/>
              </a:rPr>
              <a:t>The classic example of an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ambiguous construct - grammar </a:t>
            </a:r>
            <a:r>
              <a:rPr lang="en-US" sz="2400" b="0" i="0" u="none" strike="noStrike" baseline="0" dirty="0">
                <a:latin typeface="Times-Roman"/>
              </a:rPr>
              <a:t>for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LetterGothic"/>
              </a:rPr>
              <a:t>if-then-else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609C934-91F4-406F-A201-0CCBB7EA3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681256"/>
              </p:ext>
            </p:extLst>
          </p:nvPr>
        </p:nvGraphicFramePr>
        <p:xfrm>
          <a:off x="1003056" y="1159124"/>
          <a:ext cx="7240612" cy="1604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4" name="Bitmap Image" r:id="rId3" imgW="5543640" imgH="1228680" progId="PBrush">
                  <p:embed/>
                </p:oleObj>
              </mc:Choice>
              <mc:Fallback>
                <p:oleObj name="Bitmap Image" r:id="rId3" imgW="5543640" imgH="1228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056" y="1159124"/>
                        <a:ext cx="7240612" cy="160487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9805A2-0FD9-4C16-B924-4D41DE22180F}"/>
              </a:ext>
            </a:extLst>
          </p:cNvPr>
          <p:cNvSpPr txBox="1"/>
          <p:nvPr/>
        </p:nvSpPr>
        <p:spPr>
          <a:xfrm>
            <a:off x="358726" y="2741337"/>
            <a:ext cx="7083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This fragment shows that the </a:t>
            </a:r>
            <a:r>
              <a:rPr lang="en-US" sz="1600" b="0" i="0" u="none" strike="noStrike" baseline="0" dirty="0">
                <a:latin typeface="LetterGothic"/>
              </a:rPr>
              <a:t>else </a:t>
            </a:r>
            <a:r>
              <a:rPr lang="en-US" sz="1800" b="0" i="0" u="none" strike="noStrike" baseline="0" dirty="0">
                <a:latin typeface="Times-Roman"/>
              </a:rPr>
              <a:t>is optional.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following code fragment has two distinct rightmost derivations.                                                                         </a:t>
            </a:r>
            <a:endParaRPr 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255D9A0-3981-4EF8-93D9-88730134D8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928052"/>
              </p:ext>
            </p:extLst>
          </p:nvPr>
        </p:nvGraphicFramePr>
        <p:xfrm>
          <a:off x="1834147" y="3664667"/>
          <a:ext cx="55530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5" name="Bitmap Image" r:id="rId5" imgW="5553000" imgH="476280" progId="PBrush">
                  <p:embed/>
                </p:oleObj>
              </mc:Choice>
              <mc:Fallback>
                <p:oleObj name="Bitmap Image" r:id="rId5" imgW="5553000" imgH="476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4147" y="3664667"/>
                        <a:ext cx="5553075" cy="4762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F29D2E7-DFE5-487A-8C2D-A9BE6AF6B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302047"/>
              </p:ext>
            </p:extLst>
          </p:nvPr>
        </p:nvGraphicFramePr>
        <p:xfrm>
          <a:off x="153141" y="4242053"/>
          <a:ext cx="5882146" cy="2486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6" name="Bitmap Image" r:id="rId7" imgW="6419880" imgH="2419200" progId="PBrush">
                  <p:embed/>
                </p:oleObj>
              </mc:Choice>
              <mc:Fallback>
                <p:oleObj name="Bitmap Image" r:id="rId7" imgW="6419880" imgH="2419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141" y="4242053"/>
                        <a:ext cx="5882146" cy="248699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BAB920C-9BE8-40E1-AFDE-F82B62E66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803648"/>
              </p:ext>
            </p:extLst>
          </p:nvPr>
        </p:nvGraphicFramePr>
        <p:xfrm>
          <a:off x="6153336" y="4242054"/>
          <a:ext cx="5882146" cy="2486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7" name="Bitmap Image" r:id="rId9" imgW="6696000" imgH="2571840" progId="PBrush">
                  <p:embed/>
                </p:oleObj>
              </mc:Choice>
              <mc:Fallback>
                <p:oleObj name="Bitmap Image" r:id="rId9" imgW="6696000" imgH="2571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53336" y="4242054"/>
                        <a:ext cx="5882146" cy="248699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62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F8B2-3BCA-4948-8FC4-F49228BC6E40}"/>
              </a:ext>
            </a:extLst>
          </p:cNvPr>
          <p:cNvSpPr txBox="1"/>
          <p:nvPr/>
        </p:nvSpPr>
        <p:spPr>
          <a:xfrm>
            <a:off x="2717800" y="46166"/>
            <a:ext cx="30488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Context Free Grammars - CFG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E2910-55AC-43D8-9E9B-695B1B1C0B58}"/>
              </a:ext>
            </a:extLst>
          </p:cNvPr>
          <p:cNvSpPr txBox="1"/>
          <p:nvPr/>
        </p:nvSpPr>
        <p:spPr>
          <a:xfrm>
            <a:off x="6425381" y="46166"/>
            <a:ext cx="27038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More Complex Examples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F046AD8-4869-4F3C-8923-6F0A1D2CD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947066"/>
              </p:ext>
            </p:extLst>
          </p:nvPr>
        </p:nvGraphicFramePr>
        <p:xfrm>
          <a:off x="1865324" y="612057"/>
          <a:ext cx="55530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7" name="Bitmap Image" r:id="rId3" imgW="5553000" imgH="476280" progId="PBrush">
                  <p:embed/>
                </p:oleObj>
              </mc:Choice>
              <mc:Fallback>
                <p:oleObj name="Bitmap Image" r:id="rId3" imgW="5553000" imgH="476280" progId="PBrus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F255D9A0-3981-4EF8-93D9-88730134D8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5324" y="612057"/>
                        <a:ext cx="5553075" cy="4762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7CDB717-FCB5-4BF2-89BB-8CE0319A6A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128877"/>
              </p:ext>
            </p:extLst>
          </p:nvPr>
        </p:nvGraphicFramePr>
        <p:xfrm>
          <a:off x="379829" y="1252962"/>
          <a:ext cx="5553075" cy="209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8" name="Bitmap Image" r:id="rId5" imgW="6419880" imgH="2419200" progId="PBrush">
                  <p:embed/>
                </p:oleObj>
              </mc:Choice>
              <mc:Fallback>
                <p:oleObj name="Bitmap Image" r:id="rId5" imgW="6419880" imgH="2419200" progId="PBrush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DF29D2E7-DFE5-487A-8C2D-A9BE6AF6B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829" y="1252962"/>
                        <a:ext cx="5553075" cy="2092702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888EB2D-5223-4027-BF43-E5784749F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194229"/>
              </p:ext>
            </p:extLst>
          </p:nvPr>
        </p:nvGraphicFramePr>
        <p:xfrm>
          <a:off x="6343251" y="1182681"/>
          <a:ext cx="5848749" cy="224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" name="Bitmap Image" r:id="rId7" imgW="6696000" imgH="2571840" progId="PBrush">
                  <p:embed/>
                </p:oleObj>
              </mc:Choice>
              <mc:Fallback>
                <p:oleObj name="Bitmap Image" r:id="rId7" imgW="6696000" imgH="2571840" progId="PBrush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BAB920C-9BE8-40E1-AFDE-F82B62E669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43251" y="1182681"/>
                        <a:ext cx="5848749" cy="224631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6ED4FC-489D-4611-8875-D2047CF589BD}"/>
              </a:ext>
            </a:extLst>
          </p:cNvPr>
          <p:cNvSpPr txBox="1"/>
          <p:nvPr/>
        </p:nvSpPr>
        <p:spPr>
          <a:xfrm>
            <a:off x="671731" y="3510319"/>
            <a:ext cx="115202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-Roman"/>
              </a:rPr>
              <a:t>The difference between them is simple. 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marL="342900" indent="-342900" algn="just">
              <a:buAutoNum type="arabicParenBoth"/>
            </a:pPr>
            <a:r>
              <a:rPr lang="en-US" sz="2400" b="0" i="0" u="none" strike="noStrike" baseline="0" dirty="0">
                <a:latin typeface="Times-Roman"/>
              </a:rPr>
              <a:t>The first derivation has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Times-Italic"/>
              </a:rPr>
              <a:t>Assignment</a:t>
            </a:r>
            <a:r>
              <a:rPr lang="en-US" sz="1000" b="1" i="0" u="none" strike="noStrike" baseline="0" dirty="0">
                <a:solidFill>
                  <a:srgbClr val="C00000"/>
                </a:solidFill>
                <a:latin typeface="Times-Roman"/>
              </a:rPr>
              <a:t>2</a:t>
            </a:r>
            <a:r>
              <a:rPr lang="en-US" sz="1000" b="0" i="0" u="none" strike="noStrike" baseline="0" dirty="0">
                <a:latin typeface="Times-Roman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controlled by the inner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if</a:t>
            </a:r>
            <a:r>
              <a:rPr lang="en-US" sz="2400" b="0" i="0" u="none" strike="noStrike" baseline="0" dirty="0">
                <a:latin typeface="Times-Roman"/>
              </a:rPr>
              <a:t>, so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Assignment2</a:t>
            </a:r>
            <a:r>
              <a:rPr lang="en-US" sz="1000" b="0" i="0" u="none" strike="noStrike" baseline="0" dirty="0">
                <a:latin typeface="Times-Roman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executes when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Expr1</a:t>
            </a:r>
            <a:r>
              <a:rPr lang="en-US" sz="1000" b="0" i="0" u="none" strike="noStrike" baseline="0" dirty="0">
                <a:latin typeface="Times-Roman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is true and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Expr2</a:t>
            </a:r>
            <a:r>
              <a:rPr lang="en-US" sz="1000" b="0" i="0" u="none" strike="noStrike" baseline="0" dirty="0">
                <a:latin typeface="Times-Roman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is false:</a:t>
            </a:r>
          </a:p>
          <a:p>
            <a:pPr marL="342900" indent="-342900" algn="just">
              <a:buAutoNum type="arabicParenBoth"/>
            </a:pPr>
            <a:endParaRPr lang="en-US" sz="240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(2) The second derivation associates the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else</a:t>
            </a:r>
            <a:r>
              <a:rPr lang="en-US" sz="2400" b="0" i="0" u="none" strike="noStrike" baseline="0" dirty="0">
                <a:latin typeface="LetterGoth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clause with the first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if</a:t>
            </a:r>
            <a:r>
              <a:rPr lang="en-US" sz="2400" b="0" i="0" u="none" strike="noStrike" baseline="0" dirty="0">
                <a:latin typeface="Times-Roman"/>
              </a:rPr>
              <a:t>, so that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Assignment2</a:t>
            </a:r>
            <a:r>
              <a:rPr lang="en-US" sz="2400" b="0" i="0" u="none" strike="noStrike" baseline="0" dirty="0">
                <a:latin typeface="Times-Roman"/>
              </a:rPr>
              <a:t> executes when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Expr1</a:t>
            </a:r>
            <a:r>
              <a:rPr lang="en-US" sz="2400" b="0" i="0" u="none" strike="noStrike" baseline="0" dirty="0">
                <a:latin typeface="Times-Roman"/>
              </a:rPr>
              <a:t> is false, independent of the value of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Expr2</a:t>
            </a:r>
            <a:r>
              <a:rPr lang="en-US" sz="2400" b="0" i="0" u="none" strike="noStrike" baseline="0" dirty="0">
                <a:latin typeface="Times-Roman"/>
              </a:rPr>
              <a:t>:</a:t>
            </a:r>
          </a:p>
          <a:p>
            <a:pPr algn="ctr"/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Clearly, these two derivations produce different behaviors in the compiled code.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1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D5DE59-B596-4C51-824D-3EC11F8FF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2934" y="42204"/>
          <a:ext cx="5376862" cy="669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Bitmap Image" r:id="rId3" imgW="4048200" imgH="4809960" progId="PBrush">
                  <p:embed/>
                </p:oleObj>
              </mc:Choice>
              <mc:Fallback>
                <p:oleObj name="Bitmap Image" r:id="rId3" imgW="4048200" imgH="48099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D5DE59-B596-4C51-824D-3EC11F8FF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2934" y="42204"/>
                        <a:ext cx="5376862" cy="669108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171453-B217-4954-BFBB-49F34C392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27" y="79828"/>
          <a:ext cx="6513159" cy="662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Bitmap Image" r:id="rId5" imgW="4124160" imgH="4105440" progId="PBrush">
                  <p:embed/>
                </p:oleObj>
              </mc:Choice>
              <mc:Fallback>
                <p:oleObj name="Bitmap Image" r:id="rId5" imgW="4124160" imgH="41054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5171453-B217-4954-BFBB-49F34C392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27" y="79828"/>
                        <a:ext cx="6513159" cy="662944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43337FCE-DE67-4293-8489-A95FBD6BFE7B}"/>
              </a:ext>
            </a:extLst>
          </p:cNvPr>
          <p:cNvSpPr/>
          <p:nvPr/>
        </p:nvSpPr>
        <p:spPr>
          <a:xfrm>
            <a:off x="533400" y="571500"/>
            <a:ext cx="533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51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DD1D6-D811-4BB3-830B-DE1DDBA47C42}"/>
              </a:ext>
            </a:extLst>
          </p:cNvPr>
          <p:cNvSpPr txBox="1"/>
          <p:nvPr/>
        </p:nvSpPr>
        <p:spPr>
          <a:xfrm>
            <a:off x="107200" y="2257390"/>
            <a:ext cx="120848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To remove this ambiguity, the grammar must be modified to encode a rule that determines which </a:t>
            </a:r>
            <a:r>
              <a:rPr lang="en-US" sz="2000" b="0" i="0" u="none" strike="noStrike" baseline="0" dirty="0">
                <a:latin typeface="LetterGothic"/>
              </a:rPr>
              <a:t>if </a:t>
            </a:r>
            <a:r>
              <a:rPr lang="en-US" sz="2000" b="0" i="0" u="none" strike="noStrike" baseline="0" dirty="0">
                <a:latin typeface="Times-Roman"/>
              </a:rPr>
              <a:t>controls an </a:t>
            </a:r>
            <a:r>
              <a:rPr lang="en-US" sz="2000" b="0" i="0" u="none" strike="noStrike" baseline="0" dirty="0">
                <a:latin typeface="LetterGothic"/>
              </a:rPr>
              <a:t>else</a:t>
            </a:r>
            <a:r>
              <a:rPr lang="en-US" sz="2000" b="0" i="0" u="none" strike="noStrike" baseline="0" dirty="0">
                <a:latin typeface="Times-Roman"/>
              </a:rPr>
              <a:t>. To </a:t>
            </a:r>
            <a:r>
              <a:rPr lang="en-US" sz="2000" dirty="0">
                <a:latin typeface="Times-Roman"/>
              </a:rPr>
              <a:t>modified grammar is in R.H.S above.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solution restricts the set of statements that can occur in the </a:t>
            </a:r>
            <a:r>
              <a:rPr lang="en-US" sz="2000" b="0" i="0" u="none" strike="noStrike" baseline="0" dirty="0">
                <a:latin typeface="LetterGothic"/>
              </a:rPr>
              <a:t>then </a:t>
            </a:r>
            <a:r>
              <a:rPr lang="en-US" sz="2000" b="0" i="0" u="none" strike="noStrike" baseline="0" dirty="0">
                <a:latin typeface="Times-Roman"/>
              </a:rPr>
              <a:t>part of an </a:t>
            </a:r>
            <a:r>
              <a:rPr lang="en-US" sz="2000" b="0" i="0" u="none" strike="noStrike" baseline="0" dirty="0">
                <a:latin typeface="LetterGothic"/>
              </a:rPr>
              <a:t>if-then-else </a:t>
            </a:r>
            <a:r>
              <a:rPr lang="en-US" sz="2000" b="0" i="0" u="none" strike="noStrike" baseline="0" dirty="0">
                <a:latin typeface="Times-Roman"/>
              </a:rPr>
              <a:t>construct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It ensures that </a:t>
            </a:r>
            <a:r>
              <a:rPr lang="en-US" sz="2000" b="0" i="0" u="none" strike="noStrike" baseline="0" dirty="0">
                <a:latin typeface="LetterGothic"/>
              </a:rPr>
              <a:t>else </a:t>
            </a:r>
            <a:r>
              <a:rPr lang="en-US" sz="2000" b="0" i="0" u="none" strike="noStrike" baseline="0" dirty="0">
                <a:latin typeface="Times-Roman"/>
              </a:rPr>
              <a:t>has an unambiguous match to a specific </a:t>
            </a:r>
            <a:r>
              <a:rPr lang="en-US" sz="2000" b="0" i="0" u="none" strike="noStrike" baseline="0" dirty="0">
                <a:latin typeface="LetterGothic"/>
              </a:rPr>
              <a:t>if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Now it has only one right most derivation for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9F629-3962-41E0-9A32-443A0049D376}"/>
              </a:ext>
            </a:extLst>
          </p:cNvPr>
          <p:cNvSpPr txBox="1"/>
          <p:nvPr/>
        </p:nvSpPr>
        <p:spPr>
          <a:xfrm>
            <a:off x="2717800" y="46166"/>
            <a:ext cx="30488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Context Free Grammars - CFG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983B4-3DC9-415D-971F-D50B8F992C87}"/>
              </a:ext>
            </a:extLst>
          </p:cNvPr>
          <p:cNvSpPr txBox="1"/>
          <p:nvPr/>
        </p:nvSpPr>
        <p:spPr>
          <a:xfrm>
            <a:off x="6425381" y="46166"/>
            <a:ext cx="27038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More Complex Examples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0F5059-A934-42C8-98AF-B4380E076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50260"/>
              </p:ext>
            </p:extLst>
          </p:nvPr>
        </p:nvGraphicFramePr>
        <p:xfrm>
          <a:off x="107200" y="594979"/>
          <a:ext cx="5755532" cy="156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8" name="Bitmap Image" r:id="rId3" imgW="5543640" imgH="1228680" progId="PBrush">
                  <p:embed/>
                </p:oleObj>
              </mc:Choice>
              <mc:Fallback>
                <p:oleObj name="Bitmap Image" r:id="rId3" imgW="5543640" imgH="122868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609C934-91F4-406F-A201-0CCBB7EA3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200" y="594979"/>
                        <a:ext cx="5755532" cy="156759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6E16B17-FA35-43D1-AF39-901B8C01C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367923"/>
              </p:ext>
            </p:extLst>
          </p:nvPr>
        </p:nvGraphicFramePr>
        <p:xfrm>
          <a:off x="6137031" y="615937"/>
          <a:ext cx="5862730" cy="156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9" name="Bitmap Image" r:id="rId5" imgW="5657760" imgH="1676520" progId="PBrush">
                  <p:embed/>
                </p:oleObj>
              </mc:Choice>
              <mc:Fallback>
                <p:oleObj name="Bitmap Image" r:id="rId5" imgW="5657760" imgH="1676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37031" y="615937"/>
                        <a:ext cx="5862730" cy="156759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2A974C8-03DB-49C9-9C01-2332F297D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465863"/>
              </p:ext>
            </p:extLst>
          </p:nvPr>
        </p:nvGraphicFramePr>
        <p:xfrm>
          <a:off x="5225861" y="4335685"/>
          <a:ext cx="55530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0" name="Bitmap Image" r:id="rId7" imgW="5553000" imgH="476280" progId="PBrush">
                  <p:embed/>
                </p:oleObj>
              </mc:Choice>
              <mc:Fallback>
                <p:oleObj name="Bitmap Image" r:id="rId7" imgW="5553000" imgH="476280" progId="PBrus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F255D9A0-3981-4EF8-93D9-88730134D8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5861" y="4335685"/>
                        <a:ext cx="5553075" cy="4762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51AE5E0-ACC0-4B9C-9D69-4EB48A22E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25837"/>
              </p:ext>
            </p:extLst>
          </p:nvPr>
        </p:nvGraphicFramePr>
        <p:xfrm>
          <a:off x="5216336" y="4840159"/>
          <a:ext cx="55626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1" name="Bitmap Image" r:id="rId9" imgW="5562720" imgH="1971720" progId="PBrush">
                  <p:embed/>
                </p:oleObj>
              </mc:Choice>
              <mc:Fallback>
                <p:oleObj name="Bitmap Image" r:id="rId9" imgW="5562720" imgH="1971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6336" y="4840159"/>
                        <a:ext cx="5562600" cy="197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32AF28-9EDD-4B05-A5DC-B39F3A02C776}"/>
              </a:ext>
            </a:extLst>
          </p:cNvPr>
          <p:cNvSpPr txBox="1"/>
          <p:nvPr/>
        </p:nvSpPr>
        <p:spPr>
          <a:xfrm>
            <a:off x="460717" y="6242063"/>
            <a:ext cx="618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rewritten grammar eliminates the ambiguity.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4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D5DE59-B596-4C51-824D-3EC11F8FF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2934" y="42204"/>
          <a:ext cx="5376862" cy="669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0" name="Bitmap Image" r:id="rId3" imgW="4048200" imgH="4809960" progId="PBrush">
                  <p:embed/>
                </p:oleObj>
              </mc:Choice>
              <mc:Fallback>
                <p:oleObj name="Bitmap Image" r:id="rId3" imgW="4048200" imgH="48099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D5DE59-B596-4C51-824D-3EC11F8FF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2934" y="42204"/>
                        <a:ext cx="5376862" cy="669108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171453-B217-4954-BFBB-49F34C392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27" y="79828"/>
          <a:ext cx="6513159" cy="662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1" name="Bitmap Image" r:id="rId5" imgW="4124160" imgH="4105440" progId="PBrush">
                  <p:embed/>
                </p:oleObj>
              </mc:Choice>
              <mc:Fallback>
                <p:oleObj name="Bitmap Image" r:id="rId5" imgW="4124160" imgH="41054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5171453-B217-4954-BFBB-49F34C392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27" y="79828"/>
                        <a:ext cx="6513159" cy="662944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43337FCE-DE67-4293-8489-A95FBD6BFE7B}"/>
              </a:ext>
            </a:extLst>
          </p:cNvPr>
          <p:cNvSpPr/>
          <p:nvPr/>
        </p:nvSpPr>
        <p:spPr>
          <a:xfrm>
            <a:off x="1011701" y="1722901"/>
            <a:ext cx="533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9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1CC27-7731-4BE1-84FB-1E997D7A4D0B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B6AED-5CC6-4C66-9329-D273B05E62C3}"/>
              </a:ext>
            </a:extLst>
          </p:cNvPr>
          <p:cNvSpPr txBox="1"/>
          <p:nvPr/>
        </p:nvSpPr>
        <p:spPr>
          <a:xfrm>
            <a:off x="2717800" y="46166"/>
            <a:ext cx="35704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Encoding Meaning into Structure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849DB-4D84-46B1-89EE-925519E9C02F}"/>
              </a:ext>
            </a:extLst>
          </p:cNvPr>
          <p:cNvSpPr txBox="1"/>
          <p:nvPr/>
        </p:nvSpPr>
        <p:spPr>
          <a:xfrm>
            <a:off x="127303" y="541745"/>
            <a:ext cx="8854088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The </a:t>
            </a:r>
            <a:r>
              <a:rPr lang="en-US" b="1" i="1" u="none" strike="noStrike" baseline="0" dirty="0">
                <a:solidFill>
                  <a:srgbClr val="C00000"/>
                </a:solidFill>
                <a:latin typeface="LetterGothic"/>
              </a:rPr>
              <a:t>if-then-else</a:t>
            </a:r>
            <a:r>
              <a:rPr lang="en-US" b="0" i="0" u="none" strike="noStrike" baseline="0" dirty="0">
                <a:latin typeface="LetterGothic"/>
              </a:rPr>
              <a:t> </a:t>
            </a:r>
            <a:r>
              <a:rPr lang="en-US" b="0" i="0" u="none" strike="noStrike" baseline="0" dirty="0">
                <a:latin typeface="Times-Roman"/>
              </a:rPr>
              <a:t>ambiguity points out the relationship between meaning and grammatical structure.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However, ambiguity is not the only situation where meaning and grammatical structure interact.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Consider the parse tree that would be built from a rightmost derivation of the simple expression </a:t>
            </a:r>
            <a:r>
              <a:rPr lang="en-US" b="1" i="1" dirty="0">
                <a:solidFill>
                  <a:srgbClr val="C00000"/>
                </a:solidFill>
                <a:latin typeface="LetterGothic"/>
              </a:rPr>
              <a:t>a + b x c.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D083F5-8CCA-42CB-8AB2-57E8A1A73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107822"/>
              </p:ext>
            </p:extLst>
          </p:nvPr>
        </p:nvGraphicFramePr>
        <p:xfrm>
          <a:off x="169506" y="2936276"/>
          <a:ext cx="6772275" cy="383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Bitmap Image" r:id="rId3" imgW="6772320" imgH="2590920" progId="PBrush">
                  <p:embed/>
                </p:oleObj>
              </mc:Choice>
              <mc:Fallback>
                <p:oleObj name="Bitmap Image" r:id="rId3" imgW="6772320" imgH="2590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506" y="2936276"/>
                        <a:ext cx="6772275" cy="383181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00D239-C187-4E3B-86C3-79FA23A9B2E6}"/>
              </a:ext>
            </a:extLst>
          </p:cNvPr>
          <p:cNvSpPr txBox="1"/>
          <p:nvPr/>
        </p:nvSpPr>
        <p:spPr>
          <a:xfrm>
            <a:off x="6983983" y="2920242"/>
            <a:ext cx="5080715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-Roman"/>
              </a:rPr>
              <a:t>Natural way to evaluate the expression </a:t>
            </a:r>
            <a:r>
              <a:rPr lang="en-US" sz="2400" dirty="0">
                <a:latin typeface="Times-Roman"/>
              </a:rPr>
              <a:t>is by</a:t>
            </a:r>
            <a:r>
              <a:rPr lang="en-US" sz="2400" b="0" i="0" u="none" strike="noStrike" baseline="0" dirty="0">
                <a:latin typeface="Times-Roman"/>
              </a:rPr>
              <a:t> </a:t>
            </a:r>
            <a:r>
              <a:rPr lang="en-US" sz="2400" b="0" i="0" u="none" strike="noStrike" baseline="0" dirty="0" err="1">
                <a:latin typeface="Times-Roman"/>
              </a:rPr>
              <a:t>postorder</a:t>
            </a:r>
            <a:r>
              <a:rPr lang="en-US" sz="2400" b="0" i="0" u="none" strike="noStrike" baseline="0" dirty="0">
                <a:latin typeface="Times-Roman"/>
              </a:rPr>
              <a:t> tree walk….first compute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LetterGothic"/>
              </a:rPr>
              <a:t>a + b </a:t>
            </a:r>
            <a:r>
              <a:rPr lang="en-US" sz="2400" b="0" i="0" u="none" strike="noStrike" baseline="0" dirty="0">
                <a:latin typeface="Times-Roman"/>
              </a:rPr>
              <a:t>and then multiply that result by </a:t>
            </a:r>
            <a:r>
              <a:rPr lang="en-US" sz="2400" b="1" i="1" dirty="0">
                <a:solidFill>
                  <a:srgbClr val="C00000"/>
                </a:solidFill>
                <a:latin typeface="LetterGothic"/>
              </a:rPr>
              <a:t>c</a:t>
            </a:r>
            <a:r>
              <a:rPr lang="en-US" sz="2000" b="0" i="0" u="none" strike="noStrike" baseline="0" dirty="0">
                <a:latin typeface="LetterGothic"/>
              </a:rPr>
              <a:t> . ..</a:t>
            </a:r>
            <a:r>
              <a:rPr lang="en-US" sz="2000" b="0" i="0" u="none" strike="noStrike" baseline="0" dirty="0" err="1">
                <a:latin typeface="LetterGothic"/>
              </a:rPr>
              <a:t>ie</a:t>
            </a:r>
            <a:r>
              <a:rPr lang="en-US" sz="2000" b="0" i="0" u="none" strike="noStrike" baseline="0" dirty="0">
                <a:latin typeface="LetterGothic"/>
              </a:rPr>
              <a:t>., </a:t>
            </a:r>
            <a:r>
              <a:rPr lang="en-US" sz="2400" b="1" i="1" dirty="0">
                <a:solidFill>
                  <a:srgbClr val="C00000"/>
                </a:solidFill>
                <a:latin typeface="LetterGothic"/>
              </a:rPr>
              <a:t>(a + b) x c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But, by operator precedence rule it should be </a:t>
            </a:r>
            <a:r>
              <a:rPr lang="en-US" sz="2400" b="1" i="1" dirty="0">
                <a:solidFill>
                  <a:srgbClr val="C00000"/>
                </a:solidFill>
                <a:latin typeface="LetterGothic"/>
              </a:rPr>
              <a:t>a +(b x c).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So, we need to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encode operator precedence levels</a:t>
            </a:r>
            <a:r>
              <a:rPr lang="en-US" sz="2400" b="0" i="0" u="none" strike="noStrike" baseline="0" dirty="0">
                <a:latin typeface="Times-Roman"/>
              </a:rPr>
              <a:t> into the grammar.</a:t>
            </a: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2F5A3C-69D6-40DC-8E25-F165F7DA0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85925"/>
              </p:ext>
            </p:extLst>
          </p:nvPr>
        </p:nvGraphicFramePr>
        <p:xfrm>
          <a:off x="9065797" y="46166"/>
          <a:ext cx="2998900" cy="274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Bitmap Image" r:id="rId5" imgW="3086280" imgH="1952640" progId="PBrush">
                  <p:embed/>
                </p:oleObj>
              </mc:Choice>
              <mc:Fallback>
                <p:oleObj name="Bitmap Image" r:id="rId5" imgW="3086280" imgH="195264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ACB1AF0-39C3-4D45-B063-7E3EA60CD1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65797" y="46166"/>
                        <a:ext cx="2998900" cy="274548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5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1CC27-7731-4BE1-84FB-1E997D7A4D0B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B6AED-5CC6-4C66-9329-D273B05E62C3}"/>
              </a:ext>
            </a:extLst>
          </p:cNvPr>
          <p:cNvSpPr txBox="1"/>
          <p:nvPr/>
        </p:nvSpPr>
        <p:spPr>
          <a:xfrm>
            <a:off x="2717800" y="46166"/>
            <a:ext cx="35704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Encoding Meaning into Structure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E779B-7993-47BA-9E04-1FCD0C16EE7B}"/>
              </a:ext>
            </a:extLst>
          </p:cNvPr>
          <p:cNvSpPr txBox="1"/>
          <p:nvPr/>
        </p:nvSpPr>
        <p:spPr>
          <a:xfrm>
            <a:off x="152400" y="666148"/>
            <a:ext cx="6318738" cy="46316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First, we must decide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Times-Roman"/>
              </a:rPr>
              <a:t>how many levels </a:t>
            </a:r>
            <a:r>
              <a:rPr lang="en-US" sz="2400" b="0" i="0" u="none" strike="noStrike" baseline="0" dirty="0">
                <a:latin typeface="Times-Roman"/>
              </a:rPr>
              <a:t>of precedence are required.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In the simple expression grammar, we have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-Roman"/>
              </a:rPr>
              <a:t>three levels </a:t>
            </a:r>
            <a:r>
              <a:rPr lang="en-US" sz="2400" b="0" i="0" u="none" strike="noStrike" baseline="0" dirty="0">
                <a:latin typeface="Times-Roman"/>
              </a:rPr>
              <a:t>of precedence: </a:t>
            </a:r>
          </a:p>
          <a:p>
            <a:pPr algn="just"/>
            <a:r>
              <a:rPr lang="en-US" sz="2400" dirty="0">
                <a:latin typeface="Times-Roman"/>
              </a:rPr>
              <a:t>      (1) </a:t>
            </a:r>
            <a:r>
              <a:rPr lang="en-US" sz="2400" b="0" i="0" u="none" strike="noStrike" baseline="0" dirty="0">
                <a:latin typeface="Times-Roman"/>
              </a:rPr>
              <a:t>highest precedence for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LetterGothic"/>
              </a:rPr>
              <a:t>( )</a:t>
            </a:r>
            <a:r>
              <a:rPr lang="en-US" sz="2400" b="0" i="0" u="none" strike="noStrike" baseline="0" dirty="0">
                <a:latin typeface="Times-Roman"/>
              </a:rPr>
              <a:t>, </a:t>
            </a: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      (2) medium precedence for </a:t>
            </a:r>
            <a:r>
              <a:rPr lang="en-US" sz="2400" b="1" i="1" dirty="0">
                <a:solidFill>
                  <a:srgbClr val="C00000"/>
                </a:solidFill>
                <a:latin typeface="LetterGothic"/>
              </a:rPr>
              <a:t>x </a:t>
            </a:r>
            <a:r>
              <a:rPr lang="en-US" sz="2400" b="0" i="0" u="none" strike="noStrike" baseline="0" dirty="0">
                <a:latin typeface="Times-Roman"/>
              </a:rPr>
              <a:t>and </a:t>
            </a:r>
            <a:r>
              <a:rPr lang="en-US" sz="2400" b="1" i="1" dirty="0">
                <a:solidFill>
                  <a:srgbClr val="C00000"/>
                </a:solidFill>
                <a:latin typeface="LetterGothic"/>
              </a:rPr>
              <a:t>÷</a:t>
            </a:r>
            <a:r>
              <a:rPr lang="en-US" sz="2400" b="0" i="0" u="none" strike="noStrike" baseline="0" dirty="0">
                <a:latin typeface="Times-Roman"/>
              </a:rPr>
              <a:t>, and </a:t>
            </a:r>
          </a:p>
          <a:p>
            <a:pPr algn="just"/>
            <a:r>
              <a:rPr lang="en-US" sz="2400" dirty="0">
                <a:latin typeface="Times-Roman"/>
              </a:rPr>
              <a:t>      (3) </a:t>
            </a:r>
            <a:r>
              <a:rPr lang="en-US" sz="2400" b="0" i="0" u="none" strike="noStrike" baseline="0" dirty="0">
                <a:latin typeface="Times-Roman"/>
              </a:rPr>
              <a:t>lowest precedence for </a:t>
            </a:r>
            <a:r>
              <a:rPr lang="en-US" sz="2400" b="1" i="1" dirty="0">
                <a:solidFill>
                  <a:srgbClr val="C00000"/>
                </a:solidFill>
                <a:latin typeface="LetterGothic"/>
              </a:rPr>
              <a:t>+ </a:t>
            </a:r>
            <a:r>
              <a:rPr lang="en-US" sz="2400" b="0" i="0" u="none" strike="noStrike" baseline="0" dirty="0">
                <a:latin typeface="Times-Roman"/>
              </a:rPr>
              <a:t>and </a:t>
            </a:r>
            <a:r>
              <a:rPr lang="en-US" sz="2400" b="1" i="1" dirty="0">
                <a:solidFill>
                  <a:srgbClr val="C00000"/>
                </a:solidFill>
                <a:latin typeface="LetterGothic"/>
              </a:rPr>
              <a:t>-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Next, we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Times-Roman"/>
              </a:rPr>
              <a:t>group the operators </a:t>
            </a:r>
            <a:r>
              <a:rPr lang="en-US" sz="2400" b="0" i="0" u="none" strike="noStrike" baseline="0" dirty="0">
                <a:latin typeface="Times-Roman"/>
              </a:rPr>
              <a:t>at distinct levels and use a nonterminal to isolate the corresponding part of the grammar.</a:t>
            </a:r>
            <a:endParaRPr lang="en-US" sz="24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B6415B0-D94B-48C1-B49D-C3FF121B8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301975"/>
              </p:ext>
            </p:extLst>
          </p:nvPr>
        </p:nvGraphicFramePr>
        <p:xfrm>
          <a:off x="6837091" y="1043406"/>
          <a:ext cx="5202508" cy="50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Bitmap Image" r:id="rId3" imgW="2924280" imgH="2847960" progId="PBrush">
                  <p:embed/>
                </p:oleObj>
              </mc:Choice>
              <mc:Fallback>
                <p:oleObj name="Bitmap Image" r:id="rId3" imgW="2924280" imgH="2847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7091" y="1043406"/>
                        <a:ext cx="5202508" cy="506693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1E3699A-FBB5-4BC3-A046-474FC83ABB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07135"/>
              </p:ext>
            </p:extLst>
          </p:nvPr>
        </p:nvGraphicFramePr>
        <p:xfrm>
          <a:off x="6849135" y="6184255"/>
          <a:ext cx="44545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Bitmap Image" r:id="rId5" imgW="3257640" imgH="324000" progId="PBrush">
                  <p:embed/>
                </p:oleObj>
              </mc:Choice>
              <mc:Fallback>
                <p:oleObj name="Bitmap Image" r:id="rId5" imgW="3257640" imgH="324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9135" y="6184255"/>
                        <a:ext cx="4454525" cy="44291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D53971-4ABB-41BA-BC38-9126A2AB244F}"/>
              </a:ext>
            </a:extLst>
          </p:cNvPr>
          <p:cNvSpPr txBox="1"/>
          <p:nvPr/>
        </p:nvSpPr>
        <p:spPr>
          <a:xfrm>
            <a:off x="6665495" y="83121"/>
            <a:ext cx="537410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-Roman"/>
              </a:rPr>
              <a:t>This shows the resulting grammar; it includes a unique start symbol, </a:t>
            </a:r>
            <a:r>
              <a:rPr lang="en-US" sz="1800" b="1" i="1" u="none" strike="noStrike" baseline="0" dirty="0">
                <a:solidFill>
                  <a:srgbClr val="C00000"/>
                </a:solidFill>
                <a:latin typeface="Times-Italic"/>
              </a:rPr>
              <a:t>Goal</a:t>
            </a:r>
            <a:r>
              <a:rPr lang="en-US" sz="1800" b="0" i="0" u="none" strike="noStrike" baseline="0" dirty="0">
                <a:latin typeface="Times-Roman"/>
              </a:rPr>
              <a:t>, and a production for the terminal symbols </a:t>
            </a:r>
            <a:r>
              <a:rPr lang="en-US" b="1" i="1" dirty="0">
                <a:solidFill>
                  <a:srgbClr val="C00000"/>
                </a:solidFill>
                <a:latin typeface="Times-Italic"/>
              </a:rPr>
              <a:t>num </a:t>
            </a:r>
            <a:r>
              <a:rPr lang="en-US" dirty="0">
                <a:latin typeface="Times-Roman"/>
              </a:rPr>
              <a:t>and</a:t>
            </a:r>
            <a:r>
              <a:rPr lang="en-US" b="1" i="1" dirty="0">
                <a:solidFill>
                  <a:srgbClr val="C00000"/>
                </a:solidFill>
                <a:latin typeface="Times-Italic"/>
              </a:rPr>
              <a:t>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6EB01-8B9E-4520-AE78-7C29F36B8290}"/>
              </a:ext>
            </a:extLst>
          </p:cNvPr>
          <p:cNvSpPr txBox="1"/>
          <p:nvPr/>
        </p:nvSpPr>
        <p:spPr>
          <a:xfrm>
            <a:off x="576775" y="5510179"/>
            <a:ext cx="58943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1" u="none" strike="noStrike" baseline="0" dirty="0">
                <a:solidFill>
                  <a:srgbClr val="C00000"/>
                </a:solidFill>
                <a:latin typeface="Times-Italic"/>
              </a:rPr>
              <a:t>Expr</a:t>
            </a:r>
            <a:r>
              <a:rPr lang="en-US" sz="2400" b="0" i="0" u="none" strike="noStrike" baseline="0" dirty="0">
                <a:latin typeface="Times-Roman"/>
              </a:rPr>
              <a:t>, represents the level for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+ </a:t>
            </a:r>
            <a:r>
              <a:rPr lang="en-US" sz="2400" b="0" i="0" u="none" strike="noStrike" baseline="0" dirty="0">
                <a:latin typeface="Times-Roman"/>
              </a:rPr>
              <a:t>and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-</a:t>
            </a:r>
            <a:r>
              <a:rPr lang="en-US" sz="2400" dirty="0">
                <a:latin typeface="Times-Roman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Term</a:t>
            </a:r>
            <a:r>
              <a:rPr lang="en-US" sz="2400" b="0" i="1" u="none" strike="noStrike" baseline="0" dirty="0">
                <a:latin typeface="Times-Ital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represents the level for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×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and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÷</a:t>
            </a:r>
            <a:r>
              <a:rPr lang="en-US" sz="2400" b="0" i="0" u="none" strike="noStrike" baseline="0" dirty="0">
                <a:latin typeface="Times-Roman"/>
              </a:rPr>
              <a:t>, and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Factor</a:t>
            </a:r>
            <a:r>
              <a:rPr lang="en-US" sz="2400" b="0" i="1" u="none" strike="noStrike" baseline="0" dirty="0">
                <a:latin typeface="Times-Ital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represents the level for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LetterGothic"/>
              </a:rPr>
              <a:t>( )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002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1CC27-7731-4BE1-84FB-1E997D7A4D0B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B6AED-5CC6-4C66-9329-D273B05E62C3}"/>
              </a:ext>
            </a:extLst>
          </p:cNvPr>
          <p:cNvSpPr txBox="1"/>
          <p:nvPr/>
        </p:nvSpPr>
        <p:spPr>
          <a:xfrm>
            <a:off x="2717800" y="46166"/>
            <a:ext cx="35704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Encoding Meaning into Structure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42D79-AC01-4364-9B66-5A2AED34811F}"/>
              </a:ext>
            </a:extLst>
          </p:cNvPr>
          <p:cNvSpPr txBox="1"/>
          <p:nvPr/>
        </p:nvSpPr>
        <p:spPr>
          <a:xfrm>
            <a:off x="167054" y="502660"/>
            <a:ext cx="116410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-Roman"/>
              </a:rPr>
              <a:t>In this form, the grammar derives a parse tree for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LetterGothic"/>
              </a:rPr>
              <a:t>a + b x c </a:t>
            </a:r>
            <a:r>
              <a:rPr lang="en-US" sz="2400" b="0" i="0" u="none" strike="noStrike" baseline="0" dirty="0">
                <a:latin typeface="Times-Roman"/>
              </a:rPr>
              <a:t>that is consistent with standard algebraic precedence, as shown below.</a:t>
            </a:r>
            <a:endParaRPr lang="en-US" sz="24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0CC376E-7196-4589-B449-764CBE90A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002704"/>
              </p:ext>
            </p:extLst>
          </p:nvPr>
        </p:nvGraphicFramePr>
        <p:xfrm>
          <a:off x="189915" y="1333657"/>
          <a:ext cx="6193881" cy="337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7" name="Bitmap Image" r:id="rId3" imgW="6781680" imgH="3571920" progId="PBrush">
                  <p:embed/>
                </p:oleObj>
              </mc:Choice>
              <mc:Fallback>
                <p:oleObj name="Bitmap Image" r:id="rId3" imgW="6781680" imgH="3571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915" y="1333657"/>
                        <a:ext cx="6193881" cy="3374966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2F52C98-201A-4CDA-B060-3A111DFDF09E}"/>
              </a:ext>
            </a:extLst>
          </p:cNvPr>
          <p:cNvSpPr txBox="1"/>
          <p:nvPr/>
        </p:nvSpPr>
        <p:spPr>
          <a:xfrm>
            <a:off x="6629400" y="3424619"/>
            <a:ext cx="5492260" cy="1154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300" b="0" i="0" u="none" strike="noStrike" baseline="0" dirty="0">
                <a:latin typeface="Times-Roman"/>
              </a:rPr>
              <a:t>A </a:t>
            </a:r>
            <a:r>
              <a:rPr lang="en-US" sz="2300" b="0" i="0" u="none" strike="noStrike" baseline="0" dirty="0" err="1">
                <a:latin typeface="Times-Roman"/>
              </a:rPr>
              <a:t>postorder</a:t>
            </a:r>
            <a:r>
              <a:rPr lang="en-US" sz="2300" b="0" i="0" u="none" strike="noStrike" baseline="0" dirty="0">
                <a:latin typeface="Times-Roman"/>
              </a:rPr>
              <a:t> </a:t>
            </a:r>
            <a:r>
              <a:rPr lang="en-US" sz="2300" b="0" i="0" u="none" strike="noStrike" baseline="0" dirty="0" err="1">
                <a:latin typeface="Times-Roman"/>
              </a:rPr>
              <a:t>treewalk</a:t>
            </a:r>
            <a:r>
              <a:rPr lang="en-US" sz="2300" b="0" i="0" u="none" strike="noStrike" baseline="0" dirty="0">
                <a:latin typeface="Times-Roman"/>
              </a:rPr>
              <a:t> over this parse tree will first evaluate </a:t>
            </a:r>
            <a:r>
              <a:rPr lang="en-US" sz="2300" b="1" i="1" u="none" strike="noStrike" baseline="0" dirty="0">
                <a:solidFill>
                  <a:srgbClr val="C00000"/>
                </a:solidFill>
                <a:latin typeface="LetterGothic"/>
              </a:rPr>
              <a:t>b x c </a:t>
            </a:r>
            <a:r>
              <a:rPr lang="en-US" sz="2300" b="0" i="0" u="none" strike="noStrike" baseline="0" dirty="0">
                <a:latin typeface="Times-Roman"/>
              </a:rPr>
              <a:t>and then add the result to </a:t>
            </a:r>
            <a:r>
              <a:rPr lang="en-US" sz="2300" b="1" i="1" dirty="0">
                <a:solidFill>
                  <a:srgbClr val="C00000"/>
                </a:solidFill>
                <a:latin typeface="LetterGothic"/>
              </a:rPr>
              <a:t>a</a:t>
            </a:r>
            <a:r>
              <a:rPr lang="en-US" sz="2300" b="0" i="0" u="none" strike="noStrike" baseline="0" dirty="0">
                <a:latin typeface="Times-Roman"/>
              </a:rPr>
              <a:t>.</a:t>
            </a:r>
            <a:endParaRPr lang="en-US" sz="23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D8C5EB4-43FB-4559-BD73-6FF82AE585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437396"/>
              </p:ext>
            </p:extLst>
          </p:nvPr>
        </p:nvGraphicFramePr>
        <p:xfrm>
          <a:off x="6629400" y="1006907"/>
          <a:ext cx="5395546" cy="224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8" name="Bitmap Image" r:id="rId5" imgW="6772320" imgH="2590920" progId="PBrush">
                  <p:embed/>
                </p:oleObj>
              </mc:Choice>
              <mc:Fallback>
                <p:oleObj name="Bitmap Image" r:id="rId5" imgW="6772320" imgH="2590920" progId="PBrus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D083F5-8CCA-42CB-8AB2-57E8A1A734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006907"/>
                        <a:ext cx="5395546" cy="224793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C451B9D-1B48-46DD-90A5-095E0A0691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203265"/>
              </p:ext>
            </p:extLst>
          </p:nvPr>
        </p:nvGraphicFramePr>
        <p:xfrm>
          <a:off x="8780585" y="4676054"/>
          <a:ext cx="3244361" cy="208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9" name="Bitmap Image" r:id="rId7" imgW="4800600" imgH="3086280" progId="PBrush">
                  <p:embed/>
                </p:oleObj>
              </mc:Choice>
              <mc:Fallback>
                <p:oleObj name="Bitmap Image" r:id="rId7" imgW="4800600" imgH="3086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80585" y="4676054"/>
                        <a:ext cx="3244361" cy="208566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ACFC728-6113-41D9-8ECF-DF73CEA0F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693113"/>
              </p:ext>
            </p:extLst>
          </p:nvPr>
        </p:nvGraphicFramePr>
        <p:xfrm>
          <a:off x="5303960" y="5613074"/>
          <a:ext cx="34766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0" name="Bitmap Image" r:id="rId9" imgW="3476520" imgH="1181160" progId="PBrush">
                  <p:embed/>
                </p:oleObj>
              </mc:Choice>
              <mc:Fallback>
                <p:oleObj name="Bitmap Image" r:id="rId9" imgW="3476520" imgH="1181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03960" y="5613074"/>
                        <a:ext cx="3476625" cy="11811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AC9481-6DB5-4F1A-B929-A97FAC1B1228}"/>
              </a:ext>
            </a:extLst>
          </p:cNvPr>
          <p:cNvSpPr txBox="1"/>
          <p:nvPr/>
        </p:nvSpPr>
        <p:spPr>
          <a:xfrm>
            <a:off x="5200460" y="5243742"/>
            <a:ext cx="108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Example.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0903396-385C-41D5-A38E-3F18AC16D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079949"/>
              </p:ext>
            </p:extLst>
          </p:nvPr>
        </p:nvGraphicFramePr>
        <p:xfrm>
          <a:off x="357254" y="4772338"/>
          <a:ext cx="2141465" cy="208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1" name="Bitmap Image" r:id="rId11" imgW="2924280" imgH="2847960" progId="PBrush">
                  <p:embed/>
                </p:oleObj>
              </mc:Choice>
              <mc:Fallback>
                <p:oleObj name="Bitmap Image" r:id="rId11" imgW="2924280" imgH="2847960" progId="PBrus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B6415B0-D94B-48C1-B49D-C3FF121B86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7254" y="4772338"/>
                        <a:ext cx="2141465" cy="20856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0BD7A3-262C-4EE0-905C-7A2848F6F42D}"/>
              </a:ext>
            </a:extLst>
          </p:cNvPr>
          <p:cNvSpPr txBox="1"/>
          <p:nvPr/>
        </p:nvSpPr>
        <p:spPr>
          <a:xfrm>
            <a:off x="8782050" y="951028"/>
            <a:ext cx="20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Previous derivation</a:t>
            </a:r>
          </a:p>
        </p:txBody>
      </p:sp>
    </p:spTree>
    <p:extLst>
      <p:ext uri="{BB962C8B-B14F-4D97-AF65-F5344CB8AC3E}">
        <p14:creationId xmlns:p14="http://schemas.microsoft.com/office/powerpoint/2010/main" val="3357457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1CC27-7731-4BE1-84FB-1E997D7A4D0B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B6AED-5CC6-4C66-9329-D273B05E62C3}"/>
              </a:ext>
            </a:extLst>
          </p:cNvPr>
          <p:cNvSpPr txBox="1"/>
          <p:nvPr/>
        </p:nvSpPr>
        <p:spPr>
          <a:xfrm>
            <a:off x="2717800" y="46166"/>
            <a:ext cx="413316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Myriad-Bold"/>
              </a:rPr>
              <a:t>Discovering derivation for an input string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62A8F-0C26-4EBA-AB24-77A74014D7F0}"/>
              </a:ext>
            </a:extLst>
          </p:cNvPr>
          <p:cNvSpPr txBox="1"/>
          <p:nvPr/>
        </p:nvSpPr>
        <p:spPr>
          <a:xfrm>
            <a:off x="211016" y="642647"/>
            <a:ext cx="11816861" cy="5847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We have seen how to use a </a:t>
            </a:r>
            <a:r>
              <a:rPr lang="en-US" sz="2200" b="1" i="1" dirty="0">
                <a:solidFill>
                  <a:srgbClr val="C00000"/>
                </a:solidFill>
                <a:latin typeface="Times-RomanSC"/>
              </a:rPr>
              <a:t>CFG</a:t>
            </a:r>
            <a:r>
              <a:rPr lang="en-US" sz="2200" b="0" i="0" u="none" strike="noStrike" baseline="0" dirty="0">
                <a:latin typeface="Times-RomanSC"/>
              </a:rPr>
              <a:t> </a:t>
            </a:r>
            <a:r>
              <a:rPr lang="en-US" sz="2200" b="1" i="1" dirty="0">
                <a:solidFill>
                  <a:srgbClr val="C00000"/>
                </a:solidFill>
                <a:latin typeface="Times-RomanSC"/>
              </a:rPr>
              <a:t>G</a:t>
            </a:r>
            <a:r>
              <a:rPr lang="en-US" sz="2200" b="0" i="1" u="none" strike="noStrike" baseline="0" dirty="0">
                <a:latin typeface="Times-Italic"/>
              </a:rPr>
              <a:t> </a:t>
            </a:r>
            <a:r>
              <a:rPr lang="en-US" sz="2200" b="0" i="0" u="none" strike="noStrike" baseline="0" dirty="0">
                <a:latin typeface="Times-Roman"/>
              </a:rPr>
              <a:t>as a rewriting system to generate sentences that are in </a:t>
            </a:r>
            <a:r>
              <a:rPr lang="en-US" sz="2200" b="1" i="1" dirty="0">
                <a:solidFill>
                  <a:srgbClr val="C00000"/>
                </a:solidFill>
                <a:latin typeface="Times-RomanSC"/>
              </a:rPr>
              <a:t>L(G)</a:t>
            </a:r>
            <a:r>
              <a:rPr lang="en-US" sz="2200" b="0" i="0" u="none" strike="noStrike" baseline="0" dirty="0">
                <a:latin typeface="Times-Roman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In contrast, a compiler must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Times-Roman"/>
              </a:rPr>
              <a:t>infer a derivation for a given input string</a:t>
            </a:r>
            <a:r>
              <a:rPr lang="en-US" sz="2200" b="0" i="0" u="none" strike="noStrike" baseline="0" dirty="0">
                <a:latin typeface="Times-Roman"/>
              </a:rPr>
              <a:t>, or determine that no such derivation exists.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The process of constructing a derivation from a specific input sentence is called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Times-Italic"/>
              </a:rPr>
              <a:t>parsing</a:t>
            </a:r>
            <a:r>
              <a:rPr lang="en-US" sz="2200" b="0" i="0" u="none" strike="noStrike" baseline="0" dirty="0">
                <a:latin typeface="Times-Roman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The parser sees the program as it emerges from the scanner: a stream of words annotated with their syntactic categories.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-Roman"/>
            </a:endParaRP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Thus, the parser would see </a:t>
            </a:r>
            <a:r>
              <a:rPr lang="it-IT" sz="2200" b="1" i="1" dirty="0">
                <a:solidFill>
                  <a:srgbClr val="C00000"/>
                </a:solidFill>
                <a:latin typeface="Times-RomanSC"/>
              </a:rPr>
              <a:t>a + b </a:t>
            </a:r>
            <a:r>
              <a:rPr lang="it-IT" sz="1400" b="1" i="1" dirty="0">
                <a:solidFill>
                  <a:srgbClr val="C00000"/>
                </a:solidFill>
                <a:latin typeface="Times-RomanSC"/>
              </a:rPr>
              <a:t>X</a:t>
            </a:r>
            <a:r>
              <a:rPr lang="it-IT" sz="2200" b="1" i="1" dirty="0">
                <a:solidFill>
                  <a:srgbClr val="C00000"/>
                </a:solidFill>
                <a:latin typeface="Times-RomanSC"/>
              </a:rPr>
              <a:t> c </a:t>
            </a:r>
            <a:r>
              <a:rPr lang="it-IT" sz="2200" b="0" i="0" u="none" strike="noStrike" baseline="0" dirty="0">
                <a:latin typeface="Times-Roman"/>
              </a:rPr>
              <a:t>as </a:t>
            </a:r>
            <a:r>
              <a:rPr lang="it-IT" sz="2200" b="1" i="1" dirty="0">
                <a:solidFill>
                  <a:srgbClr val="C00000"/>
                </a:solidFill>
                <a:latin typeface="Times-RomanSC"/>
              </a:rPr>
              <a:t>&lt;name, a&gt; + &lt;name, b&gt; </a:t>
            </a:r>
            <a:r>
              <a:rPr lang="it-IT" sz="1600" b="1" i="1" dirty="0">
                <a:solidFill>
                  <a:srgbClr val="C00000"/>
                </a:solidFill>
                <a:latin typeface="Times-RomanSC"/>
              </a:rPr>
              <a:t>X</a:t>
            </a:r>
            <a:r>
              <a:rPr lang="it-IT" sz="2200" b="1" i="1" dirty="0">
                <a:solidFill>
                  <a:srgbClr val="C00000"/>
                </a:solidFill>
                <a:latin typeface="Times-RomanSC"/>
              </a:rPr>
              <a:t> &lt;name, c&gt;</a:t>
            </a:r>
          </a:p>
          <a:p>
            <a:pPr algn="l"/>
            <a:endParaRPr lang="it-IT" sz="2200" b="0" i="0" u="none" strike="noStrike" baseline="0" dirty="0">
              <a:latin typeface="MTSY"/>
            </a:endParaRP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 parser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Times-Roman"/>
              </a:rPr>
              <a:t>is building a syntax tree </a:t>
            </a:r>
            <a:r>
              <a:rPr lang="en-US" sz="2200" b="0" i="0" u="none" strike="noStrike" baseline="0" dirty="0">
                <a:latin typeface="Times-Roman"/>
              </a:rPr>
              <a:t>for the input  program.</a:t>
            </a:r>
            <a:endParaRPr lang="it-IT" sz="2200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The parse tree’s root is known; it represents the grammar’s start symbol.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The leaves of the parse tree are the stream of words.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The hard part of parsing lies in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Times-Roman"/>
              </a:rPr>
              <a:t>discovering the grammatical connection </a:t>
            </a:r>
            <a:r>
              <a:rPr lang="en-US" sz="2200" b="0" i="0" u="none" strike="noStrike" baseline="0" dirty="0">
                <a:latin typeface="Times-Roman"/>
              </a:rPr>
              <a:t>between the leaves and the root.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139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1CC27-7731-4BE1-84FB-1E997D7A4D0B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B6AED-5CC6-4C66-9329-D273B05E62C3}"/>
              </a:ext>
            </a:extLst>
          </p:cNvPr>
          <p:cNvSpPr txBox="1"/>
          <p:nvPr/>
        </p:nvSpPr>
        <p:spPr>
          <a:xfrm>
            <a:off x="2717800" y="46166"/>
            <a:ext cx="413316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Myriad-Bold"/>
              </a:rPr>
              <a:t>Discovering derivation for an input string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23E80-8794-481C-93CE-404ACB61BDD7}"/>
              </a:ext>
            </a:extLst>
          </p:cNvPr>
          <p:cNvSpPr txBox="1"/>
          <p:nvPr/>
        </p:nvSpPr>
        <p:spPr>
          <a:xfrm>
            <a:off x="386860" y="753012"/>
            <a:ext cx="11584745" cy="4154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-Roman"/>
              </a:rPr>
              <a:t>Two distinct and opposite approaches for constructing the tree suggest themselves: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marL="1371600" lvl="2" indent="-457200" algn="just">
              <a:buFont typeface="+mj-lt"/>
              <a:buAutoNum type="arabicPeriod"/>
            </a:pP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Top-down parsers </a:t>
            </a:r>
            <a:r>
              <a:rPr lang="en-US" sz="2400" b="0" i="0" u="none" strike="noStrike" baseline="0" dirty="0">
                <a:latin typeface="Times-Roman"/>
              </a:rPr>
              <a:t>begin with the root and grow the tree toward the leaves.</a:t>
            </a:r>
          </a:p>
          <a:p>
            <a:pPr marL="1371600" lvl="2" indent="-457200" algn="just">
              <a:buFont typeface="+mj-lt"/>
              <a:buAutoNum type="arabicPeriod"/>
            </a:pPr>
            <a:endParaRPr lang="en-US" sz="2400" dirty="0">
              <a:latin typeface="Times-Roman"/>
            </a:endParaRPr>
          </a:p>
          <a:p>
            <a:pPr marL="1371600" lvl="2" indent="-457200" algn="just">
              <a:buFont typeface="+mj-lt"/>
              <a:buAutoNum type="arabicPeriod"/>
            </a:pP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Bottom-up parsers </a:t>
            </a:r>
            <a:r>
              <a:rPr lang="en-US" sz="2400" b="0" i="0" u="none" strike="noStrike" baseline="0" dirty="0">
                <a:latin typeface="Times-Roman"/>
              </a:rPr>
              <a:t>begin with the leaves and grow the tree toward the root.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In either scenario, the parser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makes a series of choices about which productions to apply. 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Most of the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Times-Roman"/>
              </a:rPr>
              <a:t>intellectual complexity </a:t>
            </a:r>
            <a:r>
              <a:rPr lang="en-US" sz="2400" b="0" i="0" u="none" strike="noStrike" baseline="0" dirty="0">
                <a:latin typeface="Times-Roman"/>
              </a:rPr>
              <a:t>in parsing lies in the mechanisms for making these choices.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2116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D5DE59-B596-4C51-824D-3EC11F8FF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2934" y="42204"/>
          <a:ext cx="5376862" cy="669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Bitmap Image" r:id="rId3" imgW="4048200" imgH="4809960" progId="PBrush">
                  <p:embed/>
                </p:oleObj>
              </mc:Choice>
              <mc:Fallback>
                <p:oleObj name="Bitmap Image" r:id="rId3" imgW="4048200" imgH="48099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D5DE59-B596-4C51-824D-3EC11F8FF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2934" y="42204"/>
                        <a:ext cx="5376862" cy="669108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171453-B217-4954-BFBB-49F34C392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27" y="79828"/>
          <a:ext cx="6513159" cy="662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Bitmap Image" r:id="rId5" imgW="4124160" imgH="4105440" progId="PBrush">
                  <p:embed/>
                </p:oleObj>
              </mc:Choice>
              <mc:Fallback>
                <p:oleObj name="Bitmap Image" r:id="rId5" imgW="4124160" imgH="41054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5171453-B217-4954-BFBB-49F34C392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27" y="79828"/>
                        <a:ext cx="6513159" cy="662944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43337FCE-DE67-4293-8489-A95FBD6BFE7B}"/>
              </a:ext>
            </a:extLst>
          </p:cNvPr>
          <p:cNvSpPr/>
          <p:nvPr/>
        </p:nvSpPr>
        <p:spPr>
          <a:xfrm>
            <a:off x="533400" y="2159000"/>
            <a:ext cx="533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6B3C5-29E8-4339-8CE9-116A9AD5CBD9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A7DB8-0486-4BAD-9E0C-E63F732D733D}"/>
              </a:ext>
            </a:extLst>
          </p:cNvPr>
          <p:cNvSpPr txBox="1"/>
          <p:nvPr/>
        </p:nvSpPr>
        <p:spPr>
          <a:xfrm>
            <a:off x="168812" y="659011"/>
            <a:ext cx="11619913" cy="5539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A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Times-Roman"/>
              </a:rPr>
              <a:t>top-down parser </a:t>
            </a:r>
            <a:r>
              <a:rPr lang="en-US" sz="2400" b="0" i="0" u="none" strike="noStrike" baseline="0" dirty="0">
                <a:latin typeface="Times-Roman"/>
              </a:rPr>
              <a:t>begins with the root of the parse tree and systematically extends the tree downward until its leaves match the classified words returned by the scanner.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At each point, the process considers a </a:t>
            </a:r>
            <a:r>
              <a:rPr lang="en-US" sz="2400" b="1" i="1" dirty="0">
                <a:solidFill>
                  <a:srgbClr val="C00000"/>
                </a:solidFill>
                <a:latin typeface="Times-Roman"/>
              </a:rPr>
              <a:t>partially</a:t>
            </a:r>
            <a:r>
              <a:rPr lang="en-US" sz="2400" b="0" i="0" u="none" strike="noStrike" baseline="0" dirty="0">
                <a:latin typeface="Times-Roman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latin typeface="Times-Roman"/>
              </a:rPr>
              <a:t>built parse tree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It selects a </a:t>
            </a:r>
            <a:r>
              <a:rPr lang="en-US" sz="2400" b="1" i="1" dirty="0">
                <a:solidFill>
                  <a:srgbClr val="C00000"/>
                </a:solidFill>
                <a:latin typeface="Times-Roman"/>
              </a:rPr>
              <a:t>nonterminal symbol </a:t>
            </a:r>
            <a:r>
              <a:rPr lang="en-US" sz="2400" b="0" i="0" u="none" strike="noStrike" baseline="0" dirty="0">
                <a:latin typeface="Times-Roman"/>
              </a:rPr>
              <a:t>on the lower fringe of the tree and extends it by adding children that correspond to the </a:t>
            </a:r>
            <a:r>
              <a:rPr lang="en-US" sz="2400" b="1" i="1" dirty="0">
                <a:solidFill>
                  <a:srgbClr val="C00000"/>
                </a:solidFill>
                <a:latin typeface="Times-Roman"/>
              </a:rPr>
              <a:t>right-hand side of some production </a:t>
            </a:r>
            <a:r>
              <a:rPr lang="en-US" sz="2400" dirty="0">
                <a:latin typeface="Times-Roman"/>
              </a:rPr>
              <a:t>for that nonterminal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This process continues until either</a:t>
            </a:r>
          </a:p>
          <a:p>
            <a:pPr marL="914400" lvl="1" indent="-457200" algn="just">
              <a:buAutoNum type="alphaLcPeriod"/>
            </a:pPr>
            <a:r>
              <a:rPr lang="en-US" sz="2400" b="0" i="0" u="none" strike="noStrike" baseline="0" dirty="0">
                <a:latin typeface="Times-Roman"/>
              </a:rPr>
              <a:t>the fringe of the parse tree contains only terminal symbols, and the input stream has been </a:t>
            </a:r>
            <a:r>
              <a:rPr lang="en-US" sz="2400" b="1" i="1" dirty="0">
                <a:solidFill>
                  <a:srgbClr val="C00000"/>
                </a:solidFill>
                <a:latin typeface="Times-Roman"/>
              </a:rPr>
              <a:t>exhausted</a:t>
            </a:r>
            <a:r>
              <a:rPr lang="en-US" sz="2400" b="0" i="0" u="none" strike="noStrike" baseline="0" dirty="0">
                <a:latin typeface="Times-Roman"/>
              </a:rPr>
              <a:t>, or</a:t>
            </a:r>
          </a:p>
          <a:p>
            <a:pPr lvl="1" algn="just"/>
            <a:endParaRPr lang="en-US" sz="2400" b="0" i="0" u="none" strike="noStrike" baseline="0" dirty="0">
              <a:latin typeface="Times-Roman"/>
            </a:endParaRPr>
          </a:p>
          <a:p>
            <a:pPr lvl="1" algn="just"/>
            <a:r>
              <a:rPr lang="en-US" sz="2400" b="1" i="0" u="none" strike="noStrike" baseline="0" dirty="0">
                <a:latin typeface="Times-Bold"/>
              </a:rPr>
              <a:t>b. </a:t>
            </a:r>
            <a:r>
              <a:rPr lang="en-US" sz="2400" b="0" i="0" u="none" strike="noStrike" baseline="0" dirty="0">
                <a:latin typeface="Times-Roman"/>
              </a:rPr>
              <a:t>a clear </a:t>
            </a:r>
            <a:r>
              <a:rPr lang="en-US" sz="2400" b="1" i="1" dirty="0">
                <a:solidFill>
                  <a:srgbClr val="C00000"/>
                </a:solidFill>
                <a:latin typeface="Times-Roman"/>
              </a:rPr>
              <a:t>mismatch</a:t>
            </a:r>
            <a:r>
              <a:rPr lang="en-US" sz="2400" b="0" i="0" u="none" strike="noStrike" baseline="0" dirty="0">
                <a:latin typeface="Times-Roman"/>
              </a:rPr>
              <a:t> occurs between the fringe of the partially built parse tree and the input stream.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803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6B3C5-29E8-4339-8CE9-116A9AD5CBD9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26B5F-63F5-4901-95BC-F66746C5BCBF}"/>
              </a:ext>
            </a:extLst>
          </p:cNvPr>
          <p:cNvSpPr txBox="1"/>
          <p:nvPr/>
        </p:nvSpPr>
        <p:spPr>
          <a:xfrm>
            <a:off x="309488" y="466265"/>
            <a:ext cx="11521439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-Roman"/>
              </a:rPr>
              <a:t>This process continues until either</a:t>
            </a:r>
          </a:p>
          <a:p>
            <a:pPr marL="914400" lvl="1" indent="-457200" algn="just">
              <a:buAutoNum type="alphaLcPeriod"/>
            </a:pPr>
            <a:r>
              <a:rPr lang="en-US" sz="2400" b="0" i="0" u="none" strike="noStrike" baseline="0" dirty="0">
                <a:latin typeface="Times-Roman"/>
              </a:rPr>
              <a:t>the fringe of the parse tree contains only terminal symbols, and the input stream has been </a:t>
            </a:r>
            <a:r>
              <a:rPr lang="en-US" sz="2400" b="1" i="1" dirty="0">
                <a:solidFill>
                  <a:srgbClr val="C00000"/>
                </a:solidFill>
                <a:latin typeface="Times-Roman"/>
              </a:rPr>
              <a:t>exhausted</a:t>
            </a:r>
            <a:r>
              <a:rPr lang="en-US" sz="2400" dirty="0">
                <a:solidFill>
                  <a:srgbClr val="C00000"/>
                </a:solidFill>
                <a:latin typeface="Times-Roman"/>
              </a:rPr>
              <a:t>.</a:t>
            </a:r>
          </a:p>
          <a:p>
            <a:pPr marL="1828800" lvl="3" indent="-457200" algn="just">
              <a:buAutoNum type="alphaLcPeriod"/>
            </a:pP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In this case the parse s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ucceeds</a:t>
            </a:r>
            <a:endParaRPr lang="en-US" sz="2400" b="1" i="1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lvl="1" algn="just"/>
            <a:endParaRPr lang="en-US" sz="2400" b="0" i="0" u="none" strike="noStrike" baseline="0" dirty="0">
              <a:latin typeface="Times-Roman"/>
            </a:endParaRPr>
          </a:p>
          <a:p>
            <a:pPr lvl="1" algn="just"/>
            <a:r>
              <a:rPr lang="en-US" sz="2400" b="0" i="0" u="none" strike="noStrike" baseline="0" dirty="0">
                <a:latin typeface="Times-Roman"/>
              </a:rPr>
              <a:t>(or)</a:t>
            </a:r>
          </a:p>
          <a:p>
            <a:pPr lvl="1" algn="just"/>
            <a:r>
              <a:rPr lang="en-US" sz="2400" b="1" i="0" u="none" strike="noStrike" baseline="0" dirty="0">
                <a:latin typeface="Times-Bold"/>
              </a:rPr>
              <a:t>b. </a:t>
            </a:r>
            <a:r>
              <a:rPr lang="en-US" sz="2400" b="0" i="0" u="none" strike="noStrike" baseline="0" dirty="0">
                <a:latin typeface="Times-Roman"/>
              </a:rPr>
              <a:t>a clear </a:t>
            </a:r>
            <a:r>
              <a:rPr lang="en-US" sz="2400" b="1" i="1" dirty="0">
                <a:solidFill>
                  <a:srgbClr val="C00000"/>
                </a:solidFill>
                <a:latin typeface="Times-Roman"/>
              </a:rPr>
              <a:t>mismatch</a:t>
            </a:r>
            <a:r>
              <a:rPr lang="en-US" sz="2400" b="0" i="0" u="none" strike="noStrike" baseline="0" dirty="0">
                <a:latin typeface="Times-Roman"/>
              </a:rPr>
              <a:t> occurs between the fringe of the partially built parse tree and the input stream.</a:t>
            </a:r>
          </a:p>
          <a:p>
            <a:pPr lvl="1" algn="just"/>
            <a:r>
              <a:rPr lang="en-US" sz="2400" dirty="0">
                <a:latin typeface="Times-Roman"/>
              </a:rPr>
              <a:t>		a. in this case there are two possibilities</a:t>
            </a:r>
          </a:p>
          <a:p>
            <a:pPr lvl="1" algn="just"/>
            <a:r>
              <a:rPr lang="en-US" sz="2400" dirty="0">
                <a:latin typeface="Times-Roman"/>
              </a:rPr>
              <a:t>			(1) the parser would have chosen wrong production in previous step, so it need to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backtrack</a:t>
            </a:r>
            <a:r>
              <a:rPr lang="en-US" sz="2400" dirty="0">
                <a:latin typeface="Times-Roman"/>
              </a:rPr>
              <a:t> and check… and construct a new parse tree…</a:t>
            </a:r>
          </a:p>
          <a:p>
            <a:pPr lvl="1" algn="just"/>
            <a:r>
              <a:rPr lang="en-US" sz="2400" dirty="0">
                <a:latin typeface="Times-Roman"/>
              </a:rPr>
              <a:t>                              (2) the input string may be invalid.. So backtrack will fail.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D3C1E-B2B1-4DC5-86BF-2DFB2ACDD37C}"/>
              </a:ext>
            </a:extLst>
          </p:cNvPr>
          <p:cNvSpPr txBox="1"/>
          <p:nvPr/>
        </p:nvSpPr>
        <p:spPr>
          <a:xfrm>
            <a:off x="309488" y="5056735"/>
            <a:ext cx="11690253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-Roman"/>
              </a:rPr>
              <a:t>One key insight makes top-down parsing efficient is “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a large subset of the context-free grammars can be parsed without backtracking</a:t>
            </a:r>
            <a:r>
              <a:rPr lang="en-US" sz="2400" b="0" i="1" u="none" strike="noStrike" baseline="0" dirty="0">
                <a:latin typeface="Times-Italic"/>
              </a:rPr>
              <a:t>”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D69D0-3044-4271-B593-2DB7DFC006C6}"/>
              </a:ext>
            </a:extLst>
          </p:cNvPr>
          <p:cNvSpPr txBox="1"/>
          <p:nvPr/>
        </p:nvSpPr>
        <p:spPr>
          <a:xfrm>
            <a:off x="309488" y="5988554"/>
            <a:ext cx="1159177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latin typeface="Times-Roman"/>
              </a:rPr>
              <a:t>Will discuss two distinct techniques for constructing top-down parsers: (1)  hand-coded recursive-descent parsers and (2) generated </a:t>
            </a:r>
            <a:r>
              <a:rPr lang="en-US" sz="2000" b="1" dirty="0">
                <a:latin typeface="Times-RomanSC"/>
              </a:rPr>
              <a:t>LL</a:t>
            </a:r>
            <a:r>
              <a:rPr lang="en-US" sz="2000" b="1" i="0" u="none" strike="noStrike" baseline="0" dirty="0">
                <a:latin typeface="Times-Roman"/>
              </a:rPr>
              <a:t>(1) parsers.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403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1EF86-EDAB-4C18-B0DF-C6C45FDCC02E}"/>
              </a:ext>
            </a:extLst>
          </p:cNvPr>
          <p:cNvSpPr txBox="1"/>
          <p:nvPr/>
        </p:nvSpPr>
        <p:spPr>
          <a:xfrm>
            <a:off x="0" y="0"/>
            <a:ext cx="177779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13A6D-8574-4BB4-9BC3-5EAF8B123966}"/>
              </a:ext>
            </a:extLst>
          </p:cNvPr>
          <p:cNvSpPr txBox="1"/>
          <p:nvPr/>
        </p:nvSpPr>
        <p:spPr>
          <a:xfrm>
            <a:off x="457200" y="673100"/>
            <a:ext cx="1145540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Parsing</a:t>
            </a:r>
            <a:r>
              <a:rPr lang="en-US" sz="2400" b="0" i="0" u="none" strike="noStrike" baseline="0" dirty="0">
                <a:latin typeface="Times-Roman"/>
              </a:rPr>
              <a:t> is the second stage of the compiler’s front end.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parser works with the program as transformed by the scanner; it sees a stream of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words</a:t>
            </a:r>
            <a:r>
              <a:rPr lang="en-US" sz="2400" b="0" i="0" u="none" strike="noStrike" baseline="0" dirty="0">
                <a:latin typeface="Times-Roman"/>
              </a:rPr>
              <a:t> where each word is annotated with a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syntactic category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parser derives a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syntactic structure </a:t>
            </a:r>
            <a:r>
              <a:rPr lang="en-US" sz="2400" b="0" i="0" u="none" strike="noStrike" baseline="0" dirty="0">
                <a:latin typeface="Times-Roman"/>
              </a:rPr>
              <a:t>for the program, fitting the words into a grammatical model of the source programming language.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If the parser determines that the input stream is a valid program, it builds a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-Roman"/>
              </a:rPr>
              <a:t>concrete model</a:t>
            </a:r>
            <a:r>
              <a:rPr lang="en-US" sz="2400" b="0" i="0" u="none" strike="noStrike" baseline="0" dirty="0">
                <a:latin typeface="Times-Roman"/>
              </a:rPr>
              <a:t> of the program for use by the later phases of compilation.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If the input stream is not a valid program, the parser reports the problem and appropriate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-Roman"/>
              </a:rPr>
              <a:t>diagnostic information </a:t>
            </a:r>
            <a:r>
              <a:rPr lang="en-US" sz="2400" b="0" i="0" u="none" strike="noStrike" baseline="0" dirty="0">
                <a:latin typeface="Times-Roman"/>
              </a:rPr>
              <a:t>to the user.</a:t>
            </a:r>
            <a:endParaRPr lang="en-US" sz="2400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BC0AE5E1-E92F-4FB5-9BFC-AC38CD367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03" y="5806461"/>
            <a:ext cx="2359047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a←a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 * b * c * d</a:t>
            </a:r>
            <a:endParaRPr lang="en-IN" altLang="en-US" sz="2000" dirty="0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C850F46B-2E1F-45A3-A183-6197366BB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03" y="6412332"/>
            <a:ext cx="7170197" cy="30777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&gt;&lt;assign, ← &gt; &lt;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&lt;num,2&gt; &lt;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id,b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id,c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altLang="en-US" sz="1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D99F27E-B2F3-4BCA-A935-CA5FD9A6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875" y="5722602"/>
            <a:ext cx="3881446" cy="10438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41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6B3C5-29E8-4339-8CE9-116A9AD5CBD9}"/>
              </a:ext>
            </a:extLst>
          </p:cNvPr>
          <p:cNvSpPr txBox="1"/>
          <p:nvPr/>
        </p:nvSpPr>
        <p:spPr>
          <a:xfrm>
            <a:off x="28575" y="-16954"/>
            <a:ext cx="23145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latin typeface="Myriad-Bold"/>
              </a:rPr>
              <a:t>TOP-DOWN PARSING</a:t>
            </a:r>
            <a:endParaRPr lang="en-US" sz="16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F1BCCE8-2D88-4E95-926B-2C56B0A3FC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798327"/>
              </p:ext>
            </p:extLst>
          </p:nvPr>
        </p:nvGraphicFramePr>
        <p:xfrm>
          <a:off x="75029" y="260044"/>
          <a:ext cx="6020972" cy="659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Bitmap Image" r:id="rId3" imgW="5286240" imgH="5038560" progId="PBrush">
                  <p:embed/>
                </p:oleObj>
              </mc:Choice>
              <mc:Fallback>
                <p:oleObj name="Bitmap Image" r:id="rId3" imgW="5286240" imgH="5038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29" y="260044"/>
                        <a:ext cx="6020972" cy="659795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8A3F4E-E4ED-4BEB-803B-F8F05C841F05}"/>
              </a:ext>
            </a:extLst>
          </p:cNvPr>
          <p:cNvSpPr txBox="1"/>
          <p:nvPr/>
        </p:nvSpPr>
        <p:spPr>
          <a:xfrm>
            <a:off x="6217917" y="200055"/>
            <a:ext cx="5899054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This is a concrete algorithm for a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top-down parser </a:t>
            </a:r>
            <a:r>
              <a:rPr lang="en-US" sz="2000" b="0" i="0" u="none" strike="noStrike" baseline="0" dirty="0">
                <a:latin typeface="Times-Roman"/>
              </a:rPr>
              <a:t>that constructs a leftmost derivation.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It builds a parse tree, anchored at the variable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LetterGothic-Slant_167"/>
              </a:rPr>
              <a:t>root</a:t>
            </a:r>
            <a:r>
              <a:rPr lang="en-US" sz="2000" b="0" i="0" u="none" strike="noStrike" baseline="0" dirty="0"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It uses a stack, with access functions </a:t>
            </a:r>
            <a:r>
              <a:rPr lang="en-US" sz="2000" b="1" i="1" dirty="0">
                <a:solidFill>
                  <a:srgbClr val="FF0000"/>
                </a:solidFill>
                <a:latin typeface="LetterGothic-Slant_167"/>
              </a:rPr>
              <a:t>push( ) </a:t>
            </a:r>
            <a:r>
              <a:rPr lang="en-US" sz="2000" b="0" i="0" u="none" strike="noStrike" baseline="0" dirty="0">
                <a:latin typeface="Times-Roman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latin typeface="LetterGothic-Slant_167"/>
              </a:rPr>
              <a:t>pop( ), </a:t>
            </a:r>
            <a:r>
              <a:rPr lang="en-US" sz="2000" b="0" i="0" u="none" strike="noStrike" baseline="0" dirty="0">
                <a:latin typeface="Times-Roman"/>
              </a:rPr>
              <a:t>to track the unmatched portion of the fringe.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F7140-6626-464A-BBF8-D972C1D504E0}"/>
              </a:ext>
            </a:extLst>
          </p:cNvPr>
          <p:cNvSpPr txBox="1"/>
          <p:nvPr/>
        </p:nvSpPr>
        <p:spPr>
          <a:xfrm>
            <a:off x="6217917" y="2689383"/>
            <a:ext cx="589905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000" b="0" i="0" u="none" strike="noStrike" baseline="0">
                <a:latin typeface="Times-Roman"/>
              </a:defRPr>
            </a:lvl1pPr>
          </a:lstStyle>
          <a:p>
            <a:r>
              <a:rPr lang="en-US" dirty="0"/>
              <a:t>The main portion of the parser consists of a loop that </a:t>
            </a:r>
            <a:r>
              <a:rPr lang="en-US" b="1" i="1" dirty="0">
                <a:solidFill>
                  <a:srgbClr val="FF0000"/>
                </a:solidFill>
              </a:rPr>
              <a:t>focuses on the leftmost unmatched symbol </a:t>
            </a:r>
            <a:r>
              <a:rPr lang="en-US" dirty="0"/>
              <a:t>on the partially-built parse tree’s lower fringe.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11D4E-36EC-4A61-8E1A-014191DB54D7}"/>
              </a:ext>
            </a:extLst>
          </p:cNvPr>
          <p:cNvSpPr txBox="1"/>
          <p:nvPr/>
        </p:nvSpPr>
        <p:spPr>
          <a:xfrm>
            <a:off x="6217917" y="4011689"/>
            <a:ext cx="5899053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If the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focus symbol is a nonterminal</a:t>
            </a:r>
            <a:r>
              <a:rPr lang="en-US" sz="2000" b="0" i="0" u="none" strike="noStrike" baseline="0" dirty="0">
                <a:latin typeface="Times-Roman"/>
              </a:rPr>
              <a:t>, it expands the parse tree downward;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If 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focus symbol is a terminal</a:t>
            </a:r>
            <a:r>
              <a:rPr lang="en-US" sz="2000" b="0" i="0" u="none" strike="noStrike" baseline="0" dirty="0">
                <a:latin typeface="Times-Roman"/>
              </a:rPr>
              <a:t>, it compares the focus against the next word in the input.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A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match</a:t>
            </a:r>
            <a:r>
              <a:rPr lang="en-US" sz="2000" b="0" i="0" u="none" strike="noStrike" baseline="0" dirty="0">
                <a:latin typeface="Times-Roman"/>
              </a:rPr>
              <a:t> moves both the focus to the next symbol on the fringe and advances the input stream.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2009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6B3C5-29E8-4339-8CE9-116A9AD5CBD9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F1BCCE8-2D88-4E95-926B-2C56B0A3F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29" y="457542"/>
          <a:ext cx="6020972" cy="607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Bitmap Image" r:id="rId3" imgW="5286240" imgH="5038560" progId="PBrush">
                  <p:embed/>
                </p:oleObj>
              </mc:Choice>
              <mc:Fallback>
                <p:oleObj name="Bitmap Image" r:id="rId3" imgW="5286240" imgH="5038560" progId="PBrus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F1BCCE8-2D88-4E95-926B-2C56B0A3FC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29" y="457542"/>
                        <a:ext cx="6020972" cy="607885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8A3F4E-E4ED-4BEB-803B-F8F05C841F05}"/>
              </a:ext>
            </a:extLst>
          </p:cNvPr>
          <p:cNvSpPr txBox="1"/>
          <p:nvPr/>
        </p:nvSpPr>
        <p:spPr>
          <a:xfrm>
            <a:off x="6217919" y="200055"/>
            <a:ext cx="5899051" cy="6463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300" b="0" i="0" u="none" strike="noStrike" baseline="0" dirty="0">
                <a:latin typeface="Times-Roman"/>
              </a:rPr>
              <a:t>If the </a:t>
            </a:r>
            <a:r>
              <a:rPr lang="en-US" sz="2300" b="1" i="1" u="none" strike="noStrike" baseline="0" dirty="0">
                <a:solidFill>
                  <a:srgbClr val="FF0000"/>
                </a:solidFill>
                <a:latin typeface="Times-Roman"/>
              </a:rPr>
              <a:t>focus is a terminal symbol that does not match the input</a:t>
            </a:r>
            <a:r>
              <a:rPr lang="en-US" sz="2300" b="0" i="0" u="none" strike="noStrike" baseline="0" dirty="0">
                <a:latin typeface="Times-Roman"/>
              </a:rPr>
              <a:t>, the parser must backtrack.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300" dirty="0">
              <a:latin typeface="Times-Roman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0" i="0" u="none" strike="noStrike" baseline="0" dirty="0">
                <a:latin typeface="Times-Roman"/>
              </a:rPr>
              <a:t>First, it systematically considers alternatives for the most recently chosen rule.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300" b="0" i="0" u="none" strike="noStrike" baseline="0" dirty="0">
              <a:latin typeface="Times-Roman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0" i="0" u="none" strike="noStrike" baseline="0" dirty="0">
                <a:latin typeface="Times-Roman"/>
              </a:rPr>
              <a:t>If it exhausts those alternatives, it moves back up the parse tree and reconsiders choices at a higher level in the parse tree.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300" b="0" i="0" u="none" strike="noStrike" baseline="0" dirty="0">
              <a:latin typeface="Times-Roman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0" i="0" u="none" strike="noStrike" baseline="0" dirty="0">
                <a:latin typeface="Times-Roman"/>
              </a:rPr>
              <a:t>If this process fails to match the input, the parser </a:t>
            </a:r>
            <a:r>
              <a:rPr lang="en-US" sz="2300" b="0" i="0" u="none" strike="noStrike" baseline="0" dirty="0">
                <a:solidFill>
                  <a:srgbClr val="FF0000"/>
                </a:solidFill>
                <a:latin typeface="Times-Roman"/>
              </a:rPr>
              <a:t>reports a syntax error</a:t>
            </a:r>
            <a:r>
              <a:rPr lang="en-US" sz="2300" b="0" i="0" u="none" strike="noStrike" baseline="0" dirty="0">
                <a:latin typeface="Times-Roman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300" dirty="0">
              <a:latin typeface="Times-Roman"/>
            </a:endParaRPr>
          </a:p>
          <a:p>
            <a:pPr lvl="1" algn="just"/>
            <a:r>
              <a:rPr lang="en-US" sz="2300" b="0" i="0" u="none" strike="noStrike" baseline="0" dirty="0">
                <a:latin typeface="Times-Roman"/>
              </a:rPr>
              <a:t>“Backtracking increases the asymptotic cost of parsing; in practice, it is an </a:t>
            </a:r>
            <a:r>
              <a:rPr lang="en-US" sz="2300" b="0" i="0" u="none" strike="noStrike" baseline="0" dirty="0">
                <a:solidFill>
                  <a:srgbClr val="FF0000"/>
                </a:solidFill>
                <a:latin typeface="Times-Roman"/>
              </a:rPr>
              <a:t>expensive way</a:t>
            </a:r>
            <a:r>
              <a:rPr lang="en-US" sz="2300" b="0" i="0" u="none" strike="noStrike" baseline="0" dirty="0">
                <a:latin typeface="Times-Roman"/>
              </a:rPr>
              <a:t> to discover syntax errors.”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269472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6B3C5-29E8-4339-8CE9-116A9AD5CBD9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DBBE8-BD55-4A16-B429-48C385ADF946}"/>
              </a:ext>
            </a:extLst>
          </p:cNvPr>
          <p:cNvSpPr txBox="1"/>
          <p:nvPr/>
        </p:nvSpPr>
        <p:spPr>
          <a:xfrm>
            <a:off x="2757269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85852-6574-46EF-9D1B-909370620349}"/>
              </a:ext>
            </a:extLst>
          </p:cNvPr>
          <p:cNvSpPr txBox="1"/>
          <p:nvPr/>
        </p:nvSpPr>
        <p:spPr>
          <a:xfrm>
            <a:off x="131299" y="582066"/>
            <a:ext cx="11896578" cy="5832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The efficiency of a top-down parser depends critically on its </a:t>
            </a:r>
            <a:r>
              <a:rPr lang="en-US" sz="2800" b="1" i="1" u="none" strike="noStrike" baseline="0" dirty="0">
                <a:solidFill>
                  <a:srgbClr val="C00000"/>
                </a:solidFill>
                <a:latin typeface="Times-Roman"/>
              </a:rPr>
              <a:t>ability to pick the correct production</a:t>
            </a:r>
            <a:r>
              <a:rPr lang="en-US" sz="2800" b="0" i="0" u="none" strike="noStrike" baseline="0" dirty="0">
                <a:latin typeface="Times-Roman"/>
              </a:rPr>
              <a:t> each time that it expands a nonterminal.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u="none" strike="noStrike" baseline="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If the parser always makes the right choice, top-down parsing is efficient.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u="none" strike="noStrike" baseline="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If it makes poor choices, the cost of parsing rises.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u="none" strike="noStrike" baseline="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For some grammars, the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-Roman"/>
              </a:rPr>
              <a:t>worst case behavior </a:t>
            </a:r>
            <a:r>
              <a:rPr lang="en-US" sz="2800" b="0" i="0" u="none" strike="noStrike" baseline="0" dirty="0">
                <a:latin typeface="Times-Roman"/>
              </a:rPr>
              <a:t>is that the parser does not terminate.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This section examines two </a:t>
            </a:r>
            <a:r>
              <a:rPr lang="en-US" sz="2800" b="1" i="1" u="none" strike="noStrike" baseline="0" dirty="0">
                <a:solidFill>
                  <a:srgbClr val="C00000"/>
                </a:solidFill>
                <a:latin typeface="Times-Roman"/>
              </a:rPr>
              <a:t>structural issues with CFG </a:t>
            </a:r>
            <a:r>
              <a:rPr lang="en-US" sz="2800" b="0" i="0" u="none" strike="noStrike" baseline="0" dirty="0">
                <a:latin typeface="Times-Roman"/>
              </a:rPr>
              <a:t>that lead to problems with top-down parsers and presents transformations that the compiler writer can apply to the grammar to avoid these problems.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9725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A5D26-1C94-4A49-B4B2-539B82CEACCF}"/>
              </a:ext>
            </a:extLst>
          </p:cNvPr>
          <p:cNvSpPr txBox="1"/>
          <p:nvPr/>
        </p:nvSpPr>
        <p:spPr>
          <a:xfrm>
            <a:off x="42204" y="28136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DC5C-7A4A-4C56-9167-4E1931B1ABC7}"/>
              </a:ext>
            </a:extLst>
          </p:cNvPr>
          <p:cNvSpPr txBox="1"/>
          <p:nvPr/>
        </p:nvSpPr>
        <p:spPr>
          <a:xfrm>
            <a:off x="2686931" y="43525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FE255-CEB6-40AD-8129-B6E2EB34888D}"/>
              </a:ext>
            </a:extLst>
          </p:cNvPr>
          <p:cNvSpPr txBox="1"/>
          <p:nvPr/>
        </p:nvSpPr>
        <p:spPr>
          <a:xfrm>
            <a:off x="7638757" y="43525"/>
            <a:ext cx="41640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yriad-BoldItalic"/>
              </a:rPr>
              <a:t>A Top-Down Parser with Oracular Choice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1D790-7882-4522-9413-F42FAA4349FE}"/>
              </a:ext>
            </a:extLst>
          </p:cNvPr>
          <p:cNvSpPr txBox="1"/>
          <p:nvPr/>
        </p:nvSpPr>
        <p:spPr>
          <a:xfrm>
            <a:off x="138112" y="526720"/>
            <a:ext cx="9019956" cy="224676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As an initial exercise, consider the behavior of the top-down parser with the grammar in the R.H.S for th</a:t>
            </a:r>
            <a:r>
              <a:rPr lang="en-US" sz="2000" dirty="0">
                <a:latin typeface="Times-Roman"/>
              </a:rPr>
              <a:t>e </a:t>
            </a:r>
            <a:r>
              <a:rPr lang="en-US" sz="2000" b="0" i="0" u="none" strike="noStrike" baseline="0" dirty="0">
                <a:latin typeface="Times-Roman"/>
              </a:rPr>
              <a:t>string </a:t>
            </a:r>
            <a:r>
              <a:rPr lang="en-US" b="1" i="1" u="none" strike="noStrike" baseline="0" dirty="0">
                <a:solidFill>
                  <a:srgbClr val="C00000"/>
                </a:solidFill>
                <a:latin typeface="LetterGothic"/>
              </a:rPr>
              <a:t>a + b x c</a:t>
            </a:r>
            <a:r>
              <a:rPr lang="en-US" sz="2000" b="1" i="1" u="none" strike="noStrike" baseline="0" dirty="0">
                <a:solidFill>
                  <a:srgbClr val="C00000"/>
                </a:solidFill>
                <a:latin typeface="Times-Roman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For the moment, assume that the parser has oracle that picks the correct production at each point in the parse.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With oracular choices, it might proceed as shown in Figure 3.3</a:t>
            </a:r>
            <a:endParaRPr lang="en-US" sz="28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A7A5A16-9487-4E9C-B952-1F37F2A57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775746"/>
              </p:ext>
            </p:extLst>
          </p:nvPr>
        </p:nvGraphicFramePr>
        <p:xfrm>
          <a:off x="9282114" y="526720"/>
          <a:ext cx="2520680" cy="229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8" name="Bitmap Image" r:id="rId3" imgW="2771640" imgH="2523960" progId="PBrush">
                  <p:embed/>
                </p:oleObj>
              </mc:Choice>
              <mc:Fallback>
                <p:oleObj name="Bitmap Image" r:id="rId3" imgW="2771640" imgH="2523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114" y="526720"/>
                        <a:ext cx="2520680" cy="2295465"/>
                      </a:xfrm>
                      <a:prstGeom prst="rect">
                        <a:avLst/>
                      </a:prstGeom>
                      <a:ln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0943B5A-F228-46F8-882A-B4F5426B6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765376"/>
              </p:ext>
            </p:extLst>
          </p:nvPr>
        </p:nvGraphicFramePr>
        <p:xfrm>
          <a:off x="5345723" y="2887352"/>
          <a:ext cx="6846277" cy="397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9" name="Bitmap Image" r:id="rId5" imgW="5076720" imgH="4048200" progId="PBrush">
                  <p:embed/>
                </p:oleObj>
              </mc:Choice>
              <mc:Fallback>
                <p:oleObj name="Bitmap Image" r:id="rId5" imgW="5076720" imgH="4048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5723" y="2887352"/>
                        <a:ext cx="6846277" cy="397585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37CC3A-D03F-4D16-9A49-77B4252AF982}"/>
                  </a:ext>
                </a:extLst>
              </p:cNvPr>
              <p:cNvSpPr txBox="1"/>
              <p:nvPr/>
            </p:nvSpPr>
            <p:spPr>
              <a:xfrm>
                <a:off x="138113" y="2887352"/>
                <a:ext cx="5095070" cy="37856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latin typeface="Times-Roman"/>
                  </a:rPr>
                  <a:t>The right column shows the input string, with a marker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000" b="0" i="0" u="none" strike="noStrike" baseline="0" dirty="0">
                    <a:latin typeface="MTSY"/>
                  </a:rPr>
                  <a:t> </a:t>
                </a:r>
                <a:r>
                  <a:rPr lang="en-US" sz="2000" b="0" i="0" u="none" strike="noStrike" baseline="0" dirty="0">
                    <a:latin typeface="Times-Roman"/>
                  </a:rPr>
                  <a:t>to indicate the parser’s current position in the string.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-Roman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latin typeface="Times-Roman"/>
                  </a:rPr>
                  <a:t>The symbol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0" i="0" u="none" strike="noStrike" baseline="0" dirty="0">
                    <a:latin typeface="MTSY"/>
                  </a:rPr>
                  <a:t> </a:t>
                </a:r>
                <a:r>
                  <a:rPr lang="en-US" sz="2000" b="0" i="0" u="none" strike="noStrike" baseline="0" dirty="0">
                    <a:latin typeface="Times-Roman"/>
                  </a:rPr>
                  <a:t>in the rule column represents a step in which the parser matches a terminal symbol against the input string and advances the input.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-Roman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latin typeface="Times-Roman"/>
                  </a:rPr>
                  <a:t>At each step, the sentential form represents the lower fringe of the partially-built parse tree.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37CC3A-D03F-4D16-9A49-77B4252AF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3" y="2887352"/>
                <a:ext cx="5095070" cy="3785652"/>
              </a:xfrm>
              <a:prstGeom prst="rect">
                <a:avLst/>
              </a:prstGeom>
              <a:blipFill>
                <a:blip r:embed="rId7"/>
                <a:stretch>
                  <a:fillRect l="-956" t="-803" r="-1195" b="-16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C4B1F3F-9FC4-4DC7-ABB8-2B8C88298B45}"/>
              </a:ext>
            </a:extLst>
          </p:cNvPr>
          <p:cNvSpPr txBox="1"/>
          <p:nvPr/>
        </p:nvSpPr>
        <p:spPr>
          <a:xfrm>
            <a:off x="10653712" y="2936048"/>
            <a:ext cx="140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1" u="none" strike="noStrike" baseline="0" dirty="0">
                <a:solidFill>
                  <a:srgbClr val="C00000"/>
                </a:solidFill>
                <a:latin typeface="LetterGothic"/>
              </a:rPr>
              <a:t>a + b x c</a:t>
            </a:r>
            <a:endParaRPr lang="en-US" sz="2000" b="1" i="1" u="none" strike="noStrike" baseline="0" dirty="0">
              <a:solidFill>
                <a:srgbClr val="C00000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4020419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A5D26-1C94-4A49-B4B2-539B82CEACCF}"/>
              </a:ext>
            </a:extLst>
          </p:cNvPr>
          <p:cNvSpPr txBox="1"/>
          <p:nvPr/>
        </p:nvSpPr>
        <p:spPr>
          <a:xfrm>
            <a:off x="42204" y="28136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DC5C-7A4A-4C56-9167-4E1931B1ABC7}"/>
              </a:ext>
            </a:extLst>
          </p:cNvPr>
          <p:cNvSpPr txBox="1"/>
          <p:nvPr/>
        </p:nvSpPr>
        <p:spPr>
          <a:xfrm>
            <a:off x="2686931" y="43525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FE255-CEB6-40AD-8129-B6E2EB34888D}"/>
              </a:ext>
            </a:extLst>
          </p:cNvPr>
          <p:cNvSpPr txBox="1"/>
          <p:nvPr/>
        </p:nvSpPr>
        <p:spPr>
          <a:xfrm>
            <a:off x="7638757" y="43525"/>
            <a:ext cx="41640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yriad-BoldItalic"/>
              </a:rPr>
              <a:t>A Top-Down Parser with Oracular Choice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EE1EA96-FA43-4D02-A7B6-ED78EEEE5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263324"/>
              </p:ext>
            </p:extLst>
          </p:nvPr>
        </p:nvGraphicFramePr>
        <p:xfrm>
          <a:off x="6086034" y="2800584"/>
          <a:ext cx="6031276" cy="350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Bitmap Image" r:id="rId3" imgW="5076720" imgH="4048200" progId="PBrush">
                  <p:embed/>
                </p:oleObj>
              </mc:Choice>
              <mc:Fallback>
                <p:oleObj name="Bitmap Image" r:id="rId3" imgW="5076720" imgH="404820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0943B5A-F228-46F8-882A-B4F5426B6E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6034" y="2800584"/>
                        <a:ext cx="6031276" cy="350256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78AB806-0E1E-48B9-83D2-6865A855D1C3}"/>
              </a:ext>
            </a:extLst>
          </p:cNvPr>
          <p:cNvSpPr txBox="1"/>
          <p:nvPr/>
        </p:nvSpPr>
        <p:spPr>
          <a:xfrm>
            <a:off x="158260" y="554856"/>
            <a:ext cx="11855549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With oracular choice, the parser should take a number of steps proportional to the length of the derivation plus the length of the input.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For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LetterGothic"/>
              </a:rPr>
              <a:t>a + b x c </a:t>
            </a:r>
            <a:r>
              <a:rPr lang="en-US" sz="2400" b="0" i="0" u="none" strike="noStrike" baseline="0" dirty="0">
                <a:latin typeface="Times-Roman"/>
              </a:rPr>
              <a:t>the parser applied eight rules and matched five words.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1FCD9C-D384-480F-9DAD-B4B2668D800D}"/>
                  </a:ext>
                </a:extLst>
              </p:cNvPr>
              <p:cNvSpPr txBox="1"/>
              <p:nvPr/>
            </p:nvSpPr>
            <p:spPr>
              <a:xfrm>
                <a:off x="106750" y="2223651"/>
                <a:ext cx="5851138" cy="458587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i="1" u="none" strike="noStrike" baseline="0" dirty="0">
                    <a:solidFill>
                      <a:srgbClr val="0070C0"/>
                    </a:solidFill>
                    <a:latin typeface="Times-Roman"/>
                  </a:rPr>
                  <a:t>“oracular choice means inconsistent choice”</a:t>
                </a:r>
                <a:endParaRPr lang="en-US" sz="2000" b="1" i="1" u="none" strike="noStrike" baseline="0" dirty="0">
                  <a:solidFill>
                    <a:srgbClr val="0070C0"/>
                  </a:solidFill>
                  <a:latin typeface="Times-Roman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latin typeface="Times-Roman"/>
                  </a:rPr>
                  <a:t>In the first step, it applied rule 1, </a:t>
                </a:r>
                <a:r>
                  <a:rPr lang="en-US" sz="2400" b="0" i="1" u="none" strike="noStrike" baseline="0" dirty="0">
                    <a:solidFill>
                      <a:srgbClr val="FF0000"/>
                    </a:solidFill>
                    <a:latin typeface="Times-Italic"/>
                  </a:rPr>
                  <a:t>Expr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0" i="1" u="none" strike="noStrike" baseline="0" dirty="0">
                    <a:solidFill>
                      <a:srgbClr val="FF0000"/>
                    </a:solidFill>
                    <a:latin typeface="Times-Italic"/>
                  </a:rPr>
                  <a:t>Expr </a:t>
                </a:r>
                <a:r>
                  <a:rPr lang="en-US" sz="2000" b="0" i="0" u="none" strike="noStrike" baseline="0" dirty="0">
                    <a:solidFill>
                      <a:srgbClr val="FF0000"/>
                    </a:solidFill>
                    <a:latin typeface="LetterGothic"/>
                  </a:rPr>
                  <a:t>+ </a:t>
                </a:r>
                <a:r>
                  <a:rPr lang="en-US" sz="2400" b="0" i="1" u="none" strike="noStrike" baseline="0" dirty="0">
                    <a:solidFill>
                      <a:srgbClr val="FF0000"/>
                    </a:solidFill>
                    <a:latin typeface="Times-Italic"/>
                  </a:rPr>
                  <a:t>Term</a:t>
                </a:r>
                <a:r>
                  <a:rPr lang="en-US" sz="2400" b="0" i="0" u="none" strike="noStrike" baseline="0" dirty="0">
                    <a:solidFill>
                      <a:srgbClr val="FF0000"/>
                    </a:solidFill>
                    <a:latin typeface="Times-Roman"/>
                  </a:rPr>
                  <a:t>. </a:t>
                </a:r>
                <a:endParaRPr lang="en-US" sz="2000" b="0" i="0" u="none" strike="noStrike" baseline="0" dirty="0">
                  <a:latin typeface="Times-Roman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-Roman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latin typeface="Times-Roman"/>
                  </a:rPr>
                  <a:t>In the second step, it applied rule 3, </a:t>
                </a:r>
                <a:r>
                  <a:rPr lang="en-US" sz="2000" b="0" i="1" u="none" strike="noStrike" baseline="0" dirty="0">
                    <a:solidFill>
                      <a:srgbClr val="FF0000"/>
                    </a:solidFill>
                    <a:latin typeface="Times-Italic"/>
                  </a:rPr>
                  <a:t>Expr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0" i="1" u="none" strike="noStrike" baseline="0" dirty="0">
                    <a:solidFill>
                      <a:srgbClr val="FF0000"/>
                    </a:solidFill>
                    <a:latin typeface="Times-Italic"/>
                  </a:rPr>
                  <a:t>Term</a:t>
                </a:r>
                <a:r>
                  <a:rPr lang="en-US" sz="2000" b="0" i="0" u="none" strike="noStrike" baseline="0" dirty="0">
                    <a:latin typeface="Times-Roman"/>
                  </a:rPr>
                  <a:t>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-Roman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latin typeface="Times-Roman"/>
                  </a:rPr>
                  <a:t>Similarly, when expanding </a:t>
                </a:r>
                <a:r>
                  <a:rPr lang="en-US" sz="2000" b="0" i="1" u="none" strike="noStrike" baseline="0" dirty="0">
                    <a:latin typeface="Times-Italic"/>
                  </a:rPr>
                  <a:t>Term </a:t>
                </a:r>
                <a:r>
                  <a:rPr lang="en-US" sz="2000" b="0" i="0" u="none" strike="noStrike" baseline="0" dirty="0">
                    <a:latin typeface="Times-Roman"/>
                  </a:rPr>
                  <a:t>in an attempt to match </a:t>
                </a:r>
                <a:r>
                  <a:rPr lang="en-US" sz="2000" b="0" i="0" u="none" strike="noStrike" baseline="0" dirty="0">
                    <a:solidFill>
                      <a:srgbClr val="FF0000"/>
                    </a:solidFill>
                    <a:latin typeface="LetterGothic"/>
                  </a:rPr>
                  <a:t>a</a:t>
                </a:r>
                <a:r>
                  <a:rPr lang="en-US" sz="2000" b="0" i="0" u="none" strike="noStrike" baseline="0" dirty="0">
                    <a:latin typeface="Times-Roman"/>
                  </a:rPr>
                  <a:t>, it applied rule 6, </a:t>
                </a:r>
                <a:r>
                  <a:rPr lang="en-US" sz="2000" b="0" i="1" u="none" strike="noStrike" baseline="0" dirty="0">
                    <a:solidFill>
                      <a:srgbClr val="FF0000"/>
                    </a:solidFill>
                    <a:latin typeface="Times-Italic"/>
                  </a:rPr>
                  <a:t>Term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0" i="1" u="none" strike="noStrike" baseline="0" dirty="0">
                    <a:solidFill>
                      <a:srgbClr val="FF0000"/>
                    </a:solidFill>
                    <a:latin typeface="Times-Italic"/>
                  </a:rPr>
                  <a:t>Factor</a:t>
                </a:r>
                <a:r>
                  <a:rPr lang="en-US" sz="2000" b="0" i="0" u="none" strike="noStrike" baseline="0" dirty="0">
                    <a:latin typeface="Times-Roman"/>
                  </a:rPr>
                  <a:t>, but when expanding </a:t>
                </a:r>
                <a:r>
                  <a:rPr lang="en-US" sz="2000" b="0" i="1" u="none" strike="noStrike" baseline="0" dirty="0">
                    <a:latin typeface="Times-Italic"/>
                  </a:rPr>
                  <a:t>Term </a:t>
                </a:r>
                <a:r>
                  <a:rPr lang="en-US" sz="2000" b="0" i="0" u="none" strike="noStrike" baseline="0" dirty="0">
                    <a:latin typeface="Times-Roman"/>
                  </a:rPr>
                  <a:t>to match </a:t>
                </a:r>
                <a:r>
                  <a:rPr lang="en-US" b="0" i="0" u="none" strike="noStrike" baseline="0" dirty="0">
                    <a:solidFill>
                      <a:srgbClr val="FF0000"/>
                    </a:solidFill>
                    <a:latin typeface="LetterGothic"/>
                  </a:rPr>
                  <a:t>b</a:t>
                </a:r>
                <a:r>
                  <a:rPr lang="en-US" sz="2000" b="0" i="0" u="none" strike="noStrike" baseline="0" dirty="0">
                    <a:latin typeface="Times-Roman"/>
                  </a:rPr>
                  <a:t>, </a:t>
                </a:r>
                <a:r>
                  <a:rPr lang="en-US" sz="2000" dirty="0"/>
                  <a:t>it applied rule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Term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Term </a:t>
                </a:r>
                <a:r>
                  <a:rPr lang="en-US" sz="2000" dirty="0">
                    <a:solidFill>
                      <a:srgbClr val="FF0000"/>
                    </a:solidFill>
                  </a:rPr>
                  <a:t>x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Factor</a:t>
                </a:r>
                <a:r>
                  <a:rPr lang="en-US" sz="2000" dirty="0"/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latin typeface="Times-Roman"/>
                  </a:rPr>
                  <a:t>It would be difficult to make the top-down parser work with consistent, algorithmic choice when using this version of the expression grammar.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1FCD9C-D384-480F-9DAD-B4B2668D8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0" y="2223651"/>
                <a:ext cx="5851138" cy="4585871"/>
              </a:xfrm>
              <a:prstGeom prst="rect">
                <a:avLst/>
              </a:prstGeom>
              <a:blipFill>
                <a:blip r:embed="rId5"/>
                <a:stretch>
                  <a:fillRect l="-832" t="-663" r="-1041" b="-5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C985B4A-A176-4ACE-B0FC-7DE5FB725C90}"/>
              </a:ext>
            </a:extLst>
          </p:cNvPr>
          <p:cNvSpPr txBox="1"/>
          <p:nvPr/>
        </p:nvSpPr>
        <p:spPr>
          <a:xfrm>
            <a:off x="8097440" y="2251126"/>
            <a:ext cx="1189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none" strike="noStrike" baseline="0" dirty="0">
                <a:solidFill>
                  <a:srgbClr val="C00000"/>
                </a:solidFill>
                <a:latin typeface="LetterGothic"/>
              </a:rPr>
              <a:t>a + b x c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4363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A5D26-1C94-4A49-B4B2-539B82CEACCF}"/>
              </a:ext>
            </a:extLst>
          </p:cNvPr>
          <p:cNvSpPr txBox="1"/>
          <p:nvPr/>
        </p:nvSpPr>
        <p:spPr>
          <a:xfrm>
            <a:off x="42204" y="28136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DC5C-7A4A-4C56-9167-4E1931B1ABC7}"/>
              </a:ext>
            </a:extLst>
          </p:cNvPr>
          <p:cNvSpPr txBox="1"/>
          <p:nvPr/>
        </p:nvSpPr>
        <p:spPr>
          <a:xfrm>
            <a:off x="2686931" y="43525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FE255-CEB6-40AD-8129-B6E2EB34888D}"/>
              </a:ext>
            </a:extLst>
          </p:cNvPr>
          <p:cNvSpPr txBox="1"/>
          <p:nvPr/>
        </p:nvSpPr>
        <p:spPr>
          <a:xfrm>
            <a:off x="7638757" y="43525"/>
            <a:ext cx="26587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yriad-BoldItalic"/>
              </a:rPr>
              <a:t>Eliminating Left Recursion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E2B30-6D40-487A-94C5-FB5923F3CE79}"/>
              </a:ext>
            </a:extLst>
          </p:cNvPr>
          <p:cNvSpPr txBox="1"/>
          <p:nvPr/>
        </p:nvSpPr>
        <p:spPr>
          <a:xfrm>
            <a:off x="144194" y="530768"/>
            <a:ext cx="119399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One problem with the combination of the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Times-Roman"/>
              </a:rPr>
              <a:t>classic expression grammar </a:t>
            </a:r>
            <a:r>
              <a:rPr lang="en-US" sz="2400" b="0" i="0" u="none" strike="noStrike" baseline="0" dirty="0">
                <a:latin typeface="Times-Roman"/>
              </a:rPr>
              <a:t>and a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-Roman"/>
              </a:rPr>
              <a:t>leftmost, top-down parser </a:t>
            </a:r>
            <a:r>
              <a:rPr lang="en-US" sz="2400" b="0" i="0" u="none" strike="noStrike" baseline="0" dirty="0">
                <a:latin typeface="Times-Roman"/>
              </a:rPr>
              <a:t>arises from the structure of the grammar.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To see the difficulty, consider an implementation that always tries to apply the rules in the order in which they appear in the grammar.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Its first several actions would be:</a:t>
            </a:r>
            <a:endParaRPr lang="en-US" sz="24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068EB7A-90F2-4C76-864E-81AE237DE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998600"/>
              </p:ext>
            </p:extLst>
          </p:nvPr>
        </p:nvGraphicFramePr>
        <p:xfrm>
          <a:off x="144194" y="3326335"/>
          <a:ext cx="5672893" cy="2002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Bitmap Image" r:id="rId3" imgW="4505400" imgH="1590840" progId="PBrush">
                  <p:embed/>
                </p:oleObj>
              </mc:Choice>
              <mc:Fallback>
                <p:oleObj name="Bitmap Image" r:id="rId3" imgW="4505400" imgH="1590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194" y="3326335"/>
                        <a:ext cx="5672893" cy="200290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C19547-3F8C-4563-98C8-EF6F99FFA08C}"/>
              </a:ext>
            </a:extLst>
          </p:cNvPr>
          <p:cNvSpPr txBox="1"/>
          <p:nvPr/>
        </p:nvSpPr>
        <p:spPr>
          <a:xfrm>
            <a:off x="5943600" y="2321169"/>
            <a:ext cx="6140548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It starts with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-Italic"/>
              </a:rPr>
              <a:t>Expr</a:t>
            </a:r>
            <a:r>
              <a:rPr lang="en-US" b="0" i="1" u="none" strike="noStrike" baseline="0" dirty="0">
                <a:latin typeface="Times-Italic"/>
              </a:rPr>
              <a:t> </a:t>
            </a:r>
            <a:r>
              <a:rPr lang="en-US" b="0" i="0" u="none" strike="noStrike" baseline="0" dirty="0">
                <a:latin typeface="Times-Roman"/>
              </a:rPr>
              <a:t>and tries to match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LetterGothic"/>
              </a:rPr>
              <a:t>a</a:t>
            </a:r>
            <a:r>
              <a:rPr lang="en-US" b="0" i="0" u="none" strike="noStrike" baseline="0" dirty="0"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It applies </a:t>
            </a:r>
            <a:r>
              <a:rPr lang="en-US" b="1" i="1" dirty="0">
                <a:solidFill>
                  <a:srgbClr val="FF0000"/>
                </a:solidFill>
                <a:latin typeface="Times-Italic"/>
              </a:rPr>
              <a:t>rule 1</a:t>
            </a:r>
            <a:r>
              <a:rPr lang="en-US" b="0" i="0" u="none" strike="noStrike" baseline="0" dirty="0">
                <a:latin typeface="Times-Roman"/>
              </a:rPr>
              <a:t> to create the sentential form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-Italic"/>
              </a:rPr>
              <a:t>Expr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LetterGothic"/>
              </a:rPr>
              <a:t>+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-Italic"/>
              </a:rPr>
              <a:t>Term </a:t>
            </a:r>
            <a:r>
              <a:rPr lang="en-US" b="0" i="0" u="none" strike="noStrike" baseline="0" dirty="0">
                <a:latin typeface="Times-Roman"/>
              </a:rPr>
              <a:t>on the fringe.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Now, it faces the nonterminal </a:t>
            </a:r>
            <a:r>
              <a:rPr lang="en-US" b="1" i="1" dirty="0">
                <a:solidFill>
                  <a:srgbClr val="FF0000"/>
                </a:solidFill>
                <a:latin typeface="Times-Italic"/>
              </a:rPr>
              <a:t>Expr</a:t>
            </a:r>
            <a:r>
              <a:rPr lang="en-US" b="0" i="1" u="none" strike="noStrike" baseline="0" dirty="0">
                <a:latin typeface="Times-Italic"/>
              </a:rPr>
              <a:t> </a:t>
            </a:r>
            <a:r>
              <a:rPr lang="en-US" b="0" i="0" u="none" strike="noStrike" baseline="0" dirty="0">
                <a:latin typeface="Times-Roman"/>
              </a:rPr>
              <a:t>and the input word </a:t>
            </a:r>
            <a:r>
              <a:rPr lang="en-US" b="0" i="0" u="none" strike="noStrike" baseline="0" dirty="0">
                <a:latin typeface="LetterGothic"/>
              </a:rPr>
              <a:t>a</a:t>
            </a:r>
            <a:r>
              <a:rPr lang="en-US" b="0" i="0" u="none" strike="noStrike" baseline="0" dirty="0">
                <a:latin typeface="Times-Roman"/>
              </a:rPr>
              <a:t>, again.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By consistent choice, it applies </a:t>
            </a:r>
            <a:r>
              <a:rPr lang="en-US" b="1" i="1" dirty="0">
                <a:solidFill>
                  <a:srgbClr val="FF0000"/>
                </a:solidFill>
                <a:latin typeface="Times-Italic"/>
              </a:rPr>
              <a:t>rule 1</a:t>
            </a:r>
            <a:r>
              <a:rPr lang="en-US" b="0" i="0" u="none" strike="noStrike" baseline="0" dirty="0">
                <a:latin typeface="Times-Roman"/>
              </a:rPr>
              <a:t> to replace </a:t>
            </a:r>
            <a:r>
              <a:rPr lang="en-US" b="1" i="1" dirty="0">
                <a:solidFill>
                  <a:srgbClr val="FF0000"/>
                </a:solidFill>
                <a:latin typeface="Times-Italic"/>
              </a:rPr>
              <a:t>Expr</a:t>
            </a:r>
            <a:r>
              <a:rPr lang="en-US" b="0" i="1" u="none" strike="noStrike" baseline="0" dirty="0">
                <a:latin typeface="Times-Italic"/>
              </a:rPr>
              <a:t> </a:t>
            </a:r>
            <a:r>
              <a:rPr lang="en-US" b="0" i="0" u="none" strike="noStrike" baseline="0" dirty="0">
                <a:latin typeface="Times-Roman"/>
              </a:rPr>
              <a:t>with </a:t>
            </a:r>
            <a:r>
              <a:rPr lang="en-US" b="1" i="1" dirty="0">
                <a:solidFill>
                  <a:srgbClr val="FF0000"/>
                </a:solidFill>
                <a:latin typeface="Times-Italic"/>
              </a:rPr>
              <a:t>Expr + Term.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With this grammar and consistent choice, the parser will continue to expand the fringe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-Roman"/>
              </a:rPr>
              <a:t>indefinitely</a:t>
            </a:r>
            <a:r>
              <a:rPr lang="en-US" b="0" i="0" u="none" strike="noStrike" baseline="0" dirty="0">
                <a:latin typeface="Times-Roman"/>
              </a:rPr>
              <a:t> because that expansion never generates a leading terminal symbol.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16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A5D26-1C94-4A49-B4B2-539B82CEACCF}"/>
              </a:ext>
            </a:extLst>
          </p:cNvPr>
          <p:cNvSpPr txBox="1"/>
          <p:nvPr/>
        </p:nvSpPr>
        <p:spPr>
          <a:xfrm>
            <a:off x="42204" y="28136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DC5C-7A4A-4C56-9167-4E1931B1ABC7}"/>
              </a:ext>
            </a:extLst>
          </p:cNvPr>
          <p:cNvSpPr txBox="1"/>
          <p:nvPr/>
        </p:nvSpPr>
        <p:spPr>
          <a:xfrm>
            <a:off x="2686931" y="43525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9A02C-2451-4DC5-8415-4DB07418966B}"/>
              </a:ext>
            </a:extLst>
          </p:cNvPr>
          <p:cNvSpPr txBox="1"/>
          <p:nvPr/>
        </p:nvSpPr>
        <p:spPr>
          <a:xfrm>
            <a:off x="7638757" y="43525"/>
            <a:ext cx="26587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yriad-BoldItalic"/>
              </a:rPr>
              <a:t>Eliminating Left Recursion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519B0-E1DA-4BBA-BDFA-E90AD00460A1}"/>
              </a:ext>
            </a:extLst>
          </p:cNvPr>
          <p:cNvSpPr txBox="1"/>
          <p:nvPr/>
        </p:nvSpPr>
        <p:spPr>
          <a:xfrm>
            <a:off x="144193" y="619370"/>
            <a:ext cx="8451167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This problem arises because the grammar uses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left recursion </a:t>
            </a:r>
            <a:r>
              <a:rPr lang="en-US" sz="2400" b="0" i="0" u="none" strike="noStrike" baseline="0" dirty="0">
                <a:latin typeface="Times-Roman"/>
              </a:rPr>
              <a:t>in productions 1, 2, 4, and 5.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With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Roman"/>
              </a:rPr>
              <a:t>left-recursion, a top-down parser can loop indefinitely </a:t>
            </a:r>
            <a:r>
              <a:rPr lang="en-US" sz="2400" b="0" i="0" u="none" strike="noStrike" baseline="0" dirty="0">
                <a:latin typeface="Times-Roman"/>
              </a:rPr>
              <a:t>without generating a leading terminal symbol that the parser can match (and advance the input).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Fortunately, we can reformulate a left-recursive grammar so that it uses right recursion—any recursion involves the rightmost symbol in a rule.</a:t>
            </a:r>
            <a:endParaRPr lang="en-US" sz="24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15E8B50-6F7D-4106-A76C-FD90BA10C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576381"/>
              </p:ext>
            </p:extLst>
          </p:nvPr>
        </p:nvGraphicFramePr>
        <p:xfrm>
          <a:off x="8704035" y="556010"/>
          <a:ext cx="3187031" cy="290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2" name="Bitmap Image" r:id="rId3" imgW="2771640" imgH="2523960" progId="PBrush">
                  <p:embed/>
                </p:oleObj>
              </mc:Choice>
              <mc:Fallback>
                <p:oleObj name="Bitmap Image" r:id="rId3" imgW="2771640" imgH="252396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A7A5A16-9487-4E9C-B952-1F37F2A57B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4035" y="556010"/>
                        <a:ext cx="3187031" cy="2902280"/>
                      </a:xfrm>
                      <a:prstGeom prst="rect">
                        <a:avLst/>
                      </a:prstGeom>
                      <a:ln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D6D8AD2-72CE-4237-849F-80841B8D21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478670"/>
              </p:ext>
            </p:extLst>
          </p:nvPr>
        </p:nvGraphicFramePr>
        <p:xfrm>
          <a:off x="3324225" y="4457455"/>
          <a:ext cx="5777572" cy="2401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3" name="Bitmap Image" r:id="rId5" imgW="2771640" imgH="1781280" progId="PBrush">
                  <p:embed/>
                </p:oleObj>
              </mc:Choice>
              <mc:Fallback>
                <p:oleObj name="Bitmap Image" r:id="rId5" imgW="2771640" imgH="1781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4225" y="4457455"/>
                        <a:ext cx="5777572" cy="2401926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403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A5D26-1C94-4A49-B4B2-539B82CEACCF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DC5C-7A4A-4C56-9167-4E1931B1ABC7}"/>
              </a:ext>
            </a:extLst>
          </p:cNvPr>
          <p:cNvSpPr txBox="1"/>
          <p:nvPr/>
        </p:nvSpPr>
        <p:spPr>
          <a:xfrm>
            <a:off x="2757269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5CE2C-8153-419C-B3EB-0171DEA1E330}"/>
              </a:ext>
            </a:extLst>
          </p:cNvPr>
          <p:cNvSpPr txBox="1"/>
          <p:nvPr/>
        </p:nvSpPr>
        <p:spPr>
          <a:xfrm>
            <a:off x="7638757" y="43525"/>
            <a:ext cx="26587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yriad-BoldItalic"/>
              </a:rPr>
              <a:t>Eliminating Left Recursion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314DB-96C4-4B41-9118-5CF7060F9158}"/>
              </a:ext>
            </a:extLst>
          </p:cNvPr>
          <p:cNvSpPr txBox="1"/>
          <p:nvPr/>
        </p:nvSpPr>
        <p:spPr>
          <a:xfrm>
            <a:off x="171451" y="558730"/>
            <a:ext cx="1180147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translation from left recursion to right recursion </a:t>
            </a:r>
            <a:r>
              <a:rPr lang="en-US" sz="2400" b="0" i="0" u="none" strike="noStrike" baseline="0" dirty="0">
                <a:latin typeface="Times-Roman"/>
              </a:rPr>
              <a:t>is mechanical.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For direct left recursion, like the one shown below to the left, we can rewrite the individual productions to use right recursion, shown on the right.</a:t>
            </a:r>
            <a:endParaRPr lang="en-US" sz="24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0478CD9-DE3B-4A19-8898-1FF55A6C0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159737"/>
              </p:ext>
            </p:extLst>
          </p:nvPr>
        </p:nvGraphicFramePr>
        <p:xfrm>
          <a:off x="2009542" y="2317788"/>
          <a:ext cx="6236264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3" name="Bitmap Image" r:id="rId3" imgW="3571920" imgH="781200" progId="PBrush">
                  <p:embed/>
                </p:oleObj>
              </mc:Choice>
              <mc:Fallback>
                <p:oleObj name="Bitmap Image" r:id="rId3" imgW="3571920" imgH="781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542" y="2317788"/>
                        <a:ext cx="6236264" cy="1363663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6680DCC-08E5-49D9-A7CC-954AB12045EE}"/>
              </a:ext>
            </a:extLst>
          </p:cNvPr>
          <p:cNvSpPr txBox="1"/>
          <p:nvPr/>
        </p:nvSpPr>
        <p:spPr>
          <a:xfrm>
            <a:off x="360759" y="4033808"/>
            <a:ext cx="11194257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transformation introduces a new nonterminal, </a:t>
            </a:r>
            <a:r>
              <a:rPr lang="en-US" sz="2000" b="1" i="1" u="none" strike="noStrike" baseline="0" dirty="0">
                <a:solidFill>
                  <a:srgbClr val="C00000"/>
                </a:solidFill>
                <a:latin typeface="Times-Italic"/>
              </a:rPr>
              <a:t>Fee</a:t>
            </a:r>
            <a:r>
              <a:rPr lang="en-US" sz="2000" b="1" i="1" u="none" strike="noStrike" baseline="30000" dirty="0">
                <a:solidFill>
                  <a:srgbClr val="C00000"/>
                </a:solidFill>
                <a:latin typeface="Times-Italic"/>
              </a:rPr>
              <a:t>1</a:t>
            </a:r>
            <a:r>
              <a:rPr lang="en-US" sz="2000" b="0" i="0" u="none" strike="noStrike" baseline="0" dirty="0">
                <a:latin typeface="Times-Roman"/>
              </a:rPr>
              <a:t>, and transfers the recursion onto </a:t>
            </a:r>
            <a:r>
              <a:rPr lang="en-US" sz="2000" b="1" i="1" dirty="0">
                <a:solidFill>
                  <a:srgbClr val="C00000"/>
                </a:solidFill>
                <a:latin typeface="Times-Italic"/>
              </a:rPr>
              <a:t>Fee</a:t>
            </a:r>
            <a:r>
              <a:rPr lang="en-US" sz="2000" b="1" i="1" baseline="30000" dirty="0">
                <a:solidFill>
                  <a:srgbClr val="C00000"/>
                </a:solidFill>
                <a:latin typeface="Times-Italic"/>
              </a:rPr>
              <a:t>1</a:t>
            </a:r>
            <a:r>
              <a:rPr lang="en-US" sz="2000" b="0" i="0" u="none" strike="noStrike" baseline="0" dirty="0">
                <a:latin typeface="Times-Roman"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It also adds the rule </a:t>
            </a:r>
            <a:r>
              <a:rPr lang="en-US" sz="2000" b="1" i="1" u="none" strike="noStrike" baseline="0" dirty="0">
                <a:solidFill>
                  <a:srgbClr val="C00000"/>
                </a:solidFill>
                <a:latin typeface="Times-Italic"/>
              </a:rPr>
              <a:t>Fee</a:t>
            </a:r>
            <a:r>
              <a:rPr lang="en-US" sz="2000" b="1" i="1" u="none" strike="noStrike" baseline="30000" dirty="0">
                <a:solidFill>
                  <a:srgbClr val="C00000"/>
                </a:solidFill>
                <a:latin typeface="Times-Italic"/>
              </a:rPr>
              <a:t>1</a:t>
            </a:r>
            <a:r>
              <a:rPr lang="en-US" sz="2000" b="1" i="1" dirty="0">
                <a:solidFill>
                  <a:srgbClr val="C00000"/>
                </a:solidFill>
                <a:latin typeface="Times-Italic"/>
                <a:sym typeface="Wingdings" panose="05000000000000000000" pitchFamily="2" charset="2"/>
              </a:rPr>
              <a:t></a:t>
            </a:r>
            <a:r>
              <a:rPr lang="en-US" sz="2000" b="1" i="1" u="none" strike="noStrike" baseline="0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el-GR" sz="2000" b="1" i="1" dirty="0">
                <a:solidFill>
                  <a:srgbClr val="C00000"/>
                </a:solidFill>
              </a:rPr>
              <a:t>ε</a:t>
            </a:r>
            <a:r>
              <a:rPr lang="en-US" sz="2000" b="0" i="0" u="none" strike="noStrike" baseline="0" dirty="0">
                <a:latin typeface="Times-Roman"/>
              </a:rPr>
              <a:t>, where </a:t>
            </a:r>
            <a:r>
              <a:rPr lang="el-GR" sz="2000" b="1" dirty="0">
                <a:solidFill>
                  <a:srgbClr val="FF0000"/>
                </a:solidFill>
              </a:rPr>
              <a:t>ε</a:t>
            </a:r>
            <a:r>
              <a:rPr lang="en-US" sz="2000" b="0" i="0" u="none" strike="noStrike" baseline="0" dirty="0">
                <a:latin typeface="Times-Roman"/>
              </a:rPr>
              <a:t> </a:t>
            </a:r>
            <a:r>
              <a:rPr lang="en-US" sz="2000" b="0" i="0" u="none" strike="noStrike" baseline="0" dirty="0">
                <a:latin typeface="RMTMI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represents the empty string.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This </a:t>
            </a:r>
            <a:r>
              <a:rPr lang="el-GR" sz="2000" b="1" dirty="0">
                <a:solidFill>
                  <a:srgbClr val="FF0000"/>
                </a:solidFill>
              </a:rPr>
              <a:t>ε </a:t>
            </a:r>
            <a:r>
              <a:rPr lang="en-US" sz="2000" b="0" i="1" u="none" strike="noStrike" baseline="0" dirty="0">
                <a:latin typeface="Times-Italic"/>
              </a:rPr>
              <a:t>-production </a:t>
            </a:r>
            <a:r>
              <a:rPr lang="en-US" sz="2000" b="0" i="0" u="none" strike="noStrike" baseline="0" dirty="0">
                <a:latin typeface="Times-Roman"/>
              </a:rPr>
              <a:t>requires careful interpretation in the parsing algorithm.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To expand the production </a:t>
            </a:r>
            <a:r>
              <a:rPr lang="en-US" sz="2000" b="1" i="1" u="none" strike="noStrike" baseline="0" dirty="0">
                <a:solidFill>
                  <a:srgbClr val="C00000"/>
                </a:solidFill>
                <a:latin typeface="Times-Italic"/>
              </a:rPr>
              <a:t>Fee</a:t>
            </a:r>
            <a:r>
              <a:rPr lang="en-US" sz="2000" b="1" i="1" u="none" strike="noStrike" baseline="30000" dirty="0">
                <a:solidFill>
                  <a:srgbClr val="C00000"/>
                </a:solidFill>
                <a:latin typeface="Times-Italic"/>
              </a:rPr>
              <a:t>1</a:t>
            </a:r>
            <a:r>
              <a:rPr lang="en-US" sz="2000" b="1" i="1" dirty="0">
                <a:solidFill>
                  <a:srgbClr val="C00000"/>
                </a:solidFill>
                <a:latin typeface="Times-Italic"/>
                <a:sym typeface="Wingdings" panose="05000000000000000000" pitchFamily="2" charset="2"/>
              </a:rPr>
              <a:t></a:t>
            </a:r>
            <a:r>
              <a:rPr lang="en-US" sz="2000" b="1" i="1" u="none" strike="noStrike" baseline="0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el-GR" sz="2000" b="1" i="1" dirty="0">
                <a:solidFill>
                  <a:srgbClr val="C00000"/>
                </a:solidFill>
              </a:rPr>
              <a:t>ε</a:t>
            </a:r>
            <a:r>
              <a:rPr lang="en-US" sz="2000" b="0" i="0" u="none" strike="noStrike" baseline="0" dirty="0">
                <a:latin typeface="Times-Roman"/>
              </a:rPr>
              <a:t>, the parser simply sets </a:t>
            </a:r>
            <a:r>
              <a:rPr lang="en-US" sz="2000" b="1" i="1" u="none" strike="noStrike" baseline="0" dirty="0">
                <a:solidFill>
                  <a:srgbClr val="C00000"/>
                </a:solidFill>
                <a:latin typeface="LetterGothic-Slant_167"/>
              </a:rPr>
              <a:t>focus</a:t>
            </a:r>
            <a:r>
              <a:rPr lang="en-US" sz="2000" b="1" i="1" u="none" strike="noStrike" baseline="0" dirty="0">
                <a:solidFill>
                  <a:srgbClr val="C00000"/>
                </a:solidFill>
                <a:latin typeface="MTSY"/>
              </a:rPr>
              <a:t> </a:t>
            </a:r>
            <a:r>
              <a:rPr lang="en-US" sz="2000" b="1" i="1" u="none" strike="noStrike" baseline="0" dirty="0">
                <a:solidFill>
                  <a:srgbClr val="C00000"/>
                </a:solidFill>
                <a:latin typeface="LetterGothic-Slant_167"/>
              </a:rPr>
              <a:t>pop( )</a:t>
            </a:r>
            <a:r>
              <a:rPr lang="en-US" sz="2000" b="1" i="1" u="none" strike="noStrike" baseline="0" dirty="0">
                <a:solidFill>
                  <a:srgbClr val="C00000"/>
                </a:solidFill>
                <a:latin typeface="Times-Roman"/>
              </a:rPr>
              <a:t>, </a:t>
            </a:r>
            <a:r>
              <a:rPr lang="en-US" sz="2000" b="0" i="0" u="none" strike="noStrike" baseline="0" dirty="0">
                <a:latin typeface="Times-Roman"/>
              </a:rPr>
              <a:t>which advances its attention to the next node, terminal or nonterminal, on the fringe.</a:t>
            </a:r>
            <a:endParaRPr lang="en-US" sz="20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3D5B85C-D44E-4F3A-AE50-D96B67A19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86244"/>
              </p:ext>
            </p:extLst>
          </p:nvPr>
        </p:nvGraphicFramePr>
        <p:xfrm>
          <a:off x="2009541" y="2274263"/>
          <a:ext cx="7178323" cy="1569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Bitmap Image" r:id="rId5" imgW="3571920" imgH="781200" progId="PBrush">
                  <p:embed/>
                </p:oleObj>
              </mc:Choice>
              <mc:Fallback>
                <p:oleObj name="Bitmap Image" r:id="rId5" imgW="3571920" imgH="781200" progId="PBrus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0478CD9-DE3B-4A19-8898-1FF55A6C0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541" y="2274263"/>
                        <a:ext cx="7178323" cy="156966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825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A5D26-1C94-4A49-B4B2-539B82CEACCF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DC5C-7A4A-4C56-9167-4E1931B1ABC7}"/>
              </a:ext>
            </a:extLst>
          </p:cNvPr>
          <p:cNvSpPr txBox="1"/>
          <p:nvPr/>
        </p:nvSpPr>
        <p:spPr>
          <a:xfrm>
            <a:off x="2757269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A5C52-DA19-4E11-8A6F-4D1E8F192D94}"/>
              </a:ext>
            </a:extLst>
          </p:cNvPr>
          <p:cNvSpPr txBox="1"/>
          <p:nvPr/>
        </p:nvSpPr>
        <p:spPr>
          <a:xfrm>
            <a:off x="7638757" y="43525"/>
            <a:ext cx="26587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yriad-BoldItalic"/>
              </a:rPr>
              <a:t>Eliminating Left Recursion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2772C-D521-48A5-972D-8011823B0C14}"/>
              </a:ext>
            </a:extLst>
          </p:cNvPr>
          <p:cNvSpPr txBox="1"/>
          <p:nvPr/>
        </p:nvSpPr>
        <p:spPr>
          <a:xfrm>
            <a:off x="3597195" y="558845"/>
            <a:ext cx="837118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Times-Roman"/>
              </a:rPr>
              <a:t>In the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Times-Roman"/>
              </a:rPr>
              <a:t>classic expression grammar</a:t>
            </a:r>
            <a:r>
              <a:rPr lang="en-US" sz="2000" b="0" i="0" u="none" strike="noStrike" baseline="0" dirty="0">
                <a:latin typeface="Times-Roman"/>
              </a:rPr>
              <a:t>, direct left recursion appears in the productions for both </a:t>
            </a:r>
            <a:r>
              <a:rPr lang="en-US" sz="2000" b="1" i="1" u="none" strike="noStrike" baseline="0" dirty="0">
                <a:solidFill>
                  <a:srgbClr val="C00000"/>
                </a:solidFill>
                <a:latin typeface="Times-Italic"/>
              </a:rPr>
              <a:t>Expr</a:t>
            </a:r>
            <a:r>
              <a:rPr lang="en-US" sz="2000" b="0" i="1" u="none" strike="noStrike" baseline="0" dirty="0">
                <a:latin typeface="Times-Ital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and </a:t>
            </a:r>
            <a:r>
              <a:rPr lang="en-US" sz="2000" b="1" i="1" dirty="0">
                <a:solidFill>
                  <a:srgbClr val="C00000"/>
                </a:solidFill>
                <a:latin typeface="Times-Italic"/>
              </a:rPr>
              <a:t>Term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7B2624-5F3E-493A-8FC3-C7C524270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13617"/>
              </p:ext>
            </p:extLst>
          </p:nvPr>
        </p:nvGraphicFramePr>
        <p:xfrm>
          <a:off x="223619" y="1325952"/>
          <a:ext cx="5067300" cy="30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6" name="Bitmap Image" r:id="rId3" imgW="5067360" imgH="2247840" progId="PBrush">
                  <p:embed/>
                </p:oleObj>
              </mc:Choice>
              <mc:Fallback>
                <p:oleObj name="Bitmap Image" r:id="rId3" imgW="5067360" imgH="2247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619" y="1325952"/>
                        <a:ext cx="5067300" cy="30049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00F4C6E-E3C7-4ED6-8FC0-DCFA5B3D5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47105"/>
              </p:ext>
            </p:extLst>
          </p:nvPr>
        </p:nvGraphicFramePr>
        <p:xfrm>
          <a:off x="223619" y="492850"/>
          <a:ext cx="3186113" cy="696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7" name="Bitmap Image" r:id="rId5" imgW="3571920" imgH="781200" progId="PBrush">
                  <p:embed/>
                </p:oleObj>
              </mc:Choice>
              <mc:Fallback>
                <p:oleObj name="Bitmap Image" r:id="rId5" imgW="3571920" imgH="78120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3D5B85C-D44E-4F3A-AE50-D96B67A195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619" y="492850"/>
                        <a:ext cx="3186113" cy="696697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9D17319-4674-4EDC-B506-24945CA12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904786"/>
              </p:ext>
            </p:extLst>
          </p:nvPr>
        </p:nvGraphicFramePr>
        <p:xfrm>
          <a:off x="5640743" y="1729157"/>
          <a:ext cx="5067300" cy="229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8" name="Bitmap Image" r:id="rId7" imgW="2771640" imgH="2523960" progId="PBrush">
                  <p:embed/>
                </p:oleObj>
              </mc:Choice>
              <mc:Fallback>
                <p:oleObj name="Bitmap Image" r:id="rId7" imgW="2771640" imgH="252396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A7A5A16-9487-4E9C-B952-1F37F2A57B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0743" y="1729157"/>
                        <a:ext cx="5067300" cy="2295465"/>
                      </a:xfrm>
                      <a:prstGeom prst="rect">
                        <a:avLst/>
                      </a:prstGeom>
                      <a:ln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47EEABB-C670-497D-A9CC-0FDC4B0FB62B}"/>
              </a:ext>
            </a:extLst>
          </p:cNvPr>
          <p:cNvSpPr txBox="1"/>
          <p:nvPr/>
        </p:nvSpPr>
        <p:spPr>
          <a:xfrm>
            <a:off x="114300" y="4390135"/>
            <a:ext cx="5176619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Times-Roman"/>
              </a:rPr>
              <a:t>Plugging these replacements back into the classic expression grammar yields a right-recursive variant of the grammar, shown in RHS. </a:t>
            </a:r>
          </a:p>
          <a:p>
            <a:pPr algn="just"/>
            <a:endParaRPr lang="en-US" sz="2000" b="0" i="0" u="none" strike="noStrike" baseline="0" dirty="0">
              <a:latin typeface="Times-Roman"/>
            </a:endParaRP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This grammar eliminates the problem with </a:t>
            </a:r>
            <a:r>
              <a:rPr lang="en-US" sz="2000" b="1" i="1" u="none" strike="noStrike" baseline="0" dirty="0">
                <a:solidFill>
                  <a:srgbClr val="0070C0"/>
                </a:solidFill>
                <a:latin typeface="Times-Roman"/>
              </a:rPr>
              <a:t>nontermination</a:t>
            </a:r>
            <a:r>
              <a:rPr lang="en-US" sz="2000" b="0" i="0" u="none" strike="noStrike" baseline="0" dirty="0">
                <a:latin typeface="Times-Roman"/>
              </a:rPr>
              <a:t>. But it does not avoid </a:t>
            </a:r>
            <a:r>
              <a:rPr lang="en-US" sz="2000" b="1" i="1" dirty="0">
                <a:solidFill>
                  <a:srgbClr val="0070C0"/>
                </a:solidFill>
                <a:latin typeface="Times-Roman"/>
              </a:rPr>
              <a:t>backtracking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  <a:endParaRPr lang="en-US" sz="2000" dirty="0">
              <a:latin typeface="Times-Roman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59B4739-5085-468F-8143-530E0C03F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888940"/>
              </p:ext>
            </p:extLst>
          </p:nvPr>
        </p:nvGraphicFramePr>
        <p:xfrm>
          <a:off x="5426430" y="4508114"/>
          <a:ext cx="6372687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" name="Bitmap Image" r:id="rId9" imgW="5562720" imgH="1962000" progId="PBrush">
                  <p:embed/>
                </p:oleObj>
              </mc:Choice>
              <mc:Fallback>
                <p:oleObj name="Bitmap Image" r:id="rId9" imgW="5562720" imgH="1962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26430" y="4508114"/>
                        <a:ext cx="6372687" cy="22479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230918D-E11C-4D1C-B3BB-3EABD3F6F874}"/>
              </a:ext>
            </a:extLst>
          </p:cNvPr>
          <p:cNvSpPr txBox="1"/>
          <p:nvPr/>
        </p:nvSpPr>
        <p:spPr>
          <a:xfrm>
            <a:off x="5475998" y="1313278"/>
            <a:ext cx="58397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Times-Roman"/>
              </a:rPr>
              <a:t>The left-recursive variant of the expressi</a:t>
            </a:r>
            <a:r>
              <a:rPr lang="en-US" b="1" dirty="0">
                <a:latin typeface="Times-Roman"/>
              </a:rPr>
              <a:t>on </a:t>
            </a:r>
            <a:r>
              <a:rPr lang="en-US" sz="1800" b="1" i="0" u="none" strike="noStrike" baseline="0" dirty="0">
                <a:latin typeface="Times-Roman"/>
              </a:rPr>
              <a:t>grammar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A7F42-25AC-4C37-9C7B-2BAD8C87C592}"/>
              </a:ext>
            </a:extLst>
          </p:cNvPr>
          <p:cNvSpPr txBox="1"/>
          <p:nvPr/>
        </p:nvSpPr>
        <p:spPr>
          <a:xfrm>
            <a:off x="5479184" y="4069818"/>
            <a:ext cx="58397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Times-Roman"/>
              </a:rPr>
              <a:t>The right-recursive variant of the expressi</a:t>
            </a:r>
            <a:r>
              <a:rPr lang="en-US" b="1" dirty="0">
                <a:latin typeface="Times-Roman"/>
              </a:rPr>
              <a:t>on </a:t>
            </a:r>
            <a:r>
              <a:rPr lang="en-US" sz="1800" b="1" i="0" u="none" strike="noStrike" baseline="0" dirty="0">
                <a:latin typeface="Times-Roman"/>
              </a:rPr>
              <a:t>grammar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2198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A5D26-1C94-4A49-B4B2-539B82CEACCF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DC5C-7A4A-4C56-9167-4E1931B1ABC7}"/>
              </a:ext>
            </a:extLst>
          </p:cNvPr>
          <p:cNvSpPr txBox="1"/>
          <p:nvPr/>
        </p:nvSpPr>
        <p:spPr>
          <a:xfrm>
            <a:off x="2757269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D0CF9-2580-4856-B9DD-0935AEEABFE2}"/>
              </a:ext>
            </a:extLst>
          </p:cNvPr>
          <p:cNvSpPr txBox="1"/>
          <p:nvPr/>
        </p:nvSpPr>
        <p:spPr>
          <a:xfrm>
            <a:off x="7638757" y="43525"/>
            <a:ext cx="26587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yriad-BoldItalic"/>
              </a:rPr>
              <a:t>Eliminating Left Recursion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D211D-7E0A-4C3E-8622-3006F95855B3}"/>
              </a:ext>
            </a:extLst>
          </p:cNvPr>
          <p:cNvSpPr txBox="1"/>
          <p:nvPr/>
        </p:nvSpPr>
        <p:spPr>
          <a:xfrm>
            <a:off x="122854" y="567854"/>
            <a:ext cx="4514850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Times-Roman"/>
              </a:rPr>
              <a:t>Figure shows the behavior of the top-down parser with the right-recursion grammar on the input </a:t>
            </a:r>
            <a:r>
              <a:rPr lang="en-US" sz="1600" b="1" i="1" u="none" strike="noStrike" baseline="0" dirty="0">
                <a:solidFill>
                  <a:srgbClr val="0070C0"/>
                </a:solidFill>
                <a:latin typeface="LetterGothic"/>
              </a:rPr>
              <a:t>a + b x c</a:t>
            </a:r>
            <a:r>
              <a:rPr lang="en-US" b="0" i="0" u="none" strike="noStrike" baseline="0" dirty="0">
                <a:latin typeface="Times-Roman"/>
              </a:rPr>
              <a:t>. 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The example still assumes oracular choice; we will address that issue in the next subsection.</a:t>
            </a:r>
          </a:p>
          <a:p>
            <a:pPr algn="just"/>
            <a:endParaRPr lang="en-US" b="0" i="0" u="none" strike="noStrike" baseline="0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It matches all 5 terminals and applies 11 productions—3 more than it did with the left-recursive grammar. 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All of the additional rule applications involve productions that derive .</a:t>
            </a:r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C8DDCE1-0E0D-4079-906E-F6D4BB106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985950"/>
              </p:ext>
            </p:extLst>
          </p:nvPr>
        </p:nvGraphicFramePr>
        <p:xfrm>
          <a:off x="4833938" y="584200"/>
          <a:ext cx="6967537" cy="611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" name="Bitmap Image" r:id="rId3" imgW="4295880" imgH="3772080" progId="PBrush">
                  <p:embed/>
                </p:oleObj>
              </mc:Choice>
              <mc:Fallback>
                <p:oleObj name="Bitmap Image" r:id="rId3" imgW="4295880" imgH="3772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3938" y="584200"/>
                        <a:ext cx="6967537" cy="611783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982C058-3286-4A66-8D28-C896104A1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901011"/>
              </p:ext>
            </p:extLst>
          </p:nvPr>
        </p:nvGraphicFramePr>
        <p:xfrm>
          <a:off x="122854" y="4289749"/>
          <a:ext cx="4637704" cy="252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" name="Bitmap Image" r:id="rId5" imgW="5562720" imgH="1962000" progId="PBrush">
                  <p:embed/>
                </p:oleObj>
              </mc:Choice>
              <mc:Fallback>
                <p:oleObj name="Bitmap Image" r:id="rId5" imgW="5562720" imgH="1962000" progId="PBrus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59B4739-5085-468F-8143-530E0C03F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854" y="4289749"/>
                        <a:ext cx="4637704" cy="252409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28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177779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15136-8F60-49EF-838C-547915037160}"/>
              </a:ext>
            </a:extLst>
          </p:cNvPr>
          <p:cNvSpPr txBox="1"/>
          <p:nvPr/>
        </p:nvSpPr>
        <p:spPr>
          <a:xfrm>
            <a:off x="393700" y="800100"/>
            <a:ext cx="113411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Parser’s primary responsibility </a:t>
            </a:r>
            <a:r>
              <a:rPr lang="en-US" sz="2400" dirty="0">
                <a:latin typeface="Times-Roman"/>
              </a:rPr>
              <a:t>is to </a:t>
            </a:r>
            <a:r>
              <a:rPr lang="en-US" sz="2400" b="0" i="0" u="none" strike="noStrike" baseline="0" dirty="0">
                <a:latin typeface="Times-Roman"/>
              </a:rPr>
              <a:t>recognize syntax—to determine if the program being compiled is a valid sentence in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the syntactic model </a:t>
            </a:r>
            <a:r>
              <a:rPr lang="en-US" sz="2400" b="0" i="0" u="none" strike="noStrike" baseline="0" dirty="0">
                <a:latin typeface="Times-Roman"/>
              </a:rPr>
              <a:t>of the programming language. 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That model is expressed as a formal grammar 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Times-Italic"/>
              </a:rPr>
              <a:t>G</a:t>
            </a:r>
            <a:r>
              <a:rPr lang="en-US" sz="2400" b="1" i="1" u="none" strike="noStrike" baseline="0" dirty="0">
                <a:solidFill>
                  <a:srgbClr val="C00000"/>
                </a:solidFill>
                <a:latin typeface="Times-Roman"/>
              </a:rPr>
              <a:t>;</a:t>
            </a:r>
            <a:r>
              <a:rPr lang="en-US" sz="2400" b="0" i="0" u="none" strike="noStrike" baseline="0" dirty="0">
                <a:latin typeface="Times-Roman"/>
              </a:rPr>
              <a:t> if some string of words </a:t>
            </a:r>
            <a:r>
              <a:rPr lang="en-US" sz="2400" b="0" i="1" u="none" strike="noStrike" baseline="0" dirty="0">
                <a:latin typeface="Times-Italic"/>
              </a:rPr>
              <a:t>s </a:t>
            </a:r>
            <a:r>
              <a:rPr lang="en-US" sz="2400" b="0" i="0" u="none" strike="noStrike" baseline="0" dirty="0">
                <a:latin typeface="Times-Roman"/>
              </a:rPr>
              <a:t>is in the language defined by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G</a:t>
            </a:r>
            <a:r>
              <a:rPr lang="en-US" sz="2400" b="0" i="1" u="none" strike="noStrike" baseline="0" dirty="0">
                <a:latin typeface="Times-Ital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we say that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G derives 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rgbClr val="C00000"/>
              </a:solidFill>
              <a:latin typeface="Times-Italic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For a stream of words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s</a:t>
            </a:r>
            <a:r>
              <a:rPr lang="en-US" sz="2400" b="0" i="1" u="none" strike="noStrike" baseline="0" dirty="0">
                <a:latin typeface="Times-Ital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and a grammar </a:t>
            </a:r>
            <a:r>
              <a:rPr lang="en-US" sz="2400" b="1" i="1" dirty="0">
                <a:solidFill>
                  <a:srgbClr val="C00000"/>
                </a:solidFill>
                <a:latin typeface="Times-Italic"/>
              </a:rPr>
              <a:t>G</a:t>
            </a:r>
            <a:r>
              <a:rPr lang="en-US" sz="2400" b="0" i="0" u="none" strike="noStrike" baseline="0" dirty="0">
                <a:latin typeface="Times-Roman"/>
              </a:rPr>
              <a:t>, the parser tries to build a constructive proof that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s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can be derived in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G</a:t>
            </a:r>
            <a:r>
              <a:rPr lang="en-US" sz="2400" b="0" i="0" u="none" strike="noStrike" baseline="0" dirty="0">
                <a:latin typeface="Times-Roman"/>
              </a:rPr>
              <a:t>—a process called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parsing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  <a:endParaRPr lang="en-US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516933C-33DA-42D0-B9F3-6CBBBB823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290626"/>
              </p:ext>
            </p:extLst>
          </p:nvPr>
        </p:nvGraphicFramePr>
        <p:xfrm>
          <a:off x="6064250" y="4068763"/>
          <a:ext cx="5327650" cy="132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Bitmap Image" r:id="rId3" imgW="3209760" imgH="800280" progId="PBrush">
                  <p:embed/>
                </p:oleObj>
              </mc:Choice>
              <mc:Fallback>
                <p:oleObj name="Bitmap Image" r:id="rId3" imgW="3209760" imgH="800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4250" y="4068763"/>
                        <a:ext cx="5327650" cy="132796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389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A5D26-1C94-4A49-B4B2-539B82CEACCF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DC5C-7A4A-4C56-9167-4E1931B1ABC7}"/>
              </a:ext>
            </a:extLst>
          </p:cNvPr>
          <p:cNvSpPr txBox="1"/>
          <p:nvPr/>
        </p:nvSpPr>
        <p:spPr>
          <a:xfrm>
            <a:off x="2757269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D0CF9-2580-4856-B9DD-0935AEEABFE2}"/>
              </a:ext>
            </a:extLst>
          </p:cNvPr>
          <p:cNvSpPr txBox="1"/>
          <p:nvPr/>
        </p:nvSpPr>
        <p:spPr>
          <a:xfrm>
            <a:off x="7638757" y="43525"/>
            <a:ext cx="26587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yriad-BoldItalic"/>
              </a:rPr>
              <a:t>Eliminating Left Recursion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54F892C-952C-4E67-A9C6-9B81C9BA7F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5281"/>
              </p:ext>
            </p:extLst>
          </p:nvPr>
        </p:nvGraphicFramePr>
        <p:xfrm>
          <a:off x="118754" y="769938"/>
          <a:ext cx="6107199" cy="3546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Bitmap Image" r:id="rId3" imgW="5076720" imgH="4048200" progId="PBrush">
                  <p:embed/>
                </p:oleObj>
              </mc:Choice>
              <mc:Fallback>
                <p:oleObj name="Bitmap Image" r:id="rId3" imgW="5076720" imgH="404820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EE1EA96-FA43-4D02-A7B6-ED78EEEE53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54" y="769938"/>
                        <a:ext cx="6107199" cy="354665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775326-36CE-42F2-BCDD-39A66CBE7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012699"/>
              </p:ext>
            </p:extLst>
          </p:nvPr>
        </p:nvGraphicFramePr>
        <p:xfrm>
          <a:off x="6383116" y="769938"/>
          <a:ext cx="5404071" cy="474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Bitmap Image" r:id="rId5" imgW="4295880" imgH="3772080" progId="PBrush">
                  <p:embed/>
                </p:oleObj>
              </mc:Choice>
              <mc:Fallback>
                <p:oleObj name="Bitmap Image" r:id="rId5" imgW="4295880" imgH="377208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C8DDCE1-0E0D-4079-906E-F6D4BB1069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3116" y="769938"/>
                        <a:ext cx="5404071" cy="474503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BE298D-9B75-430C-B1DB-51E3BFF47669}"/>
              </a:ext>
            </a:extLst>
          </p:cNvPr>
          <p:cNvSpPr txBox="1"/>
          <p:nvPr/>
        </p:nvSpPr>
        <p:spPr>
          <a:xfrm>
            <a:off x="57152" y="4403276"/>
            <a:ext cx="622595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“Leftmost Top-Down parsing with the left-recursive expression grammar”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1E5BE-041F-4FB7-9D1A-8D6C3181A213}"/>
              </a:ext>
            </a:extLst>
          </p:cNvPr>
          <p:cNvSpPr txBox="1"/>
          <p:nvPr/>
        </p:nvSpPr>
        <p:spPr>
          <a:xfrm>
            <a:off x="6397083" y="5631340"/>
            <a:ext cx="551869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“Leftmost Top-Down parsing with the Right-recursive expression grammar”</a:t>
            </a:r>
          </a:p>
        </p:txBody>
      </p:sp>
    </p:spTree>
    <p:extLst>
      <p:ext uri="{BB962C8B-B14F-4D97-AF65-F5344CB8AC3E}">
        <p14:creationId xmlns:p14="http://schemas.microsoft.com/office/powerpoint/2010/main" val="1799520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162AF-E58D-4603-9CD8-714042B7A43F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33432-A7FE-42BB-942F-4CD65D1D4C61}"/>
              </a:ext>
            </a:extLst>
          </p:cNvPr>
          <p:cNvSpPr txBox="1"/>
          <p:nvPr/>
        </p:nvSpPr>
        <p:spPr>
          <a:xfrm>
            <a:off x="2757269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56845-0506-49A1-891C-ACC5FEC48757}"/>
              </a:ext>
            </a:extLst>
          </p:cNvPr>
          <p:cNvSpPr txBox="1"/>
          <p:nvPr/>
        </p:nvSpPr>
        <p:spPr>
          <a:xfrm>
            <a:off x="7638757" y="43525"/>
            <a:ext cx="26587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yriad-BoldItalic"/>
              </a:rPr>
              <a:t>Eliminating Left Recursion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32C4-461A-42E3-9A34-D7FA31B71261}"/>
              </a:ext>
            </a:extLst>
          </p:cNvPr>
          <p:cNvSpPr txBox="1"/>
          <p:nvPr/>
        </p:nvSpPr>
        <p:spPr>
          <a:xfrm>
            <a:off x="242886" y="769194"/>
            <a:ext cx="10972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We must also eliminate indirect left recursion, which occurs when a chain of rules such as</a:t>
            </a:r>
            <a:endParaRPr lang="en-US" sz="20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BF0A2B-AFE0-4411-845E-FD79464F3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342507"/>
              </p:ext>
            </p:extLst>
          </p:nvPr>
        </p:nvGraphicFramePr>
        <p:xfrm>
          <a:off x="1038225" y="1212829"/>
          <a:ext cx="8696528" cy="544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4" name="Bitmap Image" r:id="rId3" imgW="5172120" imgH="324000" progId="PBrush">
                  <p:embed/>
                </p:oleObj>
              </mc:Choice>
              <mc:Fallback>
                <p:oleObj name="Bitmap Image" r:id="rId3" imgW="5172120" imgH="324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8225" y="1212829"/>
                        <a:ext cx="8696528" cy="544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0715E01-04FD-489E-AA7A-92C052F75F67}"/>
              </a:ext>
            </a:extLst>
          </p:cNvPr>
          <p:cNvSpPr txBox="1"/>
          <p:nvPr/>
        </p:nvSpPr>
        <p:spPr>
          <a:xfrm>
            <a:off x="242886" y="1964441"/>
            <a:ext cx="10701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Such indirect left recursion is not always obvious; it can be obscured by a long chain of productions.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471B6-53F8-40FC-8916-9895108693D8}"/>
              </a:ext>
            </a:extLst>
          </p:cNvPr>
          <p:cNvSpPr txBox="1"/>
          <p:nvPr/>
        </p:nvSpPr>
        <p:spPr>
          <a:xfrm>
            <a:off x="242886" y="2540851"/>
            <a:ext cx="5643564" cy="3447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Times-Roman"/>
              </a:rPr>
              <a:t>To convert indirect left recursion into right recursion, we need a more systematic approach.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This algorithm eliminates all left recursion from a grammar by thorough application of two techniques: </a:t>
            </a:r>
          </a:p>
          <a:p>
            <a:pPr marL="342900" indent="-342900" algn="just">
              <a:buAutoNum type="arabicParenBoth"/>
            </a:pPr>
            <a:r>
              <a:rPr lang="en-US" sz="2000" b="0" i="0" u="none" strike="noStrike" baseline="0" dirty="0">
                <a:latin typeface="Times-Roman"/>
              </a:rPr>
              <a:t>forward substitution to convert indirect left recursion into direct left recursion and</a:t>
            </a:r>
          </a:p>
          <a:p>
            <a:pPr marL="342900" indent="-342900" algn="just">
              <a:buAutoNum type="arabicParenBoth"/>
            </a:pPr>
            <a:r>
              <a:rPr lang="en-US" sz="2000" b="0" i="0" u="none" strike="noStrike" baseline="0" dirty="0">
                <a:latin typeface="Times-Roman"/>
              </a:rPr>
              <a:t>rewriting direct left recursion as right recursion. </a:t>
            </a:r>
          </a:p>
          <a:p>
            <a:pPr marL="342900" indent="-342900" algn="just">
              <a:buAutoNum type="arabicParenBoth"/>
            </a:pPr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It</a:t>
            </a:r>
            <a:r>
              <a:rPr lang="en-US" sz="2000" b="0" i="0" u="none" strike="noStrike" baseline="0" dirty="0">
                <a:latin typeface="Times-Roman"/>
              </a:rPr>
              <a:t> assumes that the original grammar has no</a:t>
            </a: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cycles (</a:t>
            </a:r>
            <a:r>
              <a:rPr lang="en-US" sz="2000" b="0" i="1" u="none" strike="noStrike" baseline="0" dirty="0">
                <a:latin typeface="Times-Italic"/>
              </a:rPr>
              <a:t>A</a:t>
            </a:r>
            <a:r>
              <a:rPr lang="en-US" sz="2000" dirty="0">
                <a:latin typeface="MTSY"/>
                <a:sym typeface="Wingdings" panose="05000000000000000000" pitchFamily="2" charset="2"/>
              </a:rPr>
              <a:t></a:t>
            </a:r>
            <a:r>
              <a:rPr lang="en-US" sz="2000" baseline="30000" dirty="0">
                <a:latin typeface="MTSY"/>
                <a:sym typeface="Wingdings" panose="05000000000000000000" pitchFamily="2" charset="2"/>
              </a:rPr>
              <a:t>+</a:t>
            </a:r>
            <a:r>
              <a:rPr lang="en-US" sz="2000" b="0" i="1" u="none" strike="noStrike" baseline="0" dirty="0">
                <a:latin typeface="Times-Italic"/>
              </a:rPr>
              <a:t>A</a:t>
            </a:r>
            <a:r>
              <a:rPr lang="en-US" sz="2000" b="0" i="0" u="none" strike="noStrike" baseline="0" dirty="0">
                <a:latin typeface="Times-Roman"/>
              </a:rPr>
              <a:t>) and no -productions.</a:t>
            </a:r>
            <a:endParaRPr lang="en-US" sz="2000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F8AEC72-F25A-4C77-8944-0747D0EF6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50002"/>
              </p:ext>
            </p:extLst>
          </p:nvPr>
        </p:nvGraphicFramePr>
        <p:xfrm>
          <a:off x="6077316" y="2540851"/>
          <a:ext cx="5781675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name="Bitmap Image" r:id="rId5" imgW="5781600" imgH="3362400" progId="PBrush">
                  <p:embed/>
                </p:oleObj>
              </mc:Choice>
              <mc:Fallback>
                <p:oleObj name="Bitmap Image" r:id="rId5" imgW="5781600" imgH="3362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7316" y="2540851"/>
                        <a:ext cx="5781675" cy="33623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818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85C7F0-D9AC-40D3-80DA-EE1093A1123D}"/>
              </a:ext>
            </a:extLst>
          </p:cNvPr>
          <p:cNvSpPr txBox="1"/>
          <p:nvPr/>
        </p:nvSpPr>
        <p:spPr>
          <a:xfrm>
            <a:off x="2628682" y="30778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87780-3C7E-4FA7-AE32-5331E1A0FC32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91C8E-53E2-47BB-8A61-4BECE71866C1}"/>
              </a:ext>
            </a:extLst>
          </p:cNvPr>
          <p:cNvSpPr txBox="1"/>
          <p:nvPr/>
        </p:nvSpPr>
        <p:spPr>
          <a:xfrm>
            <a:off x="7564463" y="15389"/>
            <a:ext cx="2507457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Italic"/>
              </a:rPr>
              <a:t>Backtrack-Free Parsing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25742-828D-4D44-8A33-228F107A165E}"/>
              </a:ext>
            </a:extLst>
          </p:cNvPr>
          <p:cNvSpPr txBox="1"/>
          <p:nvPr/>
        </p:nvSpPr>
        <p:spPr>
          <a:xfrm>
            <a:off x="192879" y="531316"/>
            <a:ext cx="1185148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major source of inefficiency in </a:t>
            </a:r>
            <a:r>
              <a:rPr lang="en-US" sz="2000" b="1" i="1" u="none" strike="noStrike" baseline="0" dirty="0">
                <a:solidFill>
                  <a:srgbClr val="C00000"/>
                </a:solidFill>
                <a:latin typeface="Times-Roman"/>
              </a:rPr>
              <a:t>the leftmost, top-down parser </a:t>
            </a:r>
            <a:r>
              <a:rPr lang="en-US" sz="2000" b="0" i="0" u="none" strike="noStrike" baseline="0" dirty="0">
                <a:latin typeface="Times-Roman"/>
              </a:rPr>
              <a:t>arises from its need to backtrack.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If the parser expands the lower fringe with the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wrong production</a:t>
            </a:r>
            <a:r>
              <a:rPr lang="en-US" sz="2000" b="0" i="0" u="none" strike="noStrike" baseline="0" dirty="0">
                <a:latin typeface="Times-Roman"/>
              </a:rPr>
              <a:t>, it eventually encounters a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mismatch</a:t>
            </a:r>
            <a:r>
              <a:rPr lang="en-US" sz="2000" b="0" i="0" u="none" strike="noStrike" baseline="0" dirty="0">
                <a:latin typeface="Times-Roman"/>
              </a:rPr>
              <a:t> between that fringe and the parse tree’s leaves, which correspond to the words returned by the scanner.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When the parser discovers the mismatch, it must undo the actions that built the wrong fringe and try other productions.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act of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expanding</a:t>
            </a:r>
            <a:r>
              <a:rPr lang="en-US" sz="2000" b="0" i="0" u="none" strike="noStrike" baseline="0" dirty="0">
                <a:latin typeface="Times-Roman"/>
              </a:rPr>
              <a:t>,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retracting</a:t>
            </a:r>
            <a:r>
              <a:rPr lang="en-US" sz="2000" b="0" i="0" u="none" strike="noStrike" baseline="0" dirty="0">
                <a:latin typeface="Times-Roman"/>
              </a:rPr>
              <a:t>, and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re-expanding</a:t>
            </a:r>
            <a:r>
              <a:rPr lang="en-US" sz="2000" b="0" i="0" u="none" strike="noStrike" baseline="0" dirty="0">
                <a:latin typeface="Times-Roman"/>
              </a:rPr>
              <a:t> the fringe wastes time and effort.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A91DF-4129-4825-98D3-3A2C34D6E2AB}"/>
              </a:ext>
            </a:extLst>
          </p:cNvPr>
          <p:cNvSpPr txBox="1"/>
          <p:nvPr/>
        </p:nvSpPr>
        <p:spPr>
          <a:xfrm>
            <a:off x="192878" y="3524844"/>
            <a:ext cx="11851483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-Roman"/>
              </a:rPr>
              <a:t>The parser can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avoid backtracking </a:t>
            </a:r>
            <a:r>
              <a:rPr lang="en-US" sz="2400" b="0" i="0" u="none" strike="noStrike" baseline="0" dirty="0">
                <a:latin typeface="Times-Roman"/>
              </a:rPr>
              <a:t>with a simple modification.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When the parser goes to select the next rule, it can consider both the focus symbol and the next input symbol, called the </a:t>
            </a:r>
            <a:r>
              <a:rPr lang="en-US" sz="2400" b="1" i="1" strike="noStrike" baseline="0" dirty="0">
                <a:solidFill>
                  <a:srgbClr val="FF0000"/>
                </a:solidFill>
                <a:latin typeface="Times-Italic"/>
              </a:rPr>
              <a:t>lookahead symbol.</a:t>
            </a:r>
          </a:p>
          <a:p>
            <a:pPr algn="just"/>
            <a:endParaRPr lang="en-US" sz="2400" i="1" dirty="0">
              <a:latin typeface="Times-Italic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We say that the grammar is </a:t>
            </a:r>
            <a:r>
              <a:rPr lang="en-US" sz="2400" b="1" i="1" dirty="0">
                <a:solidFill>
                  <a:srgbClr val="FF0000"/>
                </a:solidFill>
                <a:latin typeface="Times-Italic"/>
              </a:rPr>
              <a:t>backtrack free </a:t>
            </a:r>
            <a:r>
              <a:rPr lang="en-US" sz="2400" b="0" i="0" u="none" strike="noStrike" baseline="0" dirty="0">
                <a:latin typeface="Times-Roman"/>
              </a:rPr>
              <a:t>with a lookahead of one symbol.</a:t>
            </a: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A backtrack-free grammar is also called a </a:t>
            </a:r>
            <a:r>
              <a:rPr lang="en-US" sz="2400" b="1" i="1" dirty="0">
                <a:solidFill>
                  <a:srgbClr val="FF0000"/>
                </a:solidFill>
                <a:latin typeface="Times-Italic"/>
              </a:rPr>
              <a:t>predictive grammar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  <a:endParaRPr lang="en-US" sz="24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357720E-9164-4A2F-B6B4-BB17C0D3D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72680"/>
              </p:ext>
            </p:extLst>
          </p:nvPr>
        </p:nvGraphicFramePr>
        <p:xfrm>
          <a:off x="8719589" y="5766447"/>
          <a:ext cx="3458343" cy="103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Bitmap Image" r:id="rId3" imgW="2143080" imgH="752400" progId="PBrush">
                  <p:embed/>
                </p:oleObj>
              </mc:Choice>
              <mc:Fallback>
                <p:oleObj name="Bitmap Image" r:id="rId3" imgW="2143080" imgH="752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9589" y="5766447"/>
                        <a:ext cx="3458343" cy="103128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391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85C7F0-D9AC-40D3-80DA-EE1093A1123D}"/>
              </a:ext>
            </a:extLst>
          </p:cNvPr>
          <p:cNvSpPr txBox="1"/>
          <p:nvPr/>
        </p:nvSpPr>
        <p:spPr>
          <a:xfrm>
            <a:off x="2757269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87780-3C7E-4FA7-AE32-5331E1A0FC32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601FC-DE4F-4922-B889-99DE1CAE07D6}"/>
              </a:ext>
            </a:extLst>
          </p:cNvPr>
          <p:cNvSpPr txBox="1"/>
          <p:nvPr/>
        </p:nvSpPr>
        <p:spPr>
          <a:xfrm>
            <a:off x="260746" y="602754"/>
            <a:ext cx="11670507" cy="304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We can formalize the predictive grammar property that makes the right-recursive expression grammar backtrack free.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At each point in the parse, the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Times-Roman"/>
              </a:rPr>
              <a:t>choice of an expansion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is obvious because each alternative for the leftmost nonterminal leads to a distinct terminal symbol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1" u="none" strike="noStrike" baseline="0" dirty="0">
                <a:solidFill>
                  <a:srgbClr val="FF0000"/>
                </a:solidFill>
                <a:latin typeface="Times-Roman"/>
              </a:rPr>
              <a:t>Comparing the next word in the input stream </a:t>
            </a:r>
            <a:r>
              <a:rPr lang="en-US" sz="2400" b="0" i="0" u="none" strike="noStrike" baseline="0" dirty="0">
                <a:latin typeface="Times-Roman"/>
              </a:rPr>
              <a:t>against those choices reveals the correct expansion.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B4E21-2274-436B-A5E3-E6FF3D78796C}"/>
              </a:ext>
            </a:extLst>
          </p:cNvPr>
          <p:cNvSpPr txBox="1"/>
          <p:nvPr/>
        </p:nvSpPr>
        <p:spPr>
          <a:xfrm>
            <a:off x="7678763" y="30778"/>
            <a:ext cx="2507457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Italic"/>
              </a:rPr>
              <a:t>Backtrack-Free Parsing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93C6E-EF6D-4BDD-89E4-FE61566EE58A}"/>
                  </a:ext>
                </a:extLst>
              </p:cNvPr>
              <p:cNvSpPr txBox="1"/>
              <p:nvPr/>
            </p:nvSpPr>
            <p:spPr>
              <a:xfrm>
                <a:off x="238737" y="3937275"/>
                <a:ext cx="11714524" cy="280076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latin typeface="Times-Roman"/>
                  </a:rPr>
                  <a:t>The intuition is clear, but formalizing it will require some notation.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Times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latin typeface="Times-Roman"/>
                  </a:rPr>
                  <a:t>For each grammar symbol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600" b="0" i="0" u="none" strike="noStrike" baseline="0" dirty="0">
                    <a:latin typeface="Times-Roman"/>
                  </a:rPr>
                  <a:t>, define the set 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FIRST(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6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1600" b="0" i="0" u="none" strike="noStrike" baseline="0" dirty="0">
                    <a:latin typeface="Times-Roman"/>
                  </a:rPr>
                  <a:t>as the </a:t>
                </a:r>
                <a:r>
                  <a:rPr lang="en-US" sz="1600" b="1" i="1" u="none" strike="noStrike" baseline="0" dirty="0">
                    <a:solidFill>
                      <a:srgbClr val="0070C0"/>
                    </a:solidFill>
                    <a:latin typeface="Times-Roman"/>
                  </a:rPr>
                  <a:t>set of terminal symbols </a:t>
                </a:r>
                <a:r>
                  <a:rPr lang="en-US" sz="1600" b="0" i="0" u="none" strike="noStrike" baseline="0" dirty="0">
                    <a:latin typeface="Times-Roman"/>
                  </a:rPr>
                  <a:t>that can appear as the first word in some string derived from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b="0" i="0" u="none" strike="noStrike" baseline="0" dirty="0">
                    <a:latin typeface="Times-Roman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Times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latin typeface="Times-Roman"/>
                  </a:rPr>
                  <a:t>The domain of </a:t>
                </a:r>
                <a:r>
                  <a:rPr lang="en-US" sz="1600" b="1" i="1" u="none" strike="noStrike" baseline="0" dirty="0">
                    <a:solidFill>
                      <a:srgbClr val="002060"/>
                    </a:solidFill>
                    <a:latin typeface="Times-Roman"/>
                  </a:rPr>
                  <a:t>FIRST</a:t>
                </a:r>
                <a:r>
                  <a:rPr lang="en-US" sz="1600" b="0" i="0" u="none" strike="noStrike" baseline="0" dirty="0">
                    <a:latin typeface="Times-RomanSC"/>
                  </a:rPr>
                  <a:t> </a:t>
                </a:r>
                <a:r>
                  <a:rPr lang="en-US" sz="1600" b="0" i="0" u="none" strike="noStrike" baseline="0" dirty="0">
                    <a:latin typeface="Times-Roman"/>
                  </a:rPr>
                  <a:t>is the set of grammar symbols, </a:t>
                </a:r>
                <a:r>
                  <a:rPr lang="en-US" sz="1600" b="1" i="1" u="none" strike="noStrike" baseline="0" dirty="0">
                    <a:solidFill>
                      <a:srgbClr val="C00000"/>
                    </a:solidFill>
                    <a:latin typeface="Times-Italic"/>
                  </a:rPr>
                  <a:t>T </a:t>
                </a:r>
                <a:r>
                  <a:rPr lang="en-US" sz="1600" b="1" i="1" dirty="0">
                    <a:solidFill>
                      <a:srgbClr val="002060"/>
                    </a:solidFill>
                    <a:latin typeface="MTSY"/>
                  </a:rPr>
                  <a:t>U</a:t>
                </a:r>
                <a:r>
                  <a:rPr lang="en-US" sz="1600" b="1" i="1" dirty="0">
                    <a:solidFill>
                      <a:srgbClr val="C00000"/>
                    </a:solidFill>
                    <a:latin typeface="MTSY"/>
                  </a:rPr>
                  <a:t> </a:t>
                </a:r>
                <a:r>
                  <a:rPr lang="en-US" sz="1600" b="1" i="1" u="none" strike="noStrike" baseline="0" dirty="0">
                    <a:solidFill>
                      <a:srgbClr val="C00000"/>
                    </a:solidFill>
                    <a:latin typeface="Times-Italic"/>
                  </a:rPr>
                  <a:t>NT </a:t>
                </a:r>
                <a:r>
                  <a:rPr lang="en-US" sz="1600" b="1" i="1" dirty="0">
                    <a:solidFill>
                      <a:srgbClr val="002060"/>
                    </a:solidFill>
                    <a:latin typeface="MTSY"/>
                  </a:rPr>
                  <a:t>U</a:t>
                </a:r>
                <a:r>
                  <a:rPr lang="en-US" sz="1600" b="1" i="1" u="none" strike="noStrike" baseline="0" dirty="0">
                    <a:solidFill>
                      <a:srgbClr val="C00000"/>
                    </a:solidFill>
                    <a:latin typeface="Times-Italic"/>
                  </a:rPr>
                  <a:t> {</a:t>
                </a:r>
                <a:r>
                  <a:rPr lang="el-GR" sz="1600" b="1" i="1" dirty="0">
                    <a:solidFill>
                      <a:srgbClr val="C00000"/>
                    </a:solidFill>
                  </a:rPr>
                  <a:t>ε </a:t>
                </a:r>
                <a:r>
                  <a:rPr lang="en-US" sz="1600" b="1" i="1" u="none" strike="noStrike" baseline="0" dirty="0">
                    <a:solidFill>
                      <a:srgbClr val="C00000"/>
                    </a:solidFill>
                    <a:latin typeface="Times-Roman"/>
                  </a:rPr>
                  <a:t>,</a:t>
                </a:r>
                <a:r>
                  <a:rPr lang="en-US" sz="1600" b="1" i="1" u="none" strike="noStrike" baseline="0" dirty="0" err="1">
                    <a:solidFill>
                      <a:srgbClr val="C00000"/>
                    </a:solidFill>
                    <a:latin typeface="LetterGothic"/>
                  </a:rPr>
                  <a:t>eof</a:t>
                </a:r>
                <a:r>
                  <a:rPr lang="en-US" sz="1600" b="1" i="1" u="none" strike="noStrike" baseline="0" dirty="0">
                    <a:solidFill>
                      <a:srgbClr val="C00000"/>
                    </a:solidFill>
                    <a:latin typeface="LetterGothic"/>
                  </a:rPr>
                  <a:t>}</a:t>
                </a:r>
                <a:r>
                  <a:rPr lang="en-US" sz="1600" b="0" i="0" u="none" strike="noStrike" baseline="0" dirty="0">
                    <a:latin typeface="MTSY"/>
                  </a:rPr>
                  <a:t> </a:t>
                </a:r>
                <a:r>
                  <a:rPr lang="en-US" sz="1600" b="0" i="0" u="none" strike="noStrike" baseline="0" dirty="0">
                    <a:latin typeface="Times-Roman"/>
                  </a:rPr>
                  <a:t>and its range is </a:t>
                </a:r>
                <a:r>
                  <a:rPr lang="en-US" sz="1600" b="1" i="1" u="none" strike="noStrike" baseline="0" dirty="0">
                    <a:solidFill>
                      <a:srgbClr val="C00000"/>
                    </a:solidFill>
                    <a:latin typeface="Times-Italic"/>
                  </a:rPr>
                  <a:t>T </a:t>
                </a:r>
                <a:r>
                  <a:rPr lang="en-US" sz="1600" b="1" i="1" dirty="0">
                    <a:solidFill>
                      <a:srgbClr val="002060"/>
                    </a:solidFill>
                    <a:latin typeface="MTSY"/>
                  </a:rPr>
                  <a:t>U </a:t>
                </a:r>
                <a:r>
                  <a:rPr lang="en-US" sz="1600" b="1" i="1" dirty="0">
                    <a:solidFill>
                      <a:srgbClr val="C00000"/>
                    </a:solidFill>
                    <a:latin typeface="MTSY"/>
                  </a:rPr>
                  <a:t>{</a:t>
                </a:r>
                <a:r>
                  <a:rPr lang="el-GR" sz="1600" b="1" i="1" dirty="0">
                    <a:solidFill>
                      <a:srgbClr val="C00000"/>
                    </a:solidFill>
                  </a:rPr>
                  <a:t>ε</a:t>
                </a:r>
                <a:r>
                  <a:rPr lang="en-US" sz="1600" b="1" i="1" u="none" strike="noStrike" baseline="0" dirty="0">
                    <a:solidFill>
                      <a:srgbClr val="C00000"/>
                    </a:solidFill>
                    <a:latin typeface="Times-Roman"/>
                  </a:rPr>
                  <a:t>,</a:t>
                </a:r>
                <a:r>
                  <a:rPr lang="en-US" sz="1600" b="1" i="1" u="none" strike="noStrike" baseline="0" dirty="0" err="1">
                    <a:solidFill>
                      <a:srgbClr val="C00000"/>
                    </a:solidFill>
                    <a:latin typeface="LetterGothic"/>
                  </a:rPr>
                  <a:t>eof</a:t>
                </a:r>
                <a:r>
                  <a:rPr lang="en-US" sz="1600" b="1" i="1" u="none" strike="noStrike" baseline="0" dirty="0">
                    <a:solidFill>
                      <a:srgbClr val="C00000"/>
                    </a:solidFill>
                    <a:latin typeface="LetterGothic"/>
                  </a:rPr>
                  <a:t>}</a:t>
                </a:r>
                <a:r>
                  <a:rPr lang="en-US" sz="1600" b="1" i="1" u="none" strike="noStrike" baseline="0" dirty="0">
                    <a:solidFill>
                      <a:srgbClr val="C00000"/>
                    </a:solidFill>
                    <a:latin typeface="Times-Roman"/>
                  </a:rPr>
                  <a:t>.</a:t>
                </a:r>
                <a:r>
                  <a:rPr lang="en-US" sz="1600" b="0" i="0" u="none" strike="noStrike" baseline="0" dirty="0">
                    <a:latin typeface="Times-Roman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Times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latin typeface="Times-Roman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600" b="0" i="0" u="none" strike="noStrike" baseline="0" dirty="0">
                    <a:latin typeface="RMTMI"/>
                  </a:rPr>
                  <a:t> </a:t>
                </a:r>
                <a:r>
                  <a:rPr lang="en-US" sz="1600" b="0" i="0" u="none" strike="noStrike" baseline="0" dirty="0">
                    <a:latin typeface="Times-Roman"/>
                  </a:rPr>
                  <a:t>is either a terminal, </a:t>
                </a:r>
                <a:r>
                  <a:rPr lang="el-GR" sz="1600" b="1" dirty="0">
                    <a:solidFill>
                      <a:srgbClr val="FF0000"/>
                    </a:solidFill>
                  </a:rPr>
                  <a:t>ε</a:t>
                </a:r>
                <a:r>
                  <a:rPr lang="en-US" sz="1600" b="0" i="0" u="none" strike="noStrike" baseline="0" dirty="0">
                    <a:latin typeface="Times-Roman"/>
                  </a:rPr>
                  <a:t>, </a:t>
                </a:r>
                <a:r>
                  <a:rPr lang="en-US" sz="1600" dirty="0"/>
                  <a:t>or</a:t>
                </a:r>
                <a:r>
                  <a:rPr lang="en-US" sz="1600" b="0" i="0" u="none" strike="noStrike" baseline="0" dirty="0">
                    <a:latin typeface="Times-Roman"/>
                  </a:rPr>
                  <a:t> </a:t>
                </a:r>
                <a:r>
                  <a:rPr lang="en-US" sz="1600" b="1" i="1" dirty="0" err="1">
                    <a:solidFill>
                      <a:srgbClr val="FF0000"/>
                    </a:solidFill>
                  </a:rPr>
                  <a:t>eof</a:t>
                </a:r>
                <a:r>
                  <a:rPr lang="en-US" sz="1600" b="0" i="0" u="none" strike="noStrike" baseline="0" dirty="0">
                    <a:latin typeface="Times-Roman"/>
                  </a:rPr>
                  <a:t>, then </a:t>
                </a:r>
                <a:r>
                  <a:rPr lang="en-US" sz="1600" b="1" i="1" dirty="0">
                    <a:solidFill>
                      <a:srgbClr val="C00000"/>
                    </a:solidFill>
                    <a:latin typeface="MTSY"/>
                  </a:rPr>
                  <a:t>FIRST(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600" b="1" i="1" dirty="0">
                    <a:solidFill>
                      <a:srgbClr val="C00000"/>
                    </a:solidFill>
                    <a:latin typeface="MTSY"/>
                  </a:rPr>
                  <a:t>) </a:t>
                </a:r>
                <a:r>
                  <a:rPr lang="en-US" sz="1600" b="0" i="0" u="none" strike="noStrike" baseline="0" dirty="0">
                    <a:latin typeface="Times-Roman"/>
                  </a:rPr>
                  <a:t>has exactly one member,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600" b="0" i="0" u="none" strike="noStrike" baseline="0" dirty="0">
                    <a:latin typeface="Times-Roman"/>
                  </a:rPr>
                  <a:t> 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0" i="0" u="none" strike="noStrike" baseline="0" dirty="0">
                  <a:latin typeface="Times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latin typeface="Times-Roman"/>
                  </a:rPr>
                  <a:t>For a nonterminal </a:t>
                </a:r>
                <a:r>
                  <a:rPr lang="en-US" sz="1600" b="1" i="1" u="none" strike="noStrike" baseline="0" dirty="0">
                    <a:solidFill>
                      <a:srgbClr val="FF0000"/>
                    </a:solidFill>
                    <a:latin typeface="Times-Italic"/>
                  </a:rPr>
                  <a:t>A</a:t>
                </a:r>
                <a:r>
                  <a:rPr lang="en-US" sz="1600" b="0" i="0" u="none" strike="noStrike" baseline="0" dirty="0">
                    <a:latin typeface="Times-Roman"/>
                  </a:rPr>
                  <a:t>, </a:t>
                </a:r>
                <a:r>
                  <a:rPr lang="en-US" sz="1600" b="1" i="1" dirty="0">
                    <a:solidFill>
                      <a:srgbClr val="002060"/>
                    </a:solidFill>
                    <a:latin typeface="Times-Italic"/>
                  </a:rPr>
                  <a:t>FIRST</a:t>
                </a:r>
                <a:r>
                  <a:rPr lang="en-US" sz="1600" b="0" i="0" u="none" strike="noStrike" baseline="0" dirty="0">
                    <a:solidFill>
                      <a:srgbClr val="002060"/>
                    </a:solidFill>
                    <a:latin typeface="Times-Roman"/>
                  </a:rPr>
                  <a:t>(</a:t>
                </a:r>
                <a:r>
                  <a:rPr lang="en-US" sz="1600" b="1" i="1" u="none" strike="noStrike" baseline="0" dirty="0">
                    <a:solidFill>
                      <a:srgbClr val="002060"/>
                    </a:solidFill>
                    <a:latin typeface="Times-Italic"/>
                  </a:rPr>
                  <a:t>A</a:t>
                </a:r>
                <a:r>
                  <a:rPr lang="en-US" sz="1600" b="0" i="0" u="none" strike="noStrike" baseline="0" dirty="0">
                    <a:solidFill>
                      <a:srgbClr val="002060"/>
                    </a:solidFill>
                    <a:latin typeface="Times-Roman"/>
                  </a:rPr>
                  <a:t>)</a:t>
                </a:r>
                <a:r>
                  <a:rPr lang="en-US" sz="1600" b="0" i="0" u="none" strike="noStrike" baseline="0" dirty="0">
                    <a:latin typeface="Times-Roman"/>
                  </a:rPr>
                  <a:t> contains the complete set of terminal symbols that can appear as the leading symbol in a sentential form derived from </a:t>
                </a:r>
                <a:r>
                  <a:rPr lang="en-US" sz="1600" b="1" i="1" dirty="0">
                    <a:solidFill>
                      <a:srgbClr val="FF0000"/>
                    </a:solidFill>
                    <a:latin typeface="Times-Italic"/>
                  </a:rPr>
                  <a:t>A</a:t>
                </a:r>
                <a:r>
                  <a:rPr lang="en-US" sz="1600" b="0" i="0" u="none" strike="noStrike" baseline="0" dirty="0">
                    <a:latin typeface="Times-Roman"/>
                  </a:rPr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93C6E-EF6D-4BDD-89E4-FE61566EE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37" y="3937275"/>
                <a:ext cx="11714524" cy="2800767"/>
              </a:xfrm>
              <a:prstGeom prst="rect">
                <a:avLst/>
              </a:prstGeom>
              <a:blipFill>
                <a:blip r:embed="rId3"/>
                <a:stretch>
                  <a:fillRect l="-156" t="-434" b="-151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3DC7DBD-825B-462B-8DA3-96FEC1578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946627"/>
              </p:ext>
            </p:extLst>
          </p:nvPr>
        </p:nvGraphicFramePr>
        <p:xfrm>
          <a:off x="8591899" y="3242606"/>
          <a:ext cx="3383372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Bitmap Image" r:id="rId4" imgW="3019320" imgH="1066680" progId="PBrush">
                  <p:embed/>
                </p:oleObj>
              </mc:Choice>
              <mc:Fallback>
                <p:oleObj name="Bitmap Image" r:id="rId4" imgW="3019320" imgH="1066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91899" y="3242606"/>
                        <a:ext cx="3383372" cy="119538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572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85C7F0-D9AC-40D3-80DA-EE1093A1123D}"/>
              </a:ext>
            </a:extLst>
          </p:cNvPr>
          <p:cNvSpPr txBox="1"/>
          <p:nvPr/>
        </p:nvSpPr>
        <p:spPr>
          <a:xfrm>
            <a:off x="2631210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87780-3C7E-4FA7-AE32-5331E1A0FC32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24876-46ED-454C-9279-DDA394D83E07}"/>
              </a:ext>
            </a:extLst>
          </p:cNvPr>
          <p:cNvSpPr txBox="1"/>
          <p:nvPr/>
        </p:nvSpPr>
        <p:spPr>
          <a:xfrm>
            <a:off x="6597970" y="541339"/>
            <a:ext cx="5489258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-Roman"/>
              </a:rPr>
              <a:t>Thi</a:t>
            </a:r>
            <a:r>
              <a:rPr lang="en-US" dirty="0">
                <a:latin typeface="Times-Roman"/>
              </a:rPr>
              <a:t>s is the </a:t>
            </a:r>
            <a:r>
              <a:rPr lang="en-US" sz="1800" b="0" i="0" u="none" strike="noStrike" baseline="0" dirty="0">
                <a:latin typeface="Times-Roman"/>
              </a:rPr>
              <a:t>algorithm that computes the </a:t>
            </a:r>
            <a:r>
              <a:rPr lang="en-US" sz="1800" b="0" i="0" u="none" strike="noStrike" baseline="0" dirty="0">
                <a:latin typeface="Times-RomanSC"/>
              </a:rPr>
              <a:t>first </a:t>
            </a:r>
            <a:r>
              <a:rPr lang="en-US" sz="1800" b="0" i="0" u="none" strike="noStrike" baseline="0" dirty="0">
                <a:latin typeface="Times-Roman"/>
              </a:rPr>
              <a:t>sets for each symbol in a grammar. 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sz="1800" b="0" i="0" u="none" strike="noStrike" baseline="0" dirty="0">
                <a:latin typeface="Times-Roman"/>
              </a:rPr>
              <a:t>As its initial step, the algorithm sets the </a:t>
            </a:r>
            <a:r>
              <a:rPr lang="en-US" sz="1800" b="0" i="0" u="none" strike="noStrike" baseline="0" dirty="0">
                <a:latin typeface="Times-RomanSC"/>
              </a:rPr>
              <a:t>first </a:t>
            </a:r>
            <a:r>
              <a:rPr lang="en-US" sz="1800" b="0" i="0" u="none" strike="noStrike" baseline="0" dirty="0">
                <a:latin typeface="Times-Roman"/>
              </a:rPr>
              <a:t>sets for the simple cases, terminals, </a:t>
            </a:r>
            <a:r>
              <a:rPr lang="el-GR" sz="2000" b="1" dirty="0">
                <a:solidFill>
                  <a:srgbClr val="FF0000"/>
                </a:solidFill>
              </a:rPr>
              <a:t>ε</a:t>
            </a:r>
            <a:r>
              <a:rPr lang="en-US" sz="1800" b="0" i="0" u="none" strike="noStrike" baseline="0" dirty="0">
                <a:latin typeface="Times-Roman"/>
              </a:rPr>
              <a:t>, and </a:t>
            </a:r>
            <a:r>
              <a:rPr lang="en-US" sz="1800" b="0" i="0" u="none" strike="noStrike" baseline="0" dirty="0" err="1">
                <a:latin typeface="LetterGothic"/>
              </a:rPr>
              <a:t>eof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  <a:endParaRPr lang="en-US" dirty="0">
              <a:latin typeface="Times-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1B9B7-2F93-4E5E-B91F-3B0211BE1E51}"/>
              </a:ext>
            </a:extLst>
          </p:cNvPr>
          <p:cNvSpPr txBox="1"/>
          <p:nvPr/>
        </p:nvSpPr>
        <p:spPr>
          <a:xfrm>
            <a:off x="6597969" y="2190673"/>
            <a:ext cx="548925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-Roman"/>
              </a:rPr>
              <a:t>For the right-recursive expression grammar shown in Figure 3.4 on page 101, that initial step produces the following </a:t>
            </a:r>
            <a:r>
              <a:rPr lang="en-US" sz="1800" b="0" i="0" u="none" strike="noStrike" baseline="0" dirty="0">
                <a:latin typeface="Times-RomanSC"/>
              </a:rPr>
              <a:t>first </a:t>
            </a:r>
            <a:r>
              <a:rPr lang="en-US" sz="1800" b="0" i="0" u="none" strike="noStrike" baseline="0" dirty="0">
                <a:latin typeface="Times-Roman"/>
              </a:rPr>
              <a:t>sets: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0C62B92-7A0B-4E3A-938D-A9B6106CC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254549"/>
              </p:ext>
            </p:extLst>
          </p:nvPr>
        </p:nvGraphicFramePr>
        <p:xfrm>
          <a:off x="104771" y="541339"/>
          <a:ext cx="6338891" cy="628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" name="Bitmap Image" r:id="rId3" imgW="4267080" imgH="4229280" progId="PBrush">
                  <p:embed/>
                </p:oleObj>
              </mc:Choice>
              <mc:Fallback>
                <p:oleObj name="Bitmap Image" r:id="rId3" imgW="4267080" imgH="4229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71" y="541339"/>
                        <a:ext cx="6338891" cy="628229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5FF21B5-04D4-431C-A072-6B1796A8158E}"/>
              </a:ext>
            </a:extLst>
          </p:cNvPr>
          <p:cNvSpPr txBox="1"/>
          <p:nvPr/>
        </p:nvSpPr>
        <p:spPr>
          <a:xfrm>
            <a:off x="7678763" y="30778"/>
            <a:ext cx="2507457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Italic"/>
              </a:rPr>
              <a:t>Backtrack-Free Parsing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64A7E94-3E52-4927-BC2F-DC48FB5D1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338851"/>
              </p:ext>
            </p:extLst>
          </p:nvPr>
        </p:nvGraphicFramePr>
        <p:xfrm>
          <a:off x="6597969" y="4373992"/>
          <a:ext cx="5489259" cy="2449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Bitmap Image" r:id="rId5" imgW="4095720" imgH="1533600" progId="PBrush">
                  <p:embed/>
                </p:oleObj>
              </mc:Choice>
              <mc:Fallback>
                <p:oleObj name="Bitmap Image" r:id="rId5" imgW="4095720" imgH="1533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7969" y="4373992"/>
                        <a:ext cx="5489259" cy="244964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BE780ED-0723-4170-B3FD-8F983E5C8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016822"/>
              </p:ext>
            </p:extLst>
          </p:nvPr>
        </p:nvGraphicFramePr>
        <p:xfrm>
          <a:off x="6553515" y="3189350"/>
          <a:ext cx="5578166" cy="110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0" name="Bitmap Image" r:id="rId7" imgW="3352680" imgH="666720" progId="PBrush">
                  <p:embed/>
                </p:oleObj>
              </mc:Choice>
              <mc:Fallback>
                <p:oleObj name="Bitmap Image" r:id="rId7" imgW="3352680" imgH="666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515" y="3189350"/>
                        <a:ext cx="5578166" cy="110929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69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0DCF-22AB-472E-A996-9219D149C531}"/>
              </a:ext>
            </a:extLst>
          </p:cNvPr>
          <p:cNvSpPr txBox="1"/>
          <p:nvPr/>
        </p:nvSpPr>
        <p:spPr>
          <a:xfrm>
            <a:off x="2631210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1852D-67C3-495F-9B76-BA0908B35E1C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D8326-B395-4EC6-8A7E-038A759C50EA}"/>
              </a:ext>
            </a:extLst>
          </p:cNvPr>
          <p:cNvSpPr txBox="1"/>
          <p:nvPr/>
        </p:nvSpPr>
        <p:spPr>
          <a:xfrm>
            <a:off x="7678763" y="30778"/>
            <a:ext cx="2507457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Italic"/>
              </a:rPr>
              <a:t>Backtrack-Free Parsing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FBCF6C8-0D5B-49B9-87BC-27EF9D03D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145955"/>
              </p:ext>
            </p:extLst>
          </p:nvPr>
        </p:nvGraphicFramePr>
        <p:xfrm>
          <a:off x="104772" y="541339"/>
          <a:ext cx="4861123" cy="628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Bitmap Image" r:id="rId3" imgW="4267080" imgH="4229280" progId="PBrush">
                  <p:embed/>
                </p:oleObj>
              </mc:Choice>
              <mc:Fallback>
                <p:oleObj name="Bitmap Image" r:id="rId3" imgW="4267080" imgH="422928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0C62B92-7A0B-4E3A-938D-A9B6106CC0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72" y="541339"/>
                        <a:ext cx="4861123" cy="6285883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8F1C38-8CF6-4D4B-BE36-E8C42C6FDC5D}"/>
              </a:ext>
            </a:extLst>
          </p:cNvPr>
          <p:cNvSpPr txBox="1"/>
          <p:nvPr/>
        </p:nvSpPr>
        <p:spPr>
          <a:xfrm>
            <a:off x="5104160" y="510561"/>
            <a:ext cx="6983069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Times-Roman"/>
              </a:rPr>
              <a:t>Next, the algorithm iterates 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Times-Roman"/>
              </a:rPr>
              <a:t>over the productions</a:t>
            </a:r>
            <a:r>
              <a:rPr lang="en-US" sz="2000" b="0" i="0" u="none" strike="noStrike" baseline="0" dirty="0">
                <a:latin typeface="Times-Roman"/>
              </a:rPr>
              <a:t>, using the </a:t>
            </a:r>
            <a:r>
              <a:rPr lang="en-US" sz="2000" b="1" i="0" u="none" strike="noStrike" baseline="0" dirty="0">
                <a:solidFill>
                  <a:srgbClr val="0070C0"/>
                </a:solidFill>
                <a:latin typeface="Times-RomanSC"/>
              </a:rPr>
              <a:t>first </a:t>
            </a:r>
            <a:r>
              <a:rPr lang="en-US" sz="2000" b="1" i="0" u="none" strike="noStrike" baseline="0" dirty="0">
                <a:solidFill>
                  <a:srgbClr val="0070C0"/>
                </a:solidFill>
                <a:latin typeface="Times-Roman"/>
              </a:rPr>
              <a:t>sets for the right-hand side of a production to derive the </a:t>
            </a:r>
            <a:r>
              <a:rPr lang="en-US" sz="2000" b="1" i="0" u="none" strike="noStrike" baseline="0" dirty="0">
                <a:solidFill>
                  <a:srgbClr val="0070C0"/>
                </a:solidFill>
                <a:latin typeface="Times-RomanSC"/>
              </a:rPr>
              <a:t>first </a:t>
            </a:r>
            <a:r>
              <a:rPr lang="en-US" sz="2000" b="1" i="0" u="none" strike="noStrike" baseline="0" dirty="0">
                <a:solidFill>
                  <a:srgbClr val="0070C0"/>
                </a:solidFill>
                <a:latin typeface="Times-Roman"/>
              </a:rPr>
              <a:t>set for the nonterminal on its left-hand side.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This process halts when it reaches a fixed point.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For the right-recursive expression grammar, the </a:t>
            </a:r>
            <a:r>
              <a:rPr lang="en-US" sz="2000" b="0" i="0" u="none" strike="noStrike" baseline="0" dirty="0">
                <a:latin typeface="Times-RomanSC"/>
              </a:rPr>
              <a:t>first </a:t>
            </a:r>
            <a:r>
              <a:rPr lang="en-US" sz="2000" b="0" i="0" u="none" strike="noStrike" baseline="0" dirty="0">
                <a:latin typeface="Times-Roman"/>
              </a:rPr>
              <a:t>sets of the </a:t>
            </a:r>
            <a:r>
              <a:rPr lang="en-US" sz="2000" b="0" i="0" u="none" strike="noStrike" baseline="0" dirty="0" err="1">
                <a:latin typeface="Times-Roman"/>
              </a:rPr>
              <a:t>nonterminals</a:t>
            </a:r>
            <a:r>
              <a:rPr lang="en-US" sz="2000" b="0" i="0" u="none" strike="noStrike" baseline="0" dirty="0">
                <a:latin typeface="Times-Roman"/>
              </a:rPr>
              <a:t> are:</a:t>
            </a: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3A9A06-1632-441E-87ED-55E3E580F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517730"/>
              </p:ext>
            </p:extLst>
          </p:nvPr>
        </p:nvGraphicFramePr>
        <p:xfrm>
          <a:off x="5051774" y="3175557"/>
          <a:ext cx="7035453" cy="106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1" name="Bitmap Image" r:id="rId5" imgW="4105440" imgH="638280" progId="PBrush">
                  <p:embed/>
                </p:oleObj>
              </mc:Choice>
              <mc:Fallback>
                <p:oleObj name="Bitmap Image" r:id="rId5" imgW="4105440" imgH="638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51774" y="3175557"/>
                        <a:ext cx="7035453" cy="106110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C07314E-8C25-423F-B8E3-902F06A748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806350"/>
              </p:ext>
            </p:extLst>
          </p:nvPr>
        </p:nvGraphicFramePr>
        <p:xfrm>
          <a:off x="5104160" y="4316078"/>
          <a:ext cx="7035453" cy="2511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Bitmap Image" r:id="rId7" imgW="4095720" imgH="1533600" progId="PBrush">
                  <p:embed/>
                </p:oleObj>
              </mc:Choice>
              <mc:Fallback>
                <p:oleObj name="Bitmap Image" r:id="rId7" imgW="4095720" imgH="153360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64A7E94-3E52-4927-BC2F-DC48FB5D1C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4160" y="4316078"/>
                        <a:ext cx="7035453" cy="251114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217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0DCF-22AB-472E-A996-9219D149C531}"/>
              </a:ext>
            </a:extLst>
          </p:cNvPr>
          <p:cNvSpPr txBox="1"/>
          <p:nvPr/>
        </p:nvSpPr>
        <p:spPr>
          <a:xfrm>
            <a:off x="2631210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1852D-67C3-495F-9B76-BA0908B35E1C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D8326-B395-4EC6-8A7E-038A759C50EA}"/>
              </a:ext>
            </a:extLst>
          </p:cNvPr>
          <p:cNvSpPr txBox="1"/>
          <p:nvPr/>
        </p:nvSpPr>
        <p:spPr>
          <a:xfrm>
            <a:off x="7678763" y="30778"/>
            <a:ext cx="2507457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Italic"/>
              </a:rPr>
              <a:t>Backtrack-Free Parsing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2D3EDB-A728-4553-87D2-AA1B165B9889}"/>
                  </a:ext>
                </a:extLst>
              </p:cNvPr>
              <p:cNvSpPr txBox="1"/>
              <p:nvPr/>
            </p:nvSpPr>
            <p:spPr>
              <a:xfrm>
                <a:off x="5162844" y="541339"/>
                <a:ext cx="6924384" cy="16312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b="0" i="0" u="none" strike="noStrike" baseline="0" dirty="0">
                    <a:latin typeface="Times-Roman"/>
                  </a:rPr>
                  <a:t>We defined </a:t>
                </a:r>
                <a:r>
                  <a:rPr lang="en-US" sz="2000" b="0" i="0" u="none" strike="noStrike" baseline="0" dirty="0">
                    <a:latin typeface="Times-RomanSC"/>
                  </a:rPr>
                  <a:t>first </a:t>
                </a:r>
                <a:r>
                  <a:rPr lang="en-US" sz="2000" b="0" i="0" u="none" strike="noStrike" baseline="0" dirty="0">
                    <a:latin typeface="Times-Roman"/>
                  </a:rPr>
                  <a:t>sets over single grammar symbols. It is convenient to extend that definition to strings of symbols. </a:t>
                </a:r>
              </a:p>
              <a:p>
                <a:pPr algn="just"/>
                <a:endParaRPr lang="en-US" sz="2000" dirty="0">
                  <a:latin typeface="Times-Roman"/>
                </a:endParaRPr>
              </a:p>
              <a:p>
                <a:pPr algn="just"/>
                <a:r>
                  <a:rPr lang="en-US" sz="2000" b="0" i="0" u="none" strike="noStrike" baseline="0" dirty="0">
                    <a:latin typeface="Times-Roman"/>
                  </a:rPr>
                  <a:t>For a string of symbols,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  <a:latin typeface="Times-Italic"/>
                  </a:rPr>
                  <a:t> s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-Roman"/>
                  </a:rPr>
                  <a:t>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latin typeface="Times-Roman"/>
                  </a:rPr>
                  <a:t>, we define </a:t>
                </a:r>
                <a:r>
                  <a:rPr lang="en-US" sz="2000" b="0" i="0" u="none" strike="noStrike" baseline="0" dirty="0">
                    <a:latin typeface="Times-RomanSC"/>
                  </a:rPr>
                  <a:t>first</a:t>
                </a:r>
                <a:r>
                  <a:rPr lang="en-US" sz="2000" b="0" i="0" u="none" strike="noStrike" baseline="0" dirty="0">
                    <a:latin typeface="Times-Roman"/>
                  </a:rPr>
                  <a:t>(</a:t>
                </a:r>
                <a:r>
                  <a:rPr lang="en-US" sz="2000" b="0" i="1" u="none" strike="noStrike" baseline="0" dirty="0">
                    <a:latin typeface="Times-Italic"/>
                  </a:rPr>
                  <a:t>s</a:t>
                </a:r>
                <a:r>
                  <a:rPr lang="en-US" sz="2000" b="0" i="0" u="none" strike="noStrike" baseline="0" dirty="0">
                    <a:latin typeface="Times-Roman"/>
                  </a:rPr>
                  <a:t>) as the union of the </a:t>
                </a:r>
                <a:r>
                  <a:rPr lang="en-US" sz="2000" b="0" i="0" u="none" strike="noStrike" baseline="0" dirty="0">
                    <a:latin typeface="Times-RomanSC"/>
                  </a:rPr>
                  <a:t>first </a:t>
                </a:r>
                <a:r>
                  <a:rPr lang="en-US" sz="2000" b="0" i="0" u="none" strike="noStrike" baseline="0" dirty="0">
                    <a:latin typeface="Times-Roman"/>
                  </a:rPr>
                  <a:t>sets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-Roman"/>
                  </a:rPr>
                  <a:t>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i="0" u="none" strike="noStrike" baseline="0" dirty="0">
                  <a:latin typeface="Times-Roman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2D3EDB-A728-4553-87D2-AA1B165B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44" y="541339"/>
                <a:ext cx="6924384" cy="1631216"/>
              </a:xfrm>
              <a:prstGeom prst="rect">
                <a:avLst/>
              </a:prstGeom>
              <a:blipFill>
                <a:blip r:embed="rId3"/>
                <a:stretch>
                  <a:fillRect l="-879" t="-1859" r="-791" b="-55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E9966D6-BA1A-4FE8-A839-51520B99D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449863"/>
              </p:ext>
            </p:extLst>
          </p:nvPr>
        </p:nvGraphicFramePr>
        <p:xfrm>
          <a:off x="104772" y="541339"/>
          <a:ext cx="4987733" cy="6042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Bitmap Image" r:id="rId4" imgW="4267080" imgH="4229280" progId="PBrush">
                  <p:embed/>
                </p:oleObj>
              </mc:Choice>
              <mc:Fallback>
                <p:oleObj name="Bitmap Image" r:id="rId4" imgW="4267080" imgH="42292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FBCF6C8-0D5B-49B9-87BC-27EF9D03D3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72" y="541339"/>
                        <a:ext cx="4987733" cy="6042341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76CBDA-A26F-40F9-BBE3-826BB41DA477}"/>
              </a:ext>
            </a:extLst>
          </p:cNvPr>
          <p:cNvSpPr txBox="1"/>
          <p:nvPr/>
        </p:nvSpPr>
        <p:spPr>
          <a:xfrm>
            <a:off x="5162844" y="2252344"/>
            <a:ext cx="6924384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Times-Roman"/>
              </a:rPr>
              <a:t>Conceptually, </a:t>
            </a:r>
            <a:r>
              <a:rPr lang="en-US" sz="2000" dirty="0">
                <a:latin typeface="Times-RomanSC"/>
              </a:rPr>
              <a:t>FIRST</a:t>
            </a:r>
            <a:r>
              <a:rPr lang="en-US" sz="2000" b="0" i="0" u="none" strike="noStrike" baseline="0" dirty="0">
                <a:latin typeface="Times-RomanS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sets simplify implementation of a top-down parser.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Consider, for example, the rules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for </a:t>
            </a:r>
            <a:r>
              <a:rPr lang="en-US" sz="2000" b="0" i="1" u="none" strike="noStrike" baseline="0" dirty="0">
                <a:solidFill>
                  <a:srgbClr val="FF0000"/>
                </a:solidFill>
                <a:latin typeface="Times-Italic"/>
              </a:rPr>
              <a:t>Expr</a:t>
            </a:r>
            <a:r>
              <a:rPr lang="en-US" sz="2000" baseline="30000" dirty="0">
                <a:solidFill>
                  <a:srgbClr val="FF0000"/>
                </a:solidFill>
                <a:latin typeface="MTSY"/>
              </a:rPr>
              <a:t>1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MTSY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in the right-recursive expression grammar: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When the parser tries to expand an </a:t>
            </a:r>
            <a:r>
              <a:rPr lang="en-US" sz="2000" b="0" i="1" u="none" strike="noStrike" baseline="0" dirty="0">
                <a:latin typeface="Times-Italic"/>
              </a:rPr>
              <a:t>Expr</a:t>
            </a:r>
            <a:r>
              <a:rPr lang="en-US" sz="2000" b="0" i="1" u="none" strike="noStrike" baseline="30000" dirty="0">
                <a:latin typeface="Times-Italic"/>
              </a:rPr>
              <a:t>1</a:t>
            </a:r>
            <a:r>
              <a:rPr lang="en-US" sz="2000" b="0" i="0" u="none" strike="noStrike" baseline="0" dirty="0">
                <a:latin typeface="Times-Roman"/>
              </a:rPr>
              <a:t>, it uses the lookahead symbol and the FIRST</a:t>
            </a:r>
            <a:r>
              <a:rPr lang="en-US" sz="2000" b="0" i="0" u="none" strike="noStrike" baseline="0" dirty="0">
                <a:latin typeface="Times-RomanS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sets to choose between rules 2, 3, and 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If the lookahead symbol is ‘+’, it uses rule 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If the lookahead symbol is ‘-’, it uses rule 3.</a:t>
            </a:r>
            <a:endParaRPr lang="en-US" sz="20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C26677B-C388-4461-96A7-CEEEA9B0B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366377"/>
              </p:ext>
            </p:extLst>
          </p:nvPr>
        </p:nvGraphicFramePr>
        <p:xfrm>
          <a:off x="6701057" y="3828637"/>
          <a:ext cx="3485163" cy="124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Bitmap Image" r:id="rId6" imgW="2419200" imgH="866880" progId="PBrush">
                  <p:embed/>
                </p:oleObj>
              </mc:Choice>
              <mc:Fallback>
                <p:oleObj name="Bitmap Image" r:id="rId6" imgW="2419200" imgH="866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1057" y="3828637"/>
                        <a:ext cx="3485163" cy="1248621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666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0DCF-22AB-472E-A996-9219D149C531}"/>
              </a:ext>
            </a:extLst>
          </p:cNvPr>
          <p:cNvSpPr txBox="1"/>
          <p:nvPr/>
        </p:nvSpPr>
        <p:spPr>
          <a:xfrm>
            <a:off x="2631210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1852D-67C3-495F-9B76-BA0908B35E1C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D8326-B395-4EC6-8A7E-038A759C50EA}"/>
              </a:ext>
            </a:extLst>
          </p:cNvPr>
          <p:cNvSpPr txBox="1"/>
          <p:nvPr/>
        </p:nvSpPr>
        <p:spPr>
          <a:xfrm>
            <a:off x="7678763" y="30778"/>
            <a:ext cx="2507457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Italic"/>
              </a:rPr>
              <a:t>Backtrack-Free Parsing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3F131-4736-447F-BC22-AFBA49E65BA7}"/>
              </a:ext>
            </a:extLst>
          </p:cNvPr>
          <p:cNvSpPr txBox="1"/>
          <p:nvPr/>
        </p:nvSpPr>
        <p:spPr>
          <a:xfrm>
            <a:off x="98621" y="882944"/>
            <a:ext cx="6710289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Times-Roman"/>
              </a:rPr>
              <a:t>Conceptually, </a:t>
            </a:r>
            <a:r>
              <a:rPr lang="en-US" sz="2000" b="0" i="0" u="none" strike="noStrike" baseline="0" dirty="0">
                <a:latin typeface="Times-RomanSC"/>
              </a:rPr>
              <a:t>first </a:t>
            </a:r>
            <a:r>
              <a:rPr lang="en-US" sz="2000" b="0" i="0" u="none" strike="noStrike" baseline="0" dirty="0">
                <a:latin typeface="Times-Roman"/>
              </a:rPr>
              <a:t>sets simplify implementation of a top-down parser.</a:t>
            </a:r>
          </a:p>
          <a:p>
            <a:endParaRPr lang="en-US" sz="2000" dirty="0">
              <a:latin typeface="Times-Roman"/>
            </a:endParaRP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Consider, for example, the rules for </a:t>
            </a:r>
            <a:r>
              <a:rPr lang="en-US" sz="2000" b="0" i="1" u="none" strike="noStrike" baseline="0" dirty="0">
                <a:latin typeface="Times-Italic"/>
              </a:rPr>
              <a:t>Expr</a:t>
            </a:r>
            <a:r>
              <a:rPr lang="en-US" sz="2000" baseline="30000" dirty="0">
                <a:latin typeface="MTSY"/>
              </a:rPr>
              <a:t>1</a:t>
            </a:r>
            <a:r>
              <a:rPr lang="en-US" sz="2000" b="0" i="0" u="none" strike="noStrike" baseline="0" dirty="0">
                <a:latin typeface="MTSY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in the right-recursive expression grammar:</a:t>
            </a: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When the parser tries to expand an </a:t>
            </a:r>
            <a:r>
              <a:rPr lang="en-US" sz="2000" b="0" i="1" u="none" strike="noStrike" baseline="0" dirty="0">
                <a:latin typeface="Times-Italic"/>
              </a:rPr>
              <a:t>Expr</a:t>
            </a:r>
            <a:r>
              <a:rPr lang="en-US" sz="2000" b="0" i="1" u="none" strike="noStrike" baseline="30000" dirty="0">
                <a:latin typeface="Times-Italic"/>
              </a:rPr>
              <a:t>1</a:t>
            </a:r>
            <a:r>
              <a:rPr lang="en-US" sz="2000" b="0" i="0" u="none" strike="noStrike" baseline="0" dirty="0">
                <a:latin typeface="Times-Roman"/>
              </a:rPr>
              <a:t>, it uses the lookahead symbol and the </a:t>
            </a:r>
            <a:r>
              <a:rPr lang="en-US" sz="2000" b="0" i="0" u="none" strike="noStrike" baseline="0" dirty="0">
                <a:latin typeface="Times-RomanSC"/>
              </a:rPr>
              <a:t>first </a:t>
            </a:r>
            <a:r>
              <a:rPr lang="en-US" sz="2000" b="0" i="0" u="none" strike="noStrike" baseline="0" dirty="0">
                <a:latin typeface="Times-Roman"/>
              </a:rPr>
              <a:t>sets to choose between rules 2, 3, and 4.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If the lookahead symbol is ‘+’, it uses rule 2.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If the lookahead symbol is ‘-’, it uses rule 3.</a:t>
            </a:r>
            <a:endParaRPr lang="en-US" sz="20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4683D2E-C583-4382-8B6F-49C632555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282810"/>
              </p:ext>
            </p:extLst>
          </p:nvPr>
        </p:nvGraphicFramePr>
        <p:xfrm>
          <a:off x="1847703" y="2562225"/>
          <a:ext cx="3596493" cy="1288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Bitmap Image" r:id="rId3" imgW="2419200" imgH="866880" progId="PBrush">
                  <p:embed/>
                </p:oleObj>
              </mc:Choice>
              <mc:Fallback>
                <p:oleObj name="Bitmap Image" r:id="rId3" imgW="2419200" imgH="86688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C26677B-C388-4461-96A7-CEEEA9B0BD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703" y="2562225"/>
                        <a:ext cx="3596493" cy="1288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0C1610-D580-4B89-80AB-CBEA58E914BE}"/>
              </a:ext>
            </a:extLst>
          </p:cNvPr>
          <p:cNvSpPr txBox="1"/>
          <p:nvPr/>
        </p:nvSpPr>
        <p:spPr>
          <a:xfrm>
            <a:off x="6939913" y="566605"/>
            <a:ext cx="5087816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Times-Roman"/>
              </a:rPr>
              <a:t>Rule 4, the </a:t>
            </a:r>
            <a:r>
              <a:rPr lang="el-GR" sz="2000" b="1" dirty="0">
                <a:solidFill>
                  <a:srgbClr val="FF0000"/>
                </a:solidFill>
              </a:rPr>
              <a:t>ε </a:t>
            </a:r>
            <a:r>
              <a:rPr lang="en-US" sz="2000" b="0" i="0" u="none" strike="noStrike" baseline="0" dirty="0">
                <a:latin typeface="Times-Roman"/>
              </a:rPr>
              <a:t>-production, poses a slightly harder problem.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b="0" i="0" u="none" strike="noStrike" baseline="0" dirty="0">
                <a:latin typeface="Times-RomanSC"/>
              </a:rPr>
              <a:t>FIRST</a:t>
            </a:r>
            <a:r>
              <a:rPr lang="en-US" sz="2000" b="0" i="0" u="none" strike="noStrike" baseline="0" dirty="0">
                <a:latin typeface="Times-Roman"/>
              </a:rPr>
              <a:t>(</a:t>
            </a:r>
            <a:r>
              <a:rPr lang="el-GR" sz="2000" b="1" dirty="0">
                <a:solidFill>
                  <a:srgbClr val="FF0000"/>
                </a:solidFill>
              </a:rPr>
              <a:t>ε</a:t>
            </a:r>
            <a:r>
              <a:rPr lang="en-US" sz="2000" b="0" i="0" u="none" strike="noStrike" baseline="0" dirty="0">
                <a:latin typeface="Times-Roman"/>
              </a:rPr>
              <a:t>) is just {</a:t>
            </a:r>
            <a:r>
              <a:rPr lang="el-GR" sz="2000" b="1" dirty="0">
                <a:solidFill>
                  <a:srgbClr val="FF0000"/>
                </a:solidFill>
              </a:rPr>
              <a:t>ε</a:t>
            </a:r>
            <a:r>
              <a:rPr lang="en-US" sz="2000" b="1" dirty="0">
                <a:solidFill>
                  <a:srgbClr val="FF0000"/>
                </a:solidFill>
              </a:rPr>
              <a:t>}, </a:t>
            </a:r>
            <a:r>
              <a:rPr lang="en-US" sz="2000" dirty="0"/>
              <a:t>w</a:t>
            </a:r>
            <a:r>
              <a:rPr lang="en-US" sz="2000" b="0" i="0" u="none" strike="noStrike" baseline="0" dirty="0">
                <a:latin typeface="Times-Roman"/>
              </a:rPr>
              <a:t>hich matches no word returned by the scanner.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Intuitively, the parser should apply the </a:t>
            </a:r>
            <a:r>
              <a:rPr lang="el-GR" sz="2000" b="1" dirty="0">
                <a:solidFill>
                  <a:srgbClr val="FF0000"/>
                </a:solidFill>
              </a:rPr>
              <a:t>ε</a:t>
            </a:r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2000" b="0" i="0" u="none" strike="noStrike" baseline="0" dirty="0">
                <a:latin typeface="Times-Roman"/>
              </a:rPr>
              <a:t>production when the lookahead symbol is not a member of the </a:t>
            </a:r>
            <a:r>
              <a:rPr lang="en-US" sz="2000" b="0" i="0" u="none" strike="noStrike" baseline="0" dirty="0">
                <a:latin typeface="Times-RomanSC"/>
              </a:rPr>
              <a:t>first </a:t>
            </a:r>
            <a:r>
              <a:rPr lang="en-US" sz="2000" b="0" i="0" u="none" strike="noStrike" baseline="0" dirty="0">
                <a:latin typeface="Times-Roman"/>
              </a:rPr>
              <a:t>set of any other alternative.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To differentiate between legal inputs and syntax errors,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-Roman"/>
              </a:rPr>
              <a:t>the parser needs to know which words can appear as the leading symbol after a valid application of rule 4</a:t>
            </a:r>
            <a:r>
              <a:rPr lang="en-US" sz="2000" b="0" i="0" u="none" strike="noStrike" baseline="0" dirty="0">
                <a:latin typeface="Times-Roman"/>
              </a:rPr>
              <a:t>—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the set of symbols that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can </a:t>
            </a:r>
            <a:r>
              <a:rPr lang="en-US" sz="2000" b="1" i="0" u="none" strike="noStrike" baseline="0" dirty="0">
                <a:solidFill>
                  <a:srgbClr val="00B0F0"/>
                </a:solidFill>
                <a:latin typeface="Times-Roman"/>
              </a:rPr>
              <a:t>follow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 an </a:t>
            </a:r>
            <a:r>
              <a:rPr lang="en-US" sz="2000" b="0" i="1" u="none" strike="noStrike" baseline="0" dirty="0">
                <a:solidFill>
                  <a:srgbClr val="FF0000"/>
                </a:solidFill>
                <a:latin typeface="Times-Italic"/>
              </a:rPr>
              <a:t>Expr</a:t>
            </a:r>
            <a:r>
              <a:rPr lang="en-US" sz="2000" baseline="30000" dirty="0">
                <a:solidFill>
                  <a:srgbClr val="FF0000"/>
                </a:solidFill>
                <a:latin typeface="MTSY"/>
              </a:rPr>
              <a:t>1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38A41-C61D-4DC2-AFC5-3CE2CC567090}"/>
              </a:ext>
            </a:extLst>
          </p:cNvPr>
          <p:cNvSpPr txBox="1"/>
          <p:nvPr/>
        </p:nvSpPr>
        <p:spPr>
          <a:xfrm>
            <a:off x="131334" y="5374891"/>
            <a:ext cx="754742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-Roman"/>
              </a:rPr>
              <a:t>we define the set </a:t>
            </a:r>
            <a:r>
              <a:rPr lang="en-US" sz="2400" b="1" dirty="0">
                <a:solidFill>
                  <a:srgbClr val="FF0000"/>
                </a:solidFill>
                <a:latin typeface="Times-RomanSC"/>
              </a:rPr>
              <a:t>FOLLOW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-Roman"/>
              </a:rPr>
              <a:t>(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Expr</a:t>
            </a:r>
            <a:r>
              <a:rPr lang="en-US" sz="2400" b="1" i="1" u="none" strike="noStrike" baseline="30000" dirty="0">
                <a:solidFill>
                  <a:srgbClr val="FF0000"/>
                </a:solidFill>
                <a:latin typeface="Times-Italic"/>
              </a:rPr>
              <a:t>1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-Roman"/>
              </a:rPr>
              <a:t>) </a:t>
            </a:r>
            <a:r>
              <a:rPr lang="en-US" sz="2400" b="0" i="0" u="none" strike="noStrike" baseline="0" dirty="0">
                <a:latin typeface="Times-Roman"/>
              </a:rPr>
              <a:t>to contain all of the words that can occur to the immediate right of a string derived from </a:t>
            </a:r>
            <a:r>
              <a:rPr lang="en-US" sz="2400" b="0" i="1" u="none" strike="noStrike" baseline="0" dirty="0">
                <a:latin typeface="Times-Italic"/>
              </a:rPr>
              <a:t>Expr</a:t>
            </a:r>
            <a:r>
              <a:rPr lang="en-US" sz="2400" baseline="30000" dirty="0">
                <a:latin typeface="MTSY"/>
              </a:rPr>
              <a:t>1</a:t>
            </a:r>
            <a:r>
              <a:rPr lang="en-US" sz="2400" b="0" i="0" u="none" strike="noStrike" baseline="0" dirty="0">
                <a:latin typeface="MTSY"/>
              </a:rPr>
              <a:t>.</a:t>
            </a:r>
            <a:endParaRPr lang="en-US" sz="2400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15A3CFF-F3C7-4471-BD79-6BCBEBC65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33374"/>
              </p:ext>
            </p:extLst>
          </p:nvPr>
        </p:nvGraphicFramePr>
        <p:xfrm>
          <a:off x="7863106" y="5377243"/>
          <a:ext cx="3907980" cy="141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Bitmap Image" r:id="rId5" imgW="2533680" imgH="914400" progId="PBrush">
                  <p:embed/>
                </p:oleObj>
              </mc:Choice>
              <mc:Fallback>
                <p:oleObj name="Bitmap Image" r:id="rId5" imgW="2533680" imgH="914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63106" y="5377243"/>
                        <a:ext cx="3907980" cy="141039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085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0DCF-22AB-472E-A996-9219D149C531}"/>
              </a:ext>
            </a:extLst>
          </p:cNvPr>
          <p:cNvSpPr txBox="1"/>
          <p:nvPr/>
        </p:nvSpPr>
        <p:spPr>
          <a:xfrm>
            <a:off x="2631210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1852D-67C3-495F-9B76-BA0908B35E1C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D8326-B395-4EC6-8A7E-038A759C50EA}"/>
              </a:ext>
            </a:extLst>
          </p:cNvPr>
          <p:cNvSpPr txBox="1"/>
          <p:nvPr/>
        </p:nvSpPr>
        <p:spPr>
          <a:xfrm>
            <a:off x="7678763" y="30778"/>
            <a:ext cx="2507457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Italic"/>
              </a:rPr>
              <a:t>Backtrack-Free Parsing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6F2F7-FD9B-41D5-B27C-6E596F88F629}"/>
              </a:ext>
            </a:extLst>
          </p:cNvPr>
          <p:cNvSpPr txBox="1"/>
          <p:nvPr/>
        </p:nvSpPr>
        <p:spPr>
          <a:xfrm>
            <a:off x="6168575" y="471460"/>
            <a:ext cx="5921822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Times-Roman"/>
              </a:rPr>
              <a:t>Thi</a:t>
            </a:r>
            <a:r>
              <a:rPr lang="en-US" dirty="0">
                <a:latin typeface="Times-Roman"/>
              </a:rPr>
              <a:t>s is the </a:t>
            </a:r>
            <a:r>
              <a:rPr lang="en-US" b="0" i="0" u="none" strike="noStrike" baseline="0" dirty="0">
                <a:latin typeface="Times-Roman"/>
              </a:rPr>
              <a:t>algorithm to compute the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-Roman"/>
              </a:rPr>
              <a:t>FOLLOW</a:t>
            </a:r>
            <a:r>
              <a:rPr lang="en-US" b="0" i="0" u="none" strike="noStrike" baseline="0" dirty="0">
                <a:latin typeface="Times-Roman"/>
              </a:rPr>
              <a:t> set for each nonterminal in a grammar; it assumes the existence of </a:t>
            </a:r>
            <a:r>
              <a:rPr lang="en-US" b="0" i="0" u="none" strike="noStrike" baseline="0" dirty="0">
                <a:latin typeface="Times-RomanSC"/>
              </a:rPr>
              <a:t>first </a:t>
            </a:r>
            <a:r>
              <a:rPr lang="en-US" b="0" i="0" u="none" strike="noStrike" baseline="0" dirty="0">
                <a:latin typeface="Times-Roman"/>
              </a:rPr>
              <a:t>sets. 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The algorithm initializes each </a:t>
            </a:r>
            <a:r>
              <a:rPr lang="en-US" dirty="0">
                <a:latin typeface="Times-RomanSC"/>
              </a:rPr>
              <a:t>FOLLOW</a:t>
            </a:r>
            <a:r>
              <a:rPr lang="en-US" b="0" i="0" u="none" strike="noStrike" baseline="0" dirty="0">
                <a:latin typeface="Times-RomanSC"/>
              </a:rPr>
              <a:t> </a:t>
            </a:r>
            <a:r>
              <a:rPr lang="en-US" b="0" i="0" u="none" strike="noStrike" baseline="0" dirty="0">
                <a:latin typeface="Times-Roman"/>
              </a:rPr>
              <a:t>set to the empty set and then iterates over the productions, computing the contribution of the partial suffixes to the </a:t>
            </a:r>
            <a:r>
              <a:rPr lang="en-US" dirty="0">
                <a:latin typeface="Times-RomanSC"/>
              </a:rPr>
              <a:t>FOLLOW</a:t>
            </a:r>
            <a:r>
              <a:rPr lang="en-US" b="0" i="0" u="none" strike="noStrike" baseline="0" dirty="0">
                <a:latin typeface="Times-RomanSC"/>
              </a:rPr>
              <a:t> </a:t>
            </a:r>
            <a:r>
              <a:rPr lang="en-US" b="0" i="0" u="none" strike="noStrike" baseline="0" dirty="0">
                <a:latin typeface="Times-Roman"/>
              </a:rPr>
              <a:t>set of each symbol in each right-hand side. 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The algorithm halts when it reaches a fixed point. 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For the right-recursive expression grammar, the algorithm produces: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20A4649-2A09-4794-BEC6-1DBA47395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01525"/>
              </p:ext>
            </p:extLst>
          </p:nvPr>
        </p:nvGraphicFramePr>
        <p:xfrm>
          <a:off x="101603" y="400111"/>
          <a:ext cx="5994397" cy="645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Bitmap Image" r:id="rId3" imgW="4286160" imgH="3886200" progId="PBrush">
                  <p:embed/>
                </p:oleObj>
              </mc:Choice>
              <mc:Fallback>
                <p:oleObj name="Bitmap Image" r:id="rId3" imgW="4286160" imgH="3886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3" y="400111"/>
                        <a:ext cx="5994397" cy="645789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D97B64F-BDFC-4D4A-A084-79060AD9B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496632"/>
              </p:ext>
            </p:extLst>
          </p:nvPr>
        </p:nvGraphicFramePr>
        <p:xfrm>
          <a:off x="6168575" y="4319774"/>
          <a:ext cx="5892796" cy="1519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Bitmap Image" r:id="rId5" imgW="4533840" imgH="657360" progId="PBrush">
                  <p:embed/>
                </p:oleObj>
              </mc:Choice>
              <mc:Fallback>
                <p:oleObj name="Bitmap Image" r:id="rId5" imgW="4533840" imgH="65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68575" y="4319774"/>
                        <a:ext cx="5892796" cy="1519796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4FC6B23-5A85-47D3-B064-D4BCE9518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728470"/>
              </p:ext>
            </p:extLst>
          </p:nvPr>
        </p:nvGraphicFramePr>
        <p:xfrm>
          <a:off x="2564341" y="400110"/>
          <a:ext cx="3531659" cy="1356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Bitmap Image" r:id="rId7" imgW="4095720" imgH="1533600" progId="PBrush">
                  <p:embed/>
                </p:oleObj>
              </mc:Choice>
              <mc:Fallback>
                <p:oleObj name="Bitmap Image" r:id="rId7" imgW="4095720" imgH="153360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C07314E-8C25-423F-B8E3-902F06A748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4341" y="400110"/>
                        <a:ext cx="3531659" cy="135611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9F76A27-B539-42B2-9F60-313CAB257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557158"/>
              </p:ext>
            </p:extLst>
          </p:nvPr>
        </p:nvGraphicFramePr>
        <p:xfrm>
          <a:off x="5156547" y="5766117"/>
          <a:ext cx="7035453" cy="106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5" name="Bitmap Image" r:id="rId9" imgW="4105440" imgH="638280" progId="PBrush">
                  <p:embed/>
                </p:oleObj>
              </mc:Choice>
              <mc:Fallback>
                <p:oleObj name="Bitmap Image" r:id="rId9" imgW="4105440" imgH="638280" progId="PBrus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3A9A06-1632-441E-87ED-55E3E580F6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56547" y="5766117"/>
                        <a:ext cx="7035453" cy="106110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983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0DCF-22AB-472E-A996-9219D149C531}"/>
              </a:ext>
            </a:extLst>
          </p:cNvPr>
          <p:cNvSpPr txBox="1"/>
          <p:nvPr/>
        </p:nvSpPr>
        <p:spPr>
          <a:xfrm>
            <a:off x="2631210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1852D-67C3-495F-9B76-BA0908B35E1C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D8326-B395-4EC6-8A7E-038A759C50EA}"/>
              </a:ext>
            </a:extLst>
          </p:cNvPr>
          <p:cNvSpPr txBox="1"/>
          <p:nvPr/>
        </p:nvSpPr>
        <p:spPr>
          <a:xfrm>
            <a:off x="7678763" y="30778"/>
            <a:ext cx="2507457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Italic"/>
              </a:rPr>
              <a:t>Backtrack-Free Parsing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AD9865-F09C-4CC7-A7DF-F7CF71628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232645"/>
              </p:ext>
            </p:extLst>
          </p:nvPr>
        </p:nvGraphicFramePr>
        <p:xfrm>
          <a:off x="140455" y="559767"/>
          <a:ext cx="5043605" cy="193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Bitmap Image" r:id="rId3" imgW="4095720" imgH="1533600" progId="PBrush">
                  <p:embed/>
                </p:oleObj>
              </mc:Choice>
              <mc:Fallback>
                <p:oleObj name="Bitmap Image" r:id="rId3" imgW="4095720" imgH="153360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4FC6B23-5A85-47D3-B064-D4BCE9518B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55" y="559767"/>
                        <a:ext cx="5043605" cy="193669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0F445A9-2EAB-4E36-971C-B30E995FA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314710"/>
              </p:ext>
            </p:extLst>
          </p:nvPr>
        </p:nvGraphicFramePr>
        <p:xfrm>
          <a:off x="5428343" y="567806"/>
          <a:ext cx="5892796" cy="1017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Bitmap Image" r:id="rId5" imgW="4533840" imgH="657360" progId="PBrush">
                  <p:embed/>
                </p:oleObj>
              </mc:Choice>
              <mc:Fallback>
                <p:oleObj name="Bitmap Image" r:id="rId5" imgW="4533840" imgH="6573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D97B64F-BDFC-4D4A-A084-79060AD9BC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8343" y="567806"/>
                        <a:ext cx="5892796" cy="101704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E41D19-834B-42D8-8A64-F9F588135DF3}"/>
              </a:ext>
            </a:extLst>
          </p:cNvPr>
          <p:cNvSpPr txBox="1"/>
          <p:nvPr/>
        </p:nvSpPr>
        <p:spPr>
          <a:xfrm>
            <a:off x="540659" y="2686892"/>
            <a:ext cx="10664370" cy="28623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The parser can use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FOLLOW(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Italic"/>
              </a:rPr>
              <a:t>Expr</a:t>
            </a:r>
            <a:r>
              <a:rPr lang="en-US" sz="2000" b="1" i="1" u="none" strike="noStrike" baseline="30000" dirty="0">
                <a:solidFill>
                  <a:srgbClr val="FF0000"/>
                </a:solidFill>
                <a:latin typeface="Times-Italic"/>
              </a:rPr>
              <a:t>1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) </a:t>
            </a:r>
            <a:r>
              <a:rPr lang="en-US" sz="2000" b="0" i="0" u="none" strike="noStrike" baseline="0" dirty="0">
                <a:latin typeface="Times-Roman"/>
              </a:rPr>
              <a:t>when it tries to expand an </a:t>
            </a:r>
            <a:r>
              <a:rPr lang="en-US" sz="2000" b="0" i="1" u="none" strike="noStrike" baseline="0" dirty="0">
                <a:latin typeface="Times-Italic"/>
              </a:rPr>
              <a:t>Expr</a:t>
            </a:r>
            <a:r>
              <a:rPr lang="en-US" sz="2000" b="0" i="1" u="none" strike="noStrike" baseline="30000" dirty="0">
                <a:latin typeface="Times-Italic"/>
              </a:rPr>
              <a:t>1</a:t>
            </a:r>
            <a:r>
              <a:rPr lang="en-US" sz="2000" dirty="0">
                <a:latin typeface="MTSY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MTSY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If the lookahead symbol is </a:t>
            </a:r>
            <a:r>
              <a:rPr lang="en-US" sz="2000" b="0" i="0" u="none" strike="noStrike" baseline="0" dirty="0">
                <a:latin typeface="LetterGothic"/>
              </a:rPr>
              <a:t>+</a:t>
            </a:r>
            <a:r>
              <a:rPr lang="en-US" sz="2000" b="0" i="0" u="none" strike="noStrike" baseline="0" dirty="0">
                <a:latin typeface="Times-Roman"/>
              </a:rPr>
              <a:t>, it applies rule 2.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If the lookahead symbol is </a:t>
            </a:r>
            <a:r>
              <a:rPr lang="en-US" sz="2000" b="0" i="0" u="none" strike="noStrike" baseline="0" dirty="0">
                <a:latin typeface="LetterGothic"/>
              </a:rPr>
              <a:t>-</a:t>
            </a:r>
            <a:r>
              <a:rPr lang="en-US" sz="2000" b="0" i="0" u="none" strike="noStrike" baseline="0" dirty="0">
                <a:latin typeface="Times-Roman"/>
              </a:rPr>
              <a:t>, it applies rule 3.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If the lookahead symbol is in </a:t>
            </a:r>
            <a:r>
              <a:rPr lang="en-US" sz="2000" dirty="0">
                <a:solidFill>
                  <a:srgbClr val="FF0000"/>
                </a:solidFill>
                <a:latin typeface="Times-RomanSC"/>
              </a:rPr>
              <a:t>FOLLOW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(</a:t>
            </a:r>
            <a:r>
              <a:rPr lang="en-US" sz="2000" b="0" i="1" u="none" strike="noStrike" baseline="0" dirty="0">
                <a:solidFill>
                  <a:srgbClr val="FF0000"/>
                </a:solidFill>
                <a:latin typeface="Times-Italic"/>
              </a:rPr>
              <a:t>Expr</a:t>
            </a:r>
            <a:r>
              <a:rPr lang="en-US" sz="2000" b="0" i="1" u="none" strike="noStrike" baseline="30000" dirty="0">
                <a:solidFill>
                  <a:srgbClr val="FF0000"/>
                </a:solidFill>
                <a:latin typeface="Times-Italic"/>
              </a:rPr>
              <a:t>1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)</a:t>
            </a:r>
            <a:r>
              <a:rPr lang="en-US" sz="2000" b="0" i="0" u="none" strike="noStrike" baseline="0" dirty="0">
                <a:latin typeface="Times-Roman"/>
              </a:rPr>
              <a:t>, which contains </a:t>
            </a:r>
            <a:r>
              <a:rPr lang="en-US" sz="2000" b="1" i="1" u="none" strike="noStrike" baseline="0" dirty="0" err="1">
                <a:solidFill>
                  <a:srgbClr val="0070C0"/>
                </a:solidFill>
                <a:latin typeface="LetterGothic"/>
              </a:rPr>
              <a:t>eof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and </a:t>
            </a:r>
            <a:r>
              <a:rPr lang="en-US" sz="2000" b="1" i="1" dirty="0">
                <a:solidFill>
                  <a:srgbClr val="0070C0"/>
                </a:solidFill>
                <a:latin typeface="LetterGothic"/>
              </a:rPr>
              <a:t>)</a:t>
            </a:r>
            <a:r>
              <a:rPr lang="en-US" sz="2000" b="0" i="0" u="none" strike="noStrike" baseline="0" dirty="0">
                <a:latin typeface="Times-Roman"/>
              </a:rPr>
              <a:t>, it applies rule 4.</a:t>
            </a:r>
          </a:p>
          <a:p>
            <a:pPr lvl="1"/>
            <a:r>
              <a:rPr lang="en-US" sz="2000" b="0" i="0" u="none" strike="noStrike" baseline="0" dirty="0">
                <a:latin typeface="Times-Roman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Any other symbol causes a syntax error.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338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177779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A2AB6-6FFA-469E-A1BF-441A6051C31C}"/>
              </a:ext>
            </a:extLst>
          </p:cNvPr>
          <p:cNvSpPr txBox="1"/>
          <p:nvPr/>
        </p:nvSpPr>
        <p:spPr>
          <a:xfrm>
            <a:off x="647700" y="577334"/>
            <a:ext cx="108585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Parsing algorithms fall into two general categories.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Top-down parsers </a:t>
            </a:r>
            <a:r>
              <a:rPr lang="en-US" sz="2400" b="0" i="0" u="none" strike="noStrike" baseline="0" dirty="0">
                <a:latin typeface="Times-Roman"/>
              </a:rPr>
              <a:t>try to match the input stream against the productions of the grammar by predicting the next word (at each point).</a:t>
            </a:r>
            <a:endParaRPr lang="en-US" sz="2400" dirty="0">
              <a:latin typeface="Times-Roman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en-US" sz="2400" dirty="0"/>
          </a:p>
          <a:p>
            <a:pPr marL="914400" lvl="1" indent="-457200" algn="just">
              <a:buFont typeface="+mj-lt"/>
              <a:buAutoNum type="arabicPeriod"/>
            </a:pPr>
            <a:endParaRPr lang="en-US" sz="24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Bottom-up parsers </a:t>
            </a:r>
            <a:r>
              <a:rPr lang="en-US" sz="2400" b="0" i="0" u="none" strike="noStrike" baseline="0" dirty="0">
                <a:latin typeface="Times-Roman"/>
              </a:rPr>
              <a:t>work from low-level detail—the actual sequence of words—and accumulate context until the derivation is apparent.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522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0DCF-22AB-472E-A996-9219D149C531}"/>
              </a:ext>
            </a:extLst>
          </p:cNvPr>
          <p:cNvSpPr txBox="1"/>
          <p:nvPr/>
        </p:nvSpPr>
        <p:spPr>
          <a:xfrm>
            <a:off x="2631210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1852D-67C3-495F-9B76-BA0908B35E1C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D8326-B395-4EC6-8A7E-038A759C50EA}"/>
              </a:ext>
            </a:extLst>
          </p:cNvPr>
          <p:cNvSpPr txBox="1"/>
          <p:nvPr/>
        </p:nvSpPr>
        <p:spPr>
          <a:xfrm>
            <a:off x="7678763" y="30778"/>
            <a:ext cx="3392511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Italic"/>
              </a:rPr>
              <a:t>Another procedure for FIRST(X)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E526E-430A-48D5-99A9-2A3FE883B646}"/>
              </a:ext>
            </a:extLst>
          </p:cNvPr>
          <p:cNvSpPr txBox="1"/>
          <p:nvPr/>
        </p:nvSpPr>
        <p:spPr>
          <a:xfrm>
            <a:off x="194751" y="515930"/>
            <a:ext cx="7484012" cy="6217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If X is Grammar Symbol, then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Nunito"/>
              </a:rPr>
              <a:t>First (</a:t>
            </a:r>
            <a:r>
              <a:rPr lang="en-US" sz="2400" b="1" dirty="0">
                <a:solidFill>
                  <a:srgbClr val="FF0000"/>
                </a:solidFill>
                <a:latin typeface="Nunito"/>
              </a:rPr>
              <a:t>X) 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will be	</a:t>
            </a:r>
            <a:endParaRPr lang="en-US" dirty="0">
              <a:solidFill>
                <a:srgbClr val="000000"/>
              </a:solidFill>
              <a:latin typeface="Nunito"/>
            </a:endParaRPr>
          </a:p>
          <a:p>
            <a:pPr marL="342900" indent="-342900" algn="just"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If X is a terminal symbol, then FIRST(X) = {X}</a:t>
            </a:r>
          </a:p>
          <a:p>
            <a:pPr marL="342900" indent="-342900" algn="just"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If X → ε, then FIRST(X) = {ε}</a:t>
            </a:r>
          </a:p>
          <a:p>
            <a:pPr marL="342900" indent="-342900" algn="just"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If X is non-terminal &amp; X → a α, then FIRST (X) = {a}</a:t>
            </a:r>
          </a:p>
          <a:p>
            <a:pPr marL="342900" indent="-342900" algn="just"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If X →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 then FIRST (X) will be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Nunito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(4.a) If Y1 is terminal, then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     FIRST (X) = {Y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}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(4.b) If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is Non-terminal and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     If FIRST (Y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 does not contain ε then, FIRST (X) = FIRST(Y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  <a:p>
            <a:pPr algn="just"/>
            <a:r>
              <a:rPr lang="en-US" b="0" i="0">
                <a:solidFill>
                  <a:srgbClr val="000000"/>
                </a:solidFill>
                <a:effectLst/>
                <a:latin typeface="Nunito"/>
              </a:rPr>
              <a:t>(4.c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 If FIRST (Y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 contains ε, then.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    FIRST (X) =  FIRST(Y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 − {ε} ∪ FIRST(Y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Similarly, FIRST (Y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 = {Y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}, If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is terminal otherwise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     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if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is Non-terminal then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               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FIRST (Y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 = FIRST (Y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), if FIRST (Y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 does not contain ε.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                If FIRST (Y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 contain ε, then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                          FIRST (Y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 = FIRST (Y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 − {ε} ∪ FIRST (Y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Nunito"/>
              </a:rPr>
              <a:t>Similarly, this method will be repeated for further Grammar symbols, i.e., for Y</a:t>
            </a:r>
            <a:r>
              <a:rPr lang="en-US" sz="1400" b="0" i="0" baseline="-25000" dirty="0">
                <a:solidFill>
                  <a:srgbClr val="000000"/>
                </a:solidFill>
                <a:effectLst/>
                <a:latin typeface="Nunito"/>
              </a:rPr>
              <a:t>4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unito"/>
              </a:rPr>
              <a:t>, Y</a:t>
            </a:r>
            <a:r>
              <a:rPr lang="en-US" sz="1400" b="0" i="0" baseline="-25000" dirty="0">
                <a:solidFill>
                  <a:srgbClr val="000000"/>
                </a:solidFill>
                <a:effectLst/>
                <a:latin typeface="Nunito"/>
              </a:rPr>
              <a:t>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unito"/>
              </a:rPr>
              <a:t>, Y</a:t>
            </a:r>
            <a:r>
              <a:rPr lang="en-US" sz="1400" b="0" i="0" baseline="-25000" dirty="0">
                <a:solidFill>
                  <a:srgbClr val="000000"/>
                </a:solidFill>
                <a:effectLst/>
                <a:latin typeface="Nunito"/>
              </a:rPr>
              <a:t>6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unito"/>
              </a:rPr>
              <a:t> … . Y</a:t>
            </a:r>
            <a:r>
              <a:rPr lang="en-US" sz="1400" b="0" i="0" baseline="-25000" dirty="0">
                <a:solidFill>
                  <a:srgbClr val="000000"/>
                </a:solidFill>
                <a:effectLst/>
                <a:latin typeface="Nunito"/>
              </a:rPr>
              <a:t>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unito"/>
              </a:rPr>
              <a:t>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BE3BE5-95CA-49A7-A6D7-E30E14848B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84037"/>
              </p:ext>
            </p:extLst>
          </p:nvPr>
        </p:nvGraphicFramePr>
        <p:xfrm>
          <a:off x="7821856" y="1483824"/>
          <a:ext cx="4175391" cy="2449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Bitmap Image" r:id="rId3" imgW="4095720" imgH="1533600" progId="PBrush">
                  <p:embed/>
                </p:oleObj>
              </mc:Choice>
              <mc:Fallback>
                <p:oleObj name="Bitmap Image" r:id="rId3" imgW="4095720" imgH="153360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64A7E94-3E52-4927-BC2F-DC48FB5D1C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1856" y="1483824"/>
                        <a:ext cx="4175391" cy="244964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4D1AFE5-493F-43E6-AD7D-7359C3382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842791"/>
              </p:ext>
            </p:extLst>
          </p:nvPr>
        </p:nvGraphicFramePr>
        <p:xfrm>
          <a:off x="7821856" y="3995652"/>
          <a:ext cx="4175391" cy="1320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Bitmap Image" r:id="rId5" imgW="3352680" imgH="666720" progId="PBrush">
                  <p:embed/>
                </p:oleObj>
              </mc:Choice>
              <mc:Fallback>
                <p:oleObj name="Bitmap Image" r:id="rId5" imgW="3352680" imgH="666720" progId="PBrus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BE780ED-0723-4170-B3FD-8F983E5C8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21856" y="3995652"/>
                        <a:ext cx="4175391" cy="132097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BEB1EDC-7593-4E90-9C4F-56AD763C4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022399"/>
              </p:ext>
            </p:extLst>
          </p:nvPr>
        </p:nvGraphicFramePr>
        <p:xfrm>
          <a:off x="7821856" y="5441000"/>
          <a:ext cx="4175391" cy="1320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Bitmap Image" r:id="rId7" imgW="4105440" imgH="638280" progId="PBrush">
                  <p:embed/>
                </p:oleObj>
              </mc:Choice>
              <mc:Fallback>
                <p:oleObj name="Bitmap Image" r:id="rId7" imgW="4105440" imgH="638280" progId="PBrus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3A9A06-1632-441E-87ED-55E3E580F6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21856" y="5441000"/>
                        <a:ext cx="4175391" cy="132097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F98101-CA62-4029-8037-3A78E3558A82}"/>
              </a:ext>
            </a:extLst>
          </p:cNvPr>
          <p:cNvSpPr txBox="1"/>
          <p:nvPr/>
        </p:nvSpPr>
        <p:spPr>
          <a:xfrm>
            <a:off x="5711484" y="462297"/>
            <a:ext cx="628576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FIRST (α)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is defined as the collection of terminal symbols which are the first letters of strings derived from α.</a:t>
            </a:r>
          </a:p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Nunito"/>
              </a:rPr>
              <a:t>FIRST (α) = {α |α →∗ αβ for some string β }</a:t>
            </a:r>
          </a:p>
        </p:txBody>
      </p:sp>
    </p:spTree>
    <p:extLst>
      <p:ext uri="{BB962C8B-B14F-4D97-AF65-F5344CB8AC3E}">
        <p14:creationId xmlns:p14="http://schemas.microsoft.com/office/powerpoint/2010/main" val="2018174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0DCF-22AB-472E-A996-9219D149C531}"/>
              </a:ext>
            </a:extLst>
          </p:cNvPr>
          <p:cNvSpPr txBox="1"/>
          <p:nvPr/>
        </p:nvSpPr>
        <p:spPr>
          <a:xfrm>
            <a:off x="2631210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1852D-67C3-495F-9B76-BA0908B35E1C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D8326-B395-4EC6-8A7E-038A759C50EA}"/>
              </a:ext>
            </a:extLst>
          </p:cNvPr>
          <p:cNvSpPr txBox="1"/>
          <p:nvPr/>
        </p:nvSpPr>
        <p:spPr>
          <a:xfrm>
            <a:off x="7678763" y="30778"/>
            <a:ext cx="3462849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Italic"/>
              </a:rPr>
              <a:t>Another procedure for FOLLOW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2461-1131-46A7-ABCF-3940F362FD33}"/>
              </a:ext>
            </a:extLst>
          </p:cNvPr>
          <p:cNvSpPr txBox="1"/>
          <p:nvPr/>
        </p:nvSpPr>
        <p:spPr>
          <a:xfrm>
            <a:off x="506436" y="565276"/>
            <a:ext cx="1076178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latin typeface="Nunito"/>
              </a:rPr>
              <a:t>Follow (A) is defined as the collection of terminal symbols that occur directly to the right of A.</a:t>
            </a:r>
            <a:endParaRPr lang="en-US" sz="2000" b="0" i="0" dirty="0">
              <a:solidFill>
                <a:srgbClr val="000000"/>
              </a:solidFill>
              <a:effectLst/>
              <a:latin typeface="Nunit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FOLLOW(A) = {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Nunito"/>
              </a:rPr>
              <a:t>a|S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 ⇒* αAaβ where α, β can be any strings}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87760-9FB2-44E2-BD89-537A1958476D}"/>
              </a:ext>
            </a:extLst>
          </p:cNvPr>
          <p:cNvSpPr txBox="1"/>
          <p:nvPr/>
        </p:nvSpPr>
        <p:spPr>
          <a:xfrm>
            <a:off x="225083" y="1469106"/>
            <a:ext cx="7338151" cy="4308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latin typeface="Nunito"/>
              </a:rPr>
              <a:t>Rules to find FOLLOW</a:t>
            </a:r>
            <a:endParaRPr lang="en-US" sz="2000" b="0" i="0" dirty="0">
              <a:solidFill>
                <a:srgbClr val="000000"/>
              </a:solidFill>
              <a:effectLst/>
              <a:latin typeface="Nunito"/>
            </a:endParaRPr>
          </a:p>
          <a:p>
            <a:pPr lvl="1" algn="just"/>
            <a:r>
              <a:rPr lang="en-US" sz="2000" b="1" i="0" dirty="0">
                <a:solidFill>
                  <a:srgbClr val="FF0000"/>
                </a:solidFill>
                <a:effectLst/>
                <a:latin typeface="Nunito"/>
              </a:rPr>
              <a:t>(1)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If S is the start symbol, FOLLOW (S) ={$}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Nunito"/>
            </a:endParaRPr>
          </a:p>
          <a:p>
            <a:pPr lvl="1" algn="just"/>
            <a:r>
              <a:rPr lang="en-US" sz="2000" b="1" dirty="0">
                <a:solidFill>
                  <a:srgbClr val="FF0000"/>
                </a:solidFill>
                <a:latin typeface="Nunito"/>
              </a:rPr>
              <a:t>(2)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If production is of form A → α B β, β ≠ ε.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Nunito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      (2.a) If FIRST (β) does not contain ε then, FOLLOW (B) = {FIRST (β)}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Or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      (2.b) If FIRST (β) contains ε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. e. , β ⇒* ε), then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Nunito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        FOLLOW (B) = FIRST (β) − {ε} ∪ FOLLOW (A)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Nunito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∵ when β derives ε, then terminal after A will follow B.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Nunito"/>
            </a:endParaRP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Nunito"/>
              </a:rPr>
              <a:t>    (3)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If production is of form A → αB, then Follow (B) ={FOLLOW (A)}.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F15A45E-5501-46D3-968C-351129E4A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25660"/>
              </p:ext>
            </p:extLst>
          </p:nvPr>
        </p:nvGraphicFramePr>
        <p:xfrm>
          <a:off x="7372021" y="1469106"/>
          <a:ext cx="4819979" cy="245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Bitmap Image" r:id="rId3" imgW="4095720" imgH="1533600" progId="PBrush">
                  <p:embed/>
                </p:oleObj>
              </mc:Choice>
              <mc:Fallback>
                <p:oleObj name="Bitmap Image" r:id="rId3" imgW="4095720" imgH="153360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4FC6B23-5A85-47D3-B064-D4BCE9518B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2021" y="1469106"/>
                        <a:ext cx="4819979" cy="245578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23E76C6-FFBE-4B15-93EB-08CB918FC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110219"/>
              </p:ext>
            </p:extLst>
          </p:nvPr>
        </p:nvGraphicFramePr>
        <p:xfrm>
          <a:off x="6833778" y="4006969"/>
          <a:ext cx="5358222" cy="138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Bitmap Image" r:id="rId5" imgW="4533840" imgH="657360" progId="PBrush">
                  <p:embed/>
                </p:oleObj>
              </mc:Choice>
              <mc:Fallback>
                <p:oleObj name="Bitmap Image" r:id="rId5" imgW="4533840" imgH="6573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D97B64F-BDFC-4D4A-A084-79060AD9BC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3778" y="4006969"/>
                        <a:ext cx="5358222" cy="13819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CDD4B8F-C848-450A-9145-DE1FD25BE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33072"/>
              </p:ext>
            </p:extLst>
          </p:nvPr>
        </p:nvGraphicFramePr>
        <p:xfrm>
          <a:off x="4655293" y="5952394"/>
          <a:ext cx="7338152" cy="822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" name="Bitmap Image" r:id="rId7" imgW="4105440" imgH="638280" progId="PBrush">
                  <p:embed/>
                </p:oleObj>
              </mc:Choice>
              <mc:Fallback>
                <p:oleObj name="Bitmap Image" r:id="rId7" imgW="4105440" imgH="63828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9F76A27-B539-42B2-9F60-313CAB2577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5293" y="5952394"/>
                        <a:ext cx="7338152" cy="82230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4252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0DCF-22AB-472E-A996-9219D149C531}"/>
              </a:ext>
            </a:extLst>
          </p:cNvPr>
          <p:cNvSpPr txBox="1"/>
          <p:nvPr/>
        </p:nvSpPr>
        <p:spPr>
          <a:xfrm>
            <a:off x="2631210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1852D-67C3-495F-9B76-BA0908B35E1C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D8326-B395-4EC6-8A7E-038A759C50EA}"/>
              </a:ext>
            </a:extLst>
          </p:cNvPr>
          <p:cNvSpPr txBox="1"/>
          <p:nvPr/>
        </p:nvSpPr>
        <p:spPr>
          <a:xfrm>
            <a:off x="7678763" y="30778"/>
            <a:ext cx="2507457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Italic"/>
              </a:rPr>
              <a:t>Backtrack-Free Parsing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DB87725-173C-46A8-9526-7C95903D8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763605"/>
              </p:ext>
            </p:extLst>
          </p:nvPr>
        </p:nvGraphicFramePr>
        <p:xfrm>
          <a:off x="210285" y="446531"/>
          <a:ext cx="8319720" cy="1962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7" name="Bitmap Image" r:id="rId3" imgW="4400640" imgH="1038240" progId="PBrush">
                  <p:embed/>
                </p:oleObj>
              </mc:Choice>
              <mc:Fallback>
                <p:oleObj name="Bitmap Image" r:id="rId3" imgW="4400640" imgH="1038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285" y="446531"/>
                        <a:ext cx="8319720" cy="196287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7C995AD-C270-4F39-BB51-1EA519E32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065348"/>
              </p:ext>
            </p:extLst>
          </p:nvPr>
        </p:nvGraphicFramePr>
        <p:xfrm>
          <a:off x="194753" y="2486608"/>
          <a:ext cx="8319720" cy="1717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8" name="Bitmap Image" r:id="rId5" imgW="4343400" imgH="961920" progId="PBrush">
                  <p:embed/>
                </p:oleObj>
              </mc:Choice>
              <mc:Fallback>
                <p:oleObj name="Bitmap Image" r:id="rId5" imgW="4343400" imgH="961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53" y="2486608"/>
                        <a:ext cx="8319720" cy="171750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B94BE2A-9815-4115-B5F4-ACA8AE5E0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745418"/>
              </p:ext>
            </p:extLst>
          </p:nvPr>
        </p:nvGraphicFramePr>
        <p:xfrm>
          <a:off x="194753" y="4323276"/>
          <a:ext cx="8434793" cy="235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9" name="Bitmap Image" r:id="rId7" imgW="4495680" imgH="1685880" progId="PBrush">
                  <p:embed/>
                </p:oleObj>
              </mc:Choice>
              <mc:Fallback>
                <p:oleObj name="Bitmap Image" r:id="rId7" imgW="4495680" imgH="1685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753" y="4323276"/>
                        <a:ext cx="8434793" cy="235018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7BA2456-B8D0-480D-BE9C-84B263036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107924"/>
              </p:ext>
            </p:extLst>
          </p:nvPr>
        </p:nvGraphicFramePr>
        <p:xfrm>
          <a:off x="8602663" y="446531"/>
          <a:ext cx="3589337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0" name="Bitmap Image" r:id="rId9" imgW="4095720" imgH="1533600" progId="PBrush">
                  <p:embed/>
                </p:oleObj>
              </mc:Choice>
              <mc:Fallback>
                <p:oleObj name="Bitmap Image" r:id="rId9" imgW="4095720" imgH="153360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BBE3BE5-95CA-49A7-A6D7-E30E14848B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02663" y="446531"/>
                        <a:ext cx="3589337" cy="24892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C2322BD-4759-423F-8A9B-A79EC28BD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26304"/>
              </p:ext>
            </p:extLst>
          </p:nvPr>
        </p:nvGraphicFramePr>
        <p:xfrm>
          <a:off x="8685485" y="3050169"/>
          <a:ext cx="3424378" cy="108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1" name="Bitmap Image" r:id="rId11" imgW="4105440" imgH="638280" progId="PBrush">
                  <p:embed/>
                </p:oleObj>
              </mc:Choice>
              <mc:Fallback>
                <p:oleObj name="Bitmap Image" r:id="rId11" imgW="4105440" imgH="63828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CDD4B8F-C848-450A-9145-DE1FD25BE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85485" y="3050169"/>
                        <a:ext cx="3424378" cy="10833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E334DD8-8DE7-4417-8ED5-4A6D107E8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902356"/>
              </p:ext>
            </p:extLst>
          </p:nvPr>
        </p:nvGraphicFramePr>
        <p:xfrm>
          <a:off x="8685142" y="4247982"/>
          <a:ext cx="3424378" cy="108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2" name="Bitmap Image" r:id="rId13" imgW="3352680" imgH="666720" progId="PBrush">
                  <p:embed/>
                </p:oleObj>
              </mc:Choice>
              <mc:Fallback>
                <p:oleObj name="Bitmap Image" r:id="rId13" imgW="3352680" imgH="66672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4D1AFE5-493F-43E6-AD7D-7359C33822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85142" y="4247982"/>
                        <a:ext cx="3424378" cy="1083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61C70CE-82AD-4F4D-B17C-73E8E1FFB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099605"/>
              </p:ext>
            </p:extLst>
          </p:nvPr>
        </p:nvGraphicFramePr>
        <p:xfrm>
          <a:off x="8692842" y="5445795"/>
          <a:ext cx="3416678" cy="85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3" name="Bitmap Image" r:id="rId15" imgW="4533840" imgH="657360" progId="PBrush">
                  <p:embed/>
                </p:oleObj>
              </mc:Choice>
              <mc:Fallback>
                <p:oleObj name="Bitmap Image" r:id="rId15" imgW="4533840" imgH="65736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23E76C6-FFBE-4B15-93EB-08CB918FC4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92842" y="5445795"/>
                        <a:ext cx="3416678" cy="85223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7830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9CCBB6-C0EA-4A1E-ABB2-14F06F5391CB}"/>
              </a:ext>
            </a:extLst>
          </p:cNvPr>
          <p:cNvSpPr txBox="1"/>
          <p:nvPr/>
        </p:nvSpPr>
        <p:spPr>
          <a:xfrm>
            <a:off x="2631210" y="0"/>
            <a:ext cx="47408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Transforming a Grammar for Top-Down Parsing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5CA58-9329-4499-BA7E-84778122608B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38FCF-439F-4DF7-984B-A70B9FB4F2FF}"/>
              </a:ext>
            </a:extLst>
          </p:cNvPr>
          <p:cNvSpPr txBox="1"/>
          <p:nvPr/>
        </p:nvSpPr>
        <p:spPr>
          <a:xfrm>
            <a:off x="7678763" y="30778"/>
            <a:ext cx="2507457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Italic"/>
              </a:rPr>
              <a:t>Backtrack-Free Parsing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A7ABC-8138-4D43-BC2F-F84239E7C919}"/>
              </a:ext>
            </a:extLst>
          </p:cNvPr>
          <p:cNvSpPr txBox="1"/>
          <p:nvPr/>
        </p:nvSpPr>
        <p:spPr>
          <a:xfrm>
            <a:off x="2821452" y="565487"/>
            <a:ext cx="41362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yriad-BoldItalic"/>
              </a:rPr>
              <a:t>Left-Factoring to Eliminate Backtracking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77BB5-C3BC-4610-ADD2-622296210C34}"/>
              </a:ext>
            </a:extLst>
          </p:cNvPr>
          <p:cNvSpPr txBox="1"/>
          <p:nvPr/>
        </p:nvSpPr>
        <p:spPr>
          <a:xfrm>
            <a:off x="127467" y="1130974"/>
            <a:ext cx="6965157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Not all grammars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are backtrack free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Example, consider extending the expression grammar to include </a:t>
            </a:r>
          </a:p>
          <a:p>
            <a:pPr marL="800100" lvl="1" indent="-342900" algn="just">
              <a:buAutoNum type="arabicParenBoth"/>
            </a:pPr>
            <a:r>
              <a:rPr lang="en-US" sz="2400" b="0" i="0" u="none" strike="noStrike" baseline="0" dirty="0">
                <a:latin typeface="Times-Roman"/>
              </a:rPr>
              <a:t>function calls, denoted with parentheses, </a:t>
            </a:r>
            <a:r>
              <a:rPr lang="en-US" sz="2400" b="0" i="0" u="none" strike="noStrike" baseline="0" dirty="0">
                <a:latin typeface="LetterGothic"/>
              </a:rPr>
              <a:t>( </a:t>
            </a:r>
            <a:r>
              <a:rPr lang="en-US" sz="2400" b="0" i="0" u="none" strike="noStrike" baseline="0" dirty="0">
                <a:latin typeface="Times-Roman"/>
              </a:rPr>
              <a:t>and </a:t>
            </a:r>
            <a:r>
              <a:rPr lang="en-US" sz="2400" b="0" i="0" u="none" strike="noStrike" baseline="0" dirty="0">
                <a:latin typeface="LetterGothic"/>
              </a:rPr>
              <a:t>)</a:t>
            </a:r>
            <a:r>
              <a:rPr lang="en-US" sz="2400" b="0" i="0" u="none" strike="noStrike" baseline="0" dirty="0">
                <a:latin typeface="Times-Roman"/>
              </a:rPr>
              <a:t>, and </a:t>
            </a:r>
          </a:p>
          <a:p>
            <a:pPr marL="800100" lvl="1" indent="-342900" algn="just">
              <a:buAutoNum type="arabicParenBoth"/>
            </a:pPr>
            <a:r>
              <a:rPr lang="en-US" sz="2400" b="0" i="0" u="none" strike="noStrike" baseline="0" dirty="0">
                <a:latin typeface="Times-Roman"/>
              </a:rPr>
              <a:t>array-element references, denoted with square brackets, </a:t>
            </a:r>
            <a:r>
              <a:rPr lang="en-US" sz="2400" b="0" i="0" u="none" strike="noStrike" baseline="0" dirty="0">
                <a:latin typeface="LetterGothic"/>
              </a:rPr>
              <a:t>[ </a:t>
            </a:r>
            <a:r>
              <a:rPr lang="en-US" sz="2400" b="0" i="0" u="none" strike="noStrike" baseline="0" dirty="0">
                <a:latin typeface="Times-Roman"/>
              </a:rPr>
              <a:t>and </a:t>
            </a:r>
            <a:r>
              <a:rPr lang="en-US" sz="2400" b="0" i="0" u="none" strike="noStrike" baseline="0" dirty="0">
                <a:latin typeface="LetterGothic"/>
              </a:rPr>
              <a:t>]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342900" indent="-342900" algn="just">
              <a:buAutoNum type="arabicParenBoth"/>
            </a:pPr>
            <a:endParaRPr lang="en-US" sz="240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To add these options, we replace production 11, </a:t>
            </a:r>
            <a:r>
              <a:rPr lang="en-US" sz="2400" b="0" i="1" u="none" strike="noStrike" baseline="0" dirty="0">
                <a:latin typeface="Times-Italic"/>
              </a:rPr>
              <a:t>Factor</a:t>
            </a:r>
            <a:r>
              <a:rPr lang="en-US" sz="2400" b="0" i="1" u="none" strike="noStrike" baseline="0" dirty="0">
                <a:latin typeface="Times-Italic"/>
                <a:sym typeface="Wingdings" panose="05000000000000000000" pitchFamily="2" charset="2"/>
              </a:rPr>
              <a:t> </a:t>
            </a:r>
            <a:r>
              <a:rPr lang="en-US" sz="2400" b="0" i="0" u="none" strike="noStrike" baseline="0" dirty="0">
                <a:latin typeface="LetterGothic"/>
              </a:rPr>
              <a:t>name</a:t>
            </a:r>
            <a:r>
              <a:rPr lang="en-US" sz="2400" b="0" i="0" u="none" strike="noStrike" baseline="0" dirty="0">
                <a:latin typeface="Times-Roman"/>
              </a:rPr>
              <a:t>, with a set of three rules, plus a set of right-recursive rules for argument lists.</a:t>
            </a:r>
            <a:endParaRPr lang="en-US" sz="24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ADE139E-0EE1-49FC-AED8-6B66B5DF0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10720"/>
              </p:ext>
            </p:extLst>
          </p:nvPr>
        </p:nvGraphicFramePr>
        <p:xfrm>
          <a:off x="7587177" y="565487"/>
          <a:ext cx="3930874" cy="212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Bitmap Image" r:id="rId3" imgW="2419200" imgH="1305000" progId="PBrush">
                  <p:embed/>
                </p:oleObj>
              </mc:Choice>
              <mc:Fallback>
                <p:oleObj name="Bitmap Image" r:id="rId3" imgW="2419200" imgH="1305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7177" y="565487"/>
                        <a:ext cx="3930874" cy="212019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F7D1A78-973A-40BE-8754-9C2DAEA1FE2E}"/>
              </a:ext>
            </a:extLst>
          </p:cNvPr>
          <p:cNvSpPr txBox="1"/>
          <p:nvPr/>
        </p:nvSpPr>
        <p:spPr>
          <a:xfrm>
            <a:off x="7092624" y="2770216"/>
            <a:ext cx="4885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o expand </a:t>
            </a:r>
            <a:r>
              <a:rPr lang="en-US" sz="1800" b="0" i="1" u="none" strike="noStrike" baseline="0" dirty="0">
                <a:latin typeface="Times-Italic"/>
              </a:rPr>
              <a:t>Factor </a:t>
            </a:r>
            <a:r>
              <a:rPr lang="en-US" sz="1800" b="0" i="0" u="none" strike="noStrike" baseline="0" dirty="0">
                <a:latin typeface="Times-Roman"/>
              </a:rPr>
              <a:t>with a lookahead of </a:t>
            </a:r>
            <a:r>
              <a:rPr lang="en-US" sz="1600" b="0" i="0" u="none" strike="noStrike" baseline="0" dirty="0">
                <a:latin typeface="LetterGothic"/>
              </a:rPr>
              <a:t>name</a:t>
            </a:r>
            <a:r>
              <a:rPr lang="en-US" sz="1800" b="0" i="0" u="none" strike="noStrike" baseline="0" dirty="0">
                <a:latin typeface="Times-Roman"/>
              </a:rPr>
              <a:t>, </a:t>
            </a:r>
          </a:p>
          <a:p>
            <a:pPr algn="just"/>
            <a:r>
              <a:rPr lang="en-US" dirty="0">
                <a:latin typeface="Times-Roman"/>
              </a:rPr>
              <a:t>there is </a:t>
            </a:r>
            <a:r>
              <a:rPr lang="en-US" sz="1800" b="0" i="0" u="none" strike="noStrike" baseline="0" dirty="0">
                <a:latin typeface="Times-Roman"/>
              </a:rPr>
              <a:t>no basis to choose among 11, 12, and 13.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D5FDF-AA03-4A44-B9C9-FF384D4DF123}"/>
              </a:ext>
            </a:extLst>
          </p:cNvPr>
          <p:cNvSpPr txBox="1"/>
          <p:nvPr/>
        </p:nvSpPr>
        <p:spPr>
          <a:xfrm>
            <a:off x="7172630" y="3508651"/>
            <a:ext cx="5082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R</a:t>
            </a:r>
            <a:r>
              <a:rPr lang="en-US" sz="1800" b="0" i="0" u="none" strike="noStrike" baseline="0" dirty="0">
                <a:latin typeface="Times-Roman"/>
              </a:rPr>
              <a:t>ewriting of productions 11, 12, and 13, to be done.</a:t>
            </a:r>
            <a:endParaRPr lang="en-US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CE7870E-4813-4749-A9A6-A01D026F3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675039"/>
              </p:ext>
            </p:extLst>
          </p:nvPr>
        </p:nvGraphicFramePr>
        <p:xfrm>
          <a:off x="7587177" y="3952694"/>
          <a:ext cx="4253874" cy="1740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Bitmap Image" r:id="rId5" imgW="2305080" imgH="942840" progId="PBrush">
                  <p:embed/>
                </p:oleObj>
              </mc:Choice>
              <mc:Fallback>
                <p:oleObj name="Bitmap Image" r:id="rId5" imgW="2305080" imgH="942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87177" y="3952694"/>
                        <a:ext cx="4253874" cy="1740221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AF8D44C-5A0B-4F08-B0BF-33EB53A752A3}"/>
              </a:ext>
            </a:extLst>
          </p:cNvPr>
          <p:cNvSpPr txBox="1"/>
          <p:nvPr/>
        </p:nvSpPr>
        <p:spPr>
          <a:xfrm>
            <a:off x="7247564" y="5842337"/>
            <a:ext cx="4539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* </a:t>
            </a:r>
            <a:r>
              <a:rPr lang="en-US" dirty="0">
                <a:latin typeface="Times-Roman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his transformation is </a:t>
            </a:r>
            <a:r>
              <a:rPr lang="en-US" sz="1800" b="0" i="1" u="none" strike="noStrike" baseline="0" dirty="0">
                <a:latin typeface="Times-Italic"/>
              </a:rPr>
              <a:t>left 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75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D5DE59-B596-4C51-824D-3EC11F8FF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2934" y="42204"/>
          <a:ext cx="5376862" cy="669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Bitmap Image" r:id="rId3" imgW="4048200" imgH="4809960" progId="PBrush">
                  <p:embed/>
                </p:oleObj>
              </mc:Choice>
              <mc:Fallback>
                <p:oleObj name="Bitmap Image" r:id="rId3" imgW="4048200" imgH="48099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D5DE59-B596-4C51-824D-3EC11F8FF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2934" y="42204"/>
                        <a:ext cx="5376862" cy="669108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171453-B217-4954-BFBB-49F34C392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27" y="79828"/>
          <a:ext cx="6513159" cy="662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Bitmap Image" r:id="rId5" imgW="4124160" imgH="4105440" progId="PBrush">
                  <p:embed/>
                </p:oleObj>
              </mc:Choice>
              <mc:Fallback>
                <p:oleObj name="Bitmap Image" r:id="rId5" imgW="4124160" imgH="41054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5171453-B217-4954-BFBB-49F34C392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27" y="79828"/>
                        <a:ext cx="6513159" cy="662944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43337FCE-DE67-4293-8489-A95FBD6BFE7B}"/>
              </a:ext>
            </a:extLst>
          </p:cNvPr>
          <p:cNvSpPr/>
          <p:nvPr/>
        </p:nvSpPr>
        <p:spPr>
          <a:xfrm>
            <a:off x="944563" y="2633685"/>
            <a:ext cx="533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29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CBAB5-7072-4A8B-A352-577C0EA09A6B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5930F-B975-4B74-BB83-B550EB539D48}"/>
              </a:ext>
            </a:extLst>
          </p:cNvPr>
          <p:cNvSpPr txBox="1"/>
          <p:nvPr/>
        </p:nvSpPr>
        <p:spPr>
          <a:xfrm>
            <a:off x="2631211" y="0"/>
            <a:ext cx="36552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Top-Down Recursive-Descent parser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56198-CA3F-4E34-A662-6AA960EC1B1D}"/>
              </a:ext>
            </a:extLst>
          </p:cNvPr>
          <p:cNvSpPr txBox="1"/>
          <p:nvPr/>
        </p:nvSpPr>
        <p:spPr>
          <a:xfrm>
            <a:off x="250031" y="1002804"/>
            <a:ext cx="1127998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Backtrack-free grammars are called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recursive descent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A recursive-descent parser is structured as a set of mutually recursive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Times-Roman"/>
              </a:rPr>
              <a:t>procedures</a:t>
            </a:r>
            <a:r>
              <a:rPr lang="en-US" sz="2400" b="0" i="0" u="none" strike="noStrike" baseline="0" dirty="0">
                <a:latin typeface="Times-Roman"/>
              </a:rPr>
              <a:t>, one for each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Times-Roman"/>
              </a:rPr>
              <a:t>nonterminal in the grammar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procedure corresponding to nonterminal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A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recognizes an instance of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A </a:t>
            </a:r>
            <a:r>
              <a:rPr lang="en-US" sz="2400" b="0" i="0" u="none" strike="noStrike" baseline="0" dirty="0">
                <a:latin typeface="Times-Roman"/>
              </a:rPr>
              <a:t>in the input stream.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To recognize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a nonterminal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B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on some right-hand side for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A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, the parser invokes the procedure corresponding to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B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.</a:t>
            </a:r>
            <a:r>
              <a:rPr lang="en-US" sz="2400" b="0" i="0" u="none" strike="noStrike" baseline="0" dirty="0">
                <a:latin typeface="Times-Roman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Thus, the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grammar itself serves as a guide to the parser’s implementation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4305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CBAB5-7072-4A8B-A352-577C0EA09A6B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5930F-B975-4B74-BB83-B550EB539D48}"/>
              </a:ext>
            </a:extLst>
          </p:cNvPr>
          <p:cNvSpPr txBox="1"/>
          <p:nvPr/>
        </p:nvSpPr>
        <p:spPr>
          <a:xfrm>
            <a:off x="2631211" y="0"/>
            <a:ext cx="36552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Top-Down Recursive-Descent parser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078C0-7EBF-48E0-8529-77DD2A7F785F}"/>
              </a:ext>
            </a:extLst>
          </p:cNvPr>
          <p:cNvSpPr txBox="1"/>
          <p:nvPr/>
        </p:nvSpPr>
        <p:spPr>
          <a:xfrm>
            <a:off x="0" y="413326"/>
            <a:ext cx="777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Consider the three rules for </a:t>
            </a:r>
            <a:r>
              <a:rPr lang="en-US" sz="1800" b="0" i="1" u="none" strike="noStrike" baseline="0" dirty="0">
                <a:latin typeface="Times-Italic"/>
              </a:rPr>
              <a:t>Expr</a:t>
            </a:r>
            <a:r>
              <a:rPr lang="en-US" sz="1800" b="0" i="1" u="none" strike="noStrike" baseline="30000" dirty="0">
                <a:latin typeface="Times-Italic"/>
              </a:rPr>
              <a:t>1</a:t>
            </a:r>
            <a:r>
              <a:rPr lang="en-US" sz="800" b="0" i="0" u="none" strike="noStrike" baseline="0" dirty="0">
                <a:latin typeface="MTSY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in the right-recursive expression grammar: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29797E0-CB01-4844-AF81-E2AB99F150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769073"/>
              </p:ext>
            </p:extLst>
          </p:nvPr>
        </p:nvGraphicFramePr>
        <p:xfrm>
          <a:off x="132412" y="826652"/>
          <a:ext cx="5515914" cy="204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Bitmap Image" r:id="rId3" imgW="2743200" imgH="1019160" progId="PBrush">
                  <p:embed/>
                </p:oleObj>
              </mc:Choice>
              <mc:Fallback>
                <p:oleObj name="Bitmap Image" r:id="rId3" imgW="2743200" imgH="1019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412" y="826652"/>
                        <a:ext cx="5515914" cy="204931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99905EE-5593-41DA-B0BC-DDD22D05CB14}"/>
              </a:ext>
            </a:extLst>
          </p:cNvPr>
          <p:cNvSpPr txBox="1"/>
          <p:nvPr/>
        </p:nvSpPr>
        <p:spPr>
          <a:xfrm>
            <a:off x="132410" y="2972220"/>
            <a:ext cx="64112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To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recognize instances of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Expr</a:t>
            </a:r>
            <a:r>
              <a:rPr lang="en-US" sz="1800" b="0" i="1" u="none" strike="noStrike" baseline="30000" dirty="0">
                <a:solidFill>
                  <a:srgbClr val="FF0000"/>
                </a:solidFill>
                <a:latin typeface="Times-Italic"/>
              </a:rPr>
              <a:t>1</a:t>
            </a:r>
            <a:r>
              <a:rPr lang="en-US" sz="1800" b="0" i="0" u="none" strike="noStrike" baseline="0" dirty="0">
                <a:latin typeface="Times-Roman"/>
              </a:rPr>
              <a:t>, we will create a routine </a:t>
            </a:r>
            <a:r>
              <a:rPr lang="en-US" sz="1600" b="0" i="0" u="none" strike="noStrike" baseline="0" dirty="0" err="1">
                <a:latin typeface="LetterGothic-Slant_167"/>
              </a:rPr>
              <a:t>EPrime</a:t>
            </a:r>
            <a:r>
              <a:rPr lang="en-US" sz="1600" b="0" i="0" u="none" strike="noStrike" baseline="0" dirty="0">
                <a:latin typeface="LetterGothic-Slant_167"/>
              </a:rPr>
              <a:t>()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It follows a simple scheme: </a:t>
            </a:r>
          </a:p>
          <a:p>
            <a:pPr algn="l"/>
            <a:endParaRPr lang="en-US" dirty="0">
              <a:latin typeface="Times-Roman"/>
            </a:endParaRP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Times-Roman"/>
              </a:rPr>
              <a:t>choose among the three rules (or a syntax error) based on the FIRST</a:t>
            </a:r>
            <a:r>
              <a:rPr lang="en-US" sz="1800" b="0" i="0" u="none" strike="noStrike" baseline="30000" dirty="0">
                <a:latin typeface="Times-Roman"/>
              </a:rPr>
              <a:t>+</a:t>
            </a:r>
            <a:r>
              <a:rPr lang="en-US" sz="800" b="0" i="0" u="none" strike="noStrike" baseline="0" dirty="0">
                <a:latin typeface="MTSY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sets of their right-hand sides. </a:t>
            </a:r>
          </a:p>
          <a:p>
            <a:pPr marL="342900" indent="-342900" algn="l">
              <a:buAutoNum type="arabicParenBoth"/>
            </a:pPr>
            <a:endParaRPr lang="en-US" sz="1800" b="0" i="0" u="none" strike="noStrike" baseline="0" dirty="0">
              <a:latin typeface="Times-Roman"/>
            </a:endParaRP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Times-Roman"/>
              </a:rPr>
              <a:t>For each right-hand side, the code tests directly for any further symbols.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A19CC-D9B8-42C6-8338-332A96A957E8}"/>
              </a:ext>
            </a:extLst>
          </p:cNvPr>
          <p:cNvSpPr txBox="1"/>
          <p:nvPr/>
        </p:nvSpPr>
        <p:spPr>
          <a:xfrm>
            <a:off x="368152" y="5557543"/>
            <a:ext cx="11823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To test for the presence of a nonterminal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, say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A</a:t>
            </a:r>
            <a:r>
              <a:rPr lang="en-US" sz="1800" b="0" i="0" u="none" strike="noStrike" baseline="0" dirty="0">
                <a:latin typeface="Times-Roman"/>
              </a:rPr>
              <a:t>, the code invokes the procedure that corresponds to </a:t>
            </a:r>
            <a:r>
              <a:rPr lang="en-US" sz="1800" b="0" i="1" u="none" strike="noStrike" baseline="0" dirty="0">
                <a:latin typeface="Times-Italic"/>
              </a:rPr>
              <a:t>A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To test for a terminal symbol,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such as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LetterGothic"/>
              </a:rPr>
              <a:t>name</a:t>
            </a:r>
            <a:r>
              <a:rPr lang="en-US" sz="1800" b="0" i="0" u="none" strike="noStrike" baseline="0" dirty="0">
                <a:latin typeface="Times-Roman"/>
              </a:rPr>
              <a:t>, it performs a direct comparison and, if successful, advances the input stream by calling the scanner, </a:t>
            </a:r>
            <a:r>
              <a:rPr lang="en-US" sz="1800" b="0" i="0" u="none" strike="noStrike" baseline="0" dirty="0" err="1">
                <a:latin typeface="LetterGothic-Slant_167"/>
              </a:rPr>
              <a:t>NextWord</a:t>
            </a:r>
            <a:r>
              <a:rPr lang="en-US" sz="1800" b="0" i="0" u="none" strike="noStrike" baseline="0" dirty="0">
                <a:latin typeface="LetterGothic-Slant_167"/>
              </a:rPr>
              <a:t>()</a:t>
            </a:r>
            <a:r>
              <a:rPr lang="en-US" sz="1800" b="0" i="0" u="none" strike="noStrike" baseline="0" dirty="0">
                <a:latin typeface="Times-Roman"/>
              </a:rPr>
              <a:t>. If it matches an </a:t>
            </a:r>
            <a:r>
              <a:rPr lang="el-GR" sz="1800" b="1" dirty="0">
                <a:solidFill>
                  <a:srgbClr val="FF0000"/>
                </a:solidFill>
              </a:rPr>
              <a:t>ε</a:t>
            </a:r>
            <a:r>
              <a:rPr lang="en-US" sz="1800" b="0" i="0" u="none" strike="noStrike" baseline="0" dirty="0">
                <a:latin typeface="Times-Roman"/>
              </a:rPr>
              <a:t>-production, the code does not call </a:t>
            </a:r>
            <a:r>
              <a:rPr lang="en-US" sz="1800" b="0" i="0" u="none" strike="noStrike" baseline="0" dirty="0" err="1">
                <a:latin typeface="LetterGothic-Slant_167"/>
              </a:rPr>
              <a:t>NextWord</a:t>
            </a:r>
            <a:r>
              <a:rPr lang="en-US" sz="1800" b="0" i="0" u="none" strike="noStrike" baseline="0" dirty="0">
                <a:latin typeface="LetterGothic-Slant_167"/>
              </a:rPr>
              <a:t>().</a:t>
            </a:r>
            <a:endParaRPr 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9B6BDC4-2725-483B-8AB9-0A3242F71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19732"/>
              </p:ext>
            </p:extLst>
          </p:nvPr>
        </p:nvGraphicFramePr>
        <p:xfrm>
          <a:off x="6543675" y="795039"/>
          <a:ext cx="5515915" cy="448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Bitmap Image" r:id="rId5" imgW="4019400" imgH="2819520" progId="PBrush">
                  <p:embed/>
                </p:oleObj>
              </mc:Choice>
              <mc:Fallback>
                <p:oleObj name="Bitmap Image" r:id="rId5" imgW="4019400" imgH="281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3675" y="795039"/>
                        <a:ext cx="5515915" cy="448550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867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CBAB5-7072-4A8B-A352-577C0EA09A6B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5930F-B975-4B74-BB83-B550EB539D48}"/>
              </a:ext>
            </a:extLst>
          </p:cNvPr>
          <p:cNvSpPr txBox="1"/>
          <p:nvPr/>
        </p:nvSpPr>
        <p:spPr>
          <a:xfrm>
            <a:off x="2631211" y="0"/>
            <a:ext cx="36552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Top-Down Recursive-Descent parser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207C1-5BC2-4289-8CE4-40B983C45A2B}"/>
              </a:ext>
            </a:extLst>
          </p:cNvPr>
          <p:cNvSpPr txBox="1"/>
          <p:nvPr/>
        </p:nvSpPr>
        <p:spPr>
          <a:xfrm>
            <a:off x="150018" y="627132"/>
            <a:ext cx="11565732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strategy for constructing a complete recursive-descent parser is clear.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For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each nonterminal, we construct a procedure </a:t>
            </a:r>
            <a:r>
              <a:rPr lang="en-US" sz="2400" b="0" i="0" u="none" strike="noStrike" baseline="0" dirty="0">
                <a:latin typeface="Times-Roman"/>
              </a:rPr>
              <a:t>to recognize its alternative right-hand sides.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These procedures call one another to recognize </a:t>
            </a:r>
            <a:r>
              <a:rPr lang="en-US" sz="2400" b="0" i="0" u="none" strike="noStrike" baseline="0" dirty="0" err="1">
                <a:latin typeface="Times-Roman"/>
              </a:rPr>
              <a:t>nonterminals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They recognize terminals by direct matching.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rgbClr val="FF0000"/>
                </a:solidFill>
                <a:latin typeface="Times-Roman"/>
              </a:rPr>
              <a:t>Next slide shows </a:t>
            </a:r>
            <a:r>
              <a:rPr lang="en-US" sz="2400" b="0" i="0" u="none" strike="noStrike" baseline="0" dirty="0">
                <a:latin typeface="Times-Roman"/>
              </a:rPr>
              <a:t>a top-down recursive-descent parser for the right-recursive version of the classic expression grammar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For a small grammar, a compiler writer can quickly craft a recursive-descent parser..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52813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CBAB5-7072-4A8B-A352-577C0EA09A6B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5930F-B975-4B74-BB83-B550EB539D48}"/>
              </a:ext>
            </a:extLst>
          </p:cNvPr>
          <p:cNvSpPr txBox="1"/>
          <p:nvPr/>
        </p:nvSpPr>
        <p:spPr>
          <a:xfrm>
            <a:off x="2631211" y="0"/>
            <a:ext cx="36552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Top-Down Recursive-Descent parser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B05115E-1C0D-4BE5-8591-EDBF9107FC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283901"/>
              </p:ext>
            </p:extLst>
          </p:nvPr>
        </p:nvGraphicFramePr>
        <p:xfrm>
          <a:off x="110785" y="493889"/>
          <a:ext cx="39747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1" name="Bitmap Image" r:id="rId3" imgW="3133800" imgH="1866960" progId="PBrush">
                  <p:embed/>
                </p:oleObj>
              </mc:Choice>
              <mc:Fallback>
                <p:oleObj name="Bitmap Image" r:id="rId3" imgW="3133800" imgH="1866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785" y="493889"/>
                        <a:ext cx="3974775" cy="1866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CC2602A-FB51-45AD-A67F-A7004A893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359122"/>
              </p:ext>
            </p:extLst>
          </p:nvPr>
        </p:nvGraphicFramePr>
        <p:xfrm>
          <a:off x="115954" y="2454568"/>
          <a:ext cx="3969606" cy="1147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" name="Bitmap Image" r:id="rId5" imgW="3619440" imgH="923760" progId="PBrush">
                  <p:embed/>
                </p:oleObj>
              </mc:Choice>
              <mc:Fallback>
                <p:oleObj name="Bitmap Image" r:id="rId5" imgW="3619440" imgH="923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954" y="2454568"/>
                        <a:ext cx="3969606" cy="114743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D3B81E4-6029-4629-963F-0E71FA0AE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650946"/>
              </p:ext>
            </p:extLst>
          </p:nvPr>
        </p:nvGraphicFramePr>
        <p:xfrm>
          <a:off x="115954" y="3704038"/>
          <a:ext cx="3969604" cy="160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" name="Bitmap Image" r:id="rId7" imgW="3038400" imgH="1428840" progId="PBrush">
                  <p:embed/>
                </p:oleObj>
              </mc:Choice>
              <mc:Fallback>
                <p:oleObj name="Bitmap Image" r:id="rId7" imgW="3038400" imgH="1428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954" y="3704038"/>
                        <a:ext cx="3969604" cy="160904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0BF268-C52B-4767-AFDD-E4B8DA049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78700"/>
              </p:ext>
            </p:extLst>
          </p:nvPr>
        </p:nvGraphicFramePr>
        <p:xfrm>
          <a:off x="4130375" y="480971"/>
          <a:ext cx="4140135" cy="304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4" name="Bitmap Image" r:id="rId9" imgW="2657520" imgH="2581200" progId="PBrush">
                  <p:embed/>
                </p:oleObj>
              </mc:Choice>
              <mc:Fallback>
                <p:oleObj name="Bitmap Image" r:id="rId9" imgW="2657520" imgH="2581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0375" y="480971"/>
                        <a:ext cx="4140135" cy="304387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2EDAE00-65FD-46FB-8BCC-92276FBE3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46119"/>
              </p:ext>
            </p:extLst>
          </p:nvPr>
        </p:nvGraphicFramePr>
        <p:xfrm>
          <a:off x="59461" y="5415118"/>
          <a:ext cx="3969604" cy="1312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5" name="Bitmap Image" r:id="rId11" imgW="2143080" imgH="923760" progId="PBrush">
                  <p:embed/>
                </p:oleObj>
              </mc:Choice>
              <mc:Fallback>
                <p:oleObj name="Bitmap Image" r:id="rId11" imgW="2143080" imgH="923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61" y="5415118"/>
                        <a:ext cx="3969604" cy="131241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BC681FD-D39B-4A76-AA5E-687DD3153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157071"/>
              </p:ext>
            </p:extLst>
          </p:nvPr>
        </p:nvGraphicFramePr>
        <p:xfrm>
          <a:off x="4130374" y="3675802"/>
          <a:ext cx="4140135" cy="316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6" name="Bitmap Image" r:id="rId13" imgW="2752560" imgH="2676600" progId="PBrush">
                  <p:embed/>
                </p:oleObj>
              </mc:Choice>
              <mc:Fallback>
                <p:oleObj name="Bitmap Image" r:id="rId13" imgW="2752560" imgH="2676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30374" y="3675802"/>
                        <a:ext cx="4140135" cy="3166183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BAC6429-E686-4841-82BD-8D2E41D44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928457"/>
              </p:ext>
            </p:extLst>
          </p:nvPr>
        </p:nvGraphicFramePr>
        <p:xfrm>
          <a:off x="8315325" y="0"/>
          <a:ext cx="3760721" cy="527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7" name="Bitmap Image" r:id="rId15" imgW="2162160" imgH="3809880" progId="PBrush">
                  <p:embed/>
                </p:oleObj>
              </mc:Choice>
              <mc:Fallback>
                <p:oleObj name="Bitmap Image" r:id="rId15" imgW="2162160" imgH="3809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15325" y="0"/>
                        <a:ext cx="3760721" cy="527022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41E4E26-B948-43A0-B2F6-A8C3B42E6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657024"/>
              </p:ext>
            </p:extLst>
          </p:nvPr>
        </p:nvGraphicFramePr>
        <p:xfrm>
          <a:off x="8315325" y="5313084"/>
          <a:ext cx="3760721" cy="151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8" name="Bitmap Image" r:id="rId17" imgW="4095720" imgH="1533600" progId="PBrush">
                  <p:embed/>
                </p:oleObj>
              </mc:Choice>
              <mc:Fallback>
                <p:oleObj name="Bitmap Image" r:id="rId17" imgW="4095720" imgH="153360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F15A45E-5501-46D3-968C-351129E4A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15325" y="5313084"/>
                        <a:ext cx="3760721" cy="151648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31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D5DE59-B596-4C51-824D-3EC11F8FF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2934" y="42204"/>
          <a:ext cx="5376862" cy="669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Bitmap Image" r:id="rId3" imgW="4048200" imgH="4809960" progId="PBrush">
                  <p:embed/>
                </p:oleObj>
              </mc:Choice>
              <mc:Fallback>
                <p:oleObj name="Bitmap Image" r:id="rId3" imgW="4048200" imgH="48099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D5DE59-B596-4C51-824D-3EC11F8FF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2934" y="42204"/>
                        <a:ext cx="5376862" cy="669108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171453-B217-4954-BFBB-49F34C392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27" y="79828"/>
          <a:ext cx="6513159" cy="662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Bitmap Image" r:id="rId5" imgW="4124160" imgH="4105440" progId="PBrush">
                  <p:embed/>
                </p:oleObj>
              </mc:Choice>
              <mc:Fallback>
                <p:oleObj name="Bitmap Image" r:id="rId5" imgW="4124160" imgH="41054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5171453-B217-4954-BFBB-49F34C392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27" y="79828"/>
                        <a:ext cx="6513159" cy="662944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43337FCE-DE67-4293-8489-A95FBD6BFE7B}"/>
              </a:ext>
            </a:extLst>
          </p:cNvPr>
          <p:cNvSpPr/>
          <p:nvPr/>
        </p:nvSpPr>
        <p:spPr>
          <a:xfrm>
            <a:off x="1001712" y="2833710"/>
            <a:ext cx="533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D5DE59-B596-4C51-824D-3EC11F8FF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2934" y="42204"/>
          <a:ext cx="5376862" cy="669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" name="Bitmap Image" r:id="rId3" imgW="4048200" imgH="4809960" progId="PBrush">
                  <p:embed/>
                </p:oleObj>
              </mc:Choice>
              <mc:Fallback>
                <p:oleObj name="Bitmap Image" r:id="rId3" imgW="4048200" imgH="48099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D5DE59-B596-4C51-824D-3EC11F8FF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2934" y="42204"/>
                        <a:ext cx="5376862" cy="669108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171453-B217-4954-BFBB-49F34C392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27" y="79828"/>
          <a:ext cx="6513159" cy="662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" name="Bitmap Image" r:id="rId5" imgW="4124160" imgH="4105440" progId="PBrush">
                  <p:embed/>
                </p:oleObj>
              </mc:Choice>
              <mc:Fallback>
                <p:oleObj name="Bitmap Image" r:id="rId5" imgW="4124160" imgH="41054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5171453-B217-4954-BFBB-49F34C392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27" y="79828"/>
                        <a:ext cx="6513159" cy="662944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43337FCE-DE67-4293-8489-A95FBD6BFE7B}"/>
              </a:ext>
            </a:extLst>
          </p:cNvPr>
          <p:cNvSpPr/>
          <p:nvPr/>
        </p:nvSpPr>
        <p:spPr>
          <a:xfrm>
            <a:off x="533400" y="800100"/>
            <a:ext cx="533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25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48B5A9-DB0E-4627-B263-E8567244978D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C7F4B-6B19-4481-88A1-065D25EAF7A8}"/>
              </a:ext>
            </a:extLst>
          </p:cNvPr>
          <p:cNvSpPr txBox="1"/>
          <p:nvPr/>
        </p:nvSpPr>
        <p:spPr>
          <a:xfrm>
            <a:off x="2588349" y="30778"/>
            <a:ext cx="26551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Table Driven LL(1) Parser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16EA8-7561-4D5D-ACBB-412A442CB5B7}"/>
              </a:ext>
            </a:extLst>
          </p:cNvPr>
          <p:cNvSpPr txBox="1"/>
          <p:nvPr/>
        </p:nvSpPr>
        <p:spPr>
          <a:xfrm>
            <a:off x="309489" y="717452"/>
            <a:ext cx="11718388" cy="5343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With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Roman"/>
              </a:rPr>
              <a:t>FIRST</a:t>
            </a:r>
            <a:r>
              <a:rPr lang="en-US" sz="2400" b="0" i="0" u="none" strike="noStrike" baseline="0" dirty="0">
                <a:latin typeface="Times-Roman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FOLLOW</a:t>
            </a:r>
            <a:r>
              <a:rPr lang="en-US" sz="2400" b="0" i="0" u="none" strike="noStrike" baseline="0" dirty="0">
                <a:latin typeface="Times-Roman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FIRST</a:t>
            </a:r>
            <a:r>
              <a:rPr lang="en-US" sz="2400" b="0" i="0" u="none" strike="noStrike" baseline="30000" dirty="0">
                <a:solidFill>
                  <a:srgbClr val="FF0000"/>
                </a:solidFill>
                <a:latin typeface="Times-Roman"/>
              </a:rPr>
              <a:t>+</a:t>
            </a:r>
            <a:r>
              <a:rPr lang="en-US" sz="2400" b="0" i="0" u="none" strike="noStrike" baseline="0" dirty="0">
                <a:latin typeface="Times-Roman"/>
              </a:rPr>
              <a:t> we can easily generate top-down parsers for backtrack-free grammars.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FIRST</a:t>
            </a:r>
            <a:r>
              <a:rPr lang="en-US" sz="2400" b="0" i="0" u="none" strike="noStrike" baseline="30000" dirty="0">
                <a:solidFill>
                  <a:srgbClr val="FF0000"/>
                </a:solidFill>
                <a:latin typeface="Times-Roman"/>
              </a:rPr>
              <a:t>+</a:t>
            </a:r>
            <a:r>
              <a:rPr lang="en-US" sz="1000" b="0" i="0" u="none" strike="noStrike" baseline="0" dirty="0">
                <a:latin typeface="MTSY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sets completely dictate the parsing decisions, so the tool can then emit an efficient top-down parser. The resulting parser is called an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LL(1) parser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name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LL(1)</a:t>
            </a:r>
            <a:r>
              <a:rPr lang="en-US" sz="2400" b="0" i="0" u="none" strike="noStrike" baseline="0" dirty="0">
                <a:latin typeface="Times-Roman"/>
              </a:rPr>
              <a:t> derives from the fact that these parsers </a:t>
            </a: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	- scan their input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left to right</a:t>
            </a:r>
            <a:r>
              <a:rPr lang="en-US" sz="2400" b="0" i="0" u="none" strike="noStrike" baseline="0" dirty="0">
                <a:latin typeface="Times-Roman"/>
              </a:rPr>
              <a:t>, </a:t>
            </a: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	- construct a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leftmost derivation</a:t>
            </a:r>
            <a:r>
              <a:rPr lang="en-US" sz="2400" b="0" i="0" u="none" strike="noStrike" baseline="0" dirty="0">
                <a:latin typeface="Times-Roman"/>
              </a:rPr>
              <a:t>, and</a:t>
            </a: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	- use a lookahead of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1 symbol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Grammars that work in an LL(1) scheme are often called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LL(1) grammars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LL(1) grammars are, by definition, backtrack free.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4716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CBAB5-7072-4A8B-A352-577C0EA09A6B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669E9-36F8-4E1E-9005-8DF60889C6B6}"/>
              </a:ext>
            </a:extLst>
          </p:cNvPr>
          <p:cNvSpPr txBox="1"/>
          <p:nvPr/>
        </p:nvSpPr>
        <p:spPr>
          <a:xfrm>
            <a:off x="2588349" y="30778"/>
            <a:ext cx="26551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Table Driven LL(1) Parser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99745-9AAE-419C-8434-556A79A9B052}"/>
              </a:ext>
            </a:extLst>
          </p:cNvPr>
          <p:cNvSpPr txBox="1"/>
          <p:nvPr/>
        </p:nvSpPr>
        <p:spPr>
          <a:xfrm>
            <a:off x="221348" y="834740"/>
            <a:ext cx="11493305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To build an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Roman"/>
              </a:rPr>
              <a:t>LL(1) parser</a:t>
            </a:r>
            <a:r>
              <a:rPr lang="en-US" sz="2400" b="0" i="0" u="none" strike="noStrike" baseline="0" dirty="0">
                <a:latin typeface="Times-Roman"/>
              </a:rPr>
              <a:t>, the compiler writer provides a right-recursive, backtrack-free grammar and a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parser generator </a:t>
            </a:r>
            <a:r>
              <a:rPr lang="en-US" sz="2400" b="0" i="0" u="none" strike="noStrike" baseline="0" dirty="0">
                <a:latin typeface="Times-Roman"/>
              </a:rPr>
              <a:t>constructs the actual parser.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most common implementation technique for an </a:t>
            </a:r>
            <a:r>
              <a:rPr lang="en-US" sz="2400" dirty="0">
                <a:latin typeface="Times-RomanSC"/>
              </a:rPr>
              <a:t>LL</a:t>
            </a:r>
            <a:r>
              <a:rPr lang="en-US" sz="2400" b="0" i="0" u="none" strike="noStrike" baseline="0" dirty="0">
                <a:latin typeface="Times-Roman"/>
              </a:rPr>
              <a:t>(1) parser generator uses a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table-driven skeleton parser</a:t>
            </a:r>
            <a:r>
              <a:rPr lang="en-US" sz="2400" b="0" i="0" u="none" strike="noStrike" baseline="0" dirty="0">
                <a:latin typeface="Times-Roman"/>
              </a:rPr>
              <a:t>, such as the one shown in next slide.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parser generator constructs a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table,</a:t>
            </a:r>
            <a:r>
              <a:rPr lang="en-US" sz="2400" b="0" i="0" u="none" strike="noStrike" baseline="0" dirty="0">
                <a:latin typeface="Times-Roman"/>
              </a:rPr>
              <a:t> which codifies the parsing decisions and drives the skeleton parser.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next slide also shows the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LL(1) table</a:t>
            </a:r>
            <a:r>
              <a:rPr lang="en-US" sz="2400" b="0" i="0" u="none" strike="noStrike" baseline="0" dirty="0">
                <a:latin typeface="Times-Roman"/>
              </a:rPr>
              <a:t> for the right-recursive expression grammar</a:t>
            </a:r>
          </a:p>
        </p:txBody>
      </p:sp>
    </p:spTree>
    <p:extLst>
      <p:ext uri="{BB962C8B-B14F-4D97-AF65-F5344CB8AC3E}">
        <p14:creationId xmlns:p14="http://schemas.microsoft.com/office/powerpoint/2010/main" val="1246105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CBAB5-7072-4A8B-A352-577C0EA09A6B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669E9-36F8-4E1E-9005-8DF60889C6B6}"/>
              </a:ext>
            </a:extLst>
          </p:cNvPr>
          <p:cNvSpPr txBox="1"/>
          <p:nvPr/>
        </p:nvSpPr>
        <p:spPr>
          <a:xfrm>
            <a:off x="2588349" y="30778"/>
            <a:ext cx="26551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Table Driven LL(1) Parser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0DD6E0B-BE0E-4163-B4AE-D60413C78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613678"/>
              </p:ext>
            </p:extLst>
          </p:nvPr>
        </p:nvGraphicFramePr>
        <p:xfrm>
          <a:off x="191670" y="506437"/>
          <a:ext cx="5586620" cy="632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Bitmap Image" r:id="rId3" imgW="4410000" imgH="4886280" progId="PBrush">
                  <p:embed/>
                </p:oleObj>
              </mc:Choice>
              <mc:Fallback>
                <p:oleObj name="Bitmap Image" r:id="rId3" imgW="4410000" imgH="4886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670" y="506437"/>
                        <a:ext cx="5586620" cy="632078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D60459-9AD0-4ED5-B305-62B428ED26F8}"/>
              </a:ext>
            </a:extLst>
          </p:cNvPr>
          <p:cNvSpPr txBox="1"/>
          <p:nvPr/>
        </p:nvSpPr>
        <p:spPr>
          <a:xfrm>
            <a:off x="3151163" y="6519445"/>
            <a:ext cx="2489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The Skeleton LL(1) Parse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60120B8-3060-4B9D-B55F-702CD9534A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127701"/>
              </p:ext>
            </p:extLst>
          </p:nvPr>
        </p:nvGraphicFramePr>
        <p:xfrm>
          <a:off x="5802068" y="39268"/>
          <a:ext cx="6252456" cy="2729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Bitmap Image" r:id="rId5" imgW="4124160" imgH="1800360" progId="PBrush">
                  <p:embed/>
                </p:oleObj>
              </mc:Choice>
              <mc:Fallback>
                <p:oleObj name="Bitmap Image" r:id="rId5" imgW="4124160" imgH="1800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02068" y="39268"/>
                        <a:ext cx="6252456" cy="2729132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6CAE33B-7349-4200-AC8E-AB7675459073}"/>
              </a:ext>
            </a:extLst>
          </p:cNvPr>
          <p:cNvSpPr txBox="1"/>
          <p:nvPr/>
        </p:nvSpPr>
        <p:spPr>
          <a:xfrm>
            <a:off x="5802068" y="2919047"/>
            <a:ext cx="610537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he variable </a:t>
            </a:r>
            <a:r>
              <a:rPr lang="en-US" sz="1600" b="1" i="1" u="none" strike="noStrike" baseline="0" dirty="0">
                <a:solidFill>
                  <a:srgbClr val="FF0000"/>
                </a:solidFill>
                <a:latin typeface="LetterGothic"/>
              </a:rPr>
              <a:t>focus</a:t>
            </a:r>
            <a:r>
              <a:rPr lang="en-US" sz="1600" b="0" i="0" u="none" strike="noStrike" baseline="0" dirty="0">
                <a:latin typeface="LetterGoth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holds the next grammar symbol.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The parse table, </a:t>
            </a:r>
            <a:r>
              <a:rPr lang="en-US" sz="1600" b="1" i="1" dirty="0">
                <a:solidFill>
                  <a:srgbClr val="FF0000"/>
                </a:solidFill>
                <a:latin typeface="LetterGothic"/>
              </a:rPr>
              <a:t>Table</a:t>
            </a:r>
            <a:r>
              <a:rPr lang="en-US" sz="1800" b="0" i="0" u="none" strike="noStrike" baseline="0" dirty="0">
                <a:latin typeface="Times-Roman"/>
              </a:rPr>
              <a:t>, maps pairs of </a:t>
            </a:r>
            <a:r>
              <a:rPr lang="en-US" sz="1800" b="0" i="0" u="none" strike="noStrike" baseline="0" dirty="0" err="1">
                <a:latin typeface="Times-Roman"/>
              </a:rPr>
              <a:t>nonterminals</a:t>
            </a:r>
            <a:r>
              <a:rPr lang="en-US" sz="1800" b="0" i="0" u="none" strike="noStrike" baseline="0" dirty="0">
                <a:latin typeface="Times-Roman"/>
              </a:rPr>
              <a:t> and lookahead symbols (terminals or </a:t>
            </a:r>
            <a:r>
              <a:rPr lang="en-US" sz="1800" b="0" i="0" u="none" strike="noStrike" baseline="0" dirty="0" err="1">
                <a:latin typeface="LetterGothic"/>
              </a:rPr>
              <a:t>eof</a:t>
            </a:r>
            <a:r>
              <a:rPr lang="en-US" sz="1800" b="0" i="0" u="none" strike="noStrike" baseline="0" dirty="0">
                <a:latin typeface="Times-Roman"/>
              </a:rPr>
              <a:t>) into productions.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Given a nonterminal 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Times-Italic"/>
              </a:rPr>
              <a:t>A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and a lookahead symbol </a:t>
            </a:r>
            <a:r>
              <a:rPr lang="en-US" b="1" i="1" dirty="0">
                <a:solidFill>
                  <a:srgbClr val="FF0000"/>
                </a:solidFill>
                <a:latin typeface="Times-Italic"/>
              </a:rPr>
              <a:t>w,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latin typeface="LetterGothic"/>
              </a:rPr>
              <a:t>Table[</a:t>
            </a:r>
            <a:r>
              <a:rPr lang="en-US" sz="1600" b="1" i="1" dirty="0" err="1">
                <a:solidFill>
                  <a:srgbClr val="FF0000"/>
                </a:solidFill>
                <a:latin typeface="LetterGothic"/>
              </a:rPr>
              <a:t>A,w</a:t>
            </a:r>
            <a:r>
              <a:rPr lang="en-US" sz="1600" b="1" i="1" dirty="0">
                <a:solidFill>
                  <a:srgbClr val="FF0000"/>
                </a:solidFill>
                <a:latin typeface="LetterGothic"/>
              </a:rPr>
              <a:t>]</a:t>
            </a:r>
            <a:r>
              <a:rPr lang="en-US" sz="1800" b="0" i="0" u="none" strike="noStrike" baseline="0" dirty="0">
                <a:latin typeface="LetterGothic-Slant_167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specifies the correct expansion.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BFCCA86-99CA-41CA-8467-7A6032D00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27323"/>
              </p:ext>
            </p:extLst>
          </p:nvPr>
        </p:nvGraphicFramePr>
        <p:xfrm>
          <a:off x="5937884" y="5002962"/>
          <a:ext cx="4502922" cy="181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Bitmap Image" r:id="rId7" imgW="4095720" imgH="1533600" progId="PBrush">
                  <p:embed/>
                </p:oleObj>
              </mc:Choice>
              <mc:Fallback>
                <p:oleObj name="Bitmap Image" r:id="rId7" imgW="4095720" imgH="1533600" progId="PBrus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641E4E26-B948-43A0-B2F6-A8C3B42E65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7884" y="5002962"/>
                        <a:ext cx="4502922" cy="181577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4035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CBAB5-7072-4A8B-A352-577C0EA09A6B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669E9-36F8-4E1E-9005-8DF60889C6B6}"/>
              </a:ext>
            </a:extLst>
          </p:cNvPr>
          <p:cNvSpPr txBox="1"/>
          <p:nvPr/>
        </p:nvSpPr>
        <p:spPr>
          <a:xfrm>
            <a:off x="2588349" y="30778"/>
            <a:ext cx="26551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Table Driven LL(1) Parser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E4110-C2E6-4BEC-931D-AE61F1B3EFBE}"/>
              </a:ext>
            </a:extLst>
          </p:cNvPr>
          <p:cNvSpPr txBox="1"/>
          <p:nvPr/>
        </p:nvSpPr>
        <p:spPr>
          <a:xfrm>
            <a:off x="117782" y="456382"/>
            <a:ext cx="10320446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algorithm to build </a:t>
            </a:r>
            <a:r>
              <a:rPr lang="en-US" sz="2000" b="0" i="1" u="none" strike="noStrike" baseline="0" dirty="0">
                <a:latin typeface="LetterGothic-Slant_167"/>
              </a:rPr>
              <a:t>Table</a:t>
            </a:r>
            <a:r>
              <a:rPr lang="en-US" sz="2000" b="0" i="0" u="none" strike="noStrike" baseline="0" dirty="0">
                <a:latin typeface="LetterGothic-Slant_167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is straightforward.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It assumes that </a:t>
            </a:r>
            <a:r>
              <a:rPr lang="en-US" sz="2000" dirty="0">
                <a:latin typeface="Times-RomanSC"/>
              </a:rPr>
              <a:t>FIRST</a:t>
            </a:r>
            <a:r>
              <a:rPr lang="en-US" sz="2000" b="0" i="0" u="none" strike="noStrike" baseline="0" dirty="0">
                <a:latin typeface="Times-Roman"/>
              </a:rPr>
              <a:t>, FOLLOW and FIRST+ sets are available for the grammar.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It iterates over the grammar symbols and fills in </a:t>
            </a:r>
            <a:r>
              <a:rPr lang="en-US" sz="2000" b="0" i="0" u="none" strike="noStrike" baseline="0" dirty="0">
                <a:latin typeface="LetterGothic-Slant_167"/>
              </a:rPr>
              <a:t>Table</a:t>
            </a:r>
            <a:r>
              <a:rPr lang="en-US" sz="2000" b="0" i="0" u="none" strike="noStrike" baseline="0" dirty="0">
                <a:latin typeface="Times-Roman"/>
              </a:rPr>
              <a:t>, as shown below.</a:t>
            </a: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8B40829-716E-47EE-B1E5-614F7B123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151434"/>
              </p:ext>
            </p:extLst>
          </p:nvPr>
        </p:nvGraphicFramePr>
        <p:xfrm>
          <a:off x="114150" y="2158226"/>
          <a:ext cx="6549743" cy="450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Bitmap Image" r:id="rId3" imgW="5076720" imgH="3495600" progId="PBrush">
                  <p:embed/>
                </p:oleObj>
              </mc:Choice>
              <mc:Fallback>
                <p:oleObj name="Bitmap Image" r:id="rId3" imgW="5076720" imgH="3495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150" y="2158226"/>
                        <a:ext cx="6549743" cy="450986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397DE6-31E3-4083-BBC4-65565F6F3DB9}"/>
              </a:ext>
            </a:extLst>
          </p:cNvPr>
          <p:cNvSpPr txBox="1"/>
          <p:nvPr/>
        </p:nvSpPr>
        <p:spPr>
          <a:xfrm>
            <a:off x="6663893" y="4264478"/>
            <a:ext cx="532536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If the grammar meets the backtrack free condition, the construction will produce a correct table in </a:t>
            </a:r>
            <a:r>
              <a:rPr lang="en-US" sz="1800" b="1" i="0" u="none" strike="noStrike" baseline="0" dirty="0">
                <a:latin typeface="Times-Bold"/>
              </a:rPr>
              <a:t>O</a:t>
            </a:r>
            <a:r>
              <a:rPr lang="en-US" sz="1800" b="0" i="0" u="none" strike="noStrike" baseline="0" dirty="0">
                <a:latin typeface="Times-Roman"/>
              </a:rPr>
              <a:t>(|</a:t>
            </a:r>
            <a:r>
              <a:rPr lang="en-US" sz="1800" b="0" i="0" u="none" strike="noStrike" baseline="0" dirty="0" err="1">
                <a:latin typeface="Times-Roman"/>
              </a:rPr>
              <a:t>P|x|T</a:t>
            </a:r>
            <a:r>
              <a:rPr lang="en-US" sz="1800" b="0" i="0" u="none" strike="noStrike" baseline="0" dirty="0">
                <a:latin typeface="Times-Roman"/>
              </a:rPr>
              <a:t>|) time, where </a:t>
            </a:r>
            <a:r>
              <a:rPr lang="en-US" sz="1800" b="0" i="1" u="none" strike="noStrike" baseline="0" dirty="0">
                <a:latin typeface="Times-Italic"/>
              </a:rPr>
              <a:t>P </a:t>
            </a:r>
            <a:r>
              <a:rPr lang="en-US" sz="1800" b="0" i="0" u="none" strike="noStrike" baseline="0" dirty="0">
                <a:latin typeface="Times-Roman"/>
              </a:rPr>
              <a:t>is the set of productions and </a:t>
            </a:r>
            <a:r>
              <a:rPr lang="en-US" sz="1800" b="0" i="1" u="none" strike="noStrike" baseline="0" dirty="0">
                <a:latin typeface="Times-Italic"/>
              </a:rPr>
              <a:t>T </a:t>
            </a:r>
            <a:r>
              <a:rPr lang="en-US" sz="1800" b="0" i="0" u="none" strike="noStrike" baseline="0" dirty="0">
                <a:latin typeface="Times-Roman"/>
              </a:rPr>
              <a:t>is the set of terminals.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If the grammar is not backtrack free, the construction will assign more than one production to some elements of </a:t>
            </a:r>
            <a:r>
              <a:rPr lang="en-US" sz="1800" b="0" i="0" u="none" strike="noStrike" baseline="0" dirty="0">
                <a:latin typeface="LetterGothic-Slant_167"/>
              </a:rPr>
              <a:t>Table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E770A7-001E-4E55-A590-6BF953704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829108"/>
              </p:ext>
            </p:extLst>
          </p:nvPr>
        </p:nvGraphicFramePr>
        <p:xfrm>
          <a:off x="6804569" y="2143870"/>
          <a:ext cx="4745005" cy="207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Bitmap Image" r:id="rId5" imgW="4124160" imgH="1800360" progId="PBrush">
                  <p:embed/>
                </p:oleObj>
              </mc:Choice>
              <mc:Fallback>
                <p:oleObj name="Bitmap Image" r:id="rId5" imgW="4124160" imgH="180036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60120B8-3060-4B9D-B55F-702CD9534A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4569" y="2143870"/>
                        <a:ext cx="4745005" cy="207114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377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CBAB5-7072-4A8B-A352-577C0EA09A6B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669E9-36F8-4E1E-9005-8DF60889C6B6}"/>
              </a:ext>
            </a:extLst>
          </p:cNvPr>
          <p:cNvSpPr txBox="1"/>
          <p:nvPr/>
        </p:nvSpPr>
        <p:spPr>
          <a:xfrm>
            <a:off x="2588349" y="30778"/>
            <a:ext cx="26551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Table Driven LL(1) Parser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BD90597-18F0-42DE-946F-843B381D5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774086"/>
              </p:ext>
            </p:extLst>
          </p:nvPr>
        </p:nvGraphicFramePr>
        <p:xfrm>
          <a:off x="188044" y="534084"/>
          <a:ext cx="5243513" cy="617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Bitmap Image" r:id="rId3" imgW="4848120" imgH="4886280" progId="PBrush">
                  <p:embed/>
                </p:oleObj>
              </mc:Choice>
              <mc:Fallback>
                <p:oleObj name="Bitmap Image" r:id="rId3" imgW="4848120" imgH="4886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044" y="534084"/>
                        <a:ext cx="5243513" cy="617620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C3ECAE-F849-433B-8018-12D4A61051A0}"/>
              </a:ext>
            </a:extLst>
          </p:cNvPr>
          <p:cNvSpPr txBox="1"/>
          <p:nvPr/>
        </p:nvSpPr>
        <p:spPr>
          <a:xfrm>
            <a:off x="5598943" y="96970"/>
            <a:ext cx="640501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This example shows the actions of the LL(1) expression parser for the input string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LetterGothic"/>
              </a:rPr>
              <a:t>a + b x c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central column shows the contents of the parser’s stack, which holds the partially completed lower fringe of the parse tree.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parse concludes successfully when it pops </a:t>
            </a:r>
            <a:r>
              <a:rPr lang="en-US" sz="2000" b="0" i="1" u="none" strike="noStrike" baseline="0" dirty="0">
                <a:latin typeface="Times-Italic"/>
              </a:rPr>
              <a:t>Expr</a:t>
            </a:r>
            <a:r>
              <a:rPr lang="en-US" sz="2000" b="0" i="1" u="none" strike="noStrike" baseline="30000" dirty="0">
                <a:latin typeface="Times-Italic"/>
              </a:rPr>
              <a:t>1</a:t>
            </a:r>
            <a:r>
              <a:rPr lang="en-US" sz="2000" b="0" i="0" u="none" strike="noStrike" baseline="0" dirty="0">
                <a:latin typeface="MTSY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from the stack, leaving </a:t>
            </a:r>
            <a:r>
              <a:rPr lang="en-US" sz="2000" b="0" i="0" u="none" strike="noStrike" baseline="0" dirty="0" err="1">
                <a:latin typeface="LetterGothic"/>
              </a:rPr>
              <a:t>eof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exposed on the stack.</a:t>
            </a:r>
            <a:endParaRPr lang="en-US" sz="20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229C2A5-E07A-473F-827A-BA874AB5B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12441"/>
              </p:ext>
            </p:extLst>
          </p:nvPr>
        </p:nvGraphicFramePr>
        <p:xfrm>
          <a:off x="5598943" y="2959292"/>
          <a:ext cx="4459457" cy="1946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Bitmap Image" r:id="rId5" imgW="4124160" imgH="1800360" progId="PBrush">
                  <p:embed/>
                </p:oleObj>
              </mc:Choice>
              <mc:Fallback>
                <p:oleObj name="Bitmap Image" r:id="rId5" imgW="4124160" imgH="180036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E770A7-001E-4E55-A590-6BF9537045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8943" y="2959292"/>
                        <a:ext cx="4459457" cy="1946507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97BE41C-6BE3-40D7-9D5E-316974375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997389"/>
              </p:ext>
            </p:extLst>
          </p:nvPr>
        </p:nvGraphicFramePr>
        <p:xfrm>
          <a:off x="5598943" y="4945259"/>
          <a:ext cx="4459458" cy="1798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Bitmap Image" r:id="rId7" imgW="4095720" imgH="1533600" progId="PBrush">
                  <p:embed/>
                </p:oleObj>
              </mc:Choice>
              <mc:Fallback>
                <p:oleObj name="Bitmap Image" r:id="rId7" imgW="4095720" imgH="153360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BFCCA86-99CA-41CA-8467-7A6032D005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8943" y="4945259"/>
                        <a:ext cx="4459458" cy="179824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278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CBAB5-7072-4A8B-A352-577C0EA09A6B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669E9-36F8-4E1E-9005-8DF60889C6B6}"/>
              </a:ext>
            </a:extLst>
          </p:cNvPr>
          <p:cNvSpPr txBox="1"/>
          <p:nvPr/>
        </p:nvSpPr>
        <p:spPr>
          <a:xfrm>
            <a:off x="2588349" y="30778"/>
            <a:ext cx="26551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Table Driven LL(1) Parser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3E29E-8906-4254-ACAF-40CFBB1E961F}"/>
              </a:ext>
            </a:extLst>
          </p:cNvPr>
          <p:cNvSpPr txBox="1"/>
          <p:nvPr/>
        </p:nvSpPr>
        <p:spPr>
          <a:xfrm>
            <a:off x="6710289" y="658393"/>
            <a:ext cx="5205046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Now, consider the actions of the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Times-Roman"/>
              </a:rPr>
              <a:t>LL(1)</a:t>
            </a:r>
            <a:r>
              <a:rPr lang="en-US" sz="2200" b="0" i="0" u="none" strike="noStrike" baseline="0" dirty="0">
                <a:latin typeface="Times-Roman"/>
              </a:rPr>
              <a:t> parser on the illegal input string </a:t>
            </a:r>
            <a:r>
              <a:rPr lang="en-US" sz="2200" b="1" i="1" dirty="0">
                <a:solidFill>
                  <a:srgbClr val="FF0000"/>
                </a:solidFill>
                <a:latin typeface="Times-Roman"/>
              </a:rPr>
              <a:t>x + ÷ y</a:t>
            </a:r>
            <a:r>
              <a:rPr lang="en-US" sz="2200" b="0" i="0" u="none" strike="noStrike" baseline="0" dirty="0">
                <a:latin typeface="Times-Roman"/>
              </a:rPr>
              <a:t>, shown here.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It detects the syntax error when it attempts to expand a </a:t>
            </a:r>
            <a:r>
              <a:rPr lang="en-US" sz="2200" b="0" i="1" u="none" strike="noStrike" baseline="0" dirty="0">
                <a:latin typeface="Times-Italic"/>
              </a:rPr>
              <a:t>Term </a:t>
            </a:r>
            <a:r>
              <a:rPr lang="en-US" sz="2200" b="0" i="0" u="none" strike="noStrike" baseline="0" dirty="0">
                <a:latin typeface="Times-Roman"/>
              </a:rPr>
              <a:t>with lookahead symbol </a:t>
            </a:r>
            <a:r>
              <a:rPr lang="en-US" sz="2200" b="1" i="1" dirty="0">
                <a:solidFill>
                  <a:srgbClr val="FF0000"/>
                </a:solidFill>
                <a:latin typeface="Times-Roman"/>
              </a:rPr>
              <a:t>÷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  <a:r>
              <a:rPr lang="en-US" sz="2200" b="1" i="1" dirty="0">
                <a:solidFill>
                  <a:srgbClr val="FF0000"/>
                </a:solidFill>
                <a:latin typeface="Times-Roman"/>
              </a:rPr>
              <a:t>Table[Term,÷] </a:t>
            </a:r>
            <a:r>
              <a:rPr lang="en-US" sz="2200" b="0" i="0" u="none" strike="noStrike" baseline="0" dirty="0">
                <a:latin typeface="Times-Roman"/>
              </a:rPr>
              <a:t>contains “</a:t>
            </a:r>
            <a:r>
              <a:rPr lang="en-US" sz="2200" b="1" i="1" dirty="0">
                <a:solidFill>
                  <a:srgbClr val="FF0000"/>
                </a:solidFill>
                <a:latin typeface="Times-Roman"/>
              </a:rPr>
              <a:t>—</a:t>
            </a:r>
            <a:r>
              <a:rPr lang="en-US" sz="2200" b="0" i="0" u="none" strike="noStrike" baseline="0" dirty="0">
                <a:latin typeface="Times-Roman"/>
              </a:rPr>
              <a:t>”, indicating a syntax error.</a:t>
            </a:r>
            <a:endParaRPr lang="en-US" sz="22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A175C8E-55AE-4893-97E3-0041FDB98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48661"/>
              </p:ext>
            </p:extLst>
          </p:nvPr>
        </p:nvGraphicFramePr>
        <p:xfrm>
          <a:off x="150056" y="658393"/>
          <a:ext cx="6425844" cy="334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Bitmap Image" r:id="rId3" imgW="5477040" imgH="2847960" progId="PBrush">
                  <p:embed/>
                </p:oleObj>
              </mc:Choice>
              <mc:Fallback>
                <p:oleObj name="Bitmap Image" r:id="rId3" imgW="5477040" imgH="2847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056" y="658393"/>
                        <a:ext cx="6425844" cy="334143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F9A3C90-C471-4A7D-8F7F-AC6057231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630972"/>
              </p:ext>
            </p:extLst>
          </p:nvPr>
        </p:nvGraphicFramePr>
        <p:xfrm>
          <a:off x="150056" y="3999831"/>
          <a:ext cx="6307015" cy="275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Bitmap Image" r:id="rId5" imgW="4124160" imgH="1800360" progId="PBrush">
                  <p:embed/>
                </p:oleObj>
              </mc:Choice>
              <mc:Fallback>
                <p:oleObj name="Bitmap Image" r:id="rId5" imgW="4124160" imgH="180036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E770A7-001E-4E55-A590-6BF9537045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056" y="3999831"/>
                        <a:ext cx="6307015" cy="2752947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3740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CBAB5-7072-4A8B-A352-577C0EA09A6B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669E9-36F8-4E1E-9005-8DF60889C6B6}"/>
              </a:ext>
            </a:extLst>
          </p:cNvPr>
          <p:cNvSpPr txBox="1"/>
          <p:nvPr/>
        </p:nvSpPr>
        <p:spPr>
          <a:xfrm>
            <a:off x="2588349" y="30778"/>
            <a:ext cx="26551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Table Driven LL(1)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318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CBAB5-7072-4A8B-A352-577C0EA09A6B}"/>
              </a:ext>
            </a:extLst>
          </p:cNvPr>
          <p:cNvSpPr txBox="1"/>
          <p:nvPr/>
        </p:nvSpPr>
        <p:spPr>
          <a:xfrm>
            <a:off x="0" y="0"/>
            <a:ext cx="243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Myriad-Bold"/>
              </a:rPr>
              <a:t>TOP-DOWN PARSING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669E9-36F8-4E1E-9005-8DF60889C6B6}"/>
              </a:ext>
            </a:extLst>
          </p:cNvPr>
          <p:cNvSpPr txBox="1"/>
          <p:nvPr/>
        </p:nvSpPr>
        <p:spPr>
          <a:xfrm>
            <a:off x="2588349" y="30778"/>
            <a:ext cx="26551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Table Driven LL(1)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493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D5DE59-B596-4C51-824D-3EC11F8FF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2934" y="42204"/>
          <a:ext cx="5376862" cy="669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" name="Bitmap Image" r:id="rId3" imgW="4048200" imgH="4809960" progId="PBrush">
                  <p:embed/>
                </p:oleObj>
              </mc:Choice>
              <mc:Fallback>
                <p:oleObj name="Bitmap Image" r:id="rId3" imgW="4048200" imgH="48099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D5DE59-B596-4C51-824D-3EC11F8FF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2934" y="42204"/>
                        <a:ext cx="5376862" cy="669108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171453-B217-4954-BFBB-49F34C392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27" y="79828"/>
          <a:ext cx="6513159" cy="662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" name="Bitmap Image" r:id="rId5" imgW="4124160" imgH="4105440" progId="PBrush">
                  <p:embed/>
                </p:oleObj>
              </mc:Choice>
              <mc:Fallback>
                <p:oleObj name="Bitmap Image" r:id="rId5" imgW="4124160" imgH="41054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5171453-B217-4954-BFBB-49F34C392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27" y="79828"/>
                        <a:ext cx="6513159" cy="662944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43337FCE-DE67-4293-8489-A95FBD6BFE7B}"/>
              </a:ext>
            </a:extLst>
          </p:cNvPr>
          <p:cNvSpPr/>
          <p:nvPr/>
        </p:nvSpPr>
        <p:spPr>
          <a:xfrm>
            <a:off x="558800" y="3133747"/>
            <a:ext cx="533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73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FCE9A-6278-4E30-9BBB-7F49D6EC0D2C}"/>
              </a:ext>
            </a:extLst>
          </p:cNvPr>
          <p:cNvSpPr txBox="1"/>
          <p:nvPr/>
        </p:nvSpPr>
        <p:spPr>
          <a:xfrm>
            <a:off x="177800" y="567035"/>
            <a:ext cx="11620500" cy="559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task of the parser is to determine whether or not some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stream of words fits into the syntax</a:t>
            </a:r>
            <a:r>
              <a:rPr lang="en-US" sz="2400" b="0" i="0" u="none" strike="noStrike" baseline="0" dirty="0">
                <a:latin typeface="Times-Roman"/>
              </a:rPr>
              <a:t> of the parser’s intended source language.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I</a:t>
            </a:r>
            <a:r>
              <a:rPr lang="en-US" sz="2400" b="0" i="0" u="none" strike="noStrike" baseline="0" dirty="0">
                <a:latin typeface="Times-Roman"/>
              </a:rPr>
              <a:t>n practice, we need a notation to describe the syntax of languages.  In Chapter 2, we worked with one such notation,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-Roman"/>
              </a:rPr>
              <a:t>regular expressions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They provide a concise notation for describing syntax and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an efficient mechanism for testing the membership of a string in the language described by an </a:t>
            </a:r>
            <a:r>
              <a:rPr lang="en-US" sz="2400" b="1" i="1" dirty="0">
                <a:latin typeface="Times-Roman"/>
              </a:rPr>
              <a:t>RE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Unfortunately, </a:t>
            </a:r>
            <a:r>
              <a:rPr lang="en-US" sz="2400" b="1" i="1" u="none" strike="noStrike" baseline="0" dirty="0">
                <a:latin typeface="Times-Roman"/>
              </a:rPr>
              <a:t>REs</a:t>
            </a:r>
            <a:r>
              <a:rPr lang="en-US" sz="2400" b="0" i="0" u="none" strike="noStrike" baseline="0" dirty="0">
                <a:latin typeface="Times-Roman"/>
              </a:rPr>
              <a:t> lack the power to describe the full syntax of most programming languages.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For most programming languages, syntax is expressed in the form of a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context-free grammar</a:t>
            </a:r>
            <a:r>
              <a:rPr lang="en-US" sz="2400" b="0" i="0" u="none" strike="noStrike" baseline="0" dirty="0">
                <a:latin typeface="Times-Roman"/>
              </a:rPr>
              <a:t>. This section introduces and defines </a:t>
            </a:r>
            <a:r>
              <a:rPr lang="en-US" sz="2400" b="1" i="1" u="none" strike="noStrike" baseline="0" dirty="0">
                <a:latin typeface="Times-Roman"/>
              </a:rPr>
              <a:t>CFGs</a:t>
            </a:r>
            <a:r>
              <a:rPr lang="en-US" sz="2400" b="0" i="0" u="none" strike="noStrike" baseline="0" dirty="0">
                <a:latin typeface="Times-Roman"/>
              </a:rPr>
              <a:t> and explores their use in syntax-checking.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011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D86F4-255C-4F77-AE0E-7DF36208A612}"/>
              </a:ext>
            </a:extLst>
          </p:cNvPr>
          <p:cNvSpPr txBox="1"/>
          <p:nvPr/>
        </p:nvSpPr>
        <p:spPr>
          <a:xfrm>
            <a:off x="2717800" y="46166"/>
            <a:ext cx="3542324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FF0000"/>
                </a:solidFill>
                <a:latin typeface="Myriad-Bold"/>
              </a:rPr>
              <a:t>Why Not Regular Expressions?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784A3-9AD3-49C5-BB3D-C342F312F4C6}"/>
              </a:ext>
            </a:extLst>
          </p:cNvPr>
          <p:cNvSpPr txBox="1"/>
          <p:nvPr/>
        </p:nvSpPr>
        <p:spPr>
          <a:xfrm>
            <a:off x="211406" y="745588"/>
            <a:ext cx="11261188" cy="38472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To motivate the use of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CFGs</a:t>
            </a:r>
            <a:r>
              <a:rPr lang="en-US" sz="2400" b="0" i="0" u="none" strike="noStrike" baseline="0" dirty="0">
                <a:latin typeface="Times-Roman"/>
              </a:rPr>
              <a:t>, consider the problem of recognizing algebraic expressions over variables and the operators </a:t>
            </a:r>
            <a:r>
              <a:rPr lang="en-US" sz="2400" b="0" i="0" u="none" strike="noStrike" baseline="0" dirty="0">
                <a:latin typeface="LetterGothic"/>
              </a:rPr>
              <a:t>+</a:t>
            </a:r>
            <a:r>
              <a:rPr lang="en-US" sz="2800" b="0" i="0" u="none" strike="noStrike" baseline="0" dirty="0">
                <a:latin typeface="Times-Roman"/>
              </a:rPr>
              <a:t>, </a:t>
            </a:r>
            <a:r>
              <a:rPr lang="en-US" sz="2400" b="0" i="0" u="none" strike="noStrike" baseline="0" dirty="0">
                <a:latin typeface="LetterGothic"/>
              </a:rPr>
              <a:t>-</a:t>
            </a:r>
            <a:r>
              <a:rPr lang="en-US" sz="2800" b="0" i="0" u="none" strike="noStrike" baseline="0" dirty="0">
                <a:latin typeface="Times-Roman"/>
              </a:rPr>
              <a:t>, </a:t>
            </a:r>
            <a:r>
              <a:rPr lang="en-US" sz="2400" b="0" i="0" u="none" strike="noStrike" baseline="0" dirty="0">
                <a:latin typeface="LetterGothic"/>
              </a:rPr>
              <a:t>× </a:t>
            </a:r>
            <a:r>
              <a:rPr lang="en-US" sz="2400" b="0" i="0" u="none" strike="noStrike" baseline="0" dirty="0">
                <a:latin typeface="Times-Roman"/>
              </a:rPr>
              <a:t>, and </a:t>
            </a:r>
            <a:r>
              <a:rPr lang="en-US" sz="2400" b="0" i="0" u="none" strike="noStrike" baseline="0" dirty="0">
                <a:latin typeface="LetterGothic"/>
              </a:rPr>
              <a:t>÷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We can define “variable” as any string that matches the </a:t>
            </a:r>
            <a:r>
              <a:rPr lang="en-US" sz="2400" b="1" i="1" dirty="0">
                <a:solidFill>
                  <a:srgbClr val="FF0000"/>
                </a:solidFill>
                <a:latin typeface="Times-RomanSC"/>
              </a:rPr>
              <a:t>RE</a:t>
            </a:r>
            <a:r>
              <a:rPr lang="en-US" sz="2400" b="0" i="0" u="none" strike="noStrike" baseline="0" dirty="0">
                <a:latin typeface="Times-RomanSC"/>
              </a:rPr>
              <a:t>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Roman"/>
              </a:rPr>
              <a:t>[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a. . . z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Roman"/>
              </a:rPr>
              <a:t>] ([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a. . . z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Roman"/>
              </a:rPr>
              <a:t>] </a:t>
            </a:r>
            <a:r>
              <a:rPr lang="en-US" sz="2400" i="1" dirty="0">
                <a:solidFill>
                  <a:srgbClr val="FF0000"/>
                </a:solidFill>
                <a:latin typeface="MTSY"/>
              </a:rPr>
              <a:t>|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MTSY"/>
              </a:rPr>
              <a:t>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Roman"/>
              </a:rPr>
              <a:t>[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0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Roman"/>
              </a:rPr>
              <a:t>. . .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9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Roman"/>
              </a:rPr>
              <a:t>])*</a:t>
            </a:r>
            <a:r>
              <a:rPr lang="en-US" sz="2400" b="0" i="0" u="none" strike="noStrike" baseline="0" dirty="0">
                <a:latin typeface="Times-Roman"/>
              </a:rPr>
              <a:t>   (the lower case version of Algol’s identifier).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We can define an expression as follows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494AB86-7D1F-4A10-A468-770ED6103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64449"/>
              </p:ext>
            </p:extLst>
          </p:nvPr>
        </p:nvGraphicFramePr>
        <p:xfrm>
          <a:off x="973073" y="3429000"/>
          <a:ext cx="10245854" cy="87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Bitmap Image" r:id="rId3" imgW="5572080" imgH="476280" progId="PBrush">
                  <p:embed/>
                </p:oleObj>
              </mc:Choice>
              <mc:Fallback>
                <p:oleObj name="Bitmap Image" r:id="rId3" imgW="5572080" imgH="476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073" y="3429000"/>
                        <a:ext cx="10245854" cy="87571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62E59E-747E-4479-8B23-90849E3AECE8}"/>
              </a:ext>
            </a:extLst>
          </p:cNvPr>
          <p:cNvSpPr txBox="1"/>
          <p:nvPr/>
        </p:nvSpPr>
        <p:spPr>
          <a:xfrm>
            <a:off x="352084" y="4517172"/>
            <a:ext cx="1112051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This </a:t>
            </a:r>
            <a:r>
              <a:rPr lang="en-US" sz="2400" b="1" i="1" dirty="0">
                <a:solidFill>
                  <a:srgbClr val="FF0000"/>
                </a:solidFill>
                <a:latin typeface="Times-RomanSC"/>
              </a:rPr>
              <a:t>RE</a:t>
            </a:r>
            <a:r>
              <a:rPr lang="en-US" sz="2400" b="0" i="0" u="none" strike="noStrike" baseline="0" dirty="0">
                <a:latin typeface="Times-RomanS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matches </a:t>
            </a:r>
            <a:r>
              <a:rPr lang="en-US" sz="2400" b="1" i="1" dirty="0">
                <a:solidFill>
                  <a:srgbClr val="FF0000"/>
                </a:solidFill>
                <a:latin typeface="Times-RomanSC"/>
              </a:rPr>
              <a:t>“a + b × c” </a:t>
            </a:r>
            <a:r>
              <a:rPr lang="en-US" sz="2400" b="0" i="0" u="none" strike="noStrike" baseline="0" dirty="0">
                <a:latin typeface="Times-Roman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latin typeface="Times-RomanSC"/>
              </a:rPr>
              <a:t>“fee ÷ fie × foe”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in “</a:t>
            </a:r>
            <a:r>
              <a:rPr lang="en-US" sz="2400" b="0" i="0" u="none" strike="noStrike" baseline="0" dirty="0">
                <a:latin typeface="LetterGothic"/>
              </a:rPr>
              <a:t>a + b × c</a:t>
            </a:r>
            <a:r>
              <a:rPr lang="en-US" sz="2400" b="0" i="0" u="none" strike="noStrike" baseline="0" dirty="0">
                <a:latin typeface="Times-Roman"/>
              </a:rPr>
              <a:t>,” which operator executes first, the </a:t>
            </a:r>
            <a:r>
              <a:rPr lang="en-US" sz="2400" b="0" i="0" u="none" strike="noStrike" baseline="0" dirty="0">
                <a:latin typeface="LetterGothic"/>
              </a:rPr>
              <a:t>+ </a:t>
            </a:r>
            <a:r>
              <a:rPr lang="en-US" sz="2400" b="0" i="0" u="none" strike="noStrike" baseline="0" dirty="0">
                <a:latin typeface="Times-Roman"/>
              </a:rPr>
              <a:t>or the </a:t>
            </a:r>
            <a:r>
              <a:rPr lang="en-US" sz="2400" b="0" i="0" u="none" strike="noStrike" baseline="0" dirty="0">
                <a:latin typeface="LetterGothic"/>
              </a:rPr>
              <a:t>× </a:t>
            </a:r>
            <a:r>
              <a:rPr lang="en-US" sz="2400" b="0" i="0" u="none" strike="noStrike" baseline="0" dirty="0">
                <a:latin typeface="Times-Roman"/>
              </a:rPr>
              <a:t>? That is not mentioned by this 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So we need to add parenthesis in the 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950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AD6D4-4CA4-4478-8D8D-3C1D8F7D26BA}"/>
              </a:ext>
            </a:extLst>
          </p:cNvPr>
          <p:cNvSpPr txBox="1"/>
          <p:nvPr/>
        </p:nvSpPr>
        <p:spPr>
          <a:xfrm>
            <a:off x="0" y="0"/>
            <a:ext cx="24491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Expressing 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0EF8E-3330-4214-9137-36B6C9E31C00}"/>
              </a:ext>
            </a:extLst>
          </p:cNvPr>
          <p:cNvSpPr txBox="1"/>
          <p:nvPr/>
        </p:nvSpPr>
        <p:spPr>
          <a:xfrm>
            <a:off x="2717800" y="46166"/>
            <a:ext cx="31242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Myriad-Bold"/>
              </a:rPr>
              <a:t>Why Not Regular Expressions?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5D3AA25-7EC3-4635-8E9A-6BAADAF9A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741936"/>
              </p:ext>
            </p:extLst>
          </p:nvPr>
        </p:nvGraphicFramePr>
        <p:xfrm>
          <a:off x="719073" y="682925"/>
          <a:ext cx="10245854" cy="87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3" name="Bitmap Image" r:id="rId3" imgW="5572080" imgH="476280" progId="PBrush">
                  <p:embed/>
                </p:oleObj>
              </mc:Choice>
              <mc:Fallback>
                <p:oleObj name="Bitmap Image" r:id="rId3" imgW="5572080" imgH="47628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494AB86-7D1F-4A10-A468-770ED61039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073" y="682925"/>
                        <a:ext cx="10245854" cy="87571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CD22B64-9669-4493-A604-24D1DE086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47463"/>
              </p:ext>
            </p:extLst>
          </p:nvPr>
        </p:nvGraphicFramePr>
        <p:xfrm>
          <a:off x="1805423" y="2386701"/>
          <a:ext cx="6645403" cy="127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4" name="Bitmap Image" r:id="rId5" imgW="4352760" imgH="838080" progId="PBrush">
                  <p:embed/>
                </p:oleObj>
              </mc:Choice>
              <mc:Fallback>
                <p:oleObj name="Bitmap Image" r:id="rId5" imgW="4352760" imgH="838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5423" y="2386701"/>
                        <a:ext cx="6645403" cy="127963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1B99CA-EC68-429F-99B8-631FC3CE1100}"/>
              </a:ext>
            </a:extLst>
          </p:cNvPr>
          <p:cNvSpPr txBox="1"/>
          <p:nvPr/>
        </p:nvSpPr>
        <p:spPr>
          <a:xfrm>
            <a:off x="467843" y="1510987"/>
            <a:ext cx="114182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</a:t>
            </a:r>
            <a:r>
              <a:rPr lang="en-US" sz="2400" b="0" i="1" u="none" strike="noStrike" baseline="0" dirty="0">
                <a:latin typeface="Times-Roman"/>
              </a:rPr>
              <a:t>RE</a:t>
            </a:r>
            <a:r>
              <a:rPr lang="en-US" sz="2400" b="0" i="0" u="none" strike="noStrike" baseline="0" dirty="0">
                <a:latin typeface="Times-Roman"/>
              </a:rPr>
              <a:t> to represent an expression enclosed by parenthesis is below, the expression starts with a ‘</a:t>
            </a:r>
            <a:r>
              <a:rPr lang="en-US" sz="2400" b="0" i="0" u="sng" strike="noStrike" baseline="0" dirty="0">
                <a:latin typeface="Times-Roman"/>
              </a:rPr>
              <a:t>(</a:t>
            </a:r>
            <a:r>
              <a:rPr lang="en-US" sz="2400" b="0" i="0" u="none" strike="noStrike" baseline="0" dirty="0">
                <a:latin typeface="Times-Roman"/>
              </a:rPr>
              <a:t>’,  and ends with ‘</a:t>
            </a:r>
            <a:r>
              <a:rPr lang="en-US" sz="2400" b="0" i="0" u="sng" strike="noStrike" baseline="0" dirty="0">
                <a:latin typeface="Times-Roman"/>
              </a:rPr>
              <a:t>)</a:t>
            </a:r>
            <a:r>
              <a:rPr lang="en-US" sz="2400" b="0" i="0" strike="noStrike" baseline="0" dirty="0">
                <a:latin typeface="Times-Roman"/>
              </a:rPr>
              <a:t>’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0BB1A-23CA-481B-8513-7CBA6043A23F}"/>
              </a:ext>
            </a:extLst>
          </p:cNvPr>
          <p:cNvSpPr txBox="1"/>
          <p:nvPr/>
        </p:nvSpPr>
        <p:spPr>
          <a:xfrm>
            <a:off x="467842" y="3657544"/>
            <a:ext cx="11418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above RE, still not have parentheses to denote the operator precedence.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internal instances of </a:t>
            </a:r>
            <a:r>
              <a:rPr lang="en-US" sz="2400" b="1" i="0" u="sng" strike="noStrike" baseline="0" dirty="0">
                <a:solidFill>
                  <a:srgbClr val="FF0000"/>
                </a:solidFill>
                <a:latin typeface="Times-Roman"/>
              </a:rPr>
              <a:t>(</a:t>
            </a:r>
            <a:r>
              <a:rPr lang="en-US" sz="2400" b="0" i="0" u="none" strike="noStrike" baseline="0" dirty="0">
                <a:latin typeface="Times-Roman"/>
              </a:rPr>
              <a:t> all occur before a variable; similarly, the internal instances of </a:t>
            </a:r>
            <a:r>
              <a:rPr lang="en-US" sz="2400" b="1" u="sng" dirty="0">
                <a:solidFill>
                  <a:srgbClr val="FF0000"/>
                </a:solidFill>
                <a:latin typeface="Times-Roman"/>
              </a:rPr>
              <a:t>)</a:t>
            </a:r>
            <a:r>
              <a:rPr lang="en-US" sz="2400" b="0" i="0" u="none" strike="noStrike" baseline="0" dirty="0">
                <a:latin typeface="Times-Roman"/>
              </a:rPr>
              <a:t> all occur after a variable. This observation suggests the following RE:</a:t>
            </a:r>
            <a:endParaRPr lang="en-US" sz="24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28D024B-B819-4674-B69E-7BEF2C370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096131"/>
              </p:ext>
            </p:extLst>
          </p:nvPr>
        </p:nvGraphicFramePr>
        <p:xfrm>
          <a:off x="1492018" y="5327348"/>
          <a:ext cx="7272211" cy="108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5" name="Bitmap Image" r:id="rId7" imgW="4400640" imgH="657360" progId="PBrush">
                  <p:embed/>
                </p:oleObj>
              </mc:Choice>
              <mc:Fallback>
                <p:oleObj name="Bitmap Image" r:id="rId7" imgW="4400640" imgH="65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2018" y="5327348"/>
                        <a:ext cx="7272211" cy="108610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10911A-10F5-4869-8481-DE3CC9FF92A1}"/>
              </a:ext>
            </a:extLst>
          </p:cNvPr>
          <p:cNvSpPr txBox="1"/>
          <p:nvPr/>
        </p:nvSpPr>
        <p:spPr>
          <a:xfrm>
            <a:off x="1162964" y="6454126"/>
            <a:ext cx="614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Notice that we simply moved the final</a:t>
            </a:r>
            <a:r>
              <a:rPr lang="en-US" sz="1800" b="0" i="0" u="sng" strike="noStrike" baseline="0" dirty="0">
                <a:latin typeface="Times-Roman"/>
              </a:rPr>
              <a:t> ) </a:t>
            </a:r>
            <a:r>
              <a:rPr lang="en-US" sz="1800" b="0" i="0" u="none" strike="noStrike" baseline="0" dirty="0">
                <a:latin typeface="Times-Roman"/>
              </a:rPr>
              <a:t>inside the closure.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6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6440</Words>
  <Application>Microsoft Office PowerPoint</Application>
  <PresentationFormat>Widescreen</PresentationFormat>
  <Paragraphs>671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8" baseType="lpstr">
      <vt:lpstr>Arial</vt:lpstr>
      <vt:lpstr>ArialMT</vt:lpstr>
      <vt:lpstr>Calibri</vt:lpstr>
      <vt:lpstr>Calibri Light</vt:lpstr>
      <vt:lpstr>Cambria Math</vt:lpstr>
      <vt:lpstr>LetterGothic</vt:lpstr>
      <vt:lpstr>LetterGothic-Slant_167</vt:lpstr>
      <vt:lpstr>MTSY</vt:lpstr>
      <vt:lpstr>Myriad-Bold</vt:lpstr>
      <vt:lpstr>Myriad-BoldItalic</vt:lpstr>
      <vt:lpstr>Nunito</vt:lpstr>
      <vt:lpstr>RMTMI</vt:lpstr>
      <vt:lpstr>Times New Roman</vt:lpstr>
      <vt:lpstr>Times-Bold</vt:lpstr>
      <vt:lpstr>Times-Italic</vt:lpstr>
      <vt:lpstr>Times-Roman</vt:lpstr>
      <vt:lpstr>Times-RomanSC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Jeyakumar G (CSE)</dc:creator>
  <cp:lastModifiedBy>Dr. Jeyakumar G (CSE)</cp:lastModifiedBy>
  <cp:revision>129</cp:revision>
  <dcterms:created xsi:type="dcterms:W3CDTF">2022-08-01T07:24:29Z</dcterms:created>
  <dcterms:modified xsi:type="dcterms:W3CDTF">2022-08-23T07:32:17Z</dcterms:modified>
</cp:coreProperties>
</file>