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6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07:09:0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11912,'0'0'1552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07:09:0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9760,'0'0'1416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07:09:0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5816,'0'0'0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07:09:0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6088,'0'0'0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6T07:09:1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12184,'0'0'0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B11D-0BC4-40F5-89DC-99FDEB56099D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A77C-24E5-458B-B42B-41E2BD156D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77C-24E5-458B-B42B-41E2BD156DA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77C-24E5-458B-B42B-41E2BD156DA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77C-24E5-458B-B42B-41E2BD156DA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8A77C-24E5-458B-B42B-41E2BD156DA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872C-F2D2-46DC-9FA9-83B9A1006F46}" type="datetimeFigureOut">
              <a:rPr lang="en-US" smtClean="0"/>
              <a:pPr/>
              <a:t>3/26/2021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77FB-14CA-40D6-A3A9-D317145BA8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lvl="3">
              <a:buNone/>
            </a:pPr>
            <a:r>
              <a:rPr lang="en-US" sz="3200" dirty="0"/>
              <a:t>E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>
                <a:sym typeface="Wingdings" pitchFamily="2" charset="2"/>
              </a:rPr>
              <a:t>aA</a:t>
            </a:r>
            <a:r>
              <a:rPr lang="en-US" sz="3200" dirty="0">
                <a:sym typeface="Wingdings" pitchFamily="2" charset="2"/>
              </a:rPr>
              <a:t> | (E)</a:t>
            </a: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 lvl="3">
              <a:buNone/>
            </a:pP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A  +E | *E | </a:t>
            </a:r>
            <a:r>
              <a:rPr lang="el-GR" sz="3200" dirty="0">
                <a:latin typeface="Times New Roman"/>
                <a:cs typeface="Times New Roman"/>
                <a:sym typeface="Wingdings" pitchFamily="2" charset="2"/>
              </a:rPr>
              <a:t>ε</a:t>
            </a:r>
            <a:br>
              <a:rPr lang="en-US" sz="3200" dirty="0">
                <a:latin typeface="Times New Roman"/>
                <a:cs typeface="Times New Roman"/>
                <a:sym typeface="Wingdings" pitchFamily="2" charset="2"/>
              </a:rPr>
            </a:b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3714752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First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Follow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a, (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$,  )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+,</a:t>
                      </a:r>
                      <a:r>
                        <a:rPr lang="en-US" sz="3200" baseline="0" dirty="0"/>
                        <a:t> * ,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$,  )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0"/>
            <a:ext cx="8229600" cy="582594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Recursive Descent parser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0" y="571480"/>
          <a:ext cx="9144000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200" dirty="0"/>
                        <a:t>T()</a:t>
                      </a:r>
                    </a:p>
                    <a:p>
                      <a:r>
                        <a:rPr lang="en-US" sz="3600" dirty="0"/>
                        <a:t>   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‘a‘)                              </a:t>
                      </a:r>
                      <a:r>
                        <a:rPr lang="en-US" sz="2400" dirty="0"/>
                        <a:t>//T 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 </a:t>
                      </a:r>
                      <a:r>
                        <a:rPr lang="en-US" sz="2400" baseline="0" dirty="0" err="1">
                          <a:sym typeface="Wingdings" pitchFamily="2" charset="2"/>
                        </a:rPr>
                        <a:t>aS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S();</a:t>
                      </a:r>
                      <a:endParaRPr 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‘b’)                      </a:t>
                      </a:r>
                      <a:r>
                        <a:rPr lang="en-US" sz="2400" dirty="0"/>
                        <a:t>//T 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 </a:t>
                      </a:r>
                      <a:r>
                        <a:rPr lang="en-US" sz="2400" baseline="0" dirty="0" err="1">
                          <a:sym typeface="Wingdings" pitchFamily="2" charset="2"/>
                        </a:rPr>
                        <a:t>baT</a:t>
                      </a:r>
                      <a:endParaRPr lang="en-US" sz="240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‘a’)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then   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T()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else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else  if (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‘$’  or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‘#’ or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‘!’)        </a:t>
                      </a:r>
                      <a:r>
                        <a:rPr lang="en-US" sz="2400" dirty="0"/>
                        <a:t>//T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  </a:t>
                      </a:r>
                      <a:r>
                        <a:rPr lang="el-GR" sz="24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then  return true;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else  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Fail()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IN" sz="3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0"/>
            <a:ext cx="8229600" cy="582594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Recursive Descent parser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0" y="571480"/>
          <a:ext cx="9144000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200" dirty="0"/>
                        <a:t>U()</a:t>
                      </a:r>
                    </a:p>
                    <a:p>
                      <a:r>
                        <a:rPr lang="en-US" sz="3600" dirty="0"/>
                        <a:t>   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‘#‘)                        </a:t>
                      </a:r>
                      <a:r>
                        <a:rPr lang="en-US" sz="2400" dirty="0"/>
                        <a:t>//U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  </a:t>
                      </a:r>
                      <a:r>
                        <a:rPr lang="en-US" sz="2800" baseline="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#</a:t>
                      </a:r>
                      <a:r>
                        <a:rPr lang="en-US" sz="2800" baseline="0" dirty="0" err="1">
                          <a:latin typeface="Times New Roman"/>
                          <a:cs typeface="Times New Roman"/>
                          <a:sym typeface="Wingdings" pitchFamily="2" charset="2"/>
                        </a:rPr>
                        <a:t>aTU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‘a’)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T())</a:t>
                      </a:r>
                    </a:p>
                    <a:p>
                      <a:r>
                        <a:rPr lang="en-US" sz="2400" b="1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lang="en-US" sz="2400" b="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then return </a:t>
                      </a:r>
                      <a:r>
                        <a:rPr lang="en-US" sz="2400" b="1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U();</a:t>
                      </a:r>
                      <a:endParaRPr lang="en-US" sz="24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else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</a:p>
                    <a:p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else  if (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‘!’)                      </a:t>
                      </a:r>
                      <a:r>
                        <a:rPr lang="en-US" sz="2400" dirty="0"/>
                        <a:t>//U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  </a:t>
                      </a:r>
                      <a:r>
                        <a:rPr lang="el-GR" sz="24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then  return true;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else  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Fail()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IN" sz="3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Tutorial-3</a:t>
            </a:r>
            <a:br>
              <a:rPr lang="en-US" dirty="0"/>
            </a:br>
            <a:r>
              <a:rPr lang="en-US" dirty="0"/>
              <a:t>Construct LL(1) Parser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-A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2174874"/>
            <a:ext cx="4497388" cy="46831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/>
              <a:t>S → 0 | 1 S A </a:t>
            </a:r>
          </a:p>
          <a:p>
            <a:pPr>
              <a:buNone/>
            </a:pPr>
            <a:r>
              <a:rPr lang="en-IN" sz="3200" dirty="0"/>
              <a:t>A→ 2 S 3 | B 3 </a:t>
            </a:r>
          </a:p>
          <a:p>
            <a:pPr>
              <a:buNone/>
            </a:pPr>
            <a:r>
              <a:rPr lang="en-IN" sz="3200" dirty="0"/>
              <a:t>B → S B | </a:t>
            </a:r>
            <a:r>
              <a:rPr lang="el-GR" sz="3200" dirty="0"/>
              <a:t>ϵ</a:t>
            </a:r>
            <a:endParaRPr lang="en-US" sz="3200" dirty="0"/>
          </a:p>
          <a:p>
            <a:pPr>
              <a:buNone/>
            </a:pPr>
            <a:endParaRPr lang="pt-BR" sz="3200" dirty="0"/>
          </a:p>
          <a:p>
            <a:pPr>
              <a:buNone/>
            </a:pPr>
            <a:endParaRPr lang="pt-BR" sz="3200" dirty="0"/>
          </a:p>
          <a:p>
            <a:pPr>
              <a:buNone/>
            </a:pPr>
            <a:r>
              <a:rPr lang="pt-BR" sz="3200" dirty="0"/>
              <a:t>Validate Input:</a:t>
            </a:r>
            <a:r>
              <a:rPr lang="en-IN" sz="3200" dirty="0"/>
              <a:t> </a:t>
            </a:r>
          </a:p>
          <a:p>
            <a:pPr>
              <a:buNone/>
            </a:pPr>
            <a:r>
              <a:rPr lang="en-IN" sz="3200" dirty="0"/>
              <a:t>     1 1 0 2 0 3 0 1 0 3 3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SET-B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498975" cy="46831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/>
              <a:t>P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{ L } $</a:t>
            </a:r>
          </a:p>
          <a:p>
            <a:pPr>
              <a:buNone/>
            </a:pPr>
            <a:r>
              <a:rPr lang="en-IN" sz="2800" dirty="0"/>
              <a:t>L 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S L  | epsilon</a:t>
            </a:r>
          </a:p>
          <a:p>
            <a:pPr>
              <a:buNone/>
            </a:pPr>
            <a:r>
              <a:rPr lang="en-IN" sz="2800" dirty="0"/>
              <a:t>S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if   t  {  L }  </a:t>
            </a:r>
          </a:p>
          <a:p>
            <a:pPr>
              <a:buNone/>
            </a:pPr>
            <a:r>
              <a:rPr lang="en-IN" sz="2800" dirty="0"/>
              <a:t>        |  while  t  { L } </a:t>
            </a:r>
          </a:p>
          <a:p>
            <a:pPr>
              <a:buNone/>
            </a:pPr>
            <a:r>
              <a:rPr lang="en-IN" sz="2800" dirty="0"/>
              <a:t>         | id   = num ;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pt-BR" sz="3600" dirty="0"/>
              <a:t>Validate Input:</a:t>
            </a:r>
            <a:r>
              <a:rPr lang="en-IN" sz="3600" dirty="0"/>
              <a:t> </a:t>
            </a:r>
          </a:p>
          <a:p>
            <a:pPr>
              <a:buNone/>
            </a:pPr>
            <a:r>
              <a:rPr lang="en-US" sz="3200" dirty="0"/>
              <a:t>{  if t  { id = num ; } } $</a:t>
            </a:r>
            <a:endParaRPr lang="en-IN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Tutorial-3</a:t>
            </a:r>
            <a:br>
              <a:rPr lang="en-US" dirty="0"/>
            </a:br>
            <a:r>
              <a:rPr lang="en-US" dirty="0"/>
              <a:t>Construct LL(1) Parser – SET A </a:t>
            </a:r>
            <a:r>
              <a:rPr lang="en-US" dirty="0" err="1"/>
              <a:t>soln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2828916" cy="304324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3200" dirty="0"/>
              <a:t>S → 0 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S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sz="3200" dirty="0"/>
              <a:t> 1 S A 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3200" dirty="0"/>
              <a:t>A→ 2 S 3 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sz="3200" dirty="0"/>
              <a:t> B 3 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3200" dirty="0"/>
              <a:t>B → S B 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B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sz="3200" dirty="0"/>
              <a:t> </a:t>
            </a:r>
            <a:r>
              <a:rPr lang="el-GR" sz="3200" dirty="0"/>
              <a:t>ϵ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2" y="1643050"/>
          <a:ext cx="38576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0,1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$,</a:t>
                      </a:r>
                      <a:r>
                        <a:rPr lang="en-US" sz="2800" baseline="0" dirty="0"/>
                        <a:t> 2,0,1,3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2, 0,1,</a:t>
                      </a:r>
                      <a:r>
                        <a:rPr lang="el-GR" sz="2800" dirty="0">
                          <a:latin typeface="Times New Roman"/>
                          <a:cs typeface="Times New Roman"/>
                        </a:rPr>
                        <a:t>ε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$,</a:t>
                      </a:r>
                      <a:r>
                        <a:rPr lang="en-US" sz="2800" baseline="0" dirty="0"/>
                        <a:t> 2,0,1,3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0,1,</a:t>
                      </a:r>
                      <a:r>
                        <a:rPr lang="el-GR" sz="2800" dirty="0">
                          <a:latin typeface="Times New Roman"/>
                          <a:cs typeface="Times New Roman"/>
                        </a:rPr>
                        <a:t>ε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5720" y="4786322"/>
          <a:ext cx="86439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S →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None/>
                      </a:pPr>
                      <a:r>
                        <a:rPr lang="en-IN" sz="2400" dirty="0"/>
                        <a:t>S </a:t>
                      </a:r>
                      <a:r>
                        <a:rPr lang="en-IN" sz="2400" dirty="0">
                          <a:sym typeface="Wingdings" pitchFamily="2" charset="2"/>
                        </a:rPr>
                        <a:t></a:t>
                      </a:r>
                      <a:r>
                        <a:rPr lang="en-IN" sz="2400" dirty="0"/>
                        <a:t> 1 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</a:t>
                      </a:r>
                      <a:r>
                        <a:rPr lang="en-IN" sz="2400" dirty="0">
                          <a:sym typeface="Wingdings" pitchFamily="2" charset="2"/>
                        </a:rPr>
                        <a:t></a:t>
                      </a:r>
                      <a:r>
                        <a:rPr lang="en-IN" sz="2400" dirty="0"/>
                        <a:t> B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</a:t>
                      </a:r>
                      <a:r>
                        <a:rPr lang="en-IN" sz="2400" dirty="0">
                          <a:sym typeface="Wingdings" pitchFamily="2" charset="2"/>
                        </a:rPr>
                        <a:t></a:t>
                      </a:r>
                      <a:r>
                        <a:rPr lang="en-IN" sz="2400" dirty="0"/>
                        <a:t> B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None/>
                      </a:pPr>
                      <a:r>
                        <a:rPr lang="en-IN" sz="2400" dirty="0"/>
                        <a:t>A→ 2 S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</a:t>
                      </a:r>
                      <a:r>
                        <a:rPr lang="en-IN" sz="2400" dirty="0">
                          <a:sym typeface="Wingdings" pitchFamily="2" charset="2"/>
                        </a:rPr>
                        <a:t></a:t>
                      </a:r>
                      <a:r>
                        <a:rPr lang="en-IN" sz="2400" dirty="0"/>
                        <a:t> 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B → S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B → S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B </a:t>
                      </a:r>
                      <a:r>
                        <a:rPr lang="en-IN" sz="2400" dirty="0">
                          <a:sym typeface="Wingdings" pitchFamily="2" charset="2"/>
                        </a:rPr>
                        <a:t></a:t>
                      </a:r>
                      <a:r>
                        <a:rPr lang="en-IN" sz="2400" dirty="0"/>
                        <a:t> </a:t>
                      </a:r>
                      <a:r>
                        <a:rPr lang="el-GR" sz="2400" dirty="0"/>
                        <a:t>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00562" y="3929066"/>
            <a:ext cx="4071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Multiple entries in parse table, hence the </a:t>
            </a:r>
            <a:r>
              <a:rPr lang="en-US" sz="2000" b="1" dirty="0">
                <a:solidFill>
                  <a:srgbClr val="FF0000"/>
                </a:solidFill>
              </a:rPr>
              <a:t>grammar is LL(1).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Tutorial-3</a:t>
            </a:r>
            <a:br>
              <a:rPr lang="en-US" dirty="0"/>
            </a:br>
            <a:r>
              <a:rPr lang="en-US" dirty="0"/>
              <a:t>Construct LL(1) Parser– SET B </a:t>
            </a:r>
            <a:r>
              <a:rPr lang="en-US" dirty="0" err="1"/>
              <a:t>soln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3757610" cy="225742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{ L } $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 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S L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 </a:t>
            </a:r>
            <a:r>
              <a:rPr lang="en-IN" sz="2800" dirty="0">
                <a:sym typeface="Wingdings" pitchFamily="2" charset="2"/>
              </a:rPr>
              <a:t></a:t>
            </a:r>
            <a:r>
              <a:rPr lang="en-IN" sz="2800" dirty="0"/>
              <a:t> epsilon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 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 if   t  {  L }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  </a:t>
            </a:r>
            <a:r>
              <a:rPr lang="en-IN" sz="2800" dirty="0">
                <a:sym typeface="Wingdings" pitchFamily="2" charset="2"/>
              </a:rPr>
              <a:t></a:t>
            </a:r>
            <a:r>
              <a:rPr lang="en-IN" sz="2800" dirty="0"/>
              <a:t>while  t  { L }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  </a:t>
            </a:r>
            <a:r>
              <a:rPr lang="en-IN" sz="2800" dirty="0">
                <a:sym typeface="Wingdings" pitchFamily="2" charset="2"/>
              </a:rPr>
              <a:t> </a:t>
            </a:r>
            <a:r>
              <a:rPr lang="en-IN" sz="2800" dirty="0"/>
              <a:t>id   = num ;</a:t>
            </a:r>
          </a:p>
          <a:p>
            <a:pPr>
              <a:buNone/>
            </a:pPr>
            <a:endParaRPr lang="en-IN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57686" y="1500174"/>
          <a:ext cx="478631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{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If, while, id, </a:t>
                      </a:r>
                      <a:r>
                        <a:rPr lang="el-GR" sz="2800" dirty="0">
                          <a:latin typeface="Times New Roman"/>
                          <a:cs typeface="Times New Roman"/>
                        </a:rPr>
                        <a:t>ε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}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If, while, id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If, while, id,</a:t>
                      </a:r>
                      <a:r>
                        <a:rPr lang="en-US" sz="2800" baseline="0" dirty="0"/>
                        <a:t> }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5721" y="4786322"/>
          <a:ext cx="80010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0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5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5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}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while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None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None/>
                      </a:pPr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00562" y="3929066"/>
            <a:ext cx="4071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Multiple entries in parse table, hence the </a:t>
            </a:r>
            <a:r>
              <a:rPr lang="en-US" sz="2000" b="1" dirty="0">
                <a:solidFill>
                  <a:srgbClr val="FF0000"/>
                </a:solidFill>
              </a:rPr>
              <a:t>grammar is LL(1).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330778"/>
              </p:ext>
            </p:extLst>
          </p:nvPr>
        </p:nvGraphicFramePr>
        <p:xfrm>
          <a:off x="-36512" y="571480"/>
          <a:ext cx="9180512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600" dirty="0"/>
                        <a:t>E()</a:t>
                      </a:r>
                    </a:p>
                    <a:p>
                      <a:r>
                        <a:rPr lang="en-US" sz="3600" dirty="0"/>
                        <a:t>   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‘a ‘)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  token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return 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A()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‘(‘  )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token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if (E())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then  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‘)‘  )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then return true;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else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</a:p>
                    <a:p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else  if (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‘$’ )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then  next compilation step;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else  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Fail()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IN" sz="3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571480"/>
          <a:ext cx="9144000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600" dirty="0"/>
                        <a:t>A()</a:t>
                      </a:r>
                    </a:p>
                    <a:p>
                      <a:r>
                        <a:rPr lang="en-US" sz="3600" dirty="0"/>
                        <a:t>    i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‘+ ‘)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E()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‘*‘  )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then   return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E()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else  if (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 = ‘$ ‘   or token = ‘)’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then</a:t>
                      </a:r>
                      <a:r>
                        <a:rPr lang="en-US" sz="2400" i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else   </a:t>
                      </a:r>
                      <a:r>
                        <a:rPr lang="en-US" sz="24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Fail() ; </a:t>
                      </a:r>
                      <a:endParaRPr lang="en-IN" sz="3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65496"/>
              </p:ext>
            </p:extLst>
          </p:nvPr>
        </p:nvGraphicFramePr>
        <p:xfrm>
          <a:off x="-14114" y="764704"/>
          <a:ext cx="9036496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600" b="1" i="1" dirty="0"/>
                        <a:t>Fail()</a:t>
                      </a:r>
                      <a:endParaRPr lang="en-IN" sz="3600" dirty="0"/>
                    </a:p>
                    <a:p>
                      <a:r>
                        <a:rPr lang="en-US" sz="3600" b="1" i="1" dirty="0"/>
                        <a:t>   </a:t>
                      </a:r>
                      <a:r>
                        <a:rPr lang="en-US" sz="3600" i="1" dirty="0"/>
                        <a:t>report syntax error;</a:t>
                      </a:r>
                      <a:endParaRPr lang="en-IN" sz="3600" dirty="0"/>
                    </a:p>
                    <a:p>
                      <a:r>
                        <a:rPr lang="en-US" sz="3600" i="1" dirty="0"/>
                        <a:t>    attempt error recovery or exit;</a:t>
                      </a:r>
                    </a:p>
                    <a:p>
                      <a:endParaRPr lang="en-US" sz="3600" i="1" dirty="0"/>
                    </a:p>
                    <a:p>
                      <a:endParaRPr lang="en-US" sz="3600" i="1" dirty="0"/>
                    </a:p>
                    <a:p>
                      <a:endParaRPr lang="en-US" sz="3600" i="1" dirty="0"/>
                    </a:p>
                    <a:p>
                      <a:r>
                        <a:rPr lang="en-US" sz="3600" i="1" dirty="0"/>
                        <a:t>Input:   a  +  a  $</a:t>
                      </a:r>
                    </a:p>
                    <a:p>
                      <a:endParaRPr lang="en-US" sz="3600" i="1" dirty="0"/>
                    </a:p>
                    <a:p>
                      <a:r>
                        <a:rPr lang="en-US" sz="3600" i="1" dirty="0"/>
                        <a:t>Visit</a:t>
                      </a:r>
                      <a:r>
                        <a:rPr lang="en-US" sz="3600" i="1" baseline="0" dirty="0"/>
                        <a:t> E() </a:t>
                      </a:r>
                      <a:r>
                        <a:rPr lang="en-US" sz="3600" i="1" baseline="0" dirty="0">
                          <a:sym typeface="Wingdings" pitchFamily="2" charset="2"/>
                        </a:rPr>
                        <a:t> match(a)  Visit A()  match(+)  visit E()  match (a)  visit A()  match($)  return true  exit E()  exit A()  exit E()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9132BE-729D-4A90-8FD0-48BED7740FF0}"/>
                  </a:ext>
                </a:extLst>
              </p14:cNvPr>
              <p14:cNvContentPartPr/>
              <p14:nvPr/>
            </p14:nvContentPartPr>
            <p14:xfrm>
              <a:off x="2405055" y="682450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9132BE-729D-4A90-8FD0-48BED7740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6055" y="6815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EB0A46-C4EA-4467-B601-C46C680CC2CD}"/>
                  </a:ext>
                </a:extLst>
              </p14:cNvPr>
              <p14:cNvContentPartPr/>
              <p14:nvPr/>
            </p14:nvContentPartPr>
            <p14:xfrm>
              <a:off x="3988335" y="674926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EB0A46-C4EA-4467-B601-C46C680CC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9335" y="6740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713C24-61C3-4106-9F97-3DAD4BF73859}"/>
                  </a:ext>
                </a:extLst>
              </p14:cNvPr>
              <p14:cNvContentPartPr/>
              <p14:nvPr/>
            </p14:nvContentPartPr>
            <p14:xfrm>
              <a:off x="5997495" y="672478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713C24-61C3-4106-9F97-3DAD4BF738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8495" y="67161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4C2879-9AA4-462B-BD9B-A85F9C6E4D36}"/>
                  </a:ext>
                </a:extLst>
              </p14:cNvPr>
              <p14:cNvContentPartPr/>
              <p14:nvPr/>
            </p14:nvContentPartPr>
            <p14:xfrm>
              <a:off x="8043015" y="668050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4C2879-9AA4-462B-BD9B-A85F9C6E4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4375" y="6671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789A34-274B-482E-9136-BED584306396}"/>
                  </a:ext>
                </a:extLst>
              </p14:cNvPr>
              <p14:cNvContentPartPr/>
              <p14:nvPr/>
            </p14:nvContentPartPr>
            <p14:xfrm>
              <a:off x="3933255" y="444058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789A34-274B-482E-9136-BED584306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255" y="44319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en-US" dirty="0"/>
              <a:t>Grammar</a:t>
            </a:r>
          </a:p>
          <a:p>
            <a:pPr lvl="3">
              <a:buNone/>
            </a:pPr>
            <a:r>
              <a:rPr lang="en-US" sz="3200" dirty="0">
                <a:sym typeface="Wingdings" pitchFamily="2" charset="2"/>
              </a:rPr>
              <a:t>Goal List</a:t>
            </a: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 lvl="3">
              <a:buNone/>
            </a:pP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List  Pair List | </a:t>
            </a:r>
            <a:r>
              <a:rPr lang="el-GR" sz="3200" dirty="0">
                <a:latin typeface="Times New Roman"/>
                <a:cs typeface="Times New Roman"/>
                <a:sym typeface="Wingdings" pitchFamily="2" charset="2"/>
              </a:rPr>
              <a:t>ε</a:t>
            </a: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 lvl="3">
              <a:buNone/>
            </a:pP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Pair  LP  List  RP</a:t>
            </a:r>
            <a:br>
              <a:rPr lang="en-US" sz="3200" dirty="0">
                <a:latin typeface="Times New Roman"/>
                <a:cs typeface="Times New Roman"/>
                <a:sym typeface="Wingdings" pitchFamily="2" charset="2"/>
              </a:rPr>
            </a:b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3929066"/>
          <a:ext cx="6096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First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Follow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Goal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LP,</a:t>
                      </a:r>
                      <a:r>
                        <a:rPr lang="en-US" sz="3200" baseline="0" dirty="0"/>
                        <a:t>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List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LP,</a:t>
                      </a:r>
                      <a:r>
                        <a:rPr lang="en-US" sz="3200" baseline="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RP, $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Pair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LP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LP, RP, $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0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Recursive Descent parser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0" y="571480"/>
          <a:ext cx="9144000" cy="642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710">
                <a:tc>
                  <a:txBody>
                    <a:bodyPr/>
                    <a:lstStyle/>
                    <a:p>
                      <a:r>
                        <a:rPr lang="en-US" sz="3600" dirty="0"/>
                        <a:t>Goal()</a:t>
                      </a:r>
                    </a:p>
                    <a:p>
                      <a:r>
                        <a:rPr lang="en-US" sz="3600" dirty="0"/>
                        <a:t>   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“LP”)             </a:t>
                      </a:r>
                      <a:r>
                        <a:rPr lang="en-US" sz="1800" dirty="0"/>
                        <a:t>//Goal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 List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then return 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List()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‘$‘  )</a:t>
                      </a: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next compilation step;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else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List()  </a:t>
                      </a:r>
                    </a:p>
                    <a:p>
                      <a:pPr lvl="1"/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if (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“LP”)                      </a:t>
                      </a:r>
                      <a:r>
                        <a:rPr lang="en-US" sz="2000" dirty="0"/>
                        <a:t>//List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 Pair List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then if  (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Pair())</a:t>
                      </a:r>
                    </a:p>
                    <a:p>
                      <a:pPr lvl="1"/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20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then return </a:t>
                      </a:r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List();</a:t>
                      </a:r>
                    </a:p>
                    <a:p>
                      <a:pPr lvl="1"/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20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 </a:t>
                      </a:r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“$”  or  token ==</a:t>
                      </a:r>
                      <a:r>
                        <a:rPr lang="en-US" sz="20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“RP”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          </a:t>
                      </a:r>
                      <a:r>
                        <a:rPr lang="en-US" sz="2000" dirty="0"/>
                        <a:t>//List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  </a:t>
                      </a:r>
                      <a:r>
                        <a:rPr lang="el-GR" sz="20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US" sz="200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return</a:t>
                      </a:r>
                      <a:r>
                        <a:rPr lang="en-US" sz="20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else   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 ;</a:t>
                      </a: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0"/>
            <a:ext cx="8229600" cy="582594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Recursive Descent parser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0" y="571481"/>
          <a:ext cx="9144000" cy="6273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2118">
                <a:tc>
                  <a:txBody>
                    <a:bodyPr/>
                    <a:lstStyle/>
                    <a:p>
                      <a:r>
                        <a:rPr lang="en-US" sz="3600" dirty="0"/>
                        <a:t>Pair()</a:t>
                      </a:r>
                    </a:p>
                    <a:p>
                      <a:r>
                        <a:rPr lang="en-US" sz="3600" dirty="0"/>
                        <a:t>   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“LP”)                       </a:t>
                      </a:r>
                      <a:r>
                        <a:rPr lang="en-US" sz="1800" dirty="0"/>
                        <a:t>//Pair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 LP  List   RP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token 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24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List()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then if (token == “RP”)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then token 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lang="en-US" sz="2400" i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next_token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();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                      return true;</a:t>
                      </a: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                               else </a:t>
                      </a:r>
                      <a:r>
                        <a:rPr lang="en-US" sz="24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Fail();</a:t>
                      </a:r>
                      <a:endParaRPr lang="en-US" sz="24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else 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</a:p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4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 ; </a:t>
                      </a:r>
                      <a:endParaRPr lang="en-IN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673">
                <a:tc>
                  <a:txBody>
                    <a:bodyPr/>
                    <a:lstStyle/>
                    <a:p>
                      <a:r>
                        <a:rPr lang="en-US" sz="3600" b="1" i="1" dirty="0"/>
                        <a:t>Fail()</a:t>
                      </a:r>
                      <a:endParaRPr lang="en-IN" sz="3600" dirty="0"/>
                    </a:p>
                    <a:p>
                      <a:r>
                        <a:rPr lang="en-US" sz="3600" b="1" i="1" dirty="0"/>
                        <a:t>   </a:t>
                      </a:r>
                      <a:r>
                        <a:rPr lang="en-US" sz="3600" i="1" dirty="0"/>
                        <a:t>report syntax error;</a:t>
                      </a:r>
                      <a:endParaRPr lang="en-IN" sz="3600" dirty="0"/>
                    </a:p>
                    <a:p>
                      <a:r>
                        <a:rPr lang="en-US" sz="3600" i="1" dirty="0"/>
                        <a:t>    attempt error recovery or exit;</a:t>
                      </a:r>
                      <a:endParaRPr lang="en-IN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en-US" dirty="0"/>
              <a:t>Grammar</a:t>
            </a:r>
          </a:p>
          <a:p>
            <a:pPr lvl="3">
              <a:buNone/>
            </a:pPr>
            <a:r>
              <a:rPr lang="en-US" sz="3200" dirty="0">
                <a:sym typeface="Wingdings" pitchFamily="2" charset="2"/>
              </a:rPr>
              <a:t>S %</a:t>
            </a:r>
            <a:r>
              <a:rPr lang="en-US" sz="3200" dirty="0" err="1">
                <a:sym typeface="Wingdings" pitchFamily="2" charset="2"/>
              </a:rPr>
              <a:t>aT</a:t>
            </a:r>
            <a:r>
              <a:rPr lang="en-US" sz="3200" dirty="0">
                <a:sym typeface="Wingdings" pitchFamily="2" charset="2"/>
              </a:rPr>
              <a:t> | U!</a:t>
            </a: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 lvl="3">
              <a:buNone/>
            </a:pP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T </a:t>
            </a:r>
            <a:r>
              <a:rPr lang="en-US" sz="3200" dirty="0" err="1">
                <a:latin typeface="Times New Roman"/>
                <a:cs typeface="Times New Roman"/>
                <a:sym typeface="Wingdings" pitchFamily="2" charset="2"/>
              </a:rPr>
              <a:t>aS</a:t>
            </a: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| </a:t>
            </a:r>
            <a:r>
              <a:rPr lang="en-US" sz="3200" dirty="0" err="1">
                <a:latin typeface="Times New Roman"/>
                <a:cs typeface="Times New Roman"/>
                <a:sym typeface="Wingdings" pitchFamily="2" charset="2"/>
              </a:rPr>
              <a:t>baT</a:t>
            </a: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 | </a:t>
            </a:r>
            <a:r>
              <a:rPr lang="el-GR" sz="3200" dirty="0">
                <a:latin typeface="Times New Roman"/>
                <a:cs typeface="Times New Roman"/>
                <a:sym typeface="Wingdings" pitchFamily="2" charset="2"/>
              </a:rPr>
              <a:t>ε</a:t>
            </a: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 lvl="3">
              <a:buNone/>
            </a:pP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U  #</a:t>
            </a:r>
            <a:r>
              <a:rPr lang="en-US" sz="3200" dirty="0" err="1">
                <a:latin typeface="Times New Roman"/>
                <a:cs typeface="Times New Roman"/>
                <a:sym typeface="Wingdings" pitchFamily="2" charset="2"/>
              </a:rPr>
              <a:t>aTU</a:t>
            </a:r>
            <a:r>
              <a:rPr lang="en-US" sz="3200" dirty="0">
                <a:latin typeface="Times New Roman"/>
                <a:cs typeface="Times New Roman"/>
                <a:sym typeface="Wingdings" pitchFamily="2" charset="2"/>
              </a:rPr>
              <a:t> | </a:t>
            </a:r>
            <a:r>
              <a:rPr lang="el-GR" sz="3200" dirty="0">
                <a:latin typeface="Times New Roman"/>
                <a:cs typeface="Times New Roman"/>
                <a:sym typeface="Wingdings" pitchFamily="2" charset="2"/>
              </a:rPr>
              <a:t>ε </a:t>
            </a:r>
            <a:br>
              <a:rPr lang="en-US" sz="3200" dirty="0">
                <a:latin typeface="Times New Roman"/>
                <a:cs typeface="Times New Roman"/>
                <a:sym typeface="Wingdings" pitchFamily="2" charset="2"/>
              </a:rPr>
            </a:br>
            <a:endParaRPr lang="en-US" sz="3200" dirty="0">
              <a:latin typeface="Times New Roman"/>
              <a:cs typeface="Times New Roman"/>
              <a:sym typeface="Wingdings" pitchFamily="2" charset="2"/>
            </a:endParaRP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3929066"/>
          <a:ext cx="6096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First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Follow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%, #,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$, #, !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a, b,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$, #, !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U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#, </a:t>
                      </a:r>
                      <a:r>
                        <a:rPr lang="el-GR" sz="3200" dirty="0">
                          <a:latin typeface="Times New Roman"/>
                          <a:cs typeface="Times New Roman"/>
                          <a:sym typeface="Wingdings" pitchFamily="2" charset="2"/>
                        </a:rPr>
                        <a:t>ε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!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0"/>
            <a:ext cx="8229600" cy="582594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Recursive Descent parser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0" y="571480"/>
          <a:ext cx="9144000" cy="628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20">
                <a:tc>
                  <a:txBody>
                    <a:bodyPr/>
                    <a:lstStyle/>
                    <a:p>
                      <a:r>
                        <a:rPr lang="en-US" sz="3200" dirty="0"/>
                        <a:t>S()</a:t>
                      </a:r>
                    </a:p>
                    <a:p>
                      <a:r>
                        <a:rPr lang="en-US" sz="3200" dirty="0"/>
                        <a:t>   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if (</a:t>
                      </a:r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= ‘% ‘)                                </a:t>
                      </a:r>
                      <a:r>
                        <a:rPr lang="en-US" sz="2000" dirty="0"/>
                        <a:t>//S 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 %</a:t>
                      </a:r>
                      <a:r>
                        <a:rPr lang="en-US" sz="2000" baseline="0" dirty="0" err="1">
                          <a:sym typeface="Wingdings" pitchFamily="2" charset="2"/>
                        </a:rPr>
                        <a:t>aT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then  token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if (token == ‘a’)</a:t>
                      </a: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then   token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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next_token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return</a:t>
                      </a:r>
                      <a:r>
                        <a:rPr lang="en-US" sz="20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T();</a:t>
                      </a:r>
                      <a:endParaRPr lang="en-US" sz="2000" b="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else </a:t>
                      </a:r>
                      <a:r>
                        <a:rPr lang="en-US" sz="20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‘#‘  or</a:t>
                      </a:r>
                      <a:r>
                        <a:rPr lang="en-US" sz="2000" i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token == ‘!’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                  </a:t>
                      </a:r>
                      <a:r>
                        <a:rPr lang="en-US" sz="2000" dirty="0"/>
                        <a:t>//S 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U!</a:t>
                      </a:r>
                      <a:endParaRPr lang="en-US" sz="200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then  if (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U())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then  if (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token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==  ‘!‘  )</a:t>
                      </a:r>
                      <a:endParaRPr lang="en-I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then return true;</a:t>
                      </a:r>
                    </a:p>
                    <a:p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else 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</a:p>
                    <a:p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US" sz="20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  <a:r>
                        <a:rPr lang="en-US" sz="20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Fail();</a:t>
                      </a:r>
                      <a:endParaRPr lang="en-I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20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else  if (</a:t>
                      </a:r>
                      <a:r>
                        <a:rPr lang="en-US" sz="20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20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= ‘$’ )</a:t>
                      </a:r>
                      <a:endParaRPr lang="en-IN" sz="2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then  next compilation step;</a:t>
                      </a:r>
                      <a:endParaRPr lang="en-IN" sz="20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else   </a:t>
                      </a:r>
                      <a:r>
                        <a:rPr lang="en-US" sz="2000" b="1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Fail() </a:t>
                      </a:r>
                      <a:r>
                        <a:rPr lang="en-US" sz="2000" i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IN" sz="3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1149</Words>
  <Application>Microsoft Office PowerPoint</Application>
  <PresentationFormat>On-screen Show (4:3)</PresentationFormat>
  <Paragraphs>249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PowerPoint Presentation</vt:lpstr>
      <vt:lpstr>PowerPoint Presentation</vt:lpstr>
      <vt:lpstr>Recursive Descent parser</vt:lpstr>
      <vt:lpstr>PowerPoint Presentation</vt:lpstr>
      <vt:lpstr>PowerPoint Presentation</vt:lpstr>
      <vt:lpstr>PowerPoint Presentation</vt:lpstr>
      <vt:lpstr>Tutorial-3 Construct LL(1) Parser</vt:lpstr>
      <vt:lpstr>Tutorial-3 Construct LL(1) Parser – SET A soln</vt:lpstr>
      <vt:lpstr>Tutorial-3 Construct LL(1) Parser– SET B soln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Descent parser</dc:title>
  <dc:creator>USER</dc:creator>
  <cp:lastModifiedBy>Nalinadevi K (CSE)</cp:lastModifiedBy>
  <cp:revision>13</cp:revision>
  <dcterms:created xsi:type="dcterms:W3CDTF">2019-01-03T07:58:11Z</dcterms:created>
  <dcterms:modified xsi:type="dcterms:W3CDTF">2021-03-26T07:22:31Z</dcterms:modified>
</cp:coreProperties>
</file>