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6T07:07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12984,'0'0'0,"-18"0"280,8 0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576A-7AEA-46C2-A17C-EA56F92C68C2}" type="datetimeFigureOut">
              <a:rPr lang="en-US" smtClean="0"/>
              <a:t>9/28/2022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11BF-EC0D-49A3-A991-03733582968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0" y="0"/>
            <a:ext cx="3428992" cy="628652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sz="3600" dirty="0">
                <a:solidFill>
                  <a:srgbClr val="FF0000"/>
                </a:solidFill>
              </a:rPr>
              <a:t>Grammar -1 (use attribute “</a:t>
            </a:r>
            <a:r>
              <a:rPr lang="en-US" sz="3600" dirty="0" err="1">
                <a:solidFill>
                  <a:srgbClr val="FF0000"/>
                </a:solidFill>
              </a:rPr>
              <a:t>val</a:t>
            </a:r>
            <a:r>
              <a:rPr lang="en-US" sz="3600" dirty="0">
                <a:solidFill>
                  <a:srgbClr val="FF0000"/>
                </a:solidFill>
              </a:rPr>
              <a:t>” for all NT)</a:t>
            </a:r>
            <a:endParaRPr lang="en-IN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3600" dirty="0"/>
              <a:t>L</a:t>
            </a:r>
            <a:r>
              <a:rPr lang="en-IN" sz="4100" dirty="0"/>
              <a:t> → E $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E → E</a:t>
            </a:r>
            <a:r>
              <a:rPr lang="en-IN" sz="4100" baseline="-25000" dirty="0"/>
              <a:t>1</a:t>
            </a:r>
            <a:r>
              <a:rPr lang="en-IN" sz="4100" dirty="0"/>
              <a:t> + 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E → E</a:t>
            </a:r>
            <a:r>
              <a:rPr lang="en-IN" sz="4100" baseline="-25000" dirty="0"/>
              <a:t>1</a:t>
            </a:r>
            <a:r>
              <a:rPr lang="en-IN" sz="4100" dirty="0"/>
              <a:t> - 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E → 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T → T</a:t>
            </a:r>
            <a:r>
              <a:rPr lang="en-IN" sz="4100" baseline="-25000" dirty="0"/>
              <a:t>1</a:t>
            </a:r>
            <a:r>
              <a:rPr lang="en-IN" sz="4100" dirty="0"/>
              <a:t> * F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T → T</a:t>
            </a:r>
            <a:r>
              <a:rPr lang="en-IN" sz="4100" baseline="-25000" dirty="0"/>
              <a:t>1</a:t>
            </a:r>
            <a:r>
              <a:rPr lang="en-IN" sz="4100" dirty="0"/>
              <a:t> / F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T → F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F → ( E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100" dirty="0"/>
              <a:t>F → num</a:t>
            </a: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3428992" y="0"/>
            <a:ext cx="5715008" cy="2714620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457200" indent="-457200">
              <a:buNone/>
            </a:pPr>
            <a:r>
              <a:rPr lang="en-US" sz="3200" dirty="0">
                <a:solidFill>
                  <a:srgbClr val="FF0000"/>
                </a:solidFill>
              </a:rPr>
              <a:t>Grammar-2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FF0000"/>
                </a:solidFill>
              </a:rPr>
              <a:t>use attribute “</a:t>
            </a:r>
            <a:r>
              <a:rPr lang="en-US" sz="3200" dirty="0" err="1">
                <a:solidFill>
                  <a:srgbClr val="FF0000"/>
                </a:solidFill>
              </a:rPr>
              <a:t>val</a:t>
            </a:r>
            <a:r>
              <a:rPr lang="en-US" sz="3200" dirty="0">
                <a:solidFill>
                  <a:srgbClr val="FF0000"/>
                </a:solidFill>
              </a:rPr>
              <a:t>” for T and </a:t>
            </a:r>
            <a:r>
              <a:rPr lang="en-US" sz="3200" dirty="0" err="1">
                <a:solidFill>
                  <a:srgbClr val="FF0000"/>
                </a:solidFill>
              </a:rPr>
              <a:t>F,use</a:t>
            </a: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>
                <a:solidFill>
                  <a:srgbClr val="0070C0"/>
                </a:solidFill>
              </a:rPr>
              <a:t>“</a:t>
            </a:r>
            <a:r>
              <a:rPr lang="en-US" sz="3200" dirty="0" err="1">
                <a:solidFill>
                  <a:srgbClr val="0070C0"/>
                </a:solidFill>
              </a:rPr>
              <a:t>lval”and</a:t>
            </a:r>
            <a:r>
              <a:rPr lang="en-US" sz="3200" dirty="0">
                <a:solidFill>
                  <a:srgbClr val="0070C0"/>
                </a:solidFill>
              </a:rPr>
              <a:t>  “</a:t>
            </a:r>
            <a:r>
              <a:rPr lang="en-US" sz="3200" dirty="0" err="1">
                <a:solidFill>
                  <a:srgbClr val="0070C0"/>
                </a:solidFill>
              </a:rPr>
              <a:t>tval</a:t>
            </a:r>
            <a:r>
              <a:rPr lang="en-US" sz="3200" dirty="0">
                <a:solidFill>
                  <a:srgbClr val="0070C0"/>
                </a:solidFill>
              </a:rPr>
              <a:t>” for T</a:t>
            </a:r>
            <a:r>
              <a:rPr lang="en-US" sz="3200" dirty="0"/>
              <a:t>’)</a:t>
            </a: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T → F T'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T' → * F T</a:t>
            </a:r>
            <a:r>
              <a:rPr lang="en-IN" sz="3200" baseline="-25000" dirty="0"/>
              <a:t>1</a:t>
            </a:r>
            <a:r>
              <a:rPr lang="en-IN" sz="3200" dirty="0"/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T' → ε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F → num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3500430" y="2714620"/>
            <a:ext cx="5643570" cy="41433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Grammar-3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attribute “op” for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F,use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for N,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“list” for 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(use abstraction </a:t>
            </a:r>
            <a:r>
              <a:rPr lang="en-US" sz="3200" dirty="0">
                <a:solidFill>
                  <a:srgbClr val="FF0000"/>
                </a:solidFill>
              </a:rPr>
              <a:t>append</a:t>
            </a:r>
            <a:r>
              <a:rPr lang="en-US" sz="3200" dirty="0"/>
              <a:t> (</a:t>
            </a:r>
            <a:r>
              <a:rPr lang="en-US" sz="3200" dirty="0" err="1"/>
              <a:t>list,val</a:t>
            </a:r>
            <a:r>
              <a:rPr lang="en-US" sz="3200" dirty="0"/>
              <a:t>) and </a:t>
            </a:r>
            <a:r>
              <a:rPr lang="en-US" sz="3200" dirty="0" err="1">
                <a:solidFill>
                  <a:srgbClr val="FF0000"/>
                </a:solidFill>
              </a:rPr>
              <a:t>removeLastN</a:t>
            </a:r>
            <a:r>
              <a:rPr lang="en-US" sz="3200" dirty="0"/>
              <a:t>(list, </a:t>
            </a:r>
            <a:r>
              <a:rPr lang="en-US" sz="3200" dirty="0" err="1"/>
              <a:t>val</a:t>
            </a:r>
            <a:r>
              <a:rPr lang="en-US" sz="3200" dirty="0"/>
              <a:t>)  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/>
              <a:t>S </a:t>
            </a:r>
            <a:r>
              <a:rPr lang="en-US" sz="3200" dirty="0">
                <a:sym typeface="Wingdings" pitchFamily="2" charset="2"/>
              </a:rPr>
              <a:t> (T)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→ F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 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→ 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→ a</a:t>
            </a:r>
            <a:r>
              <a:rPr lang="en-IN" sz="3200" baseline="0" dirty="0"/>
              <a:t>!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b!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>
                <a:sym typeface="Wingdings" pitchFamily="2" charset="2"/>
              </a:rPr>
              <a:t>N  num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aseline="0" dirty="0">
                <a:sym typeface="Wingdings" pitchFamily="2" charset="2"/>
              </a:rPr>
              <a:t>Input:  </a:t>
            </a:r>
            <a:r>
              <a:rPr lang="en-US" sz="3200" dirty="0">
                <a:sym typeface="Wingdings" pitchFamily="2" charset="2"/>
              </a:rPr>
              <a:t> (a! </a:t>
            </a:r>
            <a:r>
              <a:rPr lang="en-US" sz="3200" dirty="0" err="1">
                <a:sym typeface="Wingdings" pitchFamily="2" charset="2"/>
              </a:rPr>
              <a:t>b!a</a:t>
            </a:r>
            <a:r>
              <a:rPr lang="en-US" sz="3200" dirty="0">
                <a:sym typeface="Wingdings" pitchFamily="2" charset="2"/>
              </a:rPr>
              <a:t>! 5 3 2 6)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ADE793-8FC3-4817-9B6D-D7577D4210B7}"/>
                  </a:ext>
                </a:extLst>
              </p14:cNvPr>
              <p14:cNvContentPartPr/>
              <p14:nvPr/>
            </p14:nvContentPartPr>
            <p14:xfrm>
              <a:off x="5926342" y="2311993"/>
              <a:ext cx="1080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ADE793-8FC3-4817-9B6D-D7577D421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7702" y="2302993"/>
                <a:ext cx="2844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0" y="0"/>
            <a:ext cx="3857620" cy="628652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457200" lvl="0" indent="-457200">
              <a:buNone/>
              <a:defRPr/>
            </a:pPr>
            <a:r>
              <a:rPr lang="en-US" sz="3600" dirty="0">
                <a:solidFill>
                  <a:srgbClr val="FF0000"/>
                </a:solidFill>
              </a:rPr>
              <a:t>Grammar-4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FF0000"/>
                </a:solidFill>
              </a:rPr>
              <a:t>use attribute “op” for </a:t>
            </a:r>
            <a:r>
              <a:rPr lang="en-US" sz="3600" dirty="0" err="1">
                <a:solidFill>
                  <a:srgbClr val="FF0000"/>
                </a:solidFill>
              </a:rPr>
              <a:t>F,use</a:t>
            </a:r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>
                <a:solidFill>
                  <a:srgbClr val="0070C0"/>
                </a:solidFill>
              </a:rPr>
              <a:t>“</a:t>
            </a:r>
            <a:r>
              <a:rPr lang="en-US" sz="3600" dirty="0" err="1">
                <a:solidFill>
                  <a:srgbClr val="0070C0"/>
                </a:solidFill>
              </a:rPr>
              <a:t>val</a:t>
            </a:r>
            <a:r>
              <a:rPr lang="en-US" sz="3600" dirty="0">
                <a:solidFill>
                  <a:srgbClr val="0070C0"/>
                </a:solidFill>
              </a:rPr>
              <a:t>” for N, </a:t>
            </a:r>
            <a:r>
              <a:rPr lang="en-US" sz="3600" dirty="0">
                <a:solidFill>
                  <a:srgbClr val="FF0000"/>
                </a:solidFill>
              </a:rPr>
              <a:t>“list” for T </a:t>
            </a:r>
            <a:r>
              <a:rPr lang="en-US" sz="3600" dirty="0"/>
              <a:t>)</a:t>
            </a:r>
          </a:p>
          <a:p>
            <a:pPr marL="457200" lvl="0" indent="-457200">
              <a:buNone/>
              <a:defRPr/>
            </a:pPr>
            <a:r>
              <a:rPr lang="en-US" sz="3600" dirty="0"/>
              <a:t>(a! means for addition, </a:t>
            </a:r>
          </a:p>
          <a:p>
            <a:pPr marL="457200" lvl="0" indent="-457200">
              <a:buNone/>
              <a:defRPr/>
            </a:pPr>
            <a:r>
              <a:rPr lang="en-US" sz="3600" dirty="0"/>
              <a:t>b!  means subtraction)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3600" dirty="0"/>
              <a:t>S </a:t>
            </a:r>
            <a:r>
              <a:rPr lang="en-US" sz="3600" dirty="0">
                <a:sym typeface="Wingdings" pitchFamily="2" charset="2"/>
              </a:rPr>
              <a:t> (T)</a:t>
            </a:r>
            <a:endParaRPr lang="en-IN" sz="3600" dirty="0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IN" sz="3600" dirty="0"/>
              <a:t>T → F T N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IN" sz="3600" dirty="0"/>
              <a:t>T → N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IN" sz="3600" dirty="0"/>
              <a:t>F → a!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3600" dirty="0"/>
              <a:t>F </a:t>
            </a:r>
            <a:r>
              <a:rPr lang="en-US" sz="3600" dirty="0">
                <a:sym typeface="Wingdings" pitchFamily="2" charset="2"/>
              </a:rPr>
              <a:t> b!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3600" dirty="0">
                <a:sym typeface="Wingdings" pitchFamily="2" charset="2"/>
              </a:rPr>
              <a:t>N  num</a:t>
            </a:r>
          </a:p>
          <a:p>
            <a:pPr marL="457200" lvl="0" indent="-457200">
              <a:buNone/>
              <a:defRPr/>
            </a:pPr>
            <a:r>
              <a:rPr lang="en-US" sz="3600" dirty="0">
                <a:sym typeface="Wingdings" pitchFamily="2" charset="2"/>
              </a:rPr>
              <a:t>Input:   (a! </a:t>
            </a:r>
            <a:r>
              <a:rPr lang="en-US" sz="3600" dirty="0" err="1">
                <a:sym typeface="Wingdings" pitchFamily="2" charset="2"/>
              </a:rPr>
              <a:t>b!a</a:t>
            </a:r>
            <a:r>
              <a:rPr lang="en-US" sz="3600" dirty="0">
                <a:sym typeface="Wingdings" pitchFamily="2" charset="2"/>
              </a:rPr>
              <a:t>! 5 3 2 6)</a:t>
            </a:r>
            <a:endParaRPr lang="en-IN" sz="3600" dirty="0"/>
          </a:p>
          <a:p>
            <a:pPr marL="457200" indent="-457200">
              <a:buFont typeface="+mj-lt"/>
              <a:buAutoNum type="arabicPeriod"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3857620" y="0"/>
            <a:ext cx="5286380" cy="27146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3200" dirty="0">
                <a:solidFill>
                  <a:srgbClr val="FF0000"/>
                </a:solidFill>
              </a:rPr>
              <a:t>Grammar-5</a:t>
            </a:r>
            <a:endParaRPr lang="en-IN" sz="3200" dirty="0"/>
          </a:p>
          <a:p>
            <a:r>
              <a:rPr lang="en-IN" sz="2800" dirty="0"/>
              <a:t>A ::= E F       { </a:t>
            </a:r>
            <a:r>
              <a:rPr lang="en-IN" sz="2800" dirty="0" err="1"/>
              <a:t>E.f</a:t>
            </a:r>
            <a:r>
              <a:rPr lang="en-IN" sz="2800" dirty="0"/>
              <a:t> := A.s; </a:t>
            </a:r>
            <a:r>
              <a:rPr lang="en-IN" sz="2800" dirty="0" err="1"/>
              <a:t>F.k</a:t>
            </a:r>
            <a:r>
              <a:rPr lang="en-IN" sz="2800" dirty="0"/>
              <a:t> := </a:t>
            </a:r>
            <a:r>
              <a:rPr lang="en-IN" sz="2800" dirty="0" err="1"/>
              <a:t>E.z</a:t>
            </a:r>
            <a:r>
              <a:rPr lang="en-IN" sz="2800" dirty="0"/>
              <a:t>;         </a:t>
            </a:r>
          </a:p>
          <a:p>
            <a:pPr>
              <a:buNone/>
            </a:pPr>
            <a:r>
              <a:rPr lang="en-IN" sz="2800" dirty="0"/>
              <a:t>                            </a:t>
            </a:r>
            <a:r>
              <a:rPr lang="en-IN" sz="2800" dirty="0" err="1"/>
              <a:t>A.n</a:t>
            </a:r>
            <a:r>
              <a:rPr lang="en-IN" sz="2800" dirty="0"/>
              <a:t> := </a:t>
            </a:r>
            <a:r>
              <a:rPr lang="en-IN" sz="2800" dirty="0" err="1"/>
              <a:t>F.r</a:t>
            </a:r>
            <a:r>
              <a:rPr lang="en-IN" sz="2800" dirty="0"/>
              <a:t> + 1; }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3857620" y="2714620"/>
            <a:ext cx="5286380" cy="41433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643422"/>
            <a:ext cx="450059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29058" y="2786058"/>
            <a:ext cx="54292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rgbClr val="FF0000"/>
                </a:solidFill>
              </a:rPr>
              <a:t>Grammar-6 (</a:t>
            </a:r>
            <a:r>
              <a:rPr lang="en-IN" sz="2800" dirty="0"/>
              <a:t>Use two attributes for the number and the digit, one for the value and the second for the base)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791A13-8EA2-7CF0-2BC0-A35679CB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Grammar-7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1DA1E77-AE08-5E70-170D-758C3132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20" y="1600200"/>
            <a:ext cx="7274160" cy="4525963"/>
          </a:xfrm>
        </p:spPr>
      </p:pic>
    </p:spTree>
    <p:extLst>
      <p:ext uri="{BB962C8B-B14F-4D97-AF65-F5344CB8AC3E}">
        <p14:creationId xmlns:p14="http://schemas.microsoft.com/office/powerpoint/2010/main" val="65011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CF99-E985-F637-F804-737112B9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Grammar-8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06A3E-5E02-8C3C-4CBD-6C2A91EF6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7" y="2186781"/>
            <a:ext cx="7972425" cy="3352800"/>
          </a:xfrm>
        </p:spPr>
      </p:pic>
    </p:spTree>
    <p:extLst>
      <p:ext uri="{BB962C8B-B14F-4D97-AF65-F5344CB8AC3E}">
        <p14:creationId xmlns:p14="http://schemas.microsoft.com/office/powerpoint/2010/main" val="62170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123D-F277-5EA6-F09F-F9001446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Grammar-9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D0B11-92A3-D8CF-5B94-FD41071E7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00200"/>
            <a:ext cx="7632848" cy="4525963"/>
          </a:xfrm>
        </p:spPr>
      </p:pic>
    </p:spTree>
    <p:extLst>
      <p:ext uri="{BB962C8B-B14F-4D97-AF65-F5344CB8AC3E}">
        <p14:creationId xmlns:p14="http://schemas.microsoft.com/office/powerpoint/2010/main" val="112684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BBC9-5B52-50EF-2B8F-6B479FC4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Grammar-10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17A80-A6D6-4DAA-46AB-A3AC2AB27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" y="2091531"/>
            <a:ext cx="8181975" cy="3543300"/>
          </a:xfrm>
        </p:spPr>
      </p:pic>
    </p:spTree>
    <p:extLst>
      <p:ext uri="{BB962C8B-B14F-4D97-AF65-F5344CB8AC3E}">
        <p14:creationId xmlns:p14="http://schemas.microsoft.com/office/powerpoint/2010/main" val="32098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305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Grammar-7</vt:lpstr>
      <vt:lpstr>Grammar-8</vt:lpstr>
      <vt:lpstr>Grammar-9</vt:lpstr>
      <vt:lpstr>Grammar-10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Ilakkiya K</cp:lastModifiedBy>
  <cp:revision>4</cp:revision>
  <dcterms:created xsi:type="dcterms:W3CDTF">2019-02-12T03:51:23Z</dcterms:created>
  <dcterms:modified xsi:type="dcterms:W3CDTF">2022-09-28T10:13:00Z</dcterms:modified>
</cp:coreProperties>
</file>