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32BB6C-AA64-49FF-BE51-F9A49309D0D3}"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892FE-BB89-406E-8616-E6ECCB61490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32BB6C-AA64-49FF-BE51-F9A49309D0D3}"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892FE-BB89-406E-8616-E6ECCB61490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32BB6C-AA64-49FF-BE51-F9A49309D0D3}"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892FE-BB89-406E-8616-E6ECCB61490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32BB6C-AA64-49FF-BE51-F9A49309D0D3}"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892FE-BB89-406E-8616-E6ECCB61490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32BB6C-AA64-49FF-BE51-F9A49309D0D3}"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892FE-BB89-406E-8616-E6ECCB61490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32BB6C-AA64-49FF-BE51-F9A49309D0D3}"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892FE-BB89-406E-8616-E6ECCB61490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32BB6C-AA64-49FF-BE51-F9A49309D0D3}" type="datetimeFigureOut">
              <a:rPr lang="en-US" smtClean="0"/>
              <a:t>10/3/2018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E892FE-BB89-406E-8616-E6ECCB61490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32BB6C-AA64-49FF-BE51-F9A49309D0D3}" type="datetimeFigureOut">
              <a:rPr lang="en-US" smtClean="0"/>
              <a:t>10/3/2018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E892FE-BB89-406E-8616-E6ECCB61490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32BB6C-AA64-49FF-BE51-F9A49309D0D3}" type="datetimeFigureOut">
              <a:rPr lang="en-US" smtClean="0"/>
              <a:t>10/3/2018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E892FE-BB89-406E-8616-E6ECCB61490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2BB6C-AA64-49FF-BE51-F9A49309D0D3}"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892FE-BB89-406E-8616-E6ECCB61490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2BB6C-AA64-49FF-BE51-F9A49309D0D3}"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892FE-BB89-406E-8616-E6ECCB61490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32BB6C-AA64-49FF-BE51-F9A49309D0D3}" type="datetimeFigureOut">
              <a:rPr lang="en-US" smtClean="0"/>
              <a:t>10/3/2018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E892FE-BB89-406E-8616-E6ECCB61490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nimh.nih.gov/"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helpguide.org/mental/medications_depression.ht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en.wiktionary.org/wiki/temporiz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attention-deficit_hyperactivity_disorder" TargetMode="External"/><Relationship Id="rId2" Type="http://schemas.openxmlformats.org/officeDocument/2006/relationships/hyperlink" Target="http://en.wikipedia.org/wiki/clinical_depress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Distraction" TargetMode="External"/><Relationship Id="rId2" Type="http://schemas.openxmlformats.org/officeDocument/2006/relationships/hyperlink" Target="http://en.wikipedia.org/wiki/distrac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7772400" cy="1981200"/>
          </a:xfrm>
        </p:spPr>
        <p:txBody>
          <a:bodyPr>
            <a:normAutofit/>
          </a:bodyPr>
          <a:lstStyle/>
          <a:p>
            <a:pPr algn="just"/>
            <a:r>
              <a:rPr lang="en-US" sz="2800" b="1" dirty="0"/>
              <a:t>Peer pressure</a:t>
            </a:r>
            <a:r>
              <a:rPr lang="en-US" sz="2800" dirty="0"/>
              <a:t> is influence that a peer group, observers or individual exerts that encourages others to change their attitudes, values, or behaviors to conform the group norms. </a:t>
            </a:r>
          </a:p>
        </p:txBody>
      </p:sp>
      <p:sp>
        <p:nvSpPr>
          <p:cNvPr id="3" name="Subtitle 2"/>
          <p:cNvSpPr>
            <a:spLocks noGrp="1"/>
          </p:cNvSpPr>
          <p:nvPr>
            <p:ph type="subTitle" idx="1"/>
          </p:nvPr>
        </p:nvSpPr>
        <p:spPr/>
        <p:txBody>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1524000" y="2209800"/>
            <a:ext cx="6267450" cy="4286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33400" y="0"/>
            <a:ext cx="8229600" cy="6858000"/>
          </a:xfrm>
          <a:prstGeom prst="rect">
            <a:avLst/>
          </a:prstGeom>
        </p:spPr>
        <p:txBody>
          <a:bodyPr vert="horz" lIns="91440" tIns="45720" rIns="91440" bIns="45720" rtlCol="0">
            <a:normAutofit fontScale="475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6200" b="1" i="0" u="none" strike="noStrike" kern="1200" cap="none" spc="0" normalizeH="0" baseline="0" noProof="0" dirty="0" smtClean="0">
                <a:ln>
                  <a:noFill/>
                </a:ln>
                <a:solidFill>
                  <a:schemeClr val="tx1"/>
                </a:solidFill>
                <a:effectLst/>
                <a:uLnTx/>
                <a:uFillTx/>
                <a:latin typeface="+mn-lt"/>
                <a:ea typeface="+mn-ea"/>
                <a:cs typeface="+mn-cs"/>
              </a:rPr>
              <a:t>Consequences: </a:t>
            </a:r>
            <a:endParaRPr kumimoji="0" lang="en-US" sz="6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900" b="1" i="0" u="none" strike="noStrike" kern="1200" cap="none" spc="0" normalizeH="0" baseline="0" noProof="0" dirty="0" smtClean="0">
                <a:ln>
                  <a:noFill/>
                </a:ln>
                <a:solidFill>
                  <a:schemeClr val="tx1"/>
                </a:solidFill>
                <a:effectLst/>
                <a:uLnTx/>
                <a:uFillTx/>
                <a:latin typeface="+mn-lt"/>
                <a:ea typeface="+mn-ea"/>
                <a:cs typeface="+mn-cs"/>
              </a:rPr>
              <a:t>Career troubles:</a:t>
            </a:r>
            <a:r>
              <a:rPr kumimoji="0" lang="en-US" sz="4900" b="0" i="0" u="none" strike="noStrike" kern="1200" cap="none" spc="0" normalizeH="0" baseline="0" noProof="0" dirty="0" smtClean="0">
                <a:ln>
                  <a:noFill/>
                </a:ln>
                <a:solidFill>
                  <a:schemeClr val="tx1"/>
                </a:solidFill>
                <a:effectLst/>
                <a:uLnTx/>
                <a:uFillTx/>
                <a:latin typeface="+mn-lt"/>
                <a:ea typeface="+mn-ea"/>
                <a:cs typeface="+mn-cs"/>
              </a:rPr>
              <a:t> repeatedly missing deadlines on projects at work, making promotion unlikely and potentially leading to getting demoted or fired.</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900" b="1" i="0" u="none" strike="noStrike" kern="1200" cap="none" spc="0" normalizeH="0" baseline="0" noProof="0" dirty="0" smtClean="0">
                <a:ln>
                  <a:noFill/>
                </a:ln>
                <a:solidFill>
                  <a:schemeClr val="tx1"/>
                </a:solidFill>
                <a:effectLst/>
                <a:uLnTx/>
                <a:uFillTx/>
                <a:latin typeface="+mn-lt"/>
                <a:ea typeface="+mn-ea"/>
                <a:cs typeface="+mn-cs"/>
              </a:rPr>
              <a:t>Unnecessary expenses:</a:t>
            </a:r>
            <a:r>
              <a:rPr kumimoji="0" lang="en-US" sz="4900" b="0" i="0" u="none" strike="noStrike" kern="1200" cap="none" spc="0" normalizeH="0" baseline="0" noProof="0" dirty="0" smtClean="0">
                <a:ln>
                  <a:noFill/>
                </a:ln>
                <a:solidFill>
                  <a:schemeClr val="tx1"/>
                </a:solidFill>
                <a:effectLst/>
                <a:uLnTx/>
                <a:uFillTx/>
                <a:latin typeface="+mn-lt"/>
                <a:ea typeface="+mn-ea"/>
                <a:cs typeface="+mn-cs"/>
              </a:rPr>
              <a:t> like having to pay late fees because the procrastinator didn't pay the bills on time even though they did have the money. Or having a huge liability from an automobile accident because the person at fault wasn't covered because they put off paying their insurance bill.</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900" b="1" i="0" u="none" strike="noStrike" kern="1200" cap="none" spc="0" normalizeH="0" baseline="0" noProof="0" dirty="0" smtClean="0">
                <a:ln>
                  <a:noFill/>
                </a:ln>
                <a:solidFill>
                  <a:schemeClr val="tx1"/>
                </a:solidFill>
                <a:effectLst/>
                <a:uLnTx/>
                <a:uFillTx/>
                <a:latin typeface="+mn-lt"/>
                <a:ea typeface="+mn-ea"/>
                <a:cs typeface="+mn-cs"/>
              </a:rPr>
              <a:t>Financial difficulties:</a:t>
            </a:r>
            <a:r>
              <a:rPr kumimoji="0" lang="en-US" sz="4900" b="0" i="0" u="none" strike="noStrike" kern="1200" cap="none" spc="0" normalizeH="0" baseline="0" noProof="0" dirty="0" smtClean="0">
                <a:ln>
                  <a:noFill/>
                </a:ln>
                <a:solidFill>
                  <a:schemeClr val="tx1"/>
                </a:solidFill>
                <a:effectLst/>
                <a:uLnTx/>
                <a:uFillTx/>
                <a:latin typeface="+mn-lt"/>
                <a:ea typeface="+mn-ea"/>
                <a:cs typeface="+mn-cs"/>
              </a:rPr>
              <a:t> such as the inability to pay the bills due to putting off generating new sales or finding new customers for the business.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900" b="1" i="0" u="none" strike="noStrike" kern="1200" cap="none" spc="0" normalizeH="0" baseline="0" noProof="0" dirty="0" smtClean="0">
                <a:ln>
                  <a:noFill/>
                </a:ln>
                <a:solidFill>
                  <a:schemeClr val="tx1"/>
                </a:solidFill>
                <a:effectLst/>
                <a:uLnTx/>
                <a:uFillTx/>
                <a:latin typeface="+mn-lt"/>
                <a:ea typeface="+mn-ea"/>
                <a:cs typeface="+mn-cs"/>
              </a:rPr>
              <a:t>Medical problems:</a:t>
            </a:r>
            <a:r>
              <a:rPr kumimoji="0" lang="en-US" sz="4900" b="0" i="0" u="none" strike="noStrike" kern="1200" cap="none" spc="0" normalizeH="0" baseline="0" noProof="0" dirty="0" smtClean="0">
                <a:ln>
                  <a:noFill/>
                </a:ln>
                <a:solidFill>
                  <a:schemeClr val="tx1"/>
                </a:solidFill>
                <a:effectLst/>
                <a:uLnTx/>
                <a:uFillTx/>
                <a:latin typeface="+mn-lt"/>
                <a:ea typeface="+mn-ea"/>
                <a:cs typeface="+mn-cs"/>
              </a:rPr>
              <a:t> like having to make a painful visit to the dentist to have cavities filled or teeth pulled because the patient kept putting off brushing their teeth. Or having a heart attack because the victim kept delaying the start of their personal health program.</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900" b="1" i="0" u="none" strike="noStrike" kern="1200" cap="none" spc="0" normalizeH="0" baseline="0" noProof="0" dirty="0" smtClean="0">
                <a:ln>
                  <a:noFill/>
                </a:ln>
                <a:solidFill>
                  <a:schemeClr val="tx1"/>
                </a:solidFill>
                <a:effectLst/>
                <a:uLnTx/>
                <a:uFillTx/>
                <a:latin typeface="+mn-lt"/>
                <a:ea typeface="+mn-ea"/>
                <a:cs typeface="+mn-cs"/>
              </a:rPr>
              <a:t>Dissatisfaction about oneself</a:t>
            </a:r>
            <a:r>
              <a:rPr kumimoji="0" lang="en-US" sz="49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900" b="1" i="0" u="none" strike="noStrike" kern="1200" cap="none" spc="0" normalizeH="0" baseline="0" noProof="0" dirty="0" smtClean="0">
                <a:ln>
                  <a:noFill/>
                </a:ln>
                <a:solidFill>
                  <a:schemeClr val="tx1"/>
                </a:solidFill>
                <a:effectLst/>
                <a:uLnTx/>
                <a:uFillTx/>
                <a:latin typeface="+mn-lt"/>
                <a:ea typeface="+mn-ea"/>
                <a:cs typeface="+mn-cs"/>
              </a:rPr>
              <a:t>Dissatisfaction of others about one's procrastination</a:t>
            </a:r>
            <a:r>
              <a:rPr kumimoji="0" lang="en-US" sz="4900" b="0" i="0" u="none" strike="noStrike" kern="1200" cap="none" spc="0" normalizeH="0" baseline="0" noProof="0" dirty="0" smtClean="0">
                <a:ln>
                  <a:noFill/>
                </a:ln>
                <a:solidFill>
                  <a:schemeClr val="tx1"/>
                </a:solidFill>
                <a:effectLst/>
                <a:uLnTx/>
                <a:uFillTx/>
                <a:latin typeface="+mn-lt"/>
                <a:ea typeface="+mn-ea"/>
                <a:cs typeface="+mn-cs"/>
              </a:rPr>
              <a:t>. A spouse may even end the marriage because their partner put off getting a better paying job as promised.</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49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WAYS TO OVER COME:</a:t>
            </a:r>
            <a:r>
              <a:rPr lang="en-US" dirty="0"/>
              <a:t/>
            </a:r>
            <a:br>
              <a:rPr lang="en-US" dirty="0"/>
            </a:br>
            <a:r>
              <a:rPr lang="en-US" b="1" dirty="0"/>
              <a:t/>
            </a:r>
            <a:br>
              <a:rPr lang="en-US" b="1" dirty="0"/>
            </a:br>
            <a:endParaRPr lang="en-US" dirty="0"/>
          </a:p>
        </p:txBody>
      </p:sp>
      <p:sp>
        <p:nvSpPr>
          <p:cNvPr id="3" name="Content Placeholder 2"/>
          <p:cNvSpPr>
            <a:spLocks noGrp="1"/>
          </p:cNvSpPr>
          <p:nvPr>
            <p:ph idx="1"/>
          </p:nvPr>
        </p:nvSpPr>
        <p:spPr/>
        <p:txBody>
          <a:bodyPr/>
          <a:lstStyle/>
          <a:p>
            <a:r>
              <a:rPr lang="en-US" b="1" dirty="0" smtClean="0"/>
              <a:t>Step 1: Recognize That you’re Procrastinating</a:t>
            </a:r>
          </a:p>
          <a:p>
            <a:endParaRPr lang="en-US" b="1" dirty="0" smtClean="0"/>
          </a:p>
          <a:p>
            <a:r>
              <a:rPr lang="en-US" b="1" dirty="0"/>
              <a:t>Step 2: Work Out WHY you’re Procrastinating </a:t>
            </a:r>
            <a:endParaRPr lang="en-US" b="1" dirty="0" smtClean="0"/>
          </a:p>
          <a:p>
            <a:endParaRPr lang="en-US" b="1" dirty="0"/>
          </a:p>
          <a:p>
            <a:r>
              <a:rPr lang="en-US" b="1" dirty="0"/>
              <a:t>Step 3: Adopt Anti-Procrastination Strategies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STRESS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Everyone </a:t>
            </a:r>
            <a:r>
              <a:rPr lang="en-US" dirty="0"/>
              <a:t>is affected by stress and reacts to it in different ways. </a:t>
            </a:r>
            <a:endParaRPr lang="en-US" dirty="0" smtClean="0"/>
          </a:p>
          <a:p>
            <a:pPr algn="just"/>
            <a:r>
              <a:rPr lang="en-US" dirty="0" smtClean="0"/>
              <a:t>Stress </a:t>
            </a:r>
            <a:r>
              <a:rPr lang="en-US" dirty="0"/>
              <a:t>is a way that our body responds to the demands made upon us by the environment, our relationships and our perceptions and interpretations of those demands. </a:t>
            </a:r>
            <a:endParaRPr lang="en-US" dirty="0" smtClean="0"/>
          </a:p>
          <a:p>
            <a:pPr algn="just"/>
            <a:r>
              <a:rPr lang="en-US" dirty="0" smtClean="0"/>
              <a:t>We </a:t>
            </a:r>
            <a:r>
              <a:rPr lang="en-US" dirty="0"/>
              <a:t>all experience both “good stress” and “bad stress.” Good stress is that optimal amount of stress that results in our feeling energized and motivated to do our best work.</a:t>
            </a:r>
          </a:p>
          <a:p>
            <a:pPr algn="just"/>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Types of Stress</a:t>
            </a:r>
            <a:br>
              <a:rPr lang="en-US" b="1" dirty="0" smtClean="0"/>
            </a:br>
            <a:endParaRPr lang="en-US" dirty="0"/>
          </a:p>
        </p:txBody>
      </p:sp>
      <p:sp>
        <p:nvSpPr>
          <p:cNvPr id="3" name="Content Placeholder 2"/>
          <p:cNvSpPr>
            <a:spLocks noGrp="1"/>
          </p:cNvSpPr>
          <p:nvPr>
            <p:ph idx="1"/>
          </p:nvPr>
        </p:nvSpPr>
        <p:spPr>
          <a:xfrm>
            <a:off x="457200" y="914400"/>
            <a:ext cx="8229600" cy="5943600"/>
          </a:xfrm>
        </p:spPr>
        <p:txBody>
          <a:bodyPr>
            <a:normAutofit fontScale="77500" lnSpcReduction="20000"/>
          </a:bodyPr>
          <a:lstStyle/>
          <a:p>
            <a:pPr algn="just"/>
            <a:r>
              <a:rPr lang="en-US" dirty="0" smtClean="0"/>
              <a:t>Three </a:t>
            </a:r>
            <a:r>
              <a:rPr lang="en-US" dirty="0"/>
              <a:t>types of stress may be distinguished: </a:t>
            </a:r>
            <a:endParaRPr lang="en-US" dirty="0" smtClean="0"/>
          </a:p>
          <a:p>
            <a:pPr algn="just">
              <a:buNone/>
            </a:pPr>
            <a:endParaRPr lang="en-US" dirty="0"/>
          </a:p>
          <a:p>
            <a:pPr lvl="0" algn="just"/>
            <a:r>
              <a:rPr lang="en-US" b="1" dirty="0"/>
              <a:t>Acute stress</a:t>
            </a:r>
          </a:p>
          <a:p>
            <a:pPr algn="just"/>
            <a:r>
              <a:rPr lang="en-US" dirty="0"/>
              <a:t>Acute stress is usually for short time and may be due to work pressure, meeting deadlines pressure or minor accident, over exertion, increased physical activity, searching something but you misplaced it, or similar things. </a:t>
            </a:r>
            <a:endParaRPr lang="en-US" dirty="0" smtClean="0"/>
          </a:p>
          <a:p>
            <a:pPr algn="just"/>
            <a:r>
              <a:rPr lang="en-US" dirty="0" smtClean="0"/>
              <a:t>Acute </a:t>
            </a:r>
            <a:r>
              <a:rPr lang="en-US" dirty="0"/>
              <a:t>Stress Symptoms are headaches, back pain, stomach problems, rapid heartbeat, muscle aches or body pain. </a:t>
            </a:r>
            <a:endParaRPr lang="en-US" dirty="0" smtClean="0"/>
          </a:p>
          <a:p>
            <a:pPr algn="just"/>
            <a:r>
              <a:rPr lang="en-US" dirty="0" smtClean="0"/>
              <a:t>Acute </a:t>
            </a:r>
            <a:r>
              <a:rPr lang="en-US" dirty="0"/>
              <a:t>stress is common in people who take too many responsibilities and are overloaded or overworked, disorganized, always in a hurry and never in time. </a:t>
            </a:r>
            <a:endParaRPr lang="en-US" dirty="0" smtClean="0"/>
          </a:p>
          <a:p>
            <a:pPr algn="just"/>
            <a:r>
              <a:rPr lang="en-US" dirty="0" smtClean="0"/>
              <a:t>These </a:t>
            </a:r>
            <a:r>
              <a:rPr lang="en-US" dirty="0"/>
              <a:t>people are generally in positions of importance at their workplace and stressful lifestyle is inherent in them</a:t>
            </a:r>
            <a:r>
              <a:rPr lang="en-US" dirty="0" smtClean="0"/>
              <a:t>.</a:t>
            </a:r>
          </a:p>
          <a:p>
            <a:pPr algn="just">
              <a:buNone/>
            </a:pPr>
            <a:endParaRPr lang="en-US" dirty="0"/>
          </a:p>
          <a:p>
            <a:pPr algn="just"/>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70000" lnSpcReduction="20000"/>
          </a:bodyPr>
          <a:lstStyle/>
          <a:p>
            <a:pPr algn="just">
              <a:buNone/>
            </a:pPr>
            <a:r>
              <a:rPr lang="en-US" b="1" dirty="0" smtClean="0"/>
              <a:t>2. Episodic Stress</a:t>
            </a:r>
          </a:p>
          <a:p>
            <a:pPr algn="just"/>
            <a:endParaRPr lang="en-US" b="1" dirty="0" smtClean="0"/>
          </a:p>
          <a:p>
            <a:pPr algn="just"/>
            <a:r>
              <a:rPr lang="en-US" dirty="0" smtClean="0"/>
              <a:t>Acute stress that is suffered too frequently is called episodic stress. </a:t>
            </a:r>
          </a:p>
          <a:p>
            <a:pPr algn="just"/>
            <a:r>
              <a:rPr lang="en-US" dirty="0" smtClean="0"/>
              <a:t>This type of stress is usually seen in people who make self-inflicted, unrealistic or unreasonable demands which get all </a:t>
            </a:r>
            <a:r>
              <a:rPr lang="en-US" dirty="0" err="1" smtClean="0"/>
              <a:t>clamoured</a:t>
            </a:r>
            <a:r>
              <a:rPr lang="en-US" dirty="0" smtClean="0"/>
              <a:t> up and bring too much stress in their attempt to accomplish these goals. </a:t>
            </a:r>
          </a:p>
          <a:p>
            <a:pPr algn="just"/>
            <a:r>
              <a:rPr lang="en-US" dirty="0" smtClean="0"/>
              <a:t>Episodic stress is not like chronic stress, though, because this type of stress ceases from time to time yet not as frequently as acute stress does.</a:t>
            </a:r>
          </a:p>
          <a:p>
            <a:r>
              <a:rPr lang="en-US" dirty="0"/>
              <a:t>Episodic stress is also typically observed in people with “Type A” personality, which involves being overly competitive, aggressive, demanding and sometimes tense and hostile. Because of this, the symptoms of episodic stress are found in Type A persons. </a:t>
            </a:r>
            <a:endParaRPr lang="en-US" dirty="0" smtClean="0"/>
          </a:p>
          <a:p>
            <a:pPr>
              <a:buNone/>
            </a:pPr>
            <a:r>
              <a:rPr lang="en-US" dirty="0" smtClean="0"/>
              <a:t>These </a:t>
            </a:r>
            <a:r>
              <a:rPr lang="en-US" dirty="0"/>
              <a:t>include:</a:t>
            </a:r>
          </a:p>
          <a:p>
            <a:pPr lvl="0"/>
            <a:r>
              <a:rPr lang="en-US" dirty="0"/>
              <a:t>Longer periods of intermitted depression, anxiety disorders and emotional distress</a:t>
            </a:r>
          </a:p>
          <a:p>
            <a:pPr lvl="0"/>
            <a:r>
              <a:rPr lang="en-US" dirty="0"/>
              <a:t>Ceaseless worrying</a:t>
            </a:r>
          </a:p>
          <a:p>
            <a:pPr lvl="0"/>
            <a:r>
              <a:rPr lang="en-US" dirty="0"/>
              <a:t>Persistent physical symptoms similar to those found in acute stress</a:t>
            </a:r>
          </a:p>
          <a:p>
            <a:pPr lvl="0"/>
            <a:r>
              <a:rPr lang="en-US" dirty="0"/>
              <a:t>Coronary heart diseases, or other heart problems</a:t>
            </a:r>
          </a:p>
          <a:p>
            <a:pPr algn="just"/>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77500" lnSpcReduction="20000"/>
          </a:bodyPr>
          <a:lstStyle/>
          <a:p>
            <a:r>
              <a:rPr lang="en-US" b="1" dirty="0"/>
              <a:t>CAUSES OF STRESS</a:t>
            </a:r>
            <a:endParaRPr lang="en-US" sz="2800" dirty="0"/>
          </a:p>
          <a:p>
            <a:pPr lvl="0"/>
            <a:r>
              <a:rPr lang="en-US" b="1" dirty="0"/>
              <a:t>Stress at Home</a:t>
            </a:r>
            <a:endParaRPr lang="en-US" sz="3600" b="1" dirty="0"/>
          </a:p>
          <a:p>
            <a:pPr lvl="1"/>
            <a:r>
              <a:rPr lang="en-US" dirty="0"/>
              <a:t>Death of spouse, family, near relative or friend.</a:t>
            </a:r>
            <a:endParaRPr lang="en-US" sz="2400" dirty="0"/>
          </a:p>
          <a:p>
            <a:pPr lvl="1"/>
            <a:r>
              <a:rPr lang="en-US" dirty="0"/>
              <a:t>Injury or illness of any family member.</a:t>
            </a:r>
            <a:endParaRPr lang="en-US" sz="2400" dirty="0"/>
          </a:p>
          <a:p>
            <a:pPr lvl="1"/>
            <a:r>
              <a:rPr lang="en-US" dirty="0"/>
              <a:t>Marriage of self or son or daughter or brother or sister.</a:t>
            </a:r>
            <a:endParaRPr lang="en-US" sz="2400" dirty="0"/>
          </a:p>
          <a:p>
            <a:pPr lvl="1"/>
            <a:r>
              <a:rPr lang="en-US" dirty="0"/>
              <a:t>Separation or divorce from partner.</a:t>
            </a:r>
            <a:endParaRPr lang="en-US" sz="2400" dirty="0"/>
          </a:p>
          <a:p>
            <a:pPr lvl="1"/>
            <a:r>
              <a:rPr lang="en-US" dirty="0"/>
              <a:t>Pregnancy or birth of a new baby.</a:t>
            </a:r>
            <a:endParaRPr lang="en-US" sz="2400" dirty="0"/>
          </a:p>
          <a:p>
            <a:pPr lvl="1"/>
            <a:r>
              <a:rPr lang="en-US" dirty="0"/>
              <a:t>Children's behavior or disobedience.</a:t>
            </a:r>
            <a:endParaRPr lang="en-US" sz="2400" dirty="0"/>
          </a:p>
          <a:p>
            <a:pPr lvl="1"/>
            <a:r>
              <a:rPr lang="en-US" dirty="0"/>
              <a:t>Children's educational performance.</a:t>
            </a:r>
            <a:endParaRPr lang="en-US" sz="2400" dirty="0"/>
          </a:p>
          <a:p>
            <a:pPr lvl="1"/>
            <a:r>
              <a:rPr lang="en-US" dirty="0"/>
              <a:t>Hyperactive children.</a:t>
            </a:r>
            <a:endParaRPr lang="en-US" sz="2400" dirty="0"/>
          </a:p>
          <a:p>
            <a:pPr lvl="1"/>
            <a:r>
              <a:rPr lang="en-US" dirty="0"/>
              <a:t>Sexual molestation.</a:t>
            </a:r>
            <a:endParaRPr lang="en-US" sz="2400" dirty="0"/>
          </a:p>
          <a:p>
            <a:pPr lvl="1"/>
            <a:r>
              <a:rPr lang="en-US" dirty="0" smtClean="0"/>
              <a:t>Sexual </a:t>
            </a:r>
            <a:r>
              <a:rPr lang="en-US" dirty="0"/>
              <a:t>molestation.</a:t>
            </a:r>
            <a:endParaRPr lang="en-US" sz="2400" dirty="0"/>
          </a:p>
          <a:p>
            <a:pPr lvl="1"/>
            <a:r>
              <a:rPr lang="en-US" dirty="0"/>
              <a:t>Argument or heated conversations with spouse, family members or friends or neighbors.</a:t>
            </a:r>
            <a:endParaRPr lang="en-US" sz="2400" dirty="0"/>
          </a:p>
          <a:p>
            <a:pPr lvl="1"/>
            <a:r>
              <a:rPr lang="en-US" dirty="0"/>
              <a:t>Not sufficient money to meet out daily expenses or unexpected expenditure.</a:t>
            </a:r>
            <a:endParaRPr lang="en-US" sz="2400" dirty="0"/>
          </a:p>
          <a:p>
            <a:pPr lvl="1"/>
            <a:r>
              <a:rPr lang="en-US" dirty="0"/>
              <a:t>Not sufficient money to raise your standard of living.</a:t>
            </a:r>
            <a:endParaRPr lang="en-US" sz="2400" dirty="0"/>
          </a:p>
          <a:p>
            <a:pPr lvl="1"/>
            <a:r>
              <a:rPr lang="en-US" dirty="0"/>
              <a:t>Loss of money in burglary, pick-pocketed or share market.</a:t>
            </a:r>
            <a:endParaRPr lang="en-US" sz="2400" dirty="0"/>
          </a:p>
          <a:p>
            <a:pPr lvl="1"/>
            <a:r>
              <a:rPr lang="en-US" dirty="0"/>
              <a:t>Moving house.</a:t>
            </a:r>
            <a:endParaRPr lang="en-US" sz="2400" dirty="0"/>
          </a:p>
          <a:p>
            <a:pPr lvl="1"/>
            <a:r>
              <a:rPr lang="en-US" dirty="0"/>
              <a:t>Change of place or change of city or change of country.</a:t>
            </a:r>
            <a:endParaRPr lang="en-US" sz="2400" dirty="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fontScale="55000" lnSpcReduction="20000"/>
          </a:bodyPr>
          <a:lstStyle/>
          <a:p>
            <a:pPr lvl="0"/>
            <a:r>
              <a:rPr lang="en-US" b="1" dirty="0" smtClean="0"/>
              <a:t>Stress at Work</a:t>
            </a:r>
            <a:endParaRPr lang="en-US" sz="3600" b="1" dirty="0" smtClean="0"/>
          </a:p>
          <a:p>
            <a:pPr lvl="1"/>
            <a:r>
              <a:rPr lang="en-US" dirty="0" smtClean="0"/>
              <a:t>To meet out the demands of the job.</a:t>
            </a:r>
            <a:endParaRPr lang="en-US" sz="2400" dirty="0" smtClean="0"/>
          </a:p>
          <a:p>
            <a:pPr lvl="1"/>
            <a:r>
              <a:rPr lang="en-US" dirty="0" smtClean="0"/>
              <a:t>Your relationship with colleagues.</a:t>
            </a:r>
            <a:endParaRPr lang="en-US" sz="2400" dirty="0" smtClean="0"/>
          </a:p>
          <a:p>
            <a:pPr lvl="1"/>
            <a:r>
              <a:rPr lang="en-US" dirty="0" smtClean="0"/>
              <a:t>To control staff under you.</a:t>
            </a:r>
            <a:endParaRPr lang="en-US" sz="2400" dirty="0" smtClean="0"/>
          </a:p>
          <a:p>
            <a:pPr lvl="1"/>
            <a:r>
              <a:rPr lang="en-US" dirty="0" smtClean="0"/>
              <a:t>To train your staff and take work from them.</a:t>
            </a:r>
            <a:endParaRPr lang="en-US" sz="2400" dirty="0" smtClean="0"/>
          </a:p>
          <a:p>
            <a:pPr lvl="1"/>
            <a:r>
              <a:rPr lang="en-US" dirty="0" smtClean="0"/>
              <a:t>Support you receive from your boss, colleagues and juniors.</a:t>
            </a:r>
            <a:endParaRPr lang="en-US" sz="2400" dirty="0" smtClean="0"/>
          </a:p>
          <a:p>
            <a:pPr lvl="1"/>
            <a:r>
              <a:rPr lang="en-US" dirty="0" smtClean="0"/>
              <a:t>Excessive work pressure.</a:t>
            </a:r>
            <a:endParaRPr lang="en-US" sz="2400" dirty="0" smtClean="0"/>
          </a:p>
          <a:p>
            <a:pPr lvl="1"/>
            <a:r>
              <a:rPr lang="en-US" dirty="0" smtClean="0"/>
              <a:t>To meet out deadlines.</a:t>
            </a:r>
            <a:endParaRPr lang="en-US" sz="2400" dirty="0" smtClean="0"/>
          </a:p>
          <a:p>
            <a:pPr lvl="1"/>
            <a:r>
              <a:rPr lang="en-US" dirty="0" smtClean="0"/>
              <a:t>To give new results.</a:t>
            </a:r>
            <a:endParaRPr lang="en-US" sz="2400" dirty="0" smtClean="0"/>
          </a:p>
          <a:p>
            <a:pPr lvl="1"/>
            <a:r>
              <a:rPr lang="en-US" dirty="0" smtClean="0"/>
              <a:t>To produce new publications if you are in research area.</a:t>
            </a:r>
            <a:endParaRPr lang="en-US" sz="2400" dirty="0" smtClean="0"/>
          </a:p>
          <a:p>
            <a:pPr lvl="1"/>
            <a:r>
              <a:rPr lang="en-US" dirty="0" smtClean="0"/>
              <a:t>Working overtime and on holidays.</a:t>
            </a:r>
            <a:endParaRPr lang="en-US" sz="2400" dirty="0" smtClean="0"/>
          </a:p>
          <a:p>
            <a:pPr lvl="1"/>
            <a:r>
              <a:rPr lang="en-US" dirty="0" smtClean="0"/>
              <a:t>New work hours.</a:t>
            </a:r>
            <a:endParaRPr lang="en-US" sz="2400" dirty="0" smtClean="0"/>
          </a:p>
          <a:p>
            <a:pPr lvl="1"/>
            <a:r>
              <a:rPr lang="en-US" dirty="0" smtClean="0"/>
              <a:t>Promotion or you have not been promoted or your junior has superseded you.</a:t>
            </a:r>
            <a:endParaRPr lang="en-US" sz="2400" dirty="0" smtClean="0"/>
          </a:p>
          <a:p>
            <a:pPr lvl="1"/>
            <a:r>
              <a:rPr lang="en-US" dirty="0" smtClean="0"/>
              <a:t>Argument or heated conversations with co-workers or boss.</a:t>
            </a:r>
            <a:endParaRPr lang="en-US" sz="2400" dirty="0" smtClean="0"/>
          </a:p>
          <a:p>
            <a:pPr lvl="1"/>
            <a:r>
              <a:rPr lang="en-US" dirty="0" smtClean="0"/>
              <a:t>Change of job.</a:t>
            </a:r>
            <a:endParaRPr lang="en-US" sz="2400" dirty="0" smtClean="0"/>
          </a:p>
          <a:p>
            <a:pPr lvl="1"/>
            <a:r>
              <a:rPr lang="en-US" dirty="0" smtClean="0"/>
              <a:t>Work against will.</a:t>
            </a:r>
            <a:endParaRPr lang="en-US" sz="2400" dirty="0" smtClean="0"/>
          </a:p>
          <a:p>
            <a:pPr lvl="1"/>
            <a:r>
              <a:rPr lang="en-US" dirty="0" smtClean="0"/>
              <a:t>Harassment.</a:t>
            </a:r>
            <a:endParaRPr lang="en-US" sz="2400" dirty="0" smtClean="0"/>
          </a:p>
          <a:p>
            <a:pPr lvl="1"/>
            <a:r>
              <a:rPr lang="en-US" dirty="0" smtClean="0"/>
              <a:t>Sexual molestation.</a:t>
            </a:r>
            <a:endParaRPr lang="en-US" sz="2400" dirty="0" smtClean="0"/>
          </a:p>
          <a:p>
            <a:pPr lvl="0"/>
            <a:r>
              <a:rPr lang="en-US" b="1" dirty="0" smtClean="0"/>
              <a:t>Other Causes of Stress</a:t>
            </a:r>
            <a:endParaRPr lang="en-US" sz="3600" b="1" dirty="0" smtClean="0"/>
          </a:p>
          <a:p>
            <a:pPr lvl="1"/>
            <a:r>
              <a:rPr lang="en-US" dirty="0" smtClean="0"/>
              <a:t>Fear, intermittent or continuous.</a:t>
            </a:r>
            <a:endParaRPr lang="en-US" sz="2400" dirty="0" smtClean="0"/>
          </a:p>
          <a:p>
            <a:pPr lvl="1"/>
            <a:r>
              <a:rPr lang="en-US" dirty="0" smtClean="0"/>
              <a:t>Threats: physical threats, social threats, financial threat, other threats.</a:t>
            </a:r>
            <a:endParaRPr lang="en-US" sz="2400" dirty="0" smtClean="0"/>
          </a:p>
          <a:p>
            <a:pPr lvl="1"/>
            <a:r>
              <a:rPr lang="en-US" dirty="0" smtClean="0"/>
              <a:t>Uncertainty.</a:t>
            </a:r>
            <a:endParaRPr lang="en-US" sz="2400" dirty="0" smtClean="0"/>
          </a:p>
          <a:p>
            <a:pPr lvl="1"/>
            <a:r>
              <a:rPr lang="en-US" dirty="0" smtClean="0"/>
              <a:t>Lack of sleep.</a:t>
            </a:r>
            <a:endParaRPr lang="en-US" sz="2400" dirty="0" smtClean="0"/>
          </a:p>
          <a:p>
            <a:pPr lvl="1"/>
            <a:r>
              <a:rPr lang="en-US" dirty="0" smtClean="0"/>
              <a:t>Somebody misunderstands you.</a:t>
            </a:r>
            <a:endParaRPr lang="en-US" sz="2400" dirty="0" smtClean="0"/>
          </a:p>
          <a:p>
            <a:pPr lvl="1"/>
            <a:r>
              <a:rPr lang="en-US" dirty="0" smtClean="0"/>
              <a:t>Setback to your position in society.</a:t>
            </a:r>
            <a:endParaRPr lang="en-US" sz="2400"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411162"/>
          </a:xfrm>
        </p:spPr>
        <p:txBody>
          <a:bodyPr>
            <a:noAutofit/>
          </a:bodyPr>
          <a:lstStyle/>
          <a:p>
            <a:r>
              <a:rPr lang="en-US" sz="2400" b="1" dirty="0" smtClean="0"/>
              <a:t>HOW TO OVERCOME AND MANAGE STRESS</a:t>
            </a:r>
            <a:r>
              <a:rPr lang="en-US" sz="2400" dirty="0" smtClean="0"/>
              <a:t/>
            </a:r>
            <a:br>
              <a:rPr lang="en-US" sz="2400" dirty="0" smtClean="0"/>
            </a:br>
            <a:endParaRPr lang="en-US" sz="2400" dirty="0"/>
          </a:p>
        </p:txBody>
      </p:sp>
      <p:sp>
        <p:nvSpPr>
          <p:cNvPr id="3" name="Content Placeholder 2"/>
          <p:cNvSpPr>
            <a:spLocks noGrp="1"/>
          </p:cNvSpPr>
          <p:nvPr>
            <p:ph idx="1"/>
          </p:nvPr>
        </p:nvSpPr>
        <p:spPr>
          <a:xfrm>
            <a:off x="152400" y="914400"/>
            <a:ext cx="8839200" cy="5715000"/>
          </a:xfrm>
        </p:spPr>
        <p:txBody>
          <a:bodyPr>
            <a:noAutofit/>
          </a:bodyPr>
          <a:lstStyle/>
          <a:p>
            <a:r>
              <a:rPr lang="en-US" sz="1800" b="1" dirty="0" smtClean="0"/>
              <a:t>Parents </a:t>
            </a:r>
            <a:r>
              <a:rPr lang="en-US" sz="1800" b="1" dirty="0"/>
              <a:t>can help their teen in these ways:</a:t>
            </a:r>
            <a:r>
              <a:rPr lang="en-US" sz="1800" dirty="0"/>
              <a:t> </a:t>
            </a:r>
          </a:p>
          <a:p>
            <a:pPr lvl="0"/>
            <a:r>
              <a:rPr lang="en-US" sz="1800" dirty="0"/>
              <a:t>Monitor if stress is affecting their teen's health, behavior, thoughts, or feelings </a:t>
            </a:r>
          </a:p>
          <a:p>
            <a:pPr lvl="0"/>
            <a:r>
              <a:rPr lang="en-US" sz="1800" dirty="0"/>
              <a:t>Listen carefully to teens and watch for overloading </a:t>
            </a:r>
          </a:p>
          <a:p>
            <a:pPr lvl="0"/>
            <a:r>
              <a:rPr lang="en-US" sz="1800" dirty="0"/>
              <a:t>Learn and model stress management skills </a:t>
            </a:r>
          </a:p>
          <a:p>
            <a:pPr lvl="0"/>
            <a:r>
              <a:rPr lang="en-US" sz="1800" dirty="0"/>
              <a:t>Support involvement in sports and other pro-social activities </a:t>
            </a:r>
          </a:p>
          <a:p>
            <a:r>
              <a:rPr lang="en-US" sz="1800" b="1" dirty="0"/>
              <a:t>Teens can decrease stress with the following behaviors and techniques:</a:t>
            </a:r>
            <a:r>
              <a:rPr lang="en-US" sz="1800" dirty="0"/>
              <a:t> </a:t>
            </a:r>
          </a:p>
          <a:p>
            <a:pPr lvl="0"/>
            <a:r>
              <a:rPr lang="en-US" sz="1800" dirty="0"/>
              <a:t>Involve them exercise, meditation, yoga, relaxation therapies and make treatment regularly. </a:t>
            </a:r>
          </a:p>
          <a:p>
            <a:pPr lvl="0"/>
            <a:r>
              <a:rPr lang="en-US" sz="1800" dirty="0"/>
              <a:t>Avoid excess caffeine intake which can increase feelings of anxiety and agitation </a:t>
            </a:r>
          </a:p>
          <a:p>
            <a:pPr lvl="0"/>
            <a:r>
              <a:rPr lang="en-US" sz="1800" dirty="0"/>
              <a:t>Avoid illegal drugs, alcohol and tobacco </a:t>
            </a:r>
          </a:p>
          <a:p>
            <a:pPr lvl="0"/>
            <a:r>
              <a:rPr lang="en-US" sz="1800" dirty="0"/>
              <a:t>Learn relaxation exercises (abdominal breathing and muscle relaxation techniques) </a:t>
            </a:r>
          </a:p>
          <a:p>
            <a:pPr lvl="0"/>
            <a:r>
              <a:rPr lang="en-US" sz="1800" dirty="0"/>
              <a:t>Develop assertiveness training skills. For example, state feelings in polite firm and not overly aggressive or passive ways: ("I feel angry when you yell at me” "Please stop yelling.”) </a:t>
            </a:r>
          </a:p>
          <a:p>
            <a:pPr lvl="0"/>
            <a:r>
              <a:rPr lang="en-US" sz="1800" dirty="0"/>
              <a:t>Rehearse and practice situations which cause stress. One example is taking a speech class if talking in front of a class makes you anxious </a:t>
            </a:r>
          </a:p>
          <a:p>
            <a:pPr lvl="0"/>
            <a:r>
              <a:rPr lang="en-US" sz="1800" dirty="0"/>
              <a:t>Learn practical coping skills. For example, break a large task into smaller, more attainable tasks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pPr lvl="0" algn="just"/>
            <a:r>
              <a:rPr lang="en-US" dirty="0" smtClean="0"/>
              <a:t>Decrease negative self talk: challenge negative thoughts about yourself with alternative neutral or positive thoughts. "My life will never get better” can be transformed into "I may feel hopeless now, but my life will probably get better if I work at it and get some help” </a:t>
            </a:r>
          </a:p>
          <a:p>
            <a:pPr lvl="0" algn="just"/>
            <a:r>
              <a:rPr lang="en-US" dirty="0" smtClean="0"/>
              <a:t>Learn to feel good about doing a competent or "good enough” job rather than demanding perfection from yourself and others </a:t>
            </a:r>
          </a:p>
          <a:p>
            <a:pPr lvl="0" algn="just"/>
            <a:r>
              <a:rPr lang="en-US" dirty="0" smtClean="0"/>
              <a:t>Take a break from stressful situations. Activities like listening to music, talking to a friend, drawing, writing, or spending time with a pet can reduce stress </a:t>
            </a:r>
          </a:p>
          <a:p>
            <a:pPr lvl="0" algn="just"/>
            <a:r>
              <a:rPr lang="en-US" dirty="0" smtClean="0"/>
              <a:t>Build a network of friends who help you cope in a positive way </a:t>
            </a:r>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TEEN DEPRESSION</a:t>
            </a:r>
            <a:r>
              <a:rPr lang="en-US" dirty="0" smtClean="0"/>
              <a:t/>
            </a:r>
            <a:br>
              <a:rPr lang="en-US" dirty="0" smtClean="0"/>
            </a:br>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10000"/>
          </a:bodyPr>
          <a:lstStyle/>
          <a:p>
            <a:pPr algn="just"/>
            <a:r>
              <a:rPr lang="en-US" dirty="0" smtClean="0"/>
              <a:t>Depression </a:t>
            </a:r>
            <a:r>
              <a:rPr lang="en-US" dirty="0"/>
              <a:t>is an illness with many causes and many forms. It is a disorder of someone’s moods or emotions; it is not an attitude that someone can “control” or “snap out of,” but it is treatable with counseling and/or medication. </a:t>
            </a:r>
            <a:endParaRPr lang="en-US" dirty="0" smtClean="0"/>
          </a:p>
          <a:p>
            <a:pPr algn="just"/>
            <a:r>
              <a:rPr lang="en-US" dirty="0" smtClean="0"/>
              <a:t>Depression </a:t>
            </a:r>
            <a:r>
              <a:rPr lang="en-US" dirty="0"/>
              <a:t>is a condition that affects approximately 5% of children and teens at any given time. </a:t>
            </a:r>
            <a:endParaRPr lang="en-US" dirty="0" smtClean="0"/>
          </a:p>
          <a:p>
            <a:pPr algn="just"/>
            <a:r>
              <a:rPr lang="en-US" dirty="0" smtClean="0"/>
              <a:t>Depression </a:t>
            </a:r>
            <a:r>
              <a:rPr lang="en-US" dirty="0"/>
              <a:t>can cause problems such as difficulties in school and colleges, difficulties with relationships, and general decreased enjoyment of life. </a:t>
            </a:r>
            <a:endParaRPr lang="en-US" dirty="0" smtClean="0"/>
          </a:p>
          <a:p>
            <a:pPr algn="just"/>
            <a:r>
              <a:rPr lang="en-US" dirty="0" smtClean="0"/>
              <a:t>At </a:t>
            </a:r>
            <a:r>
              <a:rPr lang="en-US" dirty="0"/>
              <a:t>its worst, depression can lead to suicide, one of the leading causes of death for teens in the United States. </a:t>
            </a:r>
          </a:p>
          <a:p>
            <a:pPr algn="just"/>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849562"/>
          </a:xfrm>
        </p:spPr>
        <p:txBody>
          <a:bodyPr>
            <a:noAutofit/>
          </a:bodyPr>
          <a:lstStyle/>
          <a:p>
            <a:pPr algn="just"/>
            <a:r>
              <a:rPr lang="en-US" sz="2800" dirty="0"/>
              <a:t>Adolescents are particularly vulnerable to peer pressure, because they are at a stage of development when they are separating more from their parents' influence, but have not yet established their own values or understanding about human relationships or the consequences of their behavior. </a:t>
            </a:r>
          </a:p>
        </p:txBody>
      </p:sp>
      <p:sp>
        <p:nvSpPr>
          <p:cNvPr id="3" name="Content Placeholder 2"/>
          <p:cNvSpPr>
            <a:spLocks noGrp="1"/>
          </p:cNvSpPr>
          <p:nvPr>
            <p:ph idx="1"/>
          </p:nvPr>
        </p:nvSpPr>
        <p:spPr>
          <a:xfrm>
            <a:off x="152400" y="3398837"/>
            <a:ext cx="8229600" cy="2544763"/>
          </a:xfrm>
        </p:spPr>
        <p:txBody>
          <a:bodyPr>
            <a:noAutofit/>
          </a:bodyPr>
          <a:lstStyle/>
          <a:p>
            <a:pPr algn="just"/>
            <a:r>
              <a:rPr lang="en-US" sz="2800" dirty="0"/>
              <a:t>Peer pressure is commonly associated with episodes of adolescent risk taking (such as  alcohol and drug use and sexual behavior, robbery, and to a lesser extent, food and eating patterns, video game playing, gambling, shopping and spending, and illegal activities.) because these activities commonly occur in the company of peers.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Symptoms of Depression</a:t>
            </a:r>
            <a:r>
              <a:rPr lang="en-US" dirty="0" smtClean="0"/>
              <a:t/>
            </a:r>
            <a:br>
              <a:rPr lang="en-US" dirty="0" smtClean="0"/>
            </a:br>
            <a:endParaRPr lang="en-US" dirty="0"/>
          </a:p>
        </p:txBody>
      </p:sp>
      <p:sp>
        <p:nvSpPr>
          <p:cNvPr id="3" name="Content Placeholder 2"/>
          <p:cNvSpPr>
            <a:spLocks noGrp="1"/>
          </p:cNvSpPr>
          <p:nvPr>
            <p:ph idx="1"/>
          </p:nvPr>
        </p:nvSpPr>
        <p:spPr>
          <a:xfrm>
            <a:off x="457200" y="1066800"/>
            <a:ext cx="8229600" cy="5791200"/>
          </a:xfrm>
        </p:spPr>
        <p:txBody>
          <a:bodyPr>
            <a:normAutofit fontScale="77500" lnSpcReduction="20000"/>
          </a:bodyPr>
          <a:lstStyle/>
          <a:p>
            <a:r>
              <a:rPr lang="en-US" dirty="0" smtClean="0"/>
              <a:t>A </a:t>
            </a:r>
            <a:r>
              <a:rPr lang="en-US" dirty="0"/>
              <a:t>teenager with depression might have some or all of these signs of the illness:</a:t>
            </a:r>
          </a:p>
          <a:p>
            <a:pPr lvl="0"/>
            <a:r>
              <a:rPr lang="en-US" dirty="0"/>
              <a:t>Sad or depressed mood</a:t>
            </a:r>
          </a:p>
          <a:p>
            <a:pPr lvl="0"/>
            <a:r>
              <a:rPr lang="en-US" dirty="0"/>
              <a:t>Feelings of worthlessness or hopelessness</a:t>
            </a:r>
          </a:p>
          <a:p>
            <a:pPr lvl="0"/>
            <a:r>
              <a:rPr lang="en-US" dirty="0"/>
              <a:t>Loss of interest in things he or she used to enjoy</a:t>
            </a:r>
          </a:p>
          <a:p>
            <a:pPr lvl="0"/>
            <a:r>
              <a:rPr lang="en-US" dirty="0"/>
              <a:t>Withdrawal from friends and family</a:t>
            </a:r>
          </a:p>
          <a:p>
            <a:pPr lvl="0"/>
            <a:r>
              <a:rPr lang="en-US" dirty="0"/>
              <a:t>Crying</a:t>
            </a:r>
          </a:p>
          <a:p>
            <a:pPr lvl="0"/>
            <a:r>
              <a:rPr lang="en-US" dirty="0"/>
              <a:t>Inability to sleep, or sleeping too much</a:t>
            </a:r>
          </a:p>
          <a:p>
            <a:pPr lvl="0"/>
            <a:r>
              <a:rPr lang="en-US" dirty="0"/>
              <a:t>Loss of appetite, or increased appetite</a:t>
            </a:r>
          </a:p>
          <a:p>
            <a:pPr lvl="0"/>
            <a:r>
              <a:rPr lang="en-US" dirty="0"/>
              <a:t>Aches and pains that don’t go away, even with treatment</a:t>
            </a:r>
          </a:p>
          <a:p>
            <a:pPr lvl="0"/>
            <a:r>
              <a:rPr lang="en-US" dirty="0"/>
              <a:t>Irritability</a:t>
            </a:r>
          </a:p>
          <a:p>
            <a:pPr lvl="0"/>
            <a:r>
              <a:rPr lang="en-US" dirty="0"/>
              <a:t>Feeling tired despite getting enough sleep</a:t>
            </a:r>
          </a:p>
          <a:p>
            <a:pPr lvl="0"/>
            <a:r>
              <a:rPr lang="en-US" dirty="0"/>
              <a:t>Inability to concentrate</a:t>
            </a:r>
          </a:p>
          <a:p>
            <a:pPr lvl="0"/>
            <a:r>
              <a:rPr lang="en-US" dirty="0"/>
              <a:t>Thoughts of suicide, talk of suicide, or suicide attempts</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Kinds of Depression</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867400"/>
          </a:xfrm>
        </p:spPr>
        <p:txBody>
          <a:bodyPr>
            <a:normAutofit fontScale="77500" lnSpcReduction="20000"/>
          </a:bodyPr>
          <a:lstStyle/>
          <a:p>
            <a:pPr algn="just"/>
            <a:r>
              <a:rPr lang="en-US" dirty="0" smtClean="0"/>
              <a:t>The </a:t>
            </a:r>
            <a:r>
              <a:rPr lang="en-US" u="sng" dirty="0">
                <a:hlinkClick r:id="rId2"/>
              </a:rPr>
              <a:t>National Institute of Mental Health</a:t>
            </a:r>
            <a:r>
              <a:rPr lang="en-US" dirty="0"/>
              <a:t> states that there are two common forms of depression: major depressive disorder and </a:t>
            </a:r>
            <a:r>
              <a:rPr lang="en-US" dirty="0" err="1"/>
              <a:t>dysthymic</a:t>
            </a:r>
            <a:r>
              <a:rPr lang="en-US" dirty="0"/>
              <a:t> disorder:</a:t>
            </a:r>
          </a:p>
          <a:p>
            <a:pPr lvl="0" algn="just"/>
            <a:r>
              <a:rPr lang="en-US" b="1" dirty="0"/>
              <a:t>Major Depressive Disorder,</a:t>
            </a:r>
            <a:r>
              <a:rPr lang="en-US" dirty="0"/>
              <a:t> also called major depression, is characterized by a combination of symptoms that interfere with a person's ability to work, sleep, study, eat, and enjoy once–pleasurable activities. Major depression is disabling and prevents a person from functioning normally. An episode of major depression may occur only once in a person's lifetime, but more often, it recurs throughout a person's life.</a:t>
            </a:r>
          </a:p>
          <a:p>
            <a:pPr lvl="0" algn="just"/>
            <a:r>
              <a:rPr lang="en-US" b="1" dirty="0" err="1"/>
              <a:t>Dysthymic</a:t>
            </a:r>
            <a:r>
              <a:rPr lang="en-US" b="1" dirty="0"/>
              <a:t> Disorder,</a:t>
            </a:r>
            <a:r>
              <a:rPr lang="en-US" dirty="0"/>
              <a:t> also called </a:t>
            </a:r>
            <a:r>
              <a:rPr lang="en-US" dirty="0" err="1"/>
              <a:t>dysthymia</a:t>
            </a:r>
            <a:r>
              <a:rPr lang="en-US" dirty="0"/>
              <a:t>, is characterized by long–term (two years or longer) but less severe symptoms that may not disable a person, but can prevent one from functioning normally or feeling well. People with </a:t>
            </a:r>
            <a:r>
              <a:rPr lang="en-US" dirty="0" err="1"/>
              <a:t>dysthymia</a:t>
            </a:r>
            <a:r>
              <a:rPr lang="en-US" dirty="0"/>
              <a:t> may also experience one or more episodes of major depression during their lifetimes.</a:t>
            </a:r>
          </a:p>
          <a:p>
            <a:pPr algn="just"/>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839200" cy="6705600"/>
          </a:xfrm>
        </p:spPr>
        <p:txBody>
          <a:bodyPr>
            <a:noAutofit/>
          </a:bodyPr>
          <a:lstStyle/>
          <a:p>
            <a:r>
              <a:rPr lang="en-US" sz="2100" b="1" dirty="0"/>
              <a:t>Causes of Depression</a:t>
            </a:r>
            <a:endParaRPr lang="en-US" sz="2100" dirty="0"/>
          </a:p>
          <a:p>
            <a:r>
              <a:rPr lang="en-US" sz="2100" dirty="0"/>
              <a:t>There are thought to be many causes of depression. There are most likely many factors behind who develops depression and who doesn’t, and these factors are no different for teens.</a:t>
            </a:r>
          </a:p>
          <a:p>
            <a:pPr lvl="0"/>
            <a:r>
              <a:rPr lang="en-US" sz="2100" b="1" dirty="0"/>
              <a:t>Traumatic Life Event,</a:t>
            </a:r>
            <a:r>
              <a:rPr lang="en-US" sz="2100" dirty="0"/>
              <a:t> such as the loss of a loved one or pet, divorce or remarriage. Any event that causes distress or trauma, or even just a major change in lifestyle, can trigger depression.</a:t>
            </a:r>
          </a:p>
          <a:p>
            <a:pPr lvl="0"/>
            <a:r>
              <a:rPr lang="en-US" sz="2100" b="1" dirty="0"/>
              <a:t>Social Situation/Family Circumstances.</a:t>
            </a:r>
            <a:r>
              <a:rPr lang="en-US" sz="2100" dirty="0"/>
              <a:t> Unfortunately, there are teens who live under difficult circumstances. Domestic violence, substance abuse, poverty or other family issues can cause stress and depression in a teen.</a:t>
            </a:r>
          </a:p>
          <a:p>
            <a:pPr lvl="0"/>
            <a:r>
              <a:rPr lang="en-US" sz="2100" b="1" dirty="0"/>
              <a:t>Genetics/Biology.</a:t>
            </a:r>
            <a:r>
              <a:rPr lang="en-US" sz="2100" dirty="0"/>
              <a:t> It has been found that depression runs in families and that there is a genetic basis for depression. Keep in mind, though, that teens who have depression in their family will not necessarily get the illness, and teens without a history of depression in their family can still get the disorder.</a:t>
            </a:r>
          </a:p>
          <a:p>
            <a:pPr lvl="0"/>
            <a:r>
              <a:rPr lang="en-US" sz="2100" b="1" dirty="0"/>
              <a:t>Medical Conditions.</a:t>
            </a:r>
            <a:r>
              <a:rPr lang="en-US" sz="2100" dirty="0"/>
              <a:t> Occasionally, depression is a sign of another medical illness, such as hypothyroidism, PMS (premenstrual syndrome) or other disorders.</a:t>
            </a:r>
          </a:p>
          <a:p>
            <a:pPr lvl="0"/>
            <a:r>
              <a:rPr lang="en-US" sz="2100" b="1" dirty="0"/>
              <a:t>Medications/Illegal Drugs.</a:t>
            </a:r>
            <a:r>
              <a:rPr lang="en-US" sz="2100" dirty="0"/>
              <a:t> Some legal, prescription medications can have depression as a side effect. Certain illegal drugs (street drugs) can also cause depression</a:t>
            </a:r>
            <a:r>
              <a:rPr lang="en-US" sz="2100" dirty="0" smtClean="0"/>
              <a:t>.</a:t>
            </a:r>
            <a:endParaRPr lang="en-US" sz="2100" dirty="0"/>
          </a:p>
          <a:p>
            <a:endParaRPr lang="en-US" sz="21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2800" b="1" dirty="0" smtClean="0"/>
              <a:t>HOW TO MANAGE DEPRESSION IN TEENS</a:t>
            </a:r>
            <a:r>
              <a:rPr lang="en-US" sz="2800" dirty="0" smtClean="0"/>
              <a:t/>
            </a:r>
            <a:br>
              <a:rPr lang="en-US" sz="2800" dirty="0" smtClean="0"/>
            </a:br>
            <a:endParaRPr lang="en-US" sz="2800" dirty="0"/>
          </a:p>
        </p:txBody>
      </p:sp>
      <p:sp>
        <p:nvSpPr>
          <p:cNvPr id="3" name="Content Placeholder 2"/>
          <p:cNvSpPr>
            <a:spLocks noGrp="1"/>
          </p:cNvSpPr>
          <p:nvPr>
            <p:ph idx="1"/>
          </p:nvPr>
        </p:nvSpPr>
        <p:spPr>
          <a:xfrm>
            <a:off x="0" y="609600"/>
            <a:ext cx="9144000" cy="4419600"/>
          </a:xfrm>
        </p:spPr>
        <p:txBody>
          <a:bodyPr>
            <a:noAutofit/>
          </a:bodyPr>
          <a:lstStyle/>
          <a:p>
            <a:pPr algn="just">
              <a:buNone/>
            </a:pPr>
            <a:r>
              <a:rPr lang="en-US" sz="2000" b="1" dirty="0" smtClean="0"/>
              <a:t>HELPING </a:t>
            </a:r>
            <a:r>
              <a:rPr lang="en-US" sz="2000" b="1" dirty="0"/>
              <a:t>A DEPRESSED </a:t>
            </a:r>
            <a:r>
              <a:rPr lang="en-US" sz="2000" b="1" dirty="0" smtClean="0"/>
              <a:t>FRIEND</a:t>
            </a:r>
          </a:p>
          <a:p>
            <a:pPr algn="just">
              <a:buNone/>
            </a:pPr>
            <a:endParaRPr lang="en-US" sz="2000" b="1" dirty="0"/>
          </a:p>
          <a:p>
            <a:pPr algn="just"/>
            <a:r>
              <a:rPr lang="en-US" sz="2000" dirty="0"/>
              <a:t>Depressed teens typically rely on their friends more than their parents or other adults in their lives, so you may find yourself in the position of being the first—or only—person that they talk to about their feelings. While this might seem like a huge responsibility, there are many things you can do to help.</a:t>
            </a:r>
          </a:p>
          <a:p>
            <a:pPr lvl="0" algn="just"/>
            <a:r>
              <a:rPr lang="en-US" sz="2000" b="1" dirty="0"/>
              <a:t>Get your friend to talk to you. </a:t>
            </a:r>
            <a:r>
              <a:rPr lang="en-US" sz="2000" dirty="0"/>
              <a:t>Starting a conversation about depression can be daunting, but you can say something simple: "You seem like you are really down, and not yourself. I really want to help you. Is there anything I can do?"</a:t>
            </a:r>
          </a:p>
          <a:p>
            <a:pPr lvl="0" algn="just"/>
            <a:r>
              <a:rPr lang="en-US" sz="2000" b="1" dirty="0"/>
              <a:t>Know that your friend doesn’t expect you to have the answers. </a:t>
            </a:r>
            <a:r>
              <a:rPr lang="en-US" sz="2000" dirty="0"/>
              <a:t>Your friend probably just needs someone to listen and be supportive. By listening and responding in a non-judgmental and reassuring manner, you are helping in a major way.</a:t>
            </a:r>
          </a:p>
          <a:p>
            <a:pPr lvl="0" algn="just"/>
            <a:r>
              <a:rPr lang="en-US" sz="2000" b="1" dirty="0"/>
              <a:t>Encourage your friend to get help.</a:t>
            </a:r>
            <a:r>
              <a:rPr lang="en-US" sz="2000" dirty="0"/>
              <a:t> Urge your depressed friend to talk to a parent, teacher, or counselor. It might be scary for your friend to admit to an authority figure that there is a problem. Having you there might help, so offer to go along for support.</a:t>
            </a:r>
          </a:p>
          <a:p>
            <a:pPr algn="just"/>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lvl="0" algn="just"/>
            <a:r>
              <a:rPr lang="en-US" b="1" dirty="0" smtClean="0"/>
              <a:t>Stick with your friend through the hard times. </a:t>
            </a:r>
            <a:r>
              <a:rPr lang="en-US" dirty="0" smtClean="0"/>
              <a:t>Depression can make people do and say things that are hurtful or strange. But your friend is going through a very difficult time, so try not to take it personally. Once your friend gets help, he or she will go back to being the person you know and love. In the meantime, make sure you have other friends or family taking care of you. Your feelings are important and need to be respected, too</a:t>
            </a:r>
            <a:r>
              <a:rPr lang="en-US" dirty="0" smtClean="0"/>
              <a:t>.</a:t>
            </a:r>
          </a:p>
          <a:p>
            <a:pPr marL="0" lvl="0" indent="0" algn="just">
              <a:buNone/>
            </a:pPr>
            <a:endParaRPr lang="en-US" dirty="0" smtClean="0"/>
          </a:p>
          <a:p>
            <a:pPr lvl="0" algn="just"/>
            <a:r>
              <a:rPr lang="en-US" b="1" dirty="0" smtClean="0"/>
              <a:t>Speak up if your friend is suicidal.</a:t>
            </a:r>
            <a:r>
              <a:rPr lang="en-US" dirty="0" smtClean="0"/>
              <a:t> If your friend is joking or talking about suicide, giving possessions away, or saying goodbye, tell a trusted adult immediately. Your only responsibility at this point is to get your friend help, and get it fast. Even if you promised not to tell, your friend needs your help. It’s better to have a friend who is temporarily angry at you than one who is no longer alive.</a:t>
            </a:r>
          </a:p>
          <a:p>
            <a:pPr lvl="0" algn="just"/>
            <a:r>
              <a:rPr lang="en-US" b="1" dirty="0" smtClean="0"/>
              <a:t>Divert her into </a:t>
            </a:r>
            <a:r>
              <a:rPr lang="en-US" b="1" dirty="0" smtClean="0"/>
              <a:t>positive strengths successful stories</a:t>
            </a:r>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400" b="1" dirty="0" smtClean="0"/>
              <a:t>KNOW ABOUT ANTIDEPRESSANTS</a:t>
            </a:r>
            <a:br>
              <a:rPr lang="en-US" sz="2400" b="1" dirty="0" smtClean="0"/>
            </a:br>
            <a:endParaRPr lang="en-US" sz="2400" dirty="0"/>
          </a:p>
        </p:txBody>
      </p:sp>
      <p:sp>
        <p:nvSpPr>
          <p:cNvPr id="3" name="Content Placeholder 2"/>
          <p:cNvSpPr>
            <a:spLocks noGrp="1"/>
          </p:cNvSpPr>
          <p:nvPr>
            <p:ph idx="1"/>
          </p:nvPr>
        </p:nvSpPr>
        <p:spPr>
          <a:xfrm>
            <a:off x="0" y="762000"/>
            <a:ext cx="8991600" cy="5867400"/>
          </a:xfrm>
        </p:spPr>
        <p:txBody>
          <a:bodyPr>
            <a:noAutofit/>
          </a:bodyPr>
          <a:lstStyle/>
          <a:p>
            <a:pPr algn="just"/>
            <a:r>
              <a:rPr lang="en-US" sz="1800" b="1" dirty="0" smtClean="0"/>
              <a:t>Risks </a:t>
            </a:r>
            <a:r>
              <a:rPr lang="en-US" sz="1800" b="1" dirty="0"/>
              <a:t>of teenage antidepressant use</a:t>
            </a:r>
          </a:p>
          <a:p>
            <a:pPr algn="just"/>
            <a:r>
              <a:rPr lang="en-US" sz="1800" dirty="0"/>
              <a:t>In severe cases of depression, medication may help ease symptoms. However, antidepressants aren’t always the best treatment option. They come with risks and side effects of their own, including a number of safety concerns specific to children and young adults. It’s important to </a:t>
            </a:r>
            <a:r>
              <a:rPr lang="en-US" sz="1800" u="sng" dirty="0">
                <a:hlinkClick r:id="rId2"/>
              </a:rPr>
              <a:t>weigh the benefits against the risks</a:t>
            </a:r>
            <a:r>
              <a:rPr lang="en-US" sz="1800" dirty="0"/>
              <a:t> before starting your teen on medication.</a:t>
            </a:r>
          </a:p>
          <a:p>
            <a:pPr algn="just"/>
            <a:r>
              <a:rPr lang="en-US" sz="1800" b="1" dirty="0"/>
              <a:t>Antidepressants and the teenage brain</a:t>
            </a:r>
          </a:p>
          <a:p>
            <a:pPr algn="just"/>
            <a:r>
              <a:rPr lang="en-US" sz="1800" dirty="0"/>
              <a:t>Antidepressants were designed and tested on adults, so their impact on the young, developing brains is not yet completely understood. Some researchers are concerned that the use of drugs such as Prozac in children and teens might interfere with normal brain development. The human brain develops rapidly in young adults, and exposure to antidepressants may impact that development—particularly the way the brain manages stress and regulates emotions.</a:t>
            </a:r>
          </a:p>
          <a:p>
            <a:pPr algn="just"/>
            <a:r>
              <a:rPr lang="en-US" sz="1800" b="1" dirty="0"/>
              <a:t>Antidepressant suicide warning for teens</a:t>
            </a:r>
          </a:p>
          <a:p>
            <a:pPr algn="just"/>
            <a:r>
              <a:rPr lang="en-US" sz="1800" dirty="0"/>
              <a:t>Antidepressant medications may increase the risk of suicidal thinking and behavior in some teenagers. All antidepressants are required by the U.S. Food and Drug Administration (FDA) to carry a “black box” warning label about this risk in children, adolescents, and young adults up to the age of 24. The risk of suicide is highest during the first two months of antidepressant treatment</a:t>
            </a:r>
            <a:r>
              <a:rPr lang="en-US" sz="1800" b="1" dirty="0"/>
              <a:t>.</a:t>
            </a:r>
            <a:endParaRPr lang="en-US" sz="1800" dirty="0"/>
          </a:p>
          <a:p>
            <a:pPr algn="just"/>
            <a:endParaRPr lang="en-US" sz="1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dirty="0" smtClean="0"/>
              <a:t>Certain young adults are at an even greater risk for suicide when taking antidepressants, including teens with bipolar disorder, a family history of bipolar disorder, or a history of previous suicide attempts.</a:t>
            </a:r>
          </a:p>
          <a:p>
            <a:pPr algn="just"/>
            <a:r>
              <a:rPr lang="en-US" dirty="0" smtClean="0"/>
              <a:t>Teenagers on antidepressants should be closely monitored for any sign that the depression is getting worse. </a:t>
            </a:r>
            <a:r>
              <a:rPr lang="en-US" b="1" dirty="0" smtClean="0"/>
              <a:t>Warning signs include new or worsening symptoms of agitation, irritability, or anger. Unusual changes in behavior are also red flags.</a:t>
            </a:r>
          </a:p>
          <a:p>
            <a:pPr algn="just"/>
            <a:r>
              <a:rPr lang="en-US" dirty="0"/>
              <a:t>According to FDA guidelines, after starting an antidepressant or changing the dose, your teenager should see his or her doctor:</a:t>
            </a:r>
          </a:p>
          <a:p>
            <a:pPr algn="just"/>
            <a:endParaRPr lang="en-US" dirty="0" smtClean="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SUICIDE</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Apart </a:t>
            </a:r>
            <a:r>
              <a:rPr lang="en-US" dirty="0"/>
              <a:t>from the normal pressures of teen life, specific circumstances can contribute to an adolescent's consideration of suicide. It's especially difficult when adolescents are confronted with problems that are out of their control, such as</a:t>
            </a:r>
            <a:r>
              <a:rPr lang="en-US" dirty="0" smtClean="0"/>
              <a:t>:</a:t>
            </a:r>
          </a:p>
          <a:p>
            <a:pPr algn="just">
              <a:buNone/>
            </a:pPr>
            <a:endParaRPr lang="en-US" dirty="0"/>
          </a:p>
          <a:p>
            <a:pPr lvl="0"/>
            <a:r>
              <a:rPr lang="en-US" dirty="0"/>
              <a:t>divorce</a:t>
            </a:r>
          </a:p>
          <a:p>
            <a:pPr lvl="0"/>
            <a:r>
              <a:rPr lang="en-US" dirty="0"/>
              <a:t>a new family formation (e.g., step-parents and step-siblings)</a:t>
            </a:r>
          </a:p>
          <a:p>
            <a:pPr lvl="0"/>
            <a:r>
              <a:rPr lang="en-US" dirty="0"/>
              <a:t>moving to a different community </a:t>
            </a:r>
          </a:p>
          <a:p>
            <a:pPr lvl="0"/>
            <a:r>
              <a:rPr lang="en-US" dirty="0"/>
              <a:t>physical or sexual abuse</a:t>
            </a:r>
          </a:p>
          <a:p>
            <a:pPr lvl="0"/>
            <a:r>
              <a:rPr lang="en-US" dirty="0"/>
              <a:t>emotional neglect</a:t>
            </a:r>
          </a:p>
          <a:p>
            <a:pPr lvl="0"/>
            <a:r>
              <a:rPr lang="en-US" dirty="0"/>
              <a:t>exposure to domestic violence</a:t>
            </a:r>
          </a:p>
          <a:p>
            <a:pPr lvl="0"/>
            <a:r>
              <a:rPr lang="en-US" dirty="0"/>
              <a:t>alcoholism in the home</a:t>
            </a:r>
          </a:p>
          <a:p>
            <a:pPr lvl="0"/>
            <a:r>
              <a:rPr lang="en-US" dirty="0"/>
              <a:t>substance abuse</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WARNING SIGNS AND RISK FACTORS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Suicidal </a:t>
            </a:r>
            <a:r>
              <a:rPr lang="en-US" dirty="0"/>
              <a:t>tendencies don't just appear out of the blue: People usually display a number of warning signs when things seem so wrong in their lives that they've simply given up hope. Because adolescence is such a turbulent time, it may be difficult to distinguish the signs that lead to suicide from the changing, sometimes uncertain but otherwise normal </a:t>
            </a:r>
            <a:r>
              <a:rPr lang="en-US" dirty="0" err="1"/>
              <a:t>behaviour</a:t>
            </a:r>
            <a:r>
              <a:rPr lang="en-US" dirty="0"/>
              <a:t> of teens.</a:t>
            </a:r>
          </a:p>
          <a:p>
            <a:r>
              <a:rPr lang="en-US" b="1" dirty="0"/>
              <a:t> </a:t>
            </a:r>
            <a:endParaRPr lang="en-US" dirty="0"/>
          </a:p>
          <a:p>
            <a:r>
              <a:rPr lang="en-US" b="1" dirty="0"/>
              <a:t>Behavior changes to watch for:</a:t>
            </a:r>
            <a:endParaRPr lang="en-US" dirty="0"/>
          </a:p>
          <a:p>
            <a:pPr lvl="0"/>
            <a:r>
              <a:rPr lang="en-US" dirty="0"/>
              <a:t>withdrawal from family and peers</a:t>
            </a:r>
          </a:p>
          <a:p>
            <a:pPr lvl="0"/>
            <a:r>
              <a:rPr lang="en-US" dirty="0"/>
              <a:t>loss of interest in previously pleasurable activities</a:t>
            </a:r>
          </a:p>
          <a:p>
            <a:pPr lvl="0"/>
            <a:r>
              <a:rPr lang="en-US" dirty="0"/>
              <a:t>difficulty concentrating on schoolwork</a:t>
            </a:r>
          </a:p>
          <a:p>
            <a:pPr lvl="0"/>
            <a:r>
              <a:rPr lang="en-US" dirty="0"/>
              <a:t>neglect of personal appearance</a:t>
            </a:r>
          </a:p>
          <a:p>
            <a:pPr lvl="0"/>
            <a:r>
              <a:rPr lang="en-US" dirty="0"/>
              <a:t>obvious changes in personality</a:t>
            </a:r>
          </a:p>
          <a:p>
            <a:pPr lvl="0"/>
            <a:r>
              <a:rPr lang="en-US" dirty="0"/>
              <a:t>sadness and hopelessness</a:t>
            </a:r>
          </a:p>
          <a:p>
            <a:pPr lvl="0"/>
            <a:r>
              <a:rPr lang="en-US" dirty="0"/>
              <a:t>changes in eating patterns, such as sudden weight loss or gain</a:t>
            </a:r>
          </a:p>
          <a:p>
            <a:pPr lvl="0"/>
            <a:r>
              <a:rPr lang="en-US" dirty="0"/>
              <a:t>changes in sleep patterns</a:t>
            </a:r>
          </a:p>
          <a:p>
            <a:pPr lvl="0"/>
            <a:r>
              <a:rPr lang="en-US" dirty="0"/>
              <a:t>general lethargy or lack of energy</a:t>
            </a:r>
          </a:p>
          <a:p>
            <a:pPr lvl="0"/>
            <a:r>
              <a:rPr lang="en-US" dirty="0"/>
              <a:t>symptoms of clinical depression</a:t>
            </a:r>
          </a:p>
          <a:p>
            <a:pPr lvl="0"/>
            <a:r>
              <a:rPr lang="en-US" dirty="0"/>
              <a:t>violent actions, rebellion, or running away</a:t>
            </a:r>
          </a:p>
          <a:p>
            <a:pPr lvl="0"/>
            <a:r>
              <a:rPr lang="en-US" dirty="0"/>
              <a:t>drug and alcohol use </a:t>
            </a:r>
          </a:p>
          <a:p>
            <a:pPr lvl="0"/>
            <a:r>
              <a:rPr lang="en-US" dirty="0"/>
              <a:t>symptoms that are often related to emotional state (e.g., headaches, fatigue, stomach aches)</a:t>
            </a:r>
          </a:p>
          <a:p>
            <a:pPr lvl="0"/>
            <a:r>
              <a:rPr lang="en-US" dirty="0"/>
              <a:t>loss of ability to tolerate praise or rewards</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COPING WITH SUICIDAL THOUGHTS</a:t>
            </a:r>
            <a:br>
              <a:rPr lang="en-US" b="1" dirty="0" smtClean="0"/>
            </a:br>
            <a:endParaRPr lang="en-US" dirty="0"/>
          </a:p>
        </p:txBody>
      </p:sp>
      <p:sp>
        <p:nvSpPr>
          <p:cNvPr id="3" name="Content Placeholder 2"/>
          <p:cNvSpPr>
            <a:spLocks noGrp="1"/>
          </p:cNvSpPr>
          <p:nvPr>
            <p:ph idx="1"/>
          </p:nvPr>
        </p:nvSpPr>
        <p:spPr>
          <a:xfrm>
            <a:off x="457200" y="838200"/>
            <a:ext cx="8229600" cy="6019800"/>
          </a:xfrm>
        </p:spPr>
        <p:txBody>
          <a:bodyPr>
            <a:normAutofit fontScale="70000" lnSpcReduction="20000"/>
          </a:bodyPr>
          <a:lstStyle/>
          <a:p>
            <a:pPr algn="just"/>
            <a:r>
              <a:rPr lang="en-US" dirty="0" smtClean="0"/>
              <a:t>In </a:t>
            </a:r>
            <a:r>
              <a:rPr lang="en-US" dirty="0"/>
              <a:t>the meantime, the following suggestions can help get you through until you feel ready to talk to someone</a:t>
            </a:r>
            <a:r>
              <a:rPr lang="en-US" dirty="0" smtClean="0"/>
              <a:t>:</a:t>
            </a:r>
          </a:p>
          <a:p>
            <a:pPr algn="just"/>
            <a:endParaRPr lang="en-US" dirty="0"/>
          </a:p>
          <a:p>
            <a:pPr lvl="0" algn="just"/>
            <a:r>
              <a:rPr lang="en-US" b="1" dirty="0"/>
              <a:t>There is ALWAYS another solution, even if you can’t see it right now.</a:t>
            </a:r>
            <a:r>
              <a:rPr lang="en-US" dirty="0"/>
              <a:t> Many kids who have attempted suicide (and survived) say that they did it because they mistakenly felt there was no other solution to a problem they were experiencing. At the time, they could not see another way out, but in truth, they didn’t really want to die. Remember that no matter how horribly you feel, these emotions will pass.</a:t>
            </a:r>
          </a:p>
          <a:p>
            <a:pPr lvl="0" algn="just"/>
            <a:r>
              <a:rPr lang="en-US" b="1" dirty="0"/>
              <a:t>Having thoughts of hurting yourself or others does not make you a bad person. </a:t>
            </a:r>
            <a:r>
              <a:rPr lang="en-US" dirty="0"/>
              <a:t>Depression can make you think and feel things that are out of character. No one should judge you or condemn you for these feelings if you are brave enough to talk about them.</a:t>
            </a:r>
          </a:p>
          <a:p>
            <a:pPr lvl="0" algn="just"/>
            <a:r>
              <a:rPr lang="en-US" b="1" dirty="0"/>
              <a:t>If your feelings are uncontrollable, tell yourself to wait 24 hours before you take any action.</a:t>
            </a:r>
            <a:r>
              <a:rPr lang="en-US" dirty="0"/>
              <a:t> This can give you time to really think things through and give yourself some distance from the strong emotions that are plaguing you. During this 24-hour period, try to talk to someone—anyone—as long as they are not another suicidal or depressed person. Call a hotline or talk to a friend. What do you have to lose?</a:t>
            </a:r>
          </a:p>
          <a:p>
            <a:pPr algn="just"/>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273" y="152400"/>
            <a:ext cx="8229600" cy="1143000"/>
          </a:xfrm>
        </p:spPr>
        <p:txBody>
          <a:bodyPr>
            <a:normAutofit fontScale="90000"/>
          </a:bodyPr>
          <a:lstStyle/>
          <a:p>
            <a:r>
              <a:rPr lang="en-US" b="1" dirty="0" smtClean="0"/>
              <a:t>Types of peer pressure:</a:t>
            </a:r>
            <a:r>
              <a:rPr lang="en-US" dirty="0" smtClean="0"/>
              <a:t/>
            </a:r>
            <a:br>
              <a:rPr lang="en-US" dirty="0" smtClean="0"/>
            </a:br>
            <a:endParaRPr lang="en-US" dirty="0"/>
          </a:p>
        </p:txBody>
      </p:sp>
      <p:sp>
        <p:nvSpPr>
          <p:cNvPr id="3" name="Content Placeholder 2"/>
          <p:cNvSpPr>
            <a:spLocks noGrp="1"/>
          </p:cNvSpPr>
          <p:nvPr>
            <p:ph idx="1"/>
          </p:nvPr>
        </p:nvSpPr>
        <p:spPr>
          <a:xfrm>
            <a:off x="457200" y="838200"/>
            <a:ext cx="8229600" cy="6019800"/>
          </a:xfrm>
        </p:spPr>
        <p:txBody>
          <a:bodyPr>
            <a:normAutofit fontScale="85000" lnSpcReduction="20000"/>
          </a:bodyPr>
          <a:lstStyle/>
          <a:p>
            <a:pPr algn="just"/>
            <a:r>
              <a:rPr lang="en-US" b="1" dirty="0" smtClean="0"/>
              <a:t>Active </a:t>
            </a:r>
            <a:r>
              <a:rPr lang="en-US" b="1" dirty="0"/>
              <a:t>Pressure</a:t>
            </a:r>
            <a:r>
              <a:rPr lang="en-US" dirty="0"/>
              <a:t> </a:t>
            </a:r>
            <a:r>
              <a:rPr lang="en-US" sz="2600" dirty="0"/>
              <a:t>may be in the form of an explicit offer to drink alcohol or a verbal criticism for refusing to drink</a:t>
            </a:r>
            <a:r>
              <a:rPr lang="en-US" sz="2600" dirty="0" smtClean="0"/>
              <a:t>.</a:t>
            </a:r>
            <a:endParaRPr lang="en-US" sz="2600" dirty="0"/>
          </a:p>
          <a:p>
            <a:pPr algn="just"/>
            <a:r>
              <a:rPr lang="en-US" b="1" dirty="0"/>
              <a:t>Passive Pressure </a:t>
            </a:r>
            <a:r>
              <a:rPr lang="en-US" sz="2600" dirty="0"/>
              <a:t>does not involve a teen being explicitly offered alcohol but rather is based on a teen’s desire to fit in and adopt the values and practices of fellow teens. Social Modeling is a fancy term for the “everyone’s doing it” phenomenon.</a:t>
            </a:r>
          </a:p>
          <a:p>
            <a:pPr algn="just"/>
            <a:r>
              <a:rPr lang="en-US" b="1" dirty="0"/>
              <a:t>Negative Peer </a:t>
            </a:r>
            <a:r>
              <a:rPr lang="en-US" b="1" dirty="0" smtClean="0"/>
              <a:t>Influence </a:t>
            </a:r>
          </a:p>
          <a:p>
            <a:pPr marL="400050" lvl="1" indent="0" algn="just">
              <a:buNone/>
            </a:pPr>
            <a:r>
              <a:rPr lang="en-US" dirty="0" smtClean="0"/>
              <a:t>can </a:t>
            </a:r>
            <a:r>
              <a:rPr lang="en-US" dirty="0"/>
              <a:t>persuade a teenager or child to </a:t>
            </a:r>
            <a:r>
              <a:rPr lang="en-US" dirty="0" smtClean="0"/>
              <a:t>	shoplift</a:t>
            </a:r>
            <a:r>
              <a:rPr lang="en-US" dirty="0"/>
              <a:t>, drink alcohol, take drugs, smoke cigarettes, cheat at </a:t>
            </a:r>
            <a:r>
              <a:rPr lang="en-US" dirty="0" smtClean="0"/>
              <a:t>	school</a:t>
            </a:r>
            <a:r>
              <a:rPr lang="en-US" dirty="0"/>
              <a:t>, vandalize property, bully other students, skip school </a:t>
            </a:r>
            <a:r>
              <a:rPr lang="en-US" dirty="0" smtClean="0"/>
              <a:t>	and </a:t>
            </a:r>
            <a:r>
              <a:rPr lang="en-US" dirty="0"/>
              <a:t>participate in racist and discriminatory behavior.</a:t>
            </a:r>
          </a:p>
          <a:p>
            <a:pPr algn="just"/>
            <a:r>
              <a:rPr lang="en-US" b="1" dirty="0"/>
              <a:t>Positive Peer Influence</a:t>
            </a:r>
          </a:p>
          <a:p>
            <a:pPr marL="400050" lvl="1" indent="0" algn="just">
              <a:buNone/>
            </a:pPr>
            <a:r>
              <a:rPr lang="en-US" dirty="0"/>
              <a:t>Peers can be a positive influence, too. Positive peer pressure can make a teen feel like he should join a sport or a youth organization because a group he admires is doing it. If your child is regularly hearing his friends talk about getting good grades, doing volunteer work and joining clubs, he might follow suit.</a:t>
            </a:r>
          </a:p>
          <a:p>
            <a:pPr algn="just"/>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COPING WITH SUICIDAL THOUGHTS</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pPr lvl="0"/>
            <a:r>
              <a:rPr lang="en-US" b="1" dirty="0" smtClean="0"/>
              <a:t>If you’re afraid you can’t control yourself, make sure you are never alone.</a:t>
            </a:r>
            <a:r>
              <a:rPr lang="en-US" dirty="0" smtClean="0"/>
              <a:t> Even if you can’t verbalize your feelings, just stay in public places, hang out with friends or family members, or go to a movie—anything to keep from being by yourself and in danger.</a:t>
            </a:r>
          </a:p>
          <a:p>
            <a:r>
              <a:rPr lang="en-US" dirty="0" smtClean="0"/>
              <a:t>Above all, do not do anything that could result in permanent damage or death to yourself or others. Remember, suicide is a "permanent solution to a temporary problem."</a:t>
            </a:r>
            <a:r>
              <a:rPr lang="en-US" b="1" dirty="0" smtClean="0"/>
              <a:t> </a:t>
            </a:r>
            <a:r>
              <a:rPr lang="en-US" dirty="0" smtClean="0"/>
              <a:t>Help is available. All you need to do is take that first step and reach out.</a:t>
            </a:r>
          </a:p>
          <a:p>
            <a:r>
              <a:rPr lang="en-US" b="1" dirty="0" smtClean="0"/>
              <a:t>Talking to an adult you trust about teen depression</a:t>
            </a:r>
          </a:p>
          <a:p>
            <a:r>
              <a:rPr lang="en-US" b="1" dirty="0" smtClean="0"/>
              <a:t>Ask for help if you’re stressed</a:t>
            </a:r>
          </a:p>
          <a:p>
            <a:r>
              <a:rPr lang="en-US" b="1" dirty="0" smtClean="0"/>
              <a:t>Avoid alcohol and drugs</a:t>
            </a:r>
          </a:p>
          <a:p>
            <a:r>
              <a:rPr lang="en-US" b="1" dirty="0" smtClean="0"/>
              <a:t>Keep your body healthy</a:t>
            </a:r>
          </a:p>
          <a:p>
            <a:r>
              <a:rPr lang="en-US" b="1" dirty="0" smtClean="0"/>
              <a:t>Try not to isolate yourself</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Ways to over come negative peer pressure:</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lvl="0"/>
            <a:r>
              <a:rPr lang="en-US" sz="2400" dirty="0" smtClean="0"/>
              <a:t>Stay </a:t>
            </a:r>
            <a:r>
              <a:rPr lang="en-US" sz="2400" dirty="0"/>
              <a:t>away from peers who pressure you to do things that seem wrong or dangerous.</a:t>
            </a:r>
          </a:p>
          <a:p>
            <a:pPr lvl="0"/>
            <a:r>
              <a:rPr lang="en-US" sz="2400" dirty="0"/>
              <a:t>Learn to say "no," and practice how to avoid or get out of situations which feel unsafe or uncomfortable.</a:t>
            </a:r>
          </a:p>
          <a:p>
            <a:pPr lvl="0"/>
            <a:r>
              <a:rPr lang="en-US" sz="2400" dirty="0"/>
              <a:t>Spend time with other kids who resist peer pressure. It helps to have at least one friend who is also willing to say "no."</a:t>
            </a:r>
          </a:p>
          <a:p>
            <a:pPr lvl="0"/>
            <a:r>
              <a:rPr lang="en-US" sz="2400" dirty="0"/>
              <a:t>If any problems with peer pressure </a:t>
            </a:r>
            <a:r>
              <a:rPr lang="en-US" sz="2400" dirty="0" err="1"/>
              <a:t>persisit</a:t>
            </a:r>
            <a:r>
              <a:rPr lang="en-US" sz="2400" dirty="0"/>
              <a:t>, talk to a grown up you trust, like a parent, teacher or school counselor.</a:t>
            </a:r>
          </a:p>
          <a:p>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The following are ways for parents to help your child deal with peer pressure:</a:t>
            </a:r>
            <a:r>
              <a:rPr lang="en-US" sz="3200" dirty="0" smtClean="0"/>
              <a:t/>
            </a:r>
            <a:br>
              <a:rPr lang="en-US" sz="3200" dirty="0" smtClean="0"/>
            </a:br>
            <a:endParaRPr lang="en-US" sz="3200"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pPr lvl="0" algn="just"/>
            <a:r>
              <a:rPr lang="en-US" dirty="0" smtClean="0"/>
              <a:t>Parents </a:t>
            </a:r>
            <a:r>
              <a:rPr lang="en-US" dirty="0"/>
              <a:t>should encourage open and honest communication. Let teens know they can come to their parents if they're feeling pressure to do things that seem wrong or risky.</a:t>
            </a:r>
          </a:p>
          <a:p>
            <a:pPr lvl="0" algn="just"/>
            <a:r>
              <a:rPr lang="en-US" dirty="0"/>
              <a:t>Teach your child to be assertive and to resist getting involved in dangerous or inappropriate situations or activities.</a:t>
            </a:r>
          </a:p>
          <a:p>
            <a:pPr lvl="0" algn="just"/>
            <a:r>
              <a:rPr lang="en-US" dirty="0"/>
              <a:t>Get to know your child's friends. If issues or problems arise, share your concerns with their parents.</a:t>
            </a:r>
          </a:p>
          <a:p>
            <a:pPr lvl="0" algn="just"/>
            <a:r>
              <a:rPr lang="en-US" dirty="0"/>
              <a:t>Help your child develop self-confidence. Kids who feel good about themselves are less vulnerable to peer pressure.</a:t>
            </a:r>
          </a:p>
          <a:p>
            <a:pPr lvl="0" algn="just"/>
            <a:r>
              <a:rPr lang="en-US" dirty="0"/>
              <a:t>Develop backup plans to help kids get out of uncomfortable or dangerous situations. For example, let them know you'll always come get them, no questions asked, if they feel worried or unsafe.</a:t>
            </a:r>
          </a:p>
          <a:p>
            <a:pPr algn="just"/>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PROCRASTINATION:</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sz="2400" dirty="0" smtClean="0"/>
              <a:t>The </a:t>
            </a:r>
            <a:r>
              <a:rPr lang="en-US" sz="2400" dirty="0"/>
              <a:t>word </a:t>
            </a:r>
            <a:r>
              <a:rPr lang="en-US" sz="2400" b="1" dirty="0"/>
              <a:t>procrastination</a:t>
            </a:r>
            <a:r>
              <a:rPr lang="en-US" sz="2400" dirty="0"/>
              <a:t> comes from Latin, </a:t>
            </a:r>
            <a:r>
              <a:rPr lang="en-US" sz="2400" i="1" dirty="0"/>
              <a:t>Pro</a:t>
            </a:r>
            <a:r>
              <a:rPr lang="en-US" sz="2400" dirty="0"/>
              <a:t>, "in favor of", and </a:t>
            </a:r>
            <a:r>
              <a:rPr lang="en-US" sz="2400" i="1" dirty="0" err="1"/>
              <a:t>Cras</a:t>
            </a:r>
            <a:r>
              <a:rPr lang="en-US" sz="2400" dirty="0"/>
              <a:t>, "tomorrow". Procrastination or "task aversion" is the irrational delay of an intended course of action, even while expecting to be worse off for the delay (compare </a:t>
            </a:r>
            <a:r>
              <a:rPr lang="en-US" sz="2400" u="sng" dirty="0">
                <a:hlinkClick r:id="rId2" tooltip="wikt:temporize"/>
              </a:rPr>
              <a:t>temporization</a:t>
            </a:r>
            <a:r>
              <a:rPr lang="en-US" sz="2400" dirty="0"/>
              <a:t>). </a:t>
            </a:r>
            <a:endParaRPr lang="en-US" sz="2400" dirty="0" smtClean="0"/>
          </a:p>
          <a:p>
            <a:pPr algn="just"/>
            <a:r>
              <a:rPr lang="en-US" sz="2400" dirty="0" smtClean="0"/>
              <a:t>The </a:t>
            </a:r>
            <a:r>
              <a:rPr lang="en-US" sz="2400" dirty="0"/>
              <a:t>procrastinator deviates from the task, usually in favor of another more enjoyable (or less </a:t>
            </a:r>
            <a:r>
              <a:rPr lang="en-US" sz="2400" dirty="0" err="1"/>
              <a:t>unenjoyable</a:t>
            </a:r>
            <a:r>
              <a:rPr lang="en-US" sz="2400" dirty="0"/>
              <a:t>) activity. This behavior is pervasive throughout society - everyone procrastinates to some degree - but some people especially teens are so chronically affected as to be severely debilitated. </a:t>
            </a:r>
          </a:p>
          <a:p>
            <a:pPr algn="just"/>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a:bodyPr>
          <a:lstStyle/>
          <a:p>
            <a:pPr algn="just"/>
            <a:r>
              <a:rPr lang="en-US" sz="2400" dirty="0"/>
              <a:t>Procrastination is typically caused by the association of pain or discomfort with the prospective course of action; that is: stress. </a:t>
            </a:r>
            <a:endParaRPr lang="en-US" sz="2400" dirty="0" smtClean="0"/>
          </a:p>
          <a:p>
            <a:pPr algn="just"/>
            <a:r>
              <a:rPr lang="en-US" sz="2400" dirty="0" smtClean="0"/>
              <a:t>This </a:t>
            </a:r>
            <a:r>
              <a:rPr lang="en-US" sz="2400" dirty="0"/>
              <a:t>may be physical (such as that experienced during hard labor or vigorous exercise) or psychological (such as in the form of frustration or anxiety). </a:t>
            </a:r>
            <a:endParaRPr lang="en-US" sz="2400" dirty="0" smtClean="0"/>
          </a:p>
          <a:p>
            <a:pPr algn="just"/>
            <a:r>
              <a:rPr lang="en-US" sz="2400" dirty="0" smtClean="0"/>
              <a:t>The </a:t>
            </a:r>
            <a:r>
              <a:rPr lang="en-US" sz="2400" dirty="0"/>
              <a:t>task or the situation requiring the task may be perceived as dangerous, painful, overwhelming, difficult, tedious, uncomfortable, or boring; basically, </a:t>
            </a:r>
            <a:r>
              <a:rPr lang="en-US" sz="2400" dirty="0" err="1"/>
              <a:t>unenjoyable</a:t>
            </a:r>
            <a:r>
              <a:rPr lang="en-US" sz="2400" dirty="0"/>
              <a:t>; that is: stressful. </a:t>
            </a:r>
            <a:endParaRPr lang="en-US" sz="2400" dirty="0" smtClean="0"/>
          </a:p>
          <a:p>
            <a:pPr algn="just"/>
            <a:r>
              <a:rPr lang="en-US" sz="2400" dirty="0" smtClean="0"/>
              <a:t>Once </a:t>
            </a:r>
            <a:r>
              <a:rPr lang="en-US" sz="2400" dirty="0" err="1"/>
              <a:t>habitualized</a:t>
            </a:r>
            <a:r>
              <a:rPr lang="en-US" sz="2400" dirty="0"/>
              <a:t>, procrastination can be triggered at any time. Procrastination can also be a symptom of a serious psychiatric disorder such as </a:t>
            </a:r>
            <a:r>
              <a:rPr lang="en-US" sz="2400" u="sng" dirty="0">
                <a:hlinkClick r:id="rId2" tooltip="w:clinical depression"/>
              </a:rPr>
              <a:t>depression</a:t>
            </a:r>
            <a:r>
              <a:rPr lang="en-US" sz="2400" dirty="0"/>
              <a:t> or ADHD (</a:t>
            </a:r>
            <a:r>
              <a:rPr lang="en-US" sz="2400" u="sng" dirty="0">
                <a:hlinkClick r:id="rId3" tooltip="w:attention-deficit hyperactivity disorder"/>
              </a:rPr>
              <a:t>attention-deficit hyperactivity disorder</a:t>
            </a:r>
            <a:r>
              <a:rPr lang="en-US" sz="2400" dirty="0"/>
              <a:t>), and may be greatly reduced when the underlying condition is properly treated.</a:t>
            </a:r>
          </a:p>
          <a:p>
            <a:pPr algn="just"/>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8229600" cy="6324600"/>
          </a:xfrm>
        </p:spPr>
        <p:txBody>
          <a:bodyPr>
            <a:noAutofit/>
          </a:bodyPr>
          <a:lstStyle/>
          <a:p>
            <a:pPr algn="just">
              <a:buNone/>
            </a:pPr>
            <a:r>
              <a:rPr lang="en-US" sz="2000" b="1" dirty="0"/>
              <a:t>Causes</a:t>
            </a:r>
            <a:endParaRPr lang="en-US" sz="2000" dirty="0"/>
          </a:p>
          <a:p>
            <a:pPr algn="just"/>
            <a:r>
              <a:rPr lang="en-US" sz="2000" dirty="0"/>
              <a:t>Procrastination is always based on a dysfunctional worldview, such as that "short term relief or pleasure is better than sacrifice for long-term rewards," along with irrational disregard for negative consequences. </a:t>
            </a:r>
            <a:endParaRPr lang="en-US" sz="2000" dirty="0" smtClean="0"/>
          </a:p>
          <a:p>
            <a:pPr algn="just"/>
            <a:r>
              <a:rPr lang="en-US" sz="2000" dirty="0" smtClean="0"/>
              <a:t>The </a:t>
            </a:r>
            <a:r>
              <a:rPr lang="en-US" sz="2000" dirty="0"/>
              <a:t>procrastinator fails to engage in the appropriate course of action either due to a </a:t>
            </a:r>
            <a:r>
              <a:rPr lang="en-US" sz="2000" u="sng" dirty="0">
                <a:hlinkClick r:id="rId2" tooltip="w:distraction"/>
              </a:rPr>
              <a:t>distraction</a:t>
            </a:r>
            <a:r>
              <a:rPr lang="en-US" sz="2000" dirty="0"/>
              <a:t> of some sort or an inadequacy in their own behavior. Various distractions and in competencies that can cause procrastination include, but are not limited to</a:t>
            </a:r>
            <a:r>
              <a:rPr lang="en-US" sz="2000" dirty="0" smtClean="0"/>
              <a:t>:</a:t>
            </a:r>
          </a:p>
          <a:p>
            <a:pPr algn="just"/>
            <a:endParaRPr lang="en-US" sz="2000" dirty="0"/>
          </a:p>
          <a:p>
            <a:pPr algn="just"/>
            <a:r>
              <a:rPr lang="en-US" sz="2000" dirty="0"/>
              <a:t>Addiction, Anxiety and fear, Arrogance, pride, Aversion, Bad habits, Discouragement, Disorganization, </a:t>
            </a:r>
            <a:r>
              <a:rPr lang="en-US" sz="2000" u="sng" dirty="0">
                <a:hlinkClick r:id="rId3" tooltip="w:Distraction"/>
              </a:rPr>
              <a:t>Distraction</a:t>
            </a:r>
            <a:r>
              <a:rPr lang="en-US" sz="2000" dirty="0"/>
              <a:t>, Family problems, Fear of failure, Feeling overwhelmed, Frustration, Guilt, Ill-conceived goals and unconscious motives, Indecision, Lack of awareness, Lack of morals, Lack of time management skills, Low ambition, Low frustration tolerance,  low self-esteem, low tolerance to stress, Objective conflict (competing goals), Paranoia, Perception of difficulty, Phobia, Poor attitude, Poor self-control skills, Poor study skills, Rebellion, Resentment, Self-centeredness, Self-deception and Uncertainty.</a:t>
            </a:r>
          </a:p>
          <a:p>
            <a:pPr algn="just"/>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47500" lnSpcReduction="20000"/>
          </a:bodyPr>
          <a:lstStyle/>
          <a:p>
            <a:pPr algn="just">
              <a:buNone/>
            </a:pPr>
            <a:r>
              <a:rPr lang="en-US" sz="6200" b="1" dirty="0"/>
              <a:t>Consequences: </a:t>
            </a:r>
            <a:endParaRPr lang="en-US" sz="6200" dirty="0"/>
          </a:p>
          <a:p>
            <a:pPr lvl="0" algn="just"/>
            <a:r>
              <a:rPr lang="en-US" sz="4900" b="1" dirty="0"/>
              <a:t>Lost opportunities:</a:t>
            </a:r>
            <a:r>
              <a:rPr lang="en-US" sz="4900" dirty="0"/>
              <a:t> for example, somebody else buys the car the procrastinator wanted because they put off making a simple phone call. Or somebody else patents an invention the procrastinator thought of first, because they never got around to patenting it themselves.</a:t>
            </a:r>
          </a:p>
          <a:p>
            <a:pPr algn="just"/>
            <a:r>
              <a:rPr lang="en-US" sz="4900" b="1" dirty="0"/>
              <a:t>Tardiness:</a:t>
            </a:r>
            <a:r>
              <a:rPr lang="en-US" sz="4900" dirty="0"/>
              <a:t> being late to meetings, showing up late at special events, and being late to pick up a date. Missing the beginning of the movie at the theater, and getting bad seats, because the procrastinator did not leave the house on time.</a:t>
            </a:r>
          </a:p>
          <a:p>
            <a:pPr lvl="0" algn="just"/>
            <a:r>
              <a:rPr lang="en-US" sz="4900" b="1" dirty="0"/>
              <a:t>Missed deadlines:</a:t>
            </a:r>
            <a:r>
              <a:rPr lang="en-US" sz="4900" dirty="0"/>
              <a:t> from failing a school assignment by not turning it in on time to missing a flight at the airport because the procrastinator talked on the phone too long.</a:t>
            </a:r>
          </a:p>
          <a:p>
            <a:pPr lvl="0" algn="just"/>
            <a:r>
              <a:rPr lang="en-US" sz="4900" b="1" dirty="0"/>
              <a:t>Irresponsibility towards others:</a:t>
            </a:r>
            <a:r>
              <a:rPr lang="en-US" sz="4900" dirty="0"/>
              <a:t> like failing to keep promises because they kept getting put off until later. Or causing others to be late for their commitments because the procrastinator didn't pick them up on time.</a:t>
            </a:r>
          </a:p>
          <a:p>
            <a:pPr lvl="0" algn="just"/>
            <a:r>
              <a:rPr lang="en-US" sz="4900" b="1" dirty="0"/>
              <a:t>Lack of preparedness:</a:t>
            </a:r>
            <a:r>
              <a:rPr lang="en-US" sz="4900" dirty="0"/>
              <a:t> such as when the basement floods unnecessarily because the procrastinator kept putting off installing a sump pump.</a:t>
            </a:r>
          </a:p>
          <a:p>
            <a:pPr lvl="0" algn="just"/>
            <a:r>
              <a:rPr lang="en-US" sz="4900" b="1" dirty="0"/>
              <a:t>Poor performance:</a:t>
            </a:r>
            <a:r>
              <a:rPr lang="en-US" sz="4900" dirty="0"/>
              <a:t> failing an exam, because the student waited until the night before the test to begin studying.</a:t>
            </a:r>
          </a:p>
          <a:p>
            <a:pPr algn="just"/>
            <a:endParaRPr lang="en-US" sz="49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3880</Words>
  <Application>Microsoft Office PowerPoint</Application>
  <PresentationFormat>On-screen Show (4:3)</PresentationFormat>
  <Paragraphs>231</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Office Theme</vt:lpstr>
      <vt:lpstr>Peer pressure is influence that a peer group, observers or individual exerts that encourages others to change their attitudes, values, or behaviors to conform the group norms. </vt:lpstr>
      <vt:lpstr>Adolescents are particularly vulnerable to peer pressure, because they are at a stage of development when they are separating more from their parents' influence, but have not yet established their own values or understanding about human relationships or the consequences of their behavior. </vt:lpstr>
      <vt:lpstr>Types of peer pressure: </vt:lpstr>
      <vt:lpstr>Ways to over come negative peer pressure: </vt:lpstr>
      <vt:lpstr>The following are ways for parents to help your child deal with peer pressure: </vt:lpstr>
      <vt:lpstr>PROCRASTINATION: </vt:lpstr>
      <vt:lpstr>PowerPoint Presentation</vt:lpstr>
      <vt:lpstr>PowerPoint Presentation</vt:lpstr>
      <vt:lpstr>PowerPoint Presentation</vt:lpstr>
      <vt:lpstr>PowerPoint Presentation</vt:lpstr>
      <vt:lpstr>WAYS TO OVER COME:  </vt:lpstr>
      <vt:lpstr>STRESS </vt:lpstr>
      <vt:lpstr> Types of Stress </vt:lpstr>
      <vt:lpstr>PowerPoint Presentation</vt:lpstr>
      <vt:lpstr>PowerPoint Presentation</vt:lpstr>
      <vt:lpstr>PowerPoint Presentation</vt:lpstr>
      <vt:lpstr>HOW TO OVERCOME AND MANAGE STRESS </vt:lpstr>
      <vt:lpstr>PowerPoint Presentation</vt:lpstr>
      <vt:lpstr>TEEN DEPRESSION </vt:lpstr>
      <vt:lpstr>Symptoms of Depression </vt:lpstr>
      <vt:lpstr>Kinds of Depression </vt:lpstr>
      <vt:lpstr>PowerPoint Presentation</vt:lpstr>
      <vt:lpstr>HOW TO MANAGE DEPRESSION IN TEENS </vt:lpstr>
      <vt:lpstr>PowerPoint Presentation</vt:lpstr>
      <vt:lpstr>KNOW ABOUT ANTIDEPRESSANTS </vt:lpstr>
      <vt:lpstr>PowerPoint Presentation</vt:lpstr>
      <vt:lpstr>SUICIDE </vt:lpstr>
      <vt:lpstr>WARNING SIGNS AND RISK FACTORS </vt:lpstr>
      <vt:lpstr>COPING WITH SUICIDAL THOUGHTS </vt:lpstr>
      <vt:lpstr>COPING WITH SUICIDAL THOUGHTS </vt:lpstr>
    </vt:vector>
  </TitlesOfParts>
  <Company>MAM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Peer pressure is influence that a peer group, observers or individual exerts that encourages others to change their attitudes, values, or behaviors to conform the group norms. </dc:title>
  <dc:creator>janci</dc:creator>
  <cp:lastModifiedBy>P.R JANCI RANI</cp:lastModifiedBy>
  <cp:revision>12</cp:revision>
  <dcterms:created xsi:type="dcterms:W3CDTF">2014-07-09T05:57:29Z</dcterms:created>
  <dcterms:modified xsi:type="dcterms:W3CDTF">2018-10-03T06:28:24Z</dcterms:modified>
</cp:coreProperties>
</file>