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82" r:id="rId14"/>
    <p:sldId id="268" r:id="rId15"/>
    <p:sldId id="278" r:id="rId16"/>
    <p:sldId id="280" r:id="rId17"/>
    <p:sldId id="269" r:id="rId18"/>
    <p:sldId id="270" r:id="rId19"/>
    <p:sldId id="271" r:id="rId20"/>
    <p:sldId id="274" r:id="rId21"/>
    <p:sldId id="273" r:id="rId22"/>
    <p:sldId id="272" r:id="rId23"/>
    <p:sldId id="275"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37" autoAdjust="0"/>
  </p:normalViewPr>
  <p:slideViewPr>
    <p:cSldViewPr>
      <p:cViewPr varScale="1">
        <p:scale>
          <a:sx n="71" d="100"/>
          <a:sy n="71" d="100"/>
        </p:scale>
        <p:origin x="-4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D34A68-993E-4CAE-BE6A-7FDEAC119A4A}" type="datetimeFigureOut">
              <a:rPr lang="en-US" smtClean="0"/>
              <a:t>7/9/2014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823FE-7043-4EB4-A787-473406FE021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96A820-3ADA-4360-BDA8-BC49D0A3DDD7}"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www.flickr.com/help/general/" TargetMode="Externa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838200"/>
            <a:ext cx="9144000" cy="46177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Good personal habits including good eating habits, practicing personal reflection, not getting addicted to alcohol, drugs, tobacco products, getting enough sleep, volunteering , creating  a success circle, being with positive peer, encouraging  reading habits, indulging creativity, listening to music, helps in developing an individual into successful being</a:t>
            </a:r>
            <a:r>
              <a:rPr kumimoji="0" lang="en-US" sz="3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4400" b="1" i="0" u="none" strike="noStrike" cap="none" normalizeH="0" baseline="0" dirty="0" smtClean="0">
              <a:ln>
                <a:noFill/>
              </a:ln>
              <a:solidFill>
                <a:schemeClr val="tx1"/>
              </a:solidFill>
              <a:effectLst/>
              <a:latin typeface="Arial" pitchFamily="34" charset="0"/>
            </a:endParaRPr>
          </a:p>
        </p:txBody>
      </p:sp>
      <p:sp>
        <p:nvSpPr>
          <p:cNvPr id="5" name="Rectangle 4"/>
          <p:cNvSpPr/>
          <p:nvPr/>
        </p:nvSpPr>
        <p:spPr>
          <a:xfrm>
            <a:off x="2819400" y="0"/>
            <a:ext cx="3827971" cy="646331"/>
          </a:xfrm>
          <a:prstGeom prst="rect">
            <a:avLst/>
          </a:prstGeom>
        </p:spPr>
        <p:txBody>
          <a:bodyPr wrap="none">
            <a:spAutoFit/>
          </a:bodyPr>
          <a:lstStyle/>
          <a:p>
            <a:r>
              <a:rPr lang="en-US" sz="3600" b="1" dirty="0" smtClean="0">
                <a:solidFill>
                  <a:srgbClr val="FF0000"/>
                </a:solidFill>
              </a:rPr>
              <a:t>PERSONAL HABITS </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D:\Documents and Settings\Amrita\Desktop\brain.jpg"/>
          <p:cNvPicPr>
            <a:picLocks noChangeAspect="1" noChangeArrowheads="1"/>
          </p:cNvPicPr>
          <p:nvPr/>
        </p:nvPicPr>
        <p:blipFill>
          <a:blip r:embed="rId2"/>
          <a:srcRect/>
          <a:stretch>
            <a:fillRect/>
          </a:stretch>
        </p:blipFill>
        <p:spPr bwMode="auto">
          <a:xfrm>
            <a:off x="304800" y="304800"/>
            <a:ext cx="8153400" cy="6553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D:\Documents and Settings\Amrita\Desktop\stomach.jpg"/>
          <p:cNvPicPr>
            <a:picLocks noChangeAspect="1" noChangeArrowheads="1"/>
          </p:cNvPicPr>
          <p:nvPr/>
        </p:nvPicPr>
        <p:blipFill>
          <a:blip r:embed="rId2"/>
          <a:srcRect b="7843"/>
          <a:stretch>
            <a:fillRect/>
          </a:stretch>
        </p:blipFill>
        <p:spPr bwMode="auto">
          <a:xfrm>
            <a:off x="4495800" y="304800"/>
            <a:ext cx="4114800" cy="3581400"/>
          </a:xfrm>
          <a:prstGeom prst="rect">
            <a:avLst/>
          </a:prstGeom>
          <a:noFill/>
        </p:spPr>
      </p:pic>
      <p:sp>
        <p:nvSpPr>
          <p:cNvPr id="23555" name="Rectangle 3"/>
          <p:cNvSpPr>
            <a:spLocks noChangeArrowheads="1"/>
          </p:cNvSpPr>
          <p:nvPr/>
        </p:nvSpPr>
        <p:spPr bwMode="auto">
          <a:xfrm>
            <a:off x="0" y="4267200"/>
            <a:ext cx="9143999"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Research has shown that if a person regularly smokes 10 cigarettes a day, is one and a half times more likely to develop kidney cancer compared with a non-smoker. This is increased to twice as likely if a person smokes 20 or more cigarettes a day.</a:t>
            </a:r>
            <a:endParaRPr kumimoji="0" lang="en-US" sz="3600" b="1" i="0" u="none" strike="noStrike" cap="none" normalizeH="0" baseline="0" dirty="0" smtClean="0">
              <a:ln>
                <a:noFill/>
              </a:ln>
              <a:solidFill>
                <a:schemeClr val="tx1"/>
              </a:solidFill>
              <a:effectLst/>
              <a:latin typeface="Arial" pitchFamily="34" charset="0"/>
            </a:endParaRPr>
          </a:p>
        </p:txBody>
      </p:sp>
      <p:pic>
        <p:nvPicPr>
          <p:cNvPr id="23556" name="Picture 4" descr="D:\Documents and Settings\Amrita\Desktop\cancer.jpg"/>
          <p:cNvPicPr>
            <a:picLocks noChangeAspect="1" noChangeArrowheads="1"/>
          </p:cNvPicPr>
          <p:nvPr/>
        </p:nvPicPr>
        <p:blipFill>
          <a:blip r:embed="rId3"/>
          <a:srcRect/>
          <a:stretch>
            <a:fillRect/>
          </a:stretch>
        </p:blipFill>
        <p:spPr bwMode="auto">
          <a:xfrm>
            <a:off x="228600" y="304800"/>
            <a:ext cx="3429000" cy="3124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D:\Documents and Settings\Amrita\Desktop\alcohol-and-the-brain.jpg"/>
          <p:cNvPicPr>
            <a:picLocks noChangeAspect="1" noChangeArrowheads="1"/>
          </p:cNvPicPr>
          <p:nvPr/>
        </p:nvPicPr>
        <p:blipFill>
          <a:blip r:embed="rId2"/>
          <a:srcRect/>
          <a:stretch>
            <a:fillRect/>
          </a:stretch>
        </p:blipFill>
        <p:spPr bwMode="auto">
          <a:xfrm>
            <a:off x="228600" y="304800"/>
            <a:ext cx="8686800" cy="6553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descr="http://upload.wikimedia.org/wikipedia/commons/9/92/Risks_form_smoking-smoking_can_damage_every_part_of_the_body.png"/>
          <p:cNvPicPr>
            <a:picLocks noChangeAspect="1" noChangeArrowheads="1"/>
          </p:cNvPicPr>
          <p:nvPr/>
        </p:nvPicPr>
        <p:blipFill>
          <a:blip r:embed="rId2" cstate="print"/>
          <a:srcRect/>
          <a:stretch>
            <a:fillRect/>
          </a:stretch>
        </p:blipFill>
        <p:spPr bwMode="auto">
          <a:xfrm>
            <a:off x="393163" y="0"/>
            <a:ext cx="8522237" cy="685799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Documents and Settings\Amrita\Desktop\aging.jpg"/>
          <p:cNvPicPr>
            <a:picLocks noChangeAspect="1" noChangeArrowheads="1"/>
          </p:cNvPicPr>
          <p:nvPr/>
        </p:nvPicPr>
        <p:blipFill>
          <a:blip r:embed="rId2"/>
          <a:srcRect/>
          <a:stretch>
            <a:fillRect/>
          </a:stretch>
        </p:blipFill>
        <p:spPr bwMode="auto">
          <a:xfrm>
            <a:off x="228600" y="3581400"/>
            <a:ext cx="3886200" cy="2781300"/>
          </a:xfrm>
          <a:prstGeom prst="rect">
            <a:avLst/>
          </a:prstGeom>
          <a:noFill/>
        </p:spPr>
      </p:pic>
      <p:pic>
        <p:nvPicPr>
          <p:cNvPr id="25602" name="Picture 2" descr="D:\Documents and Settings\Amrita\Desktop\lung.jpg"/>
          <p:cNvPicPr>
            <a:picLocks noChangeAspect="1" noChangeArrowheads="1"/>
          </p:cNvPicPr>
          <p:nvPr/>
        </p:nvPicPr>
        <p:blipFill>
          <a:blip r:embed="rId3"/>
          <a:srcRect/>
          <a:stretch>
            <a:fillRect/>
          </a:stretch>
        </p:blipFill>
        <p:spPr bwMode="auto">
          <a:xfrm>
            <a:off x="5334000" y="0"/>
            <a:ext cx="3429000" cy="3429000"/>
          </a:xfrm>
          <a:prstGeom prst="rect">
            <a:avLst/>
          </a:prstGeom>
          <a:noFill/>
        </p:spPr>
      </p:pic>
      <p:sp>
        <p:nvSpPr>
          <p:cNvPr id="4" name="Rectangle 3"/>
          <p:cNvSpPr/>
          <p:nvPr/>
        </p:nvSpPr>
        <p:spPr>
          <a:xfrm>
            <a:off x="4572000" y="3441680"/>
            <a:ext cx="4572000" cy="3416320"/>
          </a:xfrm>
          <a:prstGeom prst="rect">
            <a:avLst/>
          </a:prstGeom>
        </p:spPr>
        <p:txBody>
          <a:bodyPr>
            <a:spAutoFit/>
          </a:bodyPr>
          <a:lstStyle/>
          <a:p>
            <a:pPr>
              <a:lnSpc>
                <a:spcPct val="150000"/>
              </a:lnSpc>
            </a:pPr>
            <a:r>
              <a:rPr lang="en-US" sz="2400" b="1" dirty="0" smtClean="0"/>
              <a:t>Smoking can cause fatal diseases such as pneumonia, emphysema and lung cancer. It causes </a:t>
            </a:r>
            <a:r>
              <a:rPr lang="en-US" sz="2400" b="1" dirty="0" smtClean="0">
                <a:solidFill>
                  <a:srgbClr val="FF0000"/>
                </a:solidFill>
              </a:rPr>
              <a:t>84% of deaths from lung cancer and 83% of deaths </a:t>
            </a:r>
            <a:r>
              <a:rPr lang="en-US" sz="2400" b="1" dirty="0" smtClean="0"/>
              <a:t>from chronic obstructive lung disease, including bronchitis</a:t>
            </a:r>
            <a:r>
              <a:rPr lang="en-US" dirty="0" smtClean="0"/>
              <a:t>.</a:t>
            </a:r>
            <a:endParaRPr lang="en-US" dirty="0"/>
          </a:p>
        </p:txBody>
      </p:sp>
      <p:sp>
        <p:nvSpPr>
          <p:cNvPr id="5" name="Rectangle 4"/>
          <p:cNvSpPr/>
          <p:nvPr/>
        </p:nvSpPr>
        <p:spPr>
          <a:xfrm>
            <a:off x="304800" y="0"/>
            <a:ext cx="4267200" cy="3508653"/>
          </a:xfrm>
          <a:prstGeom prst="rect">
            <a:avLst/>
          </a:prstGeom>
        </p:spPr>
        <p:txBody>
          <a:bodyPr wrap="square">
            <a:spAutoFit/>
          </a:bodyPr>
          <a:lstStyle/>
          <a:p>
            <a:pPr algn="just">
              <a:lnSpc>
                <a:spcPct val="150000"/>
              </a:lnSpc>
            </a:pPr>
            <a:r>
              <a:rPr lang="en-US" sz="2400" b="1" dirty="0" smtClean="0"/>
              <a:t>Smoking </a:t>
            </a:r>
            <a:r>
              <a:rPr lang="en-US" sz="2400" b="1" dirty="0" smtClean="0">
                <a:solidFill>
                  <a:srgbClr val="FF0000"/>
                </a:solidFill>
              </a:rPr>
              <a:t>prematurely ages skin by between 10 and 20 years</a:t>
            </a:r>
            <a:r>
              <a:rPr lang="en-US" sz="2400" b="1" dirty="0" smtClean="0"/>
              <a:t>, and makes it three times more likely to get </a:t>
            </a:r>
            <a:r>
              <a:rPr lang="en-US" sz="2400" b="1" dirty="0" err="1" smtClean="0"/>
              <a:t>facialwrinkling</a:t>
            </a:r>
            <a:r>
              <a:rPr lang="en-US" sz="2400" b="1" dirty="0" smtClean="0"/>
              <a:t>, particularly around the eyes and mouth</a:t>
            </a:r>
            <a:r>
              <a:rPr lang="en-US" sz="2800" b="1" dirty="0" smtClean="0"/>
              <a:t>. </a:t>
            </a:r>
            <a:endParaRPr 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0" y="1"/>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smtClean="0">
                <a:latin typeface="Arial" pitchFamily="34" charset="0"/>
                <a:cs typeface="Arial" pitchFamily="34" charset="0"/>
              </a:rPr>
              <a:t/>
            </a:r>
            <a:br>
              <a:rPr lang="en-US" sz="2400" b="1" dirty="0" smtClean="0">
                <a:latin typeface="Arial" pitchFamily="34" charset="0"/>
                <a:cs typeface="Arial" pitchFamily="34" charset="0"/>
              </a:rPr>
            </a:br>
            <a:r>
              <a:rPr lang="en-US" sz="2400" dirty="0" smtClean="0">
                <a:latin typeface="Arial" pitchFamily="34" charset="0"/>
                <a:cs typeface="Arial" pitchFamily="34" charset="0"/>
              </a:rPr>
              <a:t/>
            </a:r>
            <a:br>
              <a:rPr lang="en-US" sz="2400" dirty="0" smtClean="0">
                <a:latin typeface="Arial" pitchFamily="34" charset="0"/>
                <a:cs typeface="Arial" pitchFamily="34" charset="0"/>
              </a:rPr>
            </a:br>
            <a:endPar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p:txBody>
      </p:sp>
      <p:pic>
        <p:nvPicPr>
          <p:cNvPr id="1026" name="Picture 2" descr="http://www.dentabout.com/wp-content/uploads/2013/06/Oral-Cancer.jpg"/>
          <p:cNvPicPr>
            <a:picLocks noChangeAspect="1" noChangeArrowheads="1"/>
          </p:cNvPicPr>
          <p:nvPr/>
        </p:nvPicPr>
        <p:blipFill>
          <a:blip r:embed="rId3"/>
          <a:srcRect/>
          <a:stretch>
            <a:fillRect/>
          </a:stretch>
        </p:blipFill>
        <p:spPr bwMode="auto">
          <a:xfrm>
            <a:off x="4572000" y="-40309"/>
            <a:ext cx="4572000" cy="6898309"/>
          </a:xfrm>
          <a:prstGeom prst="rect">
            <a:avLst/>
          </a:prstGeom>
          <a:noFill/>
        </p:spPr>
      </p:pic>
      <p:pic>
        <p:nvPicPr>
          <p:cNvPr id="5" name="Picture 2" descr="http://upload.wikimedia.org/wikipedia/commons/thumb/f/f2/Nicotine_stains10.JPG/640px-Nicotine_stains10.JPG"/>
          <p:cNvPicPr>
            <a:picLocks noChangeAspect="1" noChangeArrowheads="1"/>
          </p:cNvPicPr>
          <p:nvPr/>
        </p:nvPicPr>
        <p:blipFill>
          <a:blip r:embed="rId4"/>
          <a:srcRect/>
          <a:stretch>
            <a:fillRect/>
          </a:stretch>
        </p:blipFill>
        <p:spPr bwMode="auto">
          <a:xfrm>
            <a:off x="0" y="0"/>
            <a:ext cx="4508602"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upload.wikimedia.org/wikipedia/commons/2/2f/Smoking_and_Atherosclerosis.jpg"/>
          <p:cNvPicPr>
            <a:picLocks noChangeAspect="1" noChangeArrowheads="1"/>
          </p:cNvPicPr>
          <p:nvPr/>
        </p:nvPicPr>
        <p:blipFill>
          <a:blip r:embed="rId2"/>
          <a:srcRect/>
          <a:stretch>
            <a:fillRect/>
          </a:stretch>
        </p:blipFill>
        <p:spPr bwMode="auto">
          <a:xfrm>
            <a:off x="1447800" y="0"/>
            <a:ext cx="6629400" cy="685270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Documents and Settings\Amrita\Desktop\_45508202_dientes2.jpg"/>
          <p:cNvPicPr>
            <a:picLocks noChangeAspect="1" noChangeArrowheads="1"/>
          </p:cNvPicPr>
          <p:nvPr/>
        </p:nvPicPr>
        <p:blipFill>
          <a:blip r:embed="rId2"/>
          <a:srcRect/>
          <a:stretch>
            <a:fillRect/>
          </a:stretch>
        </p:blipFill>
        <p:spPr bwMode="auto">
          <a:xfrm>
            <a:off x="0" y="0"/>
            <a:ext cx="2743200" cy="3200400"/>
          </a:xfrm>
          <a:prstGeom prst="rect">
            <a:avLst/>
          </a:prstGeom>
          <a:noFill/>
        </p:spPr>
      </p:pic>
      <p:pic>
        <p:nvPicPr>
          <p:cNvPr id="26627" name="Picture 3" descr="D:\Documents and Settings\Amrita\Desktop\mouth.jpg"/>
          <p:cNvPicPr>
            <a:picLocks noChangeAspect="1" noChangeArrowheads="1"/>
          </p:cNvPicPr>
          <p:nvPr/>
        </p:nvPicPr>
        <p:blipFill>
          <a:blip r:embed="rId3"/>
          <a:srcRect b="11905"/>
          <a:stretch>
            <a:fillRect/>
          </a:stretch>
        </p:blipFill>
        <p:spPr bwMode="auto">
          <a:xfrm>
            <a:off x="5524500" y="0"/>
            <a:ext cx="3619500" cy="3200400"/>
          </a:xfrm>
          <a:prstGeom prst="rect">
            <a:avLst/>
          </a:prstGeom>
          <a:noFill/>
          <a:ln>
            <a:solidFill>
              <a:schemeClr val="tx1">
                <a:lumMod val="95000"/>
                <a:lumOff val="5000"/>
              </a:schemeClr>
            </a:solidFill>
          </a:ln>
        </p:spPr>
      </p:pic>
      <p:pic>
        <p:nvPicPr>
          <p:cNvPr id="26628" name="Picture 4" descr="D:\Documents and Settings\Amrita\Desktop\lip.jpg"/>
          <p:cNvPicPr>
            <a:picLocks noChangeAspect="1" noChangeArrowheads="1"/>
          </p:cNvPicPr>
          <p:nvPr/>
        </p:nvPicPr>
        <p:blipFill>
          <a:blip r:embed="rId4"/>
          <a:srcRect/>
          <a:stretch>
            <a:fillRect/>
          </a:stretch>
        </p:blipFill>
        <p:spPr bwMode="auto">
          <a:xfrm>
            <a:off x="2743200" y="0"/>
            <a:ext cx="2895600" cy="3200400"/>
          </a:xfrm>
          <a:prstGeom prst="rect">
            <a:avLst/>
          </a:prstGeom>
          <a:noFill/>
          <a:ln>
            <a:solidFill>
              <a:schemeClr val="tx1">
                <a:lumMod val="95000"/>
                <a:lumOff val="5000"/>
              </a:schemeClr>
            </a:solidFill>
          </a:ln>
        </p:spPr>
      </p:pic>
      <p:sp>
        <p:nvSpPr>
          <p:cNvPr id="26629" name="Rectangle 5"/>
          <p:cNvSpPr>
            <a:spLocks noChangeArrowheads="1"/>
          </p:cNvSpPr>
          <p:nvPr/>
        </p:nvSpPr>
        <p:spPr bwMode="auto">
          <a:xfrm>
            <a:off x="0" y="3657600"/>
            <a:ext cx="9144000" cy="27938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most serious damage smoking causes in the mouth and throat is an increased risk of cancer in lips, tongue, throat, voice box and gullet (</a:t>
            </a:r>
            <a:r>
              <a:rPr kumimoji="0" lang="en-US"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oesophagus</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More than 93% of </a:t>
            </a:r>
            <a:r>
              <a:rPr kumimoji="0" lang="en-US"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oropharangeal</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cancers (cancer in part of the throat) are caused by smoking.</a:t>
            </a:r>
            <a:endParaRPr kumimoji="0" lang="en-US" sz="36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914400" y="0"/>
            <a:ext cx="7620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TOBACCO  PRODUCT  ADDICTION  IN TEENAGE</a:t>
            </a:r>
            <a:endParaRPr kumimoji="0" lang="en-US" sz="3600" b="1" i="0" u="none" strike="noStrike" cap="none" normalizeH="0" baseline="0" dirty="0" smtClean="0">
              <a:ln>
                <a:noFill/>
              </a:ln>
              <a:solidFill>
                <a:srgbClr val="FF0000"/>
              </a:solidFill>
              <a:effectLst/>
              <a:latin typeface="Arial" pitchFamily="34" charset="0"/>
            </a:endParaRPr>
          </a:p>
        </p:txBody>
      </p:sp>
      <p:pic>
        <p:nvPicPr>
          <p:cNvPr id="27651" name="Picture 3" descr="D:\Documents and Settings\Amrita\Desktop\ptd.jpg"/>
          <p:cNvPicPr>
            <a:picLocks noChangeAspect="1" noChangeArrowheads="1"/>
          </p:cNvPicPr>
          <p:nvPr/>
        </p:nvPicPr>
        <p:blipFill>
          <a:blip r:embed="rId2"/>
          <a:srcRect/>
          <a:stretch>
            <a:fillRect/>
          </a:stretch>
        </p:blipFill>
        <p:spPr bwMode="auto">
          <a:xfrm>
            <a:off x="4876800" y="2743200"/>
            <a:ext cx="4267200" cy="4114800"/>
          </a:xfrm>
          <a:prstGeom prst="rect">
            <a:avLst/>
          </a:prstGeom>
          <a:noFill/>
        </p:spPr>
      </p:pic>
      <p:pic>
        <p:nvPicPr>
          <p:cNvPr id="27652" name="Picture 4"/>
          <p:cNvPicPr>
            <a:picLocks noChangeAspect="1" noChangeArrowheads="1"/>
          </p:cNvPicPr>
          <p:nvPr/>
        </p:nvPicPr>
        <p:blipFill>
          <a:blip r:embed="rId3"/>
          <a:srcRect/>
          <a:stretch>
            <a:fillRect/>
          </a:stretch>
        </p:blipFill>
        <p:spPr bwMode="auto">
          <a:xfrm>
            <a:off x="2209800" y="2590800"/>
            <a:ext cx="2514600" cy="2247900"/>
          </a:xfrm>
          <a:prstGeom prst="rect">
            <a:avLst/>
          </a:prstGeom>
          <a:noFill/>
          <a:ln w="9525">
            <a:noFill/>
            <a:miter lim="800000"/>
            <a:headEnd/>
            <a:tailEnd/>
          </a:ln>
          <a:effectLst/>
        </p:spPr>
      </p:pic>
      <p:pic>
        <p:nvPicPr>
          <p:cNvPr id="27653" name="Picture 5" descr="D:\Documents and Settings\Amrita\Desktop\roja.jpg"/>
          <p:cNvPicPr>
            <a:picLocks noChangeAspect="1" noChangeArrowheads="1"/>
          </p:cNvPicPr>
          <p:nvPr/>
        </p:nvPicPr>
        <p:blipFill>
          <a:blip r:embed="rId4"/>
          <a:srcRect/>
          <a:stretch>
            <a:fillRect/>
          </a:stretch>
        </p:blipFill>
        <p:spPr bwMode="auto">
          <a:xfrm>
            <a:off x="2362200" y="5010150"/>
            <a:ext cx="2476500" cy="1847850"/>
          </a:xfrm>
          <a:prstGeom prst="rect">
            <a:avLst/>
          </a:prstGeom>
          <a:noFill/>
        </p:spPr>
      </p:pic>
      <p:pic>
        <p:nvPicPr>
          <p:cNvPr id="27654" name="Picture 6"/>
          <p:cNvPicPr>
            <a:picLocks noChangeAspect="1" noChangeArrowheads="1"/>
          </p:cNvPicPr>
          <p:nvPr/>
        </p:nvPicPr>
        <p:blipFill>
          <a:blip r:embed="rId5"/>
          <a:srcRect/>
          <a:stretch>
            <a:fillRect/>
          </a:stretch>
        </p:blipFill>
        <p:spPr bwMode="auto">
          <a:xfrm>
            <a:off x="0" y="5029201"/>
            <a:ext cx="2438400" cy="1828800"/>
          </a:xfrm>
          <a:prstGeom prst="rect">
            <a:avLst/>
          </a:prstGeom>
          <a:noFill/>
          <a:ln w="9525">
            <a:noFill/>
            <a:miter lim="800000"/>
            <a:headEnd/>
            <a:tailEnd/>
          </a:ln>
          <a:effectLst/>
        </p:spPr>
      </p:pic>
      <p:pic>
        <p:nvPicPr>
          <p:cNvPr id="27657" name="Picture 9" descr="D:\Documents and Settings\Amrita\Desktop\cig.jpg"/>
          <p:cNvPicPr>
            <a:picLocks noChangeAspect="1" noChangeArrowheads="1"/>
          </p:cNvPicPr>
          <p:nvPr/>
        </p:nvPicPr>
        <p:blipFill>
          <a:blip r:embed="rId6"/>
          <a:srcRect/>
          <a:stretch>
            <a:fillRect/>
          </a:stretch>
        </p:blipFill>
        <p:spPr bwMode="auto">
          <a:xfrm>
            <a:off x="0" y="2743200"/>
            <a:ext cx="2286000" cy="2209800"/>
          </a:xfrm>
          <a:prstGeom prst="rect">
            <a:avLst/>
          </a:prstGeom>
          <a:noFill/>
        </p:spPr>
      </p:pic>
      <p:sp>
        <p:nvSpPr>
          <p:cNvPr id="11" name="Rectangle 10"/>
          <p:cNvSpPr/>
          <p:nvPr/>
        </p:nvSpPr>
        <p:spPr>
          <a:xfrm>
            <a:off x="304800" y="457200"/>
            <a:ext cx="8534400" cy="2251065"/>
          </a:xfrm>
          <a:prstGeom prst="rect">
            <a:avLst/>
          </a:prstGeom>
        </p:spPr>
        <p:txBody>
          <a:bodyPr wrap="square">
            <a:spAutoFit/>
          </a:bodyPr>
          <a:lstStyle/>
          <a:p>
            <a:pPr algn="just">
              <a:lnSpc>
                <a:spcPct val="150000"/>
              </a:lnSpc>
            </a:pPr>
            <a:r>
              <a:rPr lang="en-US" sz="2400" b="1" dirty="0" err="1" smtClean="0"/>
              <a:t>Beedis</a:t>
            </a:r>
            <a:r>
              <a:rPr lang="en-US" sz="2400" b="1" dirty="0" smtClean="0"/>
              <a:t>, Chewing tobacco, Loose leaf, Pellets, Plug, </a:t>
            </a:r>
            <a:r>
              <a:rPr lang="en-US" sz="2400" b="1" dirty="0" err="1" smtClean="0"/>
              <a:t>Chillum,Cigars,Creamy</a:t>
            </a:r>
            <a:r>
              <a:rPr lang="en-US" sz="2400" b="1" dirty="0" smtClean="0"/>
              <a:t> snuff,  Dipping tobacco, Hookah, </a:t>
            </a:r>
            <a:r>
              <a:rPr lang="en-US" sz="2400" b="1" dirty="0" err="1" smtClean="0"/>
              <a:t>Chutta</a:t>
            </a:r>
            <a:r>
              <a:rPr lang="en-US" sz="2400" b="1" dirty="0" smtClean="0"/>
              <a:t> smoking and reverse </a:t>
            </a:r>
            <a:r>
              <a:rPr lang="en-US" sz="2400" b="1" dirty="0" err="1" smtClean="0"/>
              <a:t>chutta</a:t>
            </a:r>
            <a:r>
              <a:rPr lang="en-US" sz="2400" b="1" dirty="0" smtClean="0"/>
              <a:t> smoking, </a:t>
            </a:r>
            <a:r>
              <a:rPr lang="en-US" sz="2400" b="1" dirty="0" err="1" smtClean="0"/>
              <a:t>Khaini</a:t>
            </a:r>
            <a:r>
              <a:rPr lang="en-US" sz="2400" b="1" dirty="0" smtClean="0"/>
              <a:t>, </a:t>
            </a:r>
            <a:r>
              <a:rPr lang="en-US" sz="2400" b="1" dirty="0" err="1" smtClean="0"/>
              <a:t>Gutkha,Paan</a:t>
            </a:r>
            <a:r>
              <a:rPr lang="en-US" sz="2400" b="1" dirty="0" smtClean="0"/>
              <a:t> with tobacco</a:t>
            </a:r>
            <a:endParaRPr lang="en-US" sz="2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ELECTRONIC ADDICTION</a:t>
            </a:r>
            <a:endParaRPr kumimoji="0" lang="en-US" sz="3600" b="0" i="0" u="none" strike="noStrike" cap="none" normalizeH="0" baseline="0" dirty="0" smtClean="0">
              <a:ln>
                <a:noFill/>
              </a:ln>
              <a:solidFill>
                <a:srgbClr val="FF0000"/>
              </a:solidFill>
              <a:effectLst/>
              <a:latin typeface="Arial" pitchFamily="34" charset="0"/>
            </a:endParaRPr>
          </a:p>
        </p:txBody>
      </p:sp>
      <p:sp>
        <p:nvSpPr>
          <p:cNvPr id="3" name="Rectangle 2"/>
          <p:cNvSpPr/>
          <p:nvPr/>
        </p:nvSpPr>
        <p:spPr>
          <a:xfrm>
            <a:off x="228600" y="838200"/>
            <a:ext cx="8915400" cy="1143070"/>
          </a:xfrm>
          <a:prstGeom prst="rect">
            <a:avLst/>
          </a:prstGeom>
        </p:spPr>
        <p:txBody>
          <a:bodyPr wrap="square">
            <a:spAutoFit/>
          </a:bodyPr>
          <a:lstStyle/>
          <a:p>
            <a:pPr>
              <a:lnSpc>
                <a:spcPct val="150000"/>
              </a:lnSpc>
            </a:pPr>
            <a:r>
              <a:rPr lang="en-US" sz="2400" b="1" dirty="0" smtClean="0"/>
              <a:t>Internet Addiction, otherwise known as computer addiction, online addiction, or Internet addiction disorder (IAD)</a:t>
            </a:r>
            <a:endParaRPr lang="en-US" sz="2400" b="1" dirty="0"/>
          </a:p>
        </p:txBody>
      </p:sp>
      <p:sp>
        <p:nvSpPr>
          <p:cNvPr id="4" name="Rectangle 3"/>
          <p:cNvSpPr/>
          <p:nvPr/>
        </p:nvSpPr>
        <p:spPr>
          <a:xfrm>
            <a:off x="457200" y="2286000"/>
            <a:ext cx="4018088" cy="2805063"/>
          </a:xfrm>
          <a:prstGeom prst="rect">
            <a:avLst/>
          </a:prstGeom>
        </p:spPr>
        <p:txBody>
          <a:bodyPr wrap="none">
            <a:spAutoFit/>
          </a:bodyPr>
          <a:lstStyle/>
          <a:p>
            <a:pPr>
              <a:lnSpc>
                <a:spcPct val="150000"/>
              </a:lnSpc>
              <a:buFont typeface="Arial" pitchFamily="34" charset="0"/>
              <a:buChar char="•"/>
            </a:pPr>
            <a:r>
              <a:rPr lang="en-US" sz="2400" b="1" dirty="0" smtClean="0"/>
              <a:t>Cybersex Addiction</a:t>
            </a:r>
            <a:r>
              <a:rPr lang="en-US" sz="2400" dirty="0" smtClean="0"/>
              <a:t> </a:t>
            </a:r>
          </a:p>
          <a:p>
            <a:pPr>
              <a:lnSpc>
                <a:spcPct val="150000"/>
              </a:lnSpc>
              <a:buFont typeface="Arial" pitchFamily="34" charset="0"/>
              <a:buChar char="•"/>
            </a:pPr>
            <a:r>
              <a:rPr lang="en-US" sz="2400" b="1" dirty="0" smtClean="0"/>
              <a:t>Cyber-Relationship Addiction</a:t>
            </a:r>
          </a:p>
          <a:p>
            <a:pPr>
              <a:lnSpc>
                <a:spcPct val="150000"/>
              </a:lnSpc>
              <a:buFont typeface="Arial" pitchFamily="34" charset="0"/>
              <a:buChar char="•"/>
            </a:pPr>
            <a:r>
              <a:rPr lang="en-US" sz="2400" b="1" dirty="0" smtClean="0"/>
              <a:t>Net Compulsions</a:t>
            </a:r>
          </a:p>
          <a:p>
            <a:pPr>
              <a:lnSpc>
                <a:spcPct val="150000"/>
              </a:lnSpc>
              <a:buFont typeface="Arial" pitchFamily="34" charset="0"/>
              <a:buChar char="•"/>
            </a:pPr>
            <a:r>
              <a:rPr lang="en-US" sz="2400" b="1" dirty="0" smtClean="0"/>
              <a:t>Information Overload</a:t>
            </a:r>
          </a:p>
          <a:p>
            <a:pPr>
              <a:lnSpc>
                <a:spcPct val="150000"/>
              </a:lnSpc>
              <a:buFont typeface="Arial" pitchFamily="34" charset="0"/>
              <a:buChar char="•"/>
            </a:pPr>
            <a:r>
              <a:rPr lang="en-US" sz="2400" b="1" dirty="0" smtClean="0"/>
              <a:t>Computer Addiction</a:t>
            </a:r>
            <a:endParaRPr lang="en-US" sz="2400" dirty="0"/>
          </a:p>
        </p:txBody>
      </p:sp>
      <p:pic>
        <p:nvPicPr>
          <p:cNvPr id="28674" name="Picture 2" descr="D:\Documents and Settings\Amrita\Desktop\ead.jpg"/>
          <p:cNvPicPr>
            <a:picLocks noChangeAspect="1" noChangeArrowheads="1"/>
          </p:cNvPicPr>
          <p:nvPr/>
        </p:nvPicPr>
        <p:blipFill>
          <a:blip r:embed="rId2"/>
          <a:srcRect/>
          <a:stretch>
            <a:fillRect/>
          </a:stretch>
        </p:blipFill>
        <p:spPr bwMode="auto">
          <a:xfrm>
            <a:off x="5791200" y="3124200"/>
            <a:ext cx="3152775" cy="35718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514600" y="0"/>
            <a:ext cx="3886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ALCOHOLISM</a:t>
            </a:r>
            <a:endParaRPr kumimoji="0" lang="en-US" sz="3600" b="0" i="0" u="none" strike="noStrike" cap="none" normalizeH="0" baseline="0" dirty="0" smtClean="0">
              <a:ln>
                <a:noFill/>
              </a:ln>
              <a:solidFill>
                <a:srgbClr val="FF0000"/>
              </a:solidFill>
              <a:effectLst/>
              <a:latin typeface="Arial" pitchFamily="34" charset="0"/>
            </a:endParaRPr>
          </a:p>
        </p:txBody>
      </p:sp>
      <p:sp>
        <p:nvSpPr>
          <p:cNvPr id="3" name="Rectangle 2"/>
          <p:cNvSpPr/>
          <p:nvPr/>
        </p:nvSpPr>
        <p:spPr>
          <a:xfrm>
            <a:off x="533400" y="1066800"/>
            <a:ext cx="8610600" cy="2554545"/>
          </a:xfrm>
          <a:prstGeom prst="rect">
            <a:avLst/>
          </a:prstGeom>
        </p:spPr>
        <p:txBody>
          <a:bodyPr wrap="square">
            <a:spAutoFit/>
          </a:bodyPr>
          <a:lstStyle/>
          <a:p>
            <a:pPr algn="just"/>
            <a:r>
              <a:rPr lang="en-US" sz="3200" b="1" dirty="0" smtClean="0"/>
              <a:t>Alcohol is a very powerful, addictive drug that some adults enjoy in low doses, but that is damaging or even lethal in high doses. Many adults drink moderately and safely. For teens, alcohol can be very harmful - and it's illegal</a:t>
            </a:r>
            <a:endParaRPr lang="en-US" sz="3200" b="1" dirty="0"/>
          </a:p>
        </p:txBody>
      </p:sp>
      <p:pic>
        <p:nvPicPr>
          <p:cNvPr id="14338" name="Picture 2" descr="D:\Documents and Settings\Amrita\Desktop\images.jpg"/>
          <p:cNvPicPr>
            <a:picLocks noChangeAspect="1" noChangeArrowheads="1"/>
          </p:cNvPicPr>
          <p:nvPr/>
        </p:nvPicPr>
        <p:blipFill>
          <a:blip r:embed="rId2"/>
          <a:srcRect/>
          <a:stretch>
            <a:fillRect/>
          </a:stretch>
        </p:blipFill>
        <p:spPr bwMode="auto">
          <a:xfrm>
            <a:off x="3352800" y="4114800"/>
            <a:ext cx="2743200" cy="2514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s://encrypted-tbn2.gstatic.com/images?q=tbn:ANd9GcR1vxYwyI8T7ULvyEY_2c3b7NoX7F0140Iw4PgsC4MkkxGBWgBx"/>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D:\Documents and Settings\Amrita\Desktop\graph.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152400"/>
            <a:ext cx="913807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B050"/>
                </a:solidFill>
                <a:effectLst/>
                <a:latin typeface="Arial" pitchFamily="34" charset="0"/>
                <a:ea typeface="Times New Roman" pitchFamily="18" charset="0"/>
                <a:cs typeface="Arial" pitchFamily="34" charset="0"/>
              </a:rPr>
              <a:t>Risk factors for Internet or computer, mobile phone addiction</a:t>
            </a:r>
            <a:endParaRPr kumimoji="0" lang="en-US" sz="3600" b="0" i="0" u="none" strike="noStrike" cap="none" normalizeH="0" baseline="0" dirty="0" smtClean="0">
              <a:ln>
                <a:noFill/>
              </a:ln>
              <a:solidFill>
                <a:srgbClr val="00B050"/>
              </a:solidFill>
              <a:effectLst/>
              <a:latin typeface="Arial" pitchFamily="34" charset="0"/>
            </a:endParaRPr>
          </a:p>
        </p:txBody>
      </p:sp>
      <p:sp>
        <p:nvSpPr>
          <p:cNvPr id="3" name="Rectangle 2"/>
          <p:cNvSpPr/>
          <p:nvPr/>
        </p:nvSpPr>
        <p:spPr>
          <a:xfrm>
            <a:off x="304800" y="1066800"/>
            <a:ext cx="5791200" cy="3416320"/>
          </a:xfrm>
          <a:prstGeom prst="rect">
            <a:avLst/>
          </a:prstGeom>
        </p:spPr>
        <p:txBody>
          <a:bodyPr wrap="square">
            <a:spAutoFit/>
          </a:bodyPr>
          <a:lstStyle/>
          <a:p>
            <a:pPr>
              <a:lnSpc>
                <a:spcPct val="150000"/>
              </a:lnSpc>
              <a:buFont typeface="Arial" pitchFamily="34" charset="0"/>
              <a:buChar char="•"/>
            </a:pPr>
            <a:r>
              <a:rPr lang="en-US" sz="2400" b="1" dirty="0" smtClean="0"/>
              <a:t>  Anxiety</a:t>
            </a:r>
          </a:p>
          <a:p>
            <a:pPr>
              <a:lnSpc>
                <a:spcPct val="150000"/>
              </a:lnSpc>
              <a:buFont typeface="Arial" pitchFamily="34" charset="0"/>
              <a:buChar char="•"/>
            </a:pPr>
            <a:r>
              <a:rPr lang="en-US" sz="2400" b="1" dirty="0" smtClean="0"/>
              <a:t>  Depression</a:t>
            </a:r>
          </a:p>
          <a:p>
            <a:pPr>
              <a:lnSpc>
                <a:spcPct val="150000"/>
              </a:lnSpc>
              <a:buFont typeface="Arial" pitchFamily="34" charset="0"/>
              <a:buChar char="•"/>
            </a:pPr>
            <a:r>
              <a:rPr lang="en-US" sz="2400" b="1" dirty="0" smtClean="0"/>
              <a:t>  Other addictions</a:t>
            </a:r>
          </a:p>
          <a:p>
            <a:pPr>
              <a:lnSpc>
                <a:spcPct val="150000"/>
              </a:lnSpc>
              <a:buFont typeface="Arial" pitchFamily="34" charset="0"/>
              <a:buChar char="•"/>
            </a:pPr>
            <a:r>
              <a:rPr lang="en-US" sz="2400" b="1" dirty="0" smtClean="0"/>
              <a:t>  Lack social support</a:t>
            </a:r>
          </a:p>
          <a:p>
            <a:pPr>
              <a:lnSpc>
                <a:spcPct val="150000"/>
              </a:lnSpc>
              <a:buFont typeface="Arial" pitchFamily="34" charset="0"/>
              <a:buChar char="•"/>
            </a:pPr>
            <a:r>
              <a:rPr lang="en-US" sz="2400" b="1" dirty="0" smtClean="0"/>
              <a:t>  Unhappy teenager</a:t>
            </a:r>
          </a:p>
          <a:p>
            <a:pPr>
              <a:lnSpc>
                <a:spcPct val="150000"/>
              </a:lnSpc>
              <a:buFont typeface="Arial" pitchFamily="34" charset="0"/>
              <a:buChar char="•"/>
            </a:pPr>
            <a:r>
              <a:rPr lang="en-US" sz="2400" b="1" dirty="0" smtClean="0"/>
              <a:t>  Less mobile or socially inactive </a:t>
            </a:r>
            <a:endParaRPr lang="en-US" sz="2400" dirty="0"/>
          </a:p>
        </p:txBody>
      </p:sp>
      <p:pic>
        <p:nvPicPr>
          <p:cNvPr id="29698" name="Picture 2" descr="D:\Documents and Settings\Amrita\Desktop\p.jpg"/>
          <p:cNvPicPr>
            <a:picLocks noChangeAspect="1" noChangeArrowheads="1"/>
          </p:cNvPicPr>
          <p:nvPr/>
        </p:nvPicPr>
        <p:blipFill>
          <a:blip r:embed="rId2"/>
          <a:srcRect/>
          <a:stretch>
            <a:fillRect/>
          </a:stretch>
        </p:blipFill>
        <p:spPr bwMode="auto">
          <a:xfrm>
            <a:off x="6172201" y="762000"/>
            <a:ext cx="2971800" cy="2438400"/>
          </a:xfrm>
          <a:prstGeom prst="rect">
            <a:avLst/>
          </a:prstGeom>
          <a:noFill/>
        </p:spPr>
      </p:pic>
      <p:pic>
        <p:nvPicPr>
          <p:cNvPr id="29700" name="Picture 4" descr="https://encrypted-tbn1.gstatic.com/images?q=tbn:ANd9GcQC9ohsRd8LsYg5E0ZlVuqPhhOhGmbZcv2UZMJJrvg4lYnxHlXqsw"/>
          <p:cNvPicPr>
            <a:picLocks noChangeAspect="1" noChangeArrowheads="1"/>
          </p:cNvPicPr>
          <p:nvPr/>
        </p:nvPicPr>
        <p:blipFill>
          <a:blip r:embed="rId3"/>
          <a:srcRect/>
          <a:stretch>
            <a:fillRect/>
          </a:stretch>
        </p:blipFill>
        <p:spPr bwMode="auto">
          <a:xfrm>
            <a:off x="152400" y="4495800"/>
            <a:ext cx="2743200" cy="2209800"/>
          </a:xfrm>
          <a:prstGeom prst="rect">
            <a:avLst/>
          </a:prstGeom>
          <a:noFill/>
        </p:spPr>
      </p:pic>
      <p:pic>
        <p:nvPicPr>
          <p:cNvPr id="29703" name="Picture 7" descr="D:\Documents and Settings\Amrita\Desktop\stress.jpg"/>
          <p:cNvPicPr>
            <a:picLocks noChangeAspect="1" noChangeArrowheads="1"/>
          </p:cNvPicPr>
          <p:nvPr/>
        </p:nvPicPr>
        <p:blipFill>
          <a:blip r:embed="rId4"/>
          <a:srcRect/>
          <a:stretch>
            <a:fillRect/>
          </a:stretch>
        </p:blipFill>
        <p:spPr bwMode="auto">
          <a:xfrm>
            <a:off x="6172200" y="4572000"/>
            <a:ext cx="2971800" cy="2286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1077218"/>
          </a:xfrm>
          <a:prstGeom prst="rect">
            <a:avLst/>
          </a:prstGeom>
        </p:spPr>
        <p:txBody>
          <a:bodyPr wrap="square">
            <a:spAutoFit/>
          </a:bodyPr>
          <a:lstStyle/>
          <a:p>
            <a:pPr algn="ctr"/>
            <a:r>
              <a:rPr lang="en-US" sz="3200" b="1" dirty="0" smtClean="0">
                <a:solidFill>
                  <a:srgbClr val="00B050"/>
                </a:solidFill>
              </a:rPr>
              <a:t>Signs and symptoms of Internet or computer, mobile phone addiction</a:t>
            </a:r>
            <a:endParaRPr lang="en-US" sz="3200" b="1" dirty="0">
              <a:solidFill>
                <a:srgbClr val="00B050"/>
              </a:solidFill>
            </a:endParaRPr>
          </a:p>
        </p:txBody>
      </p:sp>
      <p:sp>
        <p:nvSpPr>
          <p:cNvPr id="3" name="Rectangle 2"/>
          <p:cNvSpPr/>
          <p:nvPr/>
        </p:nvSpPr>
        <p:spPr>
          <a:xfrm>
            <a:off x="0" y="1752600"/>
            <a:ext cx="9144000" cy="3970318"/>
          </a:xfrm>
          <a:prstGeom prst="rect">
            <a:avLst/>
          </a:prstGeom>
        </p:spPr>
        <p:txBody>
          <a:bodyPr wrap="square">
            <a:spAutoFit/>
          </a:bodyPr>
          <a:lstStyle/>
          <a:p>
            <a:pPr>
              <a:lnSpc>
                <a:spcPct val="150000"/>
              </a:lnSpc>
              <a:buFont typeface="Arial" pitchFamily="34" charset="0"/>
              <a:buChar char="•"/>
            </a:pPr>
            <a:r>
              <a:rPr lang="en-US" sz="2800" b="1" dirty="0" smtClean="0"/>
              <a:t>   Losing track of time online</a:t>
            </a:r>
          </a:p>
          <a:p>
            <a:pPr>
              <a:lnSpc>
                <a:spcPct val="150000"/>
              </a:lnSpc>
              <a:buFont typeface="Arial" pitchFamily="34" charset="0"/>
              <a:buChar char="•"/>
            </a:pPr>
            <a:r>
              <a:rPr lang="en-US" sz="2800" b="1" dirty="0" smtClean="0"/>
              <a:t>   Having trouble completing tasks at work or home</a:t>
            </a:r>
          </a:p>
          <a:p>
            <a:pPr>
              <a:lnSpc>
                <a:spcPct val="150000"/>
              </a:lnSpc>
              <a:buFont typeface="Arial" pitchFamily="34" charset="0"/>
              <a:buChar char="•"/>
            </a:pPr>
            <a:r>
              <a:rPr lang="en-US" sz="2800" b="1" dirty="0" smtClean="0"/>
              <a:t>   Isolation from family and friends</a:t>
            </a:r>
          </a:p>
          <a:p>
            <a:pPr>
              <a:lnSpc>
                <a:spcPct val="150000"/>
              </a:lnSpc>
              <a:buFont typeface="Arial" pitchFamily="34" charset="0"/>
              <a:buChar char="•"/>
            </a:pPr>
            <a:r>
              <a:rPr lang="en-US" sz="2800" b="1" dirty="0" smtClean="0"/>
              <a:t>   Feeling guilty or defensive about your Internet use</a:t>
            </a:r>
          </a:p>
          <a:p>
            <a:pPr>
              <a:lnSpc>
                <a:spcPct val="150000"/>
              </a:lnSpc>
              <a:buFont typeface="Arial" pitchFamily="34" charset="0"/>
              <a:buChar char="•"/>
            </a:pPr>
            <a:r>
              <a:rPr lang="en-US" sz="2800" b="1" dirty="0" smtClean="0"/>
              <a:t>   Feeling a sense of euphoria while involved in Internet 	activities</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0"/>
            <a:ext cx="9144000" cy="992519"/>
          </a:xfrm>
          <a:prstGeom prst="rect">
            <a:avLst/>
          </a:prstGeom>
          <a:noFill/>
          <a:ln w="9525">
            <a:noFill/>
            <a:miter lim="800000"/>
            <a:headEnd/>
            <a:tailEnd/>
          </a:ln>
          <a:effectLst/>
        </p:spPr>
        <p:txBody>
          <a:bodyPr vert="horz" wrap="square" lIns="228528" tIns="152352" rIns="0" bIns="38088"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B050"/>
                </a:solidFill>
                <a:effectLst/>
                <a:latin typeface="Arial" pitchFamily="34" charset="0"/>
                <a:cs typeface="Arial" pitchFamily="34" charset="0"/>
              </a:rPr>
              <a:t>Physical symptoms of Internet addiction</a:t>
            </a:r>
            <a:endParaRPr kumimoji="0" lang="en-US" sz="3200" b="1" i="0" u="none" strike="noStrike" cap="none" normalizeH="0" baseline="0" dirty="0" smtClean="0">
              <a:ln>
                <a:noFill/>
              </a:ln>
              <a:solidFill>
                <a:srgbClr val="00B050"/>
              </a:solidFill>
              <a:effectLst/>
              <a:latin typeface="Cambria"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32771" name="Rectangle 3"/>
          <p:cNvSpPr>
            <a:spLocks noChangeArrowheads="1"/>
          </p:cNvSpPr>
          <p:nvPr/>
        </p:nvSpPr>
        <p:spPr bwMode="auto">
          <a:xfrm>
            <a:off x="1" y="990600"/>
            <a:ext cx="4876799"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Char char="•"/>
              <a:tabLst>
                <a:tab pos="685800" algn="l"/>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Carpal Tunnel Syndrome (pain and numbness in hands and wrists) </a:t>
            </a:r>
            <a:endParaRPr kumimoji="0" lang="en-US" sz="20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685800" algn="l"/>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Dry eyes or strained vision </a:t>
            </a:r>
            <a:endParaRPr kumimoji="0" lang="en-US" sz="20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685800" algn="l"/>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Back aches and neck aches; severe headaches </a:t>
            </a:r>
            <a:endParaRPr kumimoji="0" lang="en-US" sz="20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685800" algn="l"/>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Sleep disturbances</a:t>
            </a:r>
            <a:endParaRPr kumimoji="0" lang="en-US" sz="20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685800" algn="l"/>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Pronounced weight gain or weight loss</a:t>
            </a:r>
          </a:p>
          <a:p>
            <a:pPr lvl="0" algn="just" eaLnBrk="0" fontAlgn="base" hangingPunct="0">
              <a:lnSpc>
                <a:spcPct val="150000"/>
              </a:lnSpc>
              <a:spcBef>
                <a:spcPct val="0"/>
              </a:spcBef>
              <a:spcAft>
                <a:spcPct val="0"/>
              </a:spcAft>
              <a:buFontTx/>
              <a:buChar char="•"/>
              <a:tabLst>
                <a:tab pos="685800" algn="l"/>
              </a:tabLst>
            </a:pPr>
            <a:r>
              <a:rPr lang="en-US" sz="2400" b="1" dirty="0" smtClean="0">
                <a:latin typeface="Arial" pitchFamily="34" charset="0"/>
                <a:cs typeface="Arial" pitchFamily="34" charset="0"/>
              </a:rPr>
              <a:t>  Stress</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pic>
        <p:nvPicPr>
          <p:cNvPr id="32772" name="Picture 4" descr="D:\Documents and Settings\Amrita\Desktop\physical-effects-of-internet-addiction.gif"/>
          <p:cNvPicPr>
            <a:picLocks noChangeAspect="1" noChangeArrowheads="1"/>
          </p:cNvPicPr>
          <p:nvPr/>
        </p:nvPicPr>
        <p:blipFill>
          <a:blip r:embed="rId2"/>
          <a:srcRect/>
          <a:stretch>
            <a:fillRect/>
          </a:stretch>
        </p:blipFill>
        <p:spPr bwMode="auto">
          <a:xfrm>
            <a:off x="5105400" y="1219200"/>
            <a:ext cx="4038600" cy="54864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D:\Documents and Settings\Amrita\Desktop\no.jpg"/>
          <p:cNvPicPr>
            <a:picLocks noChangeAspect="1" noChangeArrowheads="1"/>
          </p:cNvPicPr>
          <p:nvPr/>
        </p:nvPicPr>
        <p:blipFill>
          <a:blip r:embed="rId2"/>
          <a:srcRect/>
          <a:stretch>
            <a:fillRect/>
          </a:stretch>
        </p:blipFill>
        <p:spPr bwMode="auto">
          <a:xfrm>
            <a:off x="0" y="0"/>
            <a:ext cx="9144000" cy="701039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9144000" cy="1728638"/>
          </a:xfrm>
          <a:prstGeom prst="rect">
            <a:avLst/>
          </a:prstGeom>
          <a:noFill/>
          <a:ln w="9525">
            <a:noFill/>
            <a:miter lim="800000"/>
            <a:headEnd/>
            <a:tailEnd/>
          </a:ln>
          <a:effectLst/>
        </p:spPr>
        <p:txBody>
          <a:bodyPr vert="horz" wrap="square" lIns="228528" tIns="12696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Arial" pitchFamily="34" charset="0"/>
                <a:cs typeface="Arial" pitchFamily="34" charset="0"/>
              </a:rPr>
              <a:t>What are the symptoms and signs of alcohol intoxication?</a:t>
            </a:r>
            <a:endParaRPr kumimoji="0" lang="en-US" sz="3200" b="1" i="0" u="none" strike="noStrike" cap="none" normalizeH="0" baseline="0" dirty="0" smtClean="0">
              <a:ln>
                <a:noFill/>
              </a:ln>
              <a:solidFill>
                <a:srgbClr val="FF0000"/>
              </a:solidFill>
              <a:effectLst/>
              <a:latin typeface="Cambria"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FF0000"/>
              </a:solidFill>
              <a:effectLst/>
              <a:latin typeface="Arial" pitchFamily="34" charset="0"/>
            </a:endParaRPr>
          </a:p>
        </p:txBody>
      </p:sp>
      <p:sp>
        <p:nvSpPr>
          <p:cNvPr id="3" name="Rectangle 2"/>
          <p:cNvSpPr/>
          <p:nvPr/>
        </p:nvSpPr>
        <p:spPr>
          <a:xfrm>
            <a:off x="0" y="1600200"/>
            <a:ext cx="9144000" cy="3539430"/>
          </a:xfrm>
          <a:prstGeom prst="rect">
            <a:avLst/>
          </a:prstGeom>
        </p:spPr>
        <p:txBody>
          <a:bodyPr wrap="square">
            <a:spAutoFit/>
          </a:bodyPr>
          <a:lstStyle/>
          <a:p>
            <a:pPr>
              <a:buFont typeface="Arial" pitchFamily="34" charset="0"/>
              <a:buChar char="•"/>
            </a:pPr>
            <a:r>
              <a:rPr lang="en-US" sz="2800" b="1" dirty="0" smtClean="0"/>
              <a:t>  </a:t>
            </a:r>
            <a:r>
              <a:rPr lang="en-US" sz="3200" b="1" dirty="0" smtClean="0"/>
              <a:t>Smell of alcohol on their breath or 	skin</a:t>
            </a:r>
          </a:p>
          <a:p>
            <a:pPr>
              <a:buFont typeface="Arial" pitchFamily="34" charset="0"/>
              <a:buChar char="•"/>
            </a:pPr>
            <a:r>
              <a:rPr lang="en-US" sz="3200" b="1" dirty="0" smtClean="0"/>
              <a:t>  Glazed or bloodshot eyes</a:t>
            </a:r>
          </a:p>
          <a:p>
            <a:pPr>
              <a:buFont typeface="Arial" pitchFamily="34" charset="0"/>
              <a:buChar char="•"/>
            </a:pPr>
            <a:r>
              <a:rPr lang="en-US" sz="3200" b="1" dirty="0" smtClean="0"/>
              <a:t>  The person being unusually passive or 	argumentative</a:t>
            </a:r>
          </a:p>
          <a:p>
            <a:pPr>
              <a:buFont typeface="Arial" pitchFamily="34" charset="0"/>
              <a:buChar char="•"/>
            </a:pPr>
            <a:r>
              <a:rPr lang="en-US" sz="3200" b="1" dirty="0" smtClean="0"/>
              <a:t>  Deterioration in the person's appearance or 	hygiene </a:t>
            </a:r>
          </a:p>
          <a:p>
            <a:pPr>
              <a:buFont typeface="Arial" pitchFamily="34" charset="0"/>
              <a:buChar char="•"/>
            </a:pPr>
            <a:r>
              <a:rPr lang="en-US" sz="3200" b="1" dirty="0" smtClean="0"/>
              <a:t>   Flushed skin and memory loss.</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990600"/>
            <a:ext cx="8915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n-US" sz="2400" b="1" dirty="0" smtClean="0">
                <a:latin typeface="Arial" pitchFamily="34" charset="0"/>
                <a:ea typeface="Times New Roman" pitchFamily="18" charset="0"/>
                <a:cs typeface="Arial" pitchFamily="34" charset="0"/>
              </a:rPr>
              <a:t>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he alcohol enters your bloodstream from your stomach and small intestine. it travels to the brain. There, it slows reaction time, makes you less coordinated, impairs your vision, and - even at relatively low doses -- leads to unclear thinking and problems making good judgments.</a:t>
            </a:r>
            <a:endParaRPr kumimoji="0" lang="en-US" sz="3600" b="1" i="0" u="none" strike="noStrike" cap="none" normalizeH="0" baseline="0" dirty="0" smtClean="0">
              <a:ln>
                <a:noFill/>
              </a:ln>
              <a:solidFill>
                <a:schemeClr val="tx1"/>
              </a:solidFill>
              <a:effectLst/>
              <a:latin typeface="Arial" pitchFamily="34" charset="0"/>
            </a:endParaRPr>
          </a:p>
        </p:txBody>
      </p:sp>
      <p:sp>
        <p:nvSpPr>
          <p:cNvPr id="17410" name="Rectangle 2"/>
          <p:cNvSpPr>
            <a:spLocks noChangeArrowheads="1"/>
          </p:cNvSpPr>
          <p:nvPr/>
        </p:nvSpPr>
        <p:spPr bwMode="auto">
          <a:xfrm>
            <a:off x="0" y="0"/>
            <a:ext cx="9144000" cy="928419"/>
          </a:xfrm>
          <a:prstGeom prst="rect">
            <a:avLst/>
          </a:prstGeom>
          <a:noFill/>
          <a:ln w="9525">
            <a:noFill/>
            <a:miter lim="800000"/>
            <a:headEnd/>
            <a:tailEnd/>
          </a:ln>
          <a:effectLst/>
        </p:spPr>
        <p:txBody>
          <a:bodyPr vert="horz" wrap="square" lIns="228528" tIns="12696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smtClean="0">
                <a:ln>
                  <a:noFill/>
                </a:ln>
                <a:solidFill>
                  <a:srgbClr val="00B050"/>
                </a:solidFill>
                <a:effectLst/>
                <a:latin typeface="Arial" pitchFamily="34" charset="0"/>
                <a:cs typeface="Arial" pitchFamily="34" charset="0"/>
              </a:rPr>
              <a:t>WHAT HAPPENS DURING ALCOHOL INTAKE?</a:t>
            </a:r>
            <a:endParaRPr kumimoji="0" lang="en-US" sz="2600" b="1" i="0" u="none" strike="noStrike" cap="none" normalizeH="0" baseline="0" dirty="0" smtClean="0">
              <a:ln>
                <a:noFill/>
              </a:ln>
              <a:solidFill>
                <a:srgbClr val="00B050"/>
              </a:solidFill>
              <a:effectLst/>
              <a:latin typeface="Cambria"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smtClean="0">
              <a:ln>
                <a:noFill/>
              </a:ln>
              <a:solidFill>
                <a:srgbClr val="00B050"/>
              </a:solidFill>
              <a:effectLst/>
              <a:latin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Documents and Settings\Amrita\Desktop\ms9ex7.jpg"/>
          <p:cNvPicPr>
            <a:picLocks noChangeAspect="1" noChangeArrowheads="1"/>
          </p:cNvPicPr>
          <p:nvPr/>
        </p:nvPicPr>
        <p:blipFill>
          <a:blip r:embed="rId2"/>
          <a:srcRect/>
          <a:stretch>
            <a:fillRect/>
          </a:stretch>
        </p:blipFill>
        <p:spPr bwMode="auto">
          <a:xfrm>
            <a:off x="0" y="0"/>
            <a:ext cx="9144000" cy="685799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1447800" y="0"/>
            <a:ext cx="5867400" cy="1174640"/>
          </a:xfrm>
          <a:prstGeom prst="rect">
            <a:avLst/>
          </a:prstGeom>
          <a:noFill/>
          <a:ln w="9525">
            <a:noFill/>
            <a:miter lim="800000"/>
            <a:headEnd/>
            <a:tailEnd/>
          </a:ln>
          <a:effectLst/>
        </p:spPr>
        <p:txBody>
          <a:bodyPr vert="horz" wrap="square" lIns="228528"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B050"/>
                </a:solidFill>
                <a:effectLst/>
                <a:latin typeface="Arial" pitchFamily="34" charset="0"/>
                <a:cs typeface="Arial" pitchFamily="34" charset="0"/>
              </a:rPr>
              <a:t>Reasons for Alcohol addiction</a:t>
            </a:r>
            <a:endParaRPr kumimoji="0" lang="en-US" sz="2800" b="1" i="0" u="none" strike="noStrike" cap="none" normalizeH="0" baseline="0" dirty="0" smtClean="0">
              <a:ln>
                <a:noFill/>
              </a:ln>
              <a:solidFill>
                <a:srgbClr val="00B050"/>
              </a:solidFill>
              <a:effectLst/>
              <a:latin typeface="Cambria"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rgbClr val="00B050"/>
              </a:solidFill>
              <a:effectLst/>
              <a:latin typeface="Arial" pitchFamily="34" charset="0"/>
            </a:endParaRPr>
          </a:p>
        </p:txBody>
      </p:sp>
      <p:sp>
        <p:nvSpPr>
          <p:cNvPr id="18434" name="Rectangle 2"/>
          <p:cNvSpPr>
            <a:spLocks noChangeArrowheads="1"/>
          </p:cNvSpPr>
          <p:nvPr/>
        </p:nvSpPr>
        <p:spPr bwMode="auto">
          <a:xfrm>
            <a:off x="228600" y="1143000"/>
            <a:ext cx="5119287" cy="259782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To improve their mood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To receive social rewards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To reduce negative feelings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To avoid social rejection. </a:t>
            </a:r>
            <a:endParaRPr kumimoji="0" lang="en-US" sz="40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4" descr="https://geo.yahoo.com/p?s=792600184&amp;t=1374177702&amp;position=top"/>
          <p:cNvSpPr>
            <a:spLocks noChangeAspect="1" noChangeArrowheads="1"/>
          </p:cNvSpPr>
          <p:nvPr/>
        </p:nvSpPr>
        <p:spPr bwMode="auto">
          <a:xfrm>
            <a:off x="63500" y="-64611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72" name="Picture 16" descr="https://s.yimg.com/pw/images/spaceout.gif">
            <a:hlinkClick r:id="rId2"/>
          </p:cNvPr>
          <p:cNvPicPr>
            <a:picLocks noChangeAspect="1" noChangeArrowheads="1"/>
          </p:cNvPicPr>
          <p:nvPr/>
        </p:nvPicPr>
        <p:blipFill>
          <a:blip r:embed="rId3"/>
          <a:srcRect/>
          <a:stretch>
            <a:fillRect/>
          </a:stretch>
        </p:blipFill>
        <p:spPr bwMode="auto">
          <a:xfrm>
            <a:off x="87313" y="-2044700"/>
            <a:ext cx="142875" cy="142875"/>
          </a:xfrm>
          <a:prstGeom prst="rect">
            <a:avLst/>
          </a:prstGeom>
          <a:noFill/>
        </p:spPr>
      </p:pic>
      <p:pic>
        <p:nvPicPr>
          <p:cNvPr id="16" name="Picture 7" descr="https://c2.staticflickr.com/2/1127/1441510620_7f10d4a39d_b.jpg"/>
          <p:cNvPicPr>
            <a:picLocks noChangeAspect="1" noChangeArrowheads="1"/>
          </p:cNvPicPr>
          <p:nvPr/>
        </p:nvPicPr>
        <p:blipFill>
          <a:blip r:embed="rId4"/>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295400" y="152400"/>
            <a:ext cx="6400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SMOKING AND ITS EFFECTS ON HEALTH</a:t>
            </a:r>
            <a:endParaRPr kumimoji="0" lang="en-US" sz="3600" b="0" i="0" u="none" strike="noStrike" cap="none" normalizeH="0" baseline="0" dirty="0" smtClean="0">
              <a:ln>
                <a:noFill/>
              </a:ln>
              <a:solidFill>
                <a:srgbClr val="FF0000"/>
              </a:solidFill>
              <a:effectLst/>
              <a:latin typeface="Arial" pitchFamily="34" charset="0"/>
            </a:endParaRPr>
          </a:p>
        </p:txBody>
      </p:sp>
      <p:pic>
        <p:nvPicPr>
          <p:cNvPr id="20482" name="Picture 2" descr="D:\Documents and Settings\Amrita\Desktop\cigarrete.jpg"/>
          <p:cNvPicPr>
            <a:picLocks noChangeAspect="1" noChangeArrowheads="1"/>
          </p:cNvPicPr>
          <p:nvPr/>
        </p:nvPicPr>
        <p:blipFill>
          <a:blip r:embed="rId2"/>
          <a:srcRect/>
          <a:stretch>
            <a:fillRect/>
          </a:stretch>
        </p:blipFill>
        <p:spPr bwMode="auto">
          <a:xfrm>
            <a:off x="6629400" y="762000"/>
            <a:ext cx="2143125" cy="2971800"/>
          </a:xfrm>
          <a:prstGeom prst="rect">
            <a:avLst/>
          </a:prstGeom>
          <a:noFill/>
        </p:spPr>
      </p:pic>
      <p:sp>
        <p:nvSpPr>
          <p:cNvPr id="4" name="Rectangle 3"/>
          <p:cNvSpPr/>
          <p:nvPr/>
        </p:nvSpPr>
        <p:spPr>
          <a:xfrm>
            <a:off x="228600" y="838200"/>
            <a:ext cx="6324600" cy="5262979"/>
          </a:xfrm>
          <a:prstGeom prst="rect">
            <a:avLst/>
          </a:prstGeom>
        </p:spPr>
        <p:txBody>
          <a:bodyPr wrap="square">
            <a:spAutoFit/>
          </a:bodyPr>
          <a:lstStyle/>
          <a:p>
            <a:pPr algn="just">
              <a:lnSpc>
                <a:spcPct val="150000"/>
              </a:lnSpc>
            </a:pPr>
            <a:r>
              <a:rPr lang="en-US" sz="2800" b="1" dirty="0" smtClean="0">
                <a:solidFill>
                  <a:srgbClr val="7030A0"/>
                </a:solidFill>
                <a:latin typeface="Arial" pitchFamily="34" charset="0"/>
                <a:cs typeface="Arial" pitchFamily="34" charset="0"/>
              </a:rPr>
              <a:t>Smoking</a:t>
            </a:r>
            <a:r>
              <a:rPr lang="en-US" sz="2800" b="1" dirty="0" smtClean="0">
                <a:latin typeface="Arial" pitchFamily="34" charset="0"/>
                <a:cs typeface="Arial" pitchFamily="34" charset="0"/>
              </a:rPr>
              <a:t> is a practice in which a substance is burned and the resulting smoke breathed in to be tasted or inhaled. Most commonly the substance is the dried leaves of the tobacco plant which has been rolled into rice paper into a small, round cylinder called a "cigarette".</a:t>
            </a:r>
            <a:endParaRPr lang="en-US" sz="2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0"/>
            <a:ext cx="7086600" cy="584775"/>
          </a:xfrm>
          <a:prstGeom prst="rect">
            <a:avLst/>
          </a:prstGeom>
          <a:noFill/>
        </p:spPr>
        <p:txBody>
          <a:bodyPr wrap="square" rtlCol="0">
            <a:spAutoFit/>
          </a:bodyPr>
          <a:lstStyle/>
          <a:p>
            <a:r>
              <a:rPr lang="en-US" sz="3200" b="1" dirty="0" smtClean="0">
                <a:solidFill>
                  <a:srgbClr val="00B050"/>
                </a:solidFill>
                <a:latin typeface="Arial" pitchFamily="34" charset="0"/>
                <a:cs typeface="Arial" pitchFamily="34" charset="0"/>
              </a:rPr>
              <a:t>EFFECTS ON HUMAN HEALTH</a:t>
            </a:r>
            <a:endParaRPr lang="en-US" sz="3200" b="1" dirty="0">
              <a:solidFill>
                <a:srgbClr val="00B050"/>
              </a:solidFill>
              <a:latin typeface="Arial" pitchFamily="34" charset="0"/>
              <a:cs typeface="Arial" pitchFamily="34" charset="0"/>
            </a:endParaRPr>
          </a:p>
        </p:txBody>
      </p:sp>
      <p:pic>
        <p:nvPicPr>
          <p:cNvPr id="21507" name="Picture 3" descr="D:\Documents and Settings\Amrita\Desktop\smoking effects_thumb[1].jpg"/>
          <p:cNvPicPr>
            <a:picLocks noChangeAspect="1" noChangeArrowheads="1"/>
          </p:cNvPicPr>
          <p:nvPr/>
        </p:nvPicPr>
        <p:blipFill>
          <a:blip r:embed="rId2"/>
          <a:srcRect/>
          <a:stretch>
            <a:fillRect/>
          </a:stretch>
        </p:blipFill>
        <p:spPr bwMode="auto">
          <a:xfrm>
            <a:off x="381000" y="533400"/>
            <a:ext cx="8382000" cy="631983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617</Words>
  <Application>Microsoft Office PowerPoint</Application>
  <PresentationFormat>On-screen Show (4:3)</PresentationFormat>
  <Paragraphs>55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  </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Amrita</cp:lastModifiedBy>
  <cp:revision>24</cp:revision>
  <dcterms:created xsi:type="dcterms:W3CDTF">2006-08-16T00:00:00Z</dcterms:created>
  <dcterms:modified xsi:type="dcterms:W3CDTF">2014-07-09T10:02:30Z</dcterms:modified>
</cp:coreProperties>
</file>