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7" r:id="rId4"/>
    <p:sldId id="268" r:id="rId5"/>
    <p:sldId id="269" r:id="rId6"/>
    <p:sldId id="270" r:id="rId7"/>
    <p:sldId id="275" r:id="rId8"/>
    <p:sldId id="276" r:id="rId9"/>
    <p:sldId id="258" r:id="rId10"/>
    <p:sldId id="259" r:id="rId11"/>
    <p:sldId id="260" r:id="rId12"/>
    <p:sldId id="261" r:id="rId13"/>
    <p:sldId id="262" r:id="rId14"/>
    <p:sldId id="263" r:id="rId15"/>
    <p:sldId id="271" r:id="rId16"/>
    <p:sldId id="272" r:id="rId17"/>
    <p:sldId id="264" r:id="rId18"/>
    <p:sldId id="273" r:id="rId19"/>
    <p:sldId id="27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181" autoAdjust="0"/>
  </p:normalViewPr>
  <p:slideViewPr>
    <p:cSldViewPr>
      <p:cViewPr>
        <p:scale>
          <a:sx n="83" d="100"/>
          <a:sy n="83" d="100"/>
        </p:scale>
        <p:origin x="-1426" y="-10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64F9F-A2D2-414F-85C4-6022EE228EA3}" type="datetimeFigureOut">
              <a:rPr lang="en-US" smtClean="0"/>
              <a:pPr/>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14F40-8D5A-483A-91CF-0FB5146E7CA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64F9F-A2D2-414F-85C4-6022EE228EA3}" type="datetimeFigureOut">
              <a:rPr lang="en-US" smtClean="0"/>
              <a:pPr/>
              <a:t>10/16/2022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14F40-8D5A-483A-91CF-0FB5146E7C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edicalnewstoday.com/articles/145855.php"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19.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image" Target="../media/image42.jpe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6200000">
            <a:off x="800102" y="2732087"/>
            <a:ext cx="7543800" cy="1470025"/>
          </a:xfrm>
        </p:spPr>
        <p:txBody>
          <a:bodyPr>
            <a:normAutofit/>
          </a:bodyPr>
          <a:lstStyle/>
          <a:p>
            <a:r>
              <a:rPr lang="en-US" b="1" dirty="0">
                <a:solidFill>
                  <a:srgbClr val="FF0000"/>
                </a:solidFill>
              </a:rPr>
              <a:t>PHYSICAL                   ACTIVITY </a:t>
            </a:r>
          </a:p>
        </p:txBody>
      </p:sp>
      <p:sp>
        <p:nvSpPr>
          <p:cNvPr id="3" name="Subtitle 2"/>
          <p:cNvSpPr>
            <a:spLocks noGrp="1"/>
          </p:cNvSpPr>
          <p:nvPr>
            <p:ph type="subTitle" idx="1"/>
          </p:nvPr>
        </p:nvSpPr>
        <p:spPr/>
        <p:txBody>
          <a:bodyPr/>
          <a:lstStyle/>
          <a:p>
            <a:endParaRPr lang="en-US" dirty="0"/>
          </a:p>
        </p:txBody>
      </p:sp>
      <p:pic>
        <p:nvPicPr>
          <p:cNvPr id="1028" name="Picture 4" descr="http://sfari.org/images/images-2014/blog2014/20140207blogPhysicalActivity"/>
          <p:cNvPicPr>
            <a:picLocks noChangeAspect="1" noChangeArrowheads="1"/>
          </p:cNvPicPr>
          <p:nvPr/>
        </p:nvPicPr>
        <p:blipFill>
          <a:blip r:embed="rId2"/>
          <a:srcRect/>
          <a:stretch>
            <a:fillRect/>
          </a:stretch>
        </p:blipFill>
        <p:spPr bwMode="auto">
          <a:xfrm>
            <a:off x="0" y="0"/>
            <a:ext cx="3810000" cy="2543175"/>
          </a:xfrm>
          <a:prstGeom prst="rect">
            <a:avLst/>
          </a:prstGeom>
          <a:noFill/>
        </p:spPr>
      </p:pic>
      <p:pic>
        <p:nvPicPr>
          <p:cNvPr id="1032" name="Picture 8" descr="http://www.gannett-cdn.com/-mm-/ac1394dbdcca6a36cbf486633b129cd813095ac3/r=x404&amp;c=534x401/local/-/media/USATODAY/USATODAY/2012/11/05/obesity-exercise-4_3.jpg"/>
          <p:cNvPicPr>
            <a:picLocks noChangeAspect="1" noChangeArrowheads="1"/>
          </p:cNvPicPr>
          <p:nvPr/>
        </p:nvPicPr>
        <p:blipFill>
          <a:blip r:embed="rId3"/>
          <a:srcRect/>
          <a:stretch>
            <a:fillRect/>
          </a:stretch>
        </p:blipFill>
        <p:spPr bwMode="auto">
          <a:xfrm>
            <a:off x="5307015" y="0"/>
            <a:ext cx="3429000" cy="2574961"/>
          </a:xfrm>
          <a:prstGeom prst="rect">
            <a:avLst/>
          </a:prstGeom>
          <a:noFill/>
        </p:spPr>
      </p:pic>
      <p:pic>
        <p:nvPicPr>
          <p:cNvPr id="1034" name="Picture 10" descr="http://www.teenobesity.net/wordpress/wp-content/uploads/Adolescent_obesity.jpg"/>
          <p:cNvPicPr>
            <a:picLocks noChangeAspect="1" noChangeArrowheads="1"/>
          </p:cNvPicPr>
          <p:nvPr/>
        </p:nvPicPr>
        <p:blipFill>
          <a:blip r:embed="rId4"/>
          <a:srcRect l="3456" r="13251"/>
          <a:stretch>
            <a:fillRect/>
          </a:stretch>
        </p:blipFill>
        <p:spPr bwMode="auto">
          <a:xfrm>
            <a:off x="5791200" y="4419601"/>
            <a:ext cx="3352800" cy="2438399"/>
          </a:xfrm>
          <a:prstGeom prst="rect">
            <a:avLst/>
          </a:prstGeom>
          <a:noFill/>
        </p:spPr>
      </p:pic>
      <p:pic>
        <p:nvPicPr>
          <p:cNvPr id="1026" name="Picture 2" descr="http://sunfieldcenter.com/wp-content/uploads/2012/06/teens-playing-basket-ball-e1339367760256.jpg"/>
          <p:cNvPicPr>
            <a:picLocks noChangeAspect="1" noChangeArrowheads="1"/>
          </p:cNvPicPr>
          <p:nvPr/>
        </p:nvPicPr>
        <p:blipFill>
          <a:blip r:embed="rId5"/>
          <a:srcRect/>
          <a:stretch>
            <a:fillRect/>
          </a:stretch>
        </p:blipFill>
        <p:spPr bwMode="auto">
          <a:xfrm>
            <a:off x="0" y="4429354"/>
            <a:ext cx="3657600" cy="2428646"/>
          </a:xfrm>
          <a:prstGeom prst="rect">
            <a:avLst/>
          </a:prstGeom>
          <a:noFill/>
        </p:spPr>
      </p:pic>
      <p:pic>
        <p:nvPicPr>
          <p:cNvPr id="1030" name="Picture 6" descr="http://www.ul.ie/pess/sites/default/files/styles/banner/public/PESS_Banner1.jpg"/>
          <p:cNvPicPr>
            <a:picLocks noChangeAspect="1" noChangeArrowheads="1"/>
          </p:cNvPicPr>
          <p:nvPr/>
        </p:nvPicPr>
        <p:blipFill>
          <a:blip r:embed="rId6"/>
          <a:srcRect/>
          <a:stretch>
            <a:fillRect/>
          </a:stretch>
        </p:blipFill>
        <p:spPr bwMode="auto">
          <a:xfrm>
            <a:off x="762000" y="2362200"/>
            <a:ext cx="7267575" cy="204787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27037"/>
            <a:ext cx="9144000" cy="6202363"/>
          </a:xfrm>
        </p:spPr>
        <p:txBody>
          <a:bodyPr>
            <a:noAutofit/>
          </a:bodyPr>
          <a:lstStyle/>
          <a:p>
            <a:pPr algn="just"/>
            <a:r>
              <a:rPr lang="en-US" sz="2800" dirty="0"/>
              <a:t>Of the more than 70 known sleep disorders, the most common are </a:t>
            </a:r>
            <a:r>
              <a:rPr lang="en-US" sz="2800" b="1" i="1" dirty="0">
                <a:solidFill>
                  <a:srgbClr val="7030A0"/>
                </a:solidFill>
              </a:rPr>
              <a:t>obstructive sleep apnea, insomnia, narcolepsy, and restless legs syndrome</a:t>
            </a:r>
            <a:r>
              <a:rPr lang="en-US" sz="2800" b="1" dirty="0"/>
              <a:t>. </a:t>
            </a:r>
          </a:p>
          <a:p>
            <a:pPr algn="just"/>
            <a:endParaRPr lang="en-US" sz="1000" dirty="0"/>
          </a:p>
          <a:p>
            <a:pPr algn="just"/>
            <a:r>
              <a:rPr lang="en-US" sz="2800" dirty="0"/>
              <a:t>Approximately 100,000 automobile crashes each year result from young male drivers who were “asleep at the wheel.”</a:t>
            </a:r>
          </a:p>
          <a:p>
            <a:pPr algn="just"/>
            <a:endParaRPr lang="en-US" sz="1000" dirty="0"/>
          </a:p>
          <a:p>
            <a:pPr algn="just"/>
            <a:r>
              <a:rPr lang="en-US" sz="2800" b="1" i="1" dirty="0">
                <a:solidFill>
                  <a:srgbClr val="7030A0"/>
                </a:solidFill>
              </a:rPr>
              <a:t>Alcohol does not promote good sleep</a:t>
            </a:r>
            <a:r>
              <a:rPr lang="en-US" sz="2800" dirty="0"/>
              <a:t>, and consuming alcohol in the evening can also exacerbate sleep apnea problems. </a:t>
            </a:r>
          </a:p>
          <a:p>
            <a:pPr algn="just">
              <a:buNone/>
            </a:pPr>
            <a:endParaRPr lang="en-US" sz="1000" dirty="0"/>
          </a:p>
          <a:p>
            <a:pPr algn="just"/>
            <a:r>
              <a:rPr lang="en-US" sz="2800" b="1" i="1" dirty="0">
                <a:solidFill>
                  <a:srgbClr val="7030A0"/>
                </a:solidFill>
              </a:rPr>
              <a:t>Environmental noise, temperature changes, changes in sleeping surroundings</a:t>
            </a:r>
            <a:r>
              <a:rPr lang="en-US" sz="2800" dirty="0"/>
              <a:t>, and other factors may affect our ability to get sufficient restful sleep. </a:t>
            </a:r>
          </a:p>
          <a:p>
            <a:pPr algn="just"/>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664"/>
            <a:ext cx="8229600" cy="609600"/>
          </a:xfrm>
          <a:solidFill>
            <a:schemeClr val="accent5">
              <a:lumMod val="20000"/>
              <a:lumOff val="80000"/>
            </a:schemeClr>
          </a:solidFill>
          <a:scene3d>
            <a:camera prst="orthographicFront"/>
            <a:lightRig rig="threePt" dir="t"/>
          </a:scene3d>
          <a:sp3d>
            <a:bevelT/>
          </a:sp3d>
        </p:spPr>
        <p:txBody>
          <a:bodyPr>
            <a:normAutofit fontScale="90000"/>
          </a:bodyPr>
          <a:lstStyle/>
          <a:p>
            <a:r>
              <a:rPr lang="en-US" dirty="0"/>
              <a:t>SLEEP DISORDERS</a:t>
            </a:r>
          </a:p>
        </p:txBody>
      </p:sp>
      <p:sp>
        <p:nvSpPr>
          <p:cNvPr id="3" name="Content Placeholder 2"/>
          <p:cNvSpPr>
            <a:spLocks noGrp="1"/>
          </p:cNvSpPr>
          <p:nvPr>
            <p:ph idx="1"/>
          </p:nvPr>
        </p:nvSpPr>
        <p:spPr>
          <a:xfrm>
            <a:off x="0" y="731837"/>
            <a:ext cx="9144000" cy="5440363"/>
          </a:xfrm>
        </p:spPr>
        <p:txBody>
          <a:bodyPr>
            <a:noAutofit/>
          </a:bodyPr>
          <a:lstStyle/>
          <a:p>
            <a:pPr algn="just"/>
            <a:r>
              <a:rPr lang="en-US" sz="2400" b="1" dirty="0">
                <a:solidFill>
                  <a:srgbClr val="FF0000"/>
                </a:solidFill>
              </a:rPr>
              <a:t>Insomnia</a:t>
            </a:r>
            <a:r>
              <a:rPr lang="en-US" sz="2400" b="1" i="1" dirty="0">
                <a:solidFill>
                  <a:srgbClr val="FF0000"/>
                </a:solidFill>
              </a:rPr>
              <a:t> </a:t>
            </a:r>
            <a:endParaRPr lang="en-US" sz="2400" i="1" dirty="0">
              <a:solidFill>
                <a:srgbClr val="FF0000"/>
              </a:solidFill>
            </a:endParaRPr>
          </a:p>
          <a:p>
            <a:pPr algn="just"/>
            <a:r>
              <a:rPr lang="en-US" sz="2400" b="1" i="1" dirty="0">
                <a:solidFill>
                  <a:srgbClr val="FF0000"/>
                </a:solidFill>
              </a:rPr>
              <a:t>Obstructive sleep apnea</a:t>
            </a:r>
            <a:r>
              <a:rPr lang="en-US" sz="2400" b="1" dirty="0">
                <a:solidFill>
                  <a:srgbClr val="FF0000"/>
                </a:solidFill>
              </a:rPr>
              <a:t> (OSA)</a:t>
            </a:r>
            <a:r>
              <a:rPr lang="en-US" sz="2400" dirty="0">
                <a:solidFill>
                  <a:srgbClr val="FF0000"/>
                </a:solidFill>
              </a:rPr>
              <a:t> </a:t>
            </a:r>
            <a:r>
              <a:rPr lang="en-US" sz="2400" dirty="0"/>
              <a:t>is a potentially life-threatening disorder in which breathing is interrupted during sleep.</a:t>
            </a:r>
          </a:p>
          <a:p>
            <a:pPr algn="just"/>
            <a:r>
              <a:rPr lang="en-US" sz="2400" b="1" i="1" dirty="0">
                <a:solidFill>
                  <a:srgbClr val="FF0000"/>
                </a:solidFill>
              </a:rPr>
              <a:t>Restless legs syndrome</a:t>
            </a:r>
            <a:r>
              <a:rPr lang="en-US" sz="2400" b="1" dirty="0">
                <a:solidFill>
                  <a:srgbClr val="FF0000"/>
                </a:solidFill>
              </a:rPr>
              <a:t> (RLS)</a:t>
            </a:r>
            <a:r>
              <a:rPr lang="en-US" sz="2400" dirty="0">
                <a:solidFill>
                  <a:srgbClr val="FF0000"/>
                </a:solidFill>
              </a:rPr>
              <a:t> </a:t>
            </a:r>
            <a:r>
              <a:rPr lang="en-US" sz="2400" dirty="0"/>
              <a:t>is a neurologic movement disorder that is often associated with a sleep complaint. People with RLS have unpleasant leg sensations and an almost irresistible urge to move the legs.</a:t>
            </a:r>
          </a:p>
          <a:p>
            <a:pPr algn="just"/>
            <a:r>
              <a:rPr lang="en-US" sz="2400" b="1" i="1" dirty="0">
                <a:solidFill>
                  <a:srgbClr val="FF0000"/>
                </a:solidFill>
              </a:rPr>
              <a:t>Narcolepsy</a:t>
            </a:r>
            <a:r>
              <a:rPr lang="en-US" sz="2400" dirty="0">
                <a:solidFill>
                  <a:srgbClr val="FF0000"/>
                </a:solidFill>
              </a:rPr>
              <a:t> </a:t>
            </a:r>
            <a:r>
              <a:rPr lang="en-US" sz="2400" dirty="0"/>
              <a:t>is a chronic sleep disorder that usually becomes evident during adolescence or young adulthood and can affect both men and women. The main characteristic of narcolepsy is excessive and overwhelming daytime sleepiness (even after adequate nighttime sleep) at inappropriate times and places. </a:t>
            </a:r>
          </a:p>
          <a:p>
            <a:pPr algn="just"/>
            <a:r>
              <a:rPr lang="en-US" sz="2400" b="1" i="1" dirty="0" err="1">
                <a:solidFill>
                  <a:srgbClr val="FF0000"/>
                </a:solidFill>
              </a:rPr>
              <a:t>Parasomnias</a:t>
            </a:r>
            <a:r>
              <a:rPr lang="en-US" sz="2400" dirty="0"/>
              <a:t> are sleep disorders that involve sleepwalking, sleep talking, </a:t>
            </a:r>
            <a:r>
              <a:rPr lang="en-US" sz="2400" b="1" i="1" dirty="0">
                <a:solidFill>
                  <a:srgbClr val="7030A0"/>
                </a:solidFill>
              </a:rPr>
              <a:t>enuresis</a:t>
            </a:r>
            <a:r>
              <a:rPr lang="en-US" sz="2400" i="1" dirty="0">
                <a:solidFill>
                  <a:srgbClr val="7030A0"/>
                </a:solidFill>
              </a:rPr>
              <a:t> </a:t>
            </a:r>
            <a:r>
              <a:rPr lang="en-US" sz="2400" dirty="0"/>
              <a:t>(bed-wetting), and sleep terrors, which are </a:t>
            </a:r>
            <a:r>
              <a:rPr lang="en-US" sz="2400" b="1" i="1" u="sng" dirty="0">
                <a:solidFill>
                  <a:srgbClr val="7030A0"/>
                </a:solidFill>
              </a:rPr>
              <a:t>NREM</a:t>
            </a:r>
            <a:r>
              <a:rPr lang="en-US" sz="2400" dirty="0"/>
              <a:t> disorders that occur early in the night.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199"/>
            <a:ext cx="8229600" cy="685800"/>
          </a:xfrm>
          <a:solidFill>
            <a:schemeClr val="accent5">
              <a:lumMod val="20000"/>
              <a:lumOff val="80000"/>
            </a:schemeClr>
          </a:solidFill>
          <a:scene3d>
            <a:camera prst="orthographicFront"/>
            <a:lightRig rig="threePt" dir="t"/>
          </a:scene3d>
          <a:sp3d>
            <a:bevelT/>
          </a:sp3d>
        </p:spPr>
        <p:txBody>
          <a:bodyPr>
            <a:normAutofit fontScale="90000"/>
          </a:bodyPr>
          <a:lstStyle/>
          <a:p>
            <a:r>
              <a:rPr lang="en-US" b="1" dirty="0"/>
              <a:t>RESTING POSTURES</a:t>
            </a:r>
            <a:endParaRPr lang="en-US" dirty="0"/>
          </a:p>
        </p:txBody>
      </p:sp>
      <p:sp>
        <p:nvSpPr>
          <p:cNvPr id="3" name="Content Placeholder 2"/>
          <p:cNvSpPr>
            <a:spLocks noGrp="1"/>
          </p:cNvSpPr>
          <p:nvPr>
            <p:ph idx="1"/>
          </p:nvPr>
        </p:nvSpPr>
        <p:spPr>
          <a:xfrm>
            <a:off x="304800" y="838200"/>
            <a:ext cx="8229600" cy="6096000"/>
          </a:xfrm>
        </p:spPr>
        <p:txBody>
          <a:bodyPr>
            <a:normAutofit/>
          </a:bodyPr>
          <a:lstStyle/>
          <a:p>
            <a:pPr algn="just">
              <a:buNone/>
            </a:pPr>
            <a:r>
              <a:rPr lang="en-US" sz="2400" dirty="0" smtClean="0"/>
              <a:t>    Each </a:t>
            </a:r>
            <a:r>
              <a:rPr lang="en-US" sz="2400" dirty="0"/>
              <a:t>one of us would like to know how to sleep well so that we get up well-rested. A number of factors are involved in how to sleep well. One of the factors is our sleep posture. We all have a typical sleep posture and we feel comfortable when we sleep in that sleep posture. </a:t>
            </a:r>
          </a:p>
          <a:p>
            <a:pPr algn="just">
              <a:buNone/>
            </a:pPr>
            <a:endParaRPr lang="en-US" sz="2400" dirty="0"/>
          </a:p>
          <a:p>
            <a:pPr lvl="1" algn="just"/>
            <a:r>
              <a:rPr lang="en-US" sz="2000" b="1" dirty="0">
                <a:solidFill>
                  <a:srgbClr val="FF0000"/>
                </a:solidFill>
              </a:rPr>
              <a:t>On Your Back, Arms at Sides</a:t>
            </a:r>
          </a:p>
          <a:p>
            <a:pPr lvl="1" algn="just"/>
            <a:r>
              <a:rPr lang="en-US" sz="2000" b="1" dirty="0">
                <a:solidFill>
                  <a:srgbClr val="FF0000"/>
                </a:solidFill>
              </a:rPr>
              <a:t>On Your Back, Arms Up</a:t>
            </a:r>
          </a:p>
          <a:p>
            <a:pPr lvl="1" algn="just"/>
            <a:r>
              <a:rPr lang="en-US" sz="2000" b="1" dirty="0">
                <a:solidFill>
                  <a:srgbClr val="FF0000"/>
                </a:solidFill>
              </a:rPr>
              <a:t>Face Down</a:t>
            </a:r>
          </a:p>
          <a:p>
            <a:pPr lvl="1" algn="just"/>
            <a:r>
              <a:rPr lang="en-US" sz="2000" b="1" dirty="0">
                <a:solidFill>
                  <a:srgbClr val="FF0000"/>
                </a:solidFill>
              </a:rPr>
              <a:t>Fetal Position</a:t>
            </a:r>
          </a:p>
          <a:p>
            <a:pPr lvl="1" algn="just"/>
            <a:r>
              <a:rPr lang="en-US" sz="2000" b="1" dirty="0">
                <a:solidFill>
                  <a:srgbClr val="FF0000"/>
                </a:solidFill>
              </a:rPr>
              <a:t>On Side, Arms at Sides</a:t>
            </a:r>
          </a:p>
          <a:p>
            <a:pPr lvl="1" algn="just"/>
            <a:r>
              <a:rPr lang="en-US" sz="2000" b="1" dirty="0">
                <a:solidFill>
                  <a:srgbClr val="FF0000"/>
                </a:solidFill>
              </a:rPr>
              <a:t>On Side, Arms Out</a:t>
            </a:r>
          </a:p>
          <a:p>
            <a:pPr lvl="1" algn="just"/>
            <a:r>
              <a:rPr lang="en-US" sz="2000" b="1" dirty="0">
                <a:solidFill>
                  <a:srgbClr val="FF0000"/>
                </a:solidFill>
              </a:rPr>
              <a:t>On the Right Side</a:t>
            </a:r>
          </a:p>
          <a:p>
            <a:pPr lvl="1" algn="just"/>
            <a:r>
              <a:rPr lang="en-US" sz="2000" b="1" dirty="0">
                <a:solidFill>
                  <a:srgbClr val="FF0000"/>
                </a:solidFill>
              </a:rPr>
              <a:t>Pillow-Supplemented</a:t>
            </a:r>
          </a:p>
          <a:p>
            <a:pPr algn="just"/>
            <a:endParaRPr lang="en-US" dirty="0"/>
          </a:p>
        </p:txBody>
      </p:sp>
      <p:pic>
        <p:nvPicPr>
          <p:cNvPr id="4" name="Picture 10" descr="http://thoughtfulindia.com/wp-content/uploads/2011/04/sleep.jpg"/>
          <p:cNvPicPr>
            <a:picLocks noChangeAspect="1" noChangeArrowheads="1"/>
          </p:cNvPicPr>
          <p:nvPr/>
        </p:nvPicPr>
        <p:blipFill>
          <a:blip r:embed="rId2"/>
          <a:srcRect/>
          <a:stretch>
            <a:fillRect/>
          </a:stretch>
        </p:blipFill>
        <p:spPr bwMode="auto">
          <a:xfrm>
            <a:off x="4495800" y="2474195"/>
            <a:ext cx="4648200" cy="438380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DEGENERATIVE DISC DISEASE</a:t>
            </a:r>
            <a:endParaRPr lang="en-US" dirty="0"/>
          </a:p>
        </p:txBody>
      </p:sp>
      <p:sp>
        <p:nvSpPr>
          <p:cNvPr id="3" name="Content Placeholder 2"/>
          <p:cNvSpPr>
            <a:spLocks noGrp="1"/>
          </p:cNvSpPr>
          <p:nvPr>
            <p:ph idx="1"/>
          </p:nvPr>
        </p:nvSpPr>
        <p:spPr>
          <a:xfrm>
            <a:off x="152400" y="1066800"/>
            <a:ext cx="5943600" cy="5791200"/>
          </a:xfrm>
        </p:spPr>
        <p:txBody>
          <a:bodyPr>
            <a:normAutofit/>
          </a:bodyPr>
          <a:lstStyle/>
          <a:p>
            <a:pPr>
              <a:buNone/>
            </a:pPr>
            <a:endParaRPr lang="en-US" dirty="0"/>
          </a:p>
          <a:p>
            <a:pPr algn="just"/>
            <a:r>
              <a:rPr lang="en-US" dirty="0"/>
              <a:t>Degenerative disc disease is a "disease of aging", an age related disease </a:t>
            </a:r>
            <a:r>
              <a:rPr lang="en-US" dirty="0" err="1"/>
              <a:t>causesing</a:t>
            </a:r>
            <a:r>
              <a:rPr lang="en-US" dirty="0"/>
              <a:t> low back pain and neck pain. Over the years and decades, the repeated daily stresses on the spine and occasional minor, unnoticed injuries, as well as major ones, begin to take their toll.</a:t>
            </a:r>
          </a:p>
          <a:p>
            <a:endParaRPr lang="en-US" dirty="0"/>
          </a:p>
        </p:txBody>
      </p:sp>
      <p:pic>
        <p:nvPicPr>
          <p:cNvPr id="5122" name="Picture 2" descr="http://www.surreywellness.com/wp/wp-content/uploads/2011/08/DegenerativeDiscDisease.jpg"/>
          <p:cNvPicPr>
            <a:picLocks noChangeAspect="1" noChangeArrowheads="1"/>
          </p:cNvPicPr>
          <p:nvPr/>
        </p:nvPicPr>
        <p:blipFill>
          <a:blip r:embed="rId2"/>
          <a:srcRect/>
          <a:stretch>
            <a:fillRect/>
          </a:stretch>
        </p:blipFill>
        <p:spPr bwMode="auto">
          <a:xfrm>
            <a:off x="6229350" y="2057400"/>
            <a:ext cx="2914650" cy="3733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eorthopod.com/sites/default/files/images/lumbar_degeneration_anatomy01.jpg"/>
          <p:cNvPicPr>
            <a:picLocks noChangeAspect="1" noChangeArrowheads="1"/>
          </p:cNvPicPr>
          <p:nvPr/>
        </p:nvPicPr>
        <p:blipFill>
          <a:blip r:embed="rId2"/>
          <a:srcRect/>
          <a:stretch>
            <a:fillRect/>
          </a:stretch>
        </p:blipFill>
        <p:spPr bwMode="auto">
          <a:xfrm>
            <a:off x="6096000" y="1905000"/>
            <a:ext cx="3048000" cy="3191623"/>
          </a:xfrm>
          <a:prstGeom prst="rect">
            <a:avLst/>
          </a:prstGeom>
          <a:noFill/>
        </p:spPr>
      </p:pic>
      <p:sp>
        <p:nvSpPr>
          <p:cNvPr id="2" name="Title 1"/>
          <p:cNvSpPr>
            <a:spLocks noGrp="1"/>
          </p:cNvSpPr>
          <p:nvPr>
            <p:ph type="title"/>
          </p:nvPr>
        </p:nvSpPr>
        <p:spPr>
          <a:xfrm>
            <a:off x="457200" y="304800"/>
            <a:ext cx="8229600" cy="609600"/>
          </a:xfrm>
        </p:spPr>
        <p:txBody>
          <a:bodyPr>
            <a:noAutofit/>
          </a:bodyPr>
          <a:lstStyle/>
          <a:p>
            <a:r>
              <a:rPr lang="en-US" sz="3600" b="1" dirty="0"/>
              <a:t>WHAT ARE THE INTER VERTEBRAL DISCS?</a:t>
            </a:r>
            <a:br>
              <a:rPr lang="en-US" sz="3600" b="1" dirty="0"/>
            </a:br>
            <a:endParaRPr lang="en-US" sz="3600" dirty="0"/>
          </a:p>
        </p:txBody>
      </p:sp>
      <p:sp>
        <p:nvSpPr>
          <p:cNvPr id="3" name="Content Placeholder 2"/>
          <p:cNvSpPr>
            <a:spLocks noGrp="1"/>
          </p:cNvSpPr>
          <p:nvPr>
            <p:ph idx="1"/>
          </p:nvPr>
        </p:nvSpPr>
        <p:spPr>
          <a:xfrm>
            <a:off x="0" y="1143000"/>
            <a:ext cx="6019800" cy="5257800"/>
          </a:xfrm>
        </p:spPr>
        <p:txBody>
          <a:bodyPr>
            <a:normAutofit fontScale="85000" lnSpcReduction="20000"/>
          </a:bodyPr>
          <a:lstStyle/>
          <a:p>
            <a:pPr algn="just"/>
            <a:r>
              <a:rPr lang="en-US" dirty="0"/>
              <a:t>The </a:t>
            </a:r>
            <a:r>
              <a:rPr lang="en-US" dirty="0" err="1"/>
              <a:t>intervertebral</a:t>
            </a:r>
            <a:r>
              <a:rPr lang="en-US" dirty="0"/>
              <a:t> discs form the vertebrae's shock absorbers. They act as padding, and cushion the </a:t>
            </a:r>
            <a:r>
              <a:rPr lang="en-US" u="sng" dirty="0">
                <a:hlinkClick r:id="rId3" tooltip="What Is Stress? How To Deal With Stress"/>
              </a:rPr>
              <a:t>stress</a:t>
            </a:r>
            <a:r>
              <a:rPr lang="en-US" dirty="0"/>
              <a:t> when the spine moves or bears weight. These spinal discs also help the spine bend and then bend back to its normal curves.</a:t>
            </a:r>
          </a:p>
          <a:p>
            <a:pPr algn="just"/>
            <a:endParaRPr lang="en-US" dirty="0"/>
          </a:p>
          <a:p>
            <a:pPr algn="just"/>
            <a:r>
              <a:rPr lang="en-US" dirty="0"/>
              <a:t>In a healthy young adult the </a:t>
            </a:r>
            <a:r>
              <a:rPr lang="en-US" dirty="0" err="1"/>
              <a:t>intervertebral</a:t>
            </a:r>
            <a:r>
              <a:rPr lang="en-US" dirty="0"/>
              <a:t> discs consist of about 90% water. As we age the water content goes down, the padding becomes less thick and the spine becomes slightly shorter as a result. Sometimes the disc might bulge.</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http://www.mdguidelines.com/images/Illustrations/deg_lumb.jpg"/>
          <p:cNvPicPr>
            <a:picLocks noChangeAspect="1" noChangeArrowheads="1"/>
          </p:cNvPicPr>
          <p:nvPr/>
        </p:nvPicPr>
        <p:blipFill>
          <a:blip r:embed="rId2"/>
          <a:srcRect/>
          <a:stretch>
            <a:fillRect/>
          </a:stretch>
        </p:blipFill>
        <p:spPr bwMode="auto">
          <a:xfrm>
            <a:off x="759942" y="0"/>
            <a:ext cx="7317258" cy="696433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8674" name="Picture 2" descr="http://www.eorthopod.com/sites/default/files/images/thoracic_herniation_cause02.jpg"/>
          <p:cNvPicPr>
            <a:picLocks noChangeAspect="1" noChangeArrowheads="1"/>
          </p:cNvPicPr>
          <p:nvPr/>
        </p:nvPicPr>
        <p:blipFill>
          <a:blip r:embed="rId2"/>
          <a:srcRect/>
          <a:stretch>
            <a:fillRect/>
          </a:stretch>
        </p:blipFill>
        <p:spPr bwMode="auto">
          <a:xfrm>
            <a:off x="0" y="3886200"/>
            <a:ext cx="2971800" cy="2971800"/>
          </a:xfrm>
          <a:prstGeom prst="rect">
            <a:avLst/>
          </a:prstGeom>
          <a:noFill/>
        </p:spPr>
      </p:pic>
      <p:pic>
        <p:nvPicPr>
          <p:cNvPr id="28676" name="Picture 4" descr="http://www.rehabclinic.org/files/DSE/My%20Web%20Sites/poor%20sitting.jpg"/>
          <p:cNvPicPr>
            <a:picLocks noChangeAspect="1" noChangeArrowheads="1"/>
          </p:cNvPicPr>
          <p:nvPr/>
        </p:nvPicPr>
        <p:blipFill>
          <a:blip r:embed="rId3"/>
          <a:srcRect/>
          <a:stretch>
            <a:fillRect/>
          </a:stretch>
        </p:blipFill>
        <p:spPr bwMode="auto">
          <a:xfrm>
            <a:off x="5638799" y="1"/>
            <a:ext cx="3505201" cy="2624800"/>
          </a:xfrm>
          <a:prstGeom prst="rect">
            <a:avLst/>
          </a:prstGeom>
          <a:noFill/>
        </p:spPr>
      </p:pic>
      <p:pic>
        <p:nvPicPr>
          <p:cNvPr id="28678" name="Picture 6" descr="http://www.pilatesbodytree.com/pilates/wp-content/uploads/neck-pain-relief-2.png"/>
          <p:cNvPicPr>
            <a:picLocks noChangeAspect="1" noChangeArrowheads="1"/>
          </p:cNvPicPr>
          <p:nvPr/>
        </p:nvPicPr>
        <p:blipFill>
          <a:blip r:embed="rId4"/>
          <a:srcRect b="22222"/>
          <a:stretch>
            <a:fillRect/>
          </a:stretch>
        </p:blipFill>
        <p:spPr bwMode="auto">
          <a:xfrm>
            <a:off x="-1" y="0"/>
            <a:ext cx="2064773" cy="2667000"/>
          </a:xfrm>
          <a:prstGeom prst="rect">
            <a:avLst/>
          </a:prstGeom>
          <a:noFill/>
        </p:spPr>
      </p:pic>
      <p:pic>
        <p:nvPicPr>
          <p:cNvPr id="28680" name="Picture 8" descr="http://www.espritwellness.com/wp-content/uploads/2012/10/Sitting-for-Longer-Periods-Can-Lead-to-Disc-Degeneration.jpg"/>
          <p:cNvPicPr>
            <a:picLocks noChangeAspect="1" noChangeArrowheads="1"/>
          </p:cNvPicPr>
          <p:nvPr/>
        </p:nvPicPr>
        <p:blipFill>
          <a:blip r:embed="rId5"/>
          <a:srcRect/>
          <a:stretch>
            <a:fillRect/>
          </a:stretch>
        </p:blipFill>
        <p:spPr bwMode="auto">
          <a:xfrm>
            <a:off x="5257800" y="4342190"/>
            <a:ext cx="3962400" cy="2515810"/>
          </a:xfrm>
          <a:prstGeom prst="rect">
            <a:avLst/>
          </a:prstGeom>
          <a:noFill/>
        </p:spPr>
      </p:pic>
      <p:pic>
        <p:nvPicPr>
          <p:cNvPr id="28682" name="Picture 10" descr="http://t1.gstatic.com/images?q=tbn:ANd9GcR9VVgjoN__8Uq2r47976mjzt0YxNLrNML_Xmxe0J-_lfpAa1xeCg"/>
          <p:cNvPicPr>
            <a:picLocks noChangeAspect="1" noChangeArrowheads="1"/>
          </p:cNvPicPr>
          <p:nvPr/>
        </p:nvPicPr>
        <p:blipFill>
          <a:blip r:embed="rId6"/>
          <a:srcRect/>
          <a:stretch>
            <a:fillRect/>
          </a:stretch>
        </p:blipFill>
        <p:spPr bwMode="auto">
          <a:xfrm>
            <a:off x="2694040" y="2590800"/>
            <a:ext cx="6449960" cy="1562101"/>
          </a:xfrm>
          <a:prstGeom prst="rect">
            <a:avLst/>
          </a:prstGeom>
          <a:noFill/>
        </p:spPr>
      </p:pic>
      <p:pic>
        <p:nvPicPr>
          <p:cNvPr id="28684" name="Picture 12" descr="http://tootoonchichiropractic.com/clients/1591/images/whiplash.jpg"/>
          <p:cNvPicPr>
            <a:picLocks noChangeAspect="1" noChangeArrowheads="1"/>
          </p:cNvPicPr>
          <p:nvPr/>
        </p:nvPicPr>
        <p:blipFill>
          <a:blip r:embed="rId7"/>
          <a:srcRect/>
          <a:stretch>
            <a:fillRect/>
          </a:stretch>
        </p:blipFill>
        <p:spPr bwMode="auto">
          <a:xfrm>
            <a:off x="2971800" y="133350"/>
            <a:ext cx="2381250" cy="23812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CAUSE’S DEGENERATIVE DISC DISEASES? </a:t>
            </a:r>
            <a:r>
              <a:rPr lang="en-US" sz="4800" b="1" dirty="0"/>
              <a:t/>
            </a:r>
            <a:br>
              <a:rPr lang="en-US" sz="4800" b="1"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As the human body ages, the </a:t>
            </a:r>
            <a:r>
              <a:rPr lang="en-US" dirty="0" err="1"/>
              <a:t>intervertebral</a:t>
            </a:r>
            <a:r>
              <a:rPr lang="en-US" dirty="0"/>
              <a:t> discs degenerate (break down), which leads to degenerative disc disease in some individuals.</a:t>
            </a:r>
          </a:p>
          <a:p>
            <a:pPr lvl="1"/>
            <a:r>
              <a:rPr lang="en-US" dirty="0"/>
              <a:t>Work postures</a:t>
            </a:r>
            <a:endParaRPr lang="en-US" sz="2400" dirty="0"/>
          </a:p>
          <a:p>
            <a:pPr lvl="1"/>
            <a:r>
              <a:rPr lang="en-US" dirty="0"/>
              <a:t>Sleeping postures</a:t>
            </a:r>
            <a:endParaRPr lang="en-US" sz="2400" dirty="0"/>
          </a:p>
          <a:p>
            <a:pPr lvl="1"/>
            <a:r>
              <a:rPr lang="en-US" dirty="0"/>
              <a:t>Aging-wear and tear</a:t>
            </a:r>
            <a:endParaRPr lang="en-US" sz="2400" dirty="0"/>
          </a:p>
          <a:p>
            <a:pPr lvl="1"/>
            <a:r>
              <a:rPr lang="en-US" dirty="0"/>
              <a:t>Loss of fluid </a:t>
            </a:r>
            <a:endParaRPr lang="en-US" sz="2400" dirty="0"/>
          </a:p>
          <a:p>
            <a:pPr lvl="1"/>
            <a:r>
              <a:rPr lang="en-US" dirty="0"/>
              <a:t>Disc structure is affected </a:t>
            </a:r>
            <a:endParaRPr lang="en-US" sz="2400" dirty="0"/>
          </a:p>
          <a:p>
            <a:pPr lvl="1"/>
            <a:r>
              <a:rPr lang="en-US" dirty="0"/>
              <a:t>Obese individuals- increased in weight</a:t>
            </a:r>
            <a:endParaRPr lang="en-US" sz="2400" dirty="0"/>
          </a:p>
          <a:p>
            <a:pPr lvl="1"/>
            <a:r>
              <a:rPr lang="en-US" dirty="0"/>
              <a:t>Tobacco smokers</a:t>
            </a:r>
            <a:endParaRPr lang="en-US" sz="2400" dirty="0"/>
          </a:p>
          <a:p>
            <a:pPr lvl="1"/>
            <a:r>
              <a:rPr lang="en-US" dirty="0"/>
              <a:t>Regular strenuous physical workers</a:t>
            </a:r>
            <a:endParaRPr lang="en-US" sz="2400" dirty="0"/>
          </a:p>
          <a:p>
            <a:pPr lvl="1"/>
            <a:r>
              <a:rPr lang="en-US" dirty="0"/>
              <a:t>An acute sudden injury or fall</a:t>
            </a:r>
            <a:endParaRPr lang="en-US" sz="2400" dirty="0"/>
          </a:p>
          <a:p>
            <a:endParaRPr lang="en-US" dirty="0"/>
          </a:p>
        </p:txBody>
      </p:sp>
      <p:pic>
        <p:nvPicPr>
          <p:cNvPr id="4" name="Picture 14" descr="http://www.bizwizreps.com/wp-content/uploads/2013/03/whiplash1-300x223.jpg"/>
          <p:cNvPicPr>
            <a:picLocks noChangeAspect="1" noChangeArrowheads="1"/>
          </p:cNvPicPr>
          <p:nvPr/>
        </p:nvPicPr>
        <p:blipFill>
          <a:blip r:embed="rId2"/>
          <a:srcRect/>
          <a:stretch>
            <a:fillRect/>
          </a:stretch>
        </p:blipFill>
        <p:spPr bwMode="auto">
          <a:xfrm>
            <a:off x="6286500" y="4733925"/>
            <a:ext cx="2857500" cy="2124075"/>
          </a:xfrm>
          <a:prstGeom prst="rect">
            <a:avLst/>
          </a:prstGeom>
          <a:noFill/>
        </p:spPr>
      </p:pic>
      <p:pic>
        <p:nvPicPr>
          <p:cNvPr id="5" name="Picture 16" descr="http://i.huffpost.com/gadgets/slideshows/21233/slide_21233_268522_large.jpg"/>
          <p:cNvPicPr>
            <a:picLocks noChangeAspect="1" noChangeArrowheads="1"/>
          </p:cNvPicPr>
          <p:nvPr/>
        </p:nvPicPr>
        <p:blipFill>
          <a:blip r:embed="rId3"/>
          <a:srcRect/>
          <a:stretch>
            <a:fillRect/>
          </a:stretch>
        </p:blipFill>
        <p:spPr bwMode="auto">
          <a:xfrm>
            <a:off x="6400801" y="2752436"/>
            <a:ext cx="2743200" cy="199505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22" name="Picture 2" descr="http://healthclinicmd.com/wp-content/uploads/2012/02/Lumbar-Disc-Degeneration-300x300.jpg"/>
          <p:cNvPicPr>
            <a:picLocks noChangeAspect="1" noChangeArrowheads="1"/>
          </p:cNvPicPr>
          <p:nvPr/>
        </p:nvPicPr>
        <p:blipFill>
          <a:blip r:embed="rId2"/>
          <a:srcRect/>
          <a:stretch>
            <a:fillRect/>
          </a:stretch>
        </p:blipFill>
        <p:spPr bwMode="auto">
          <a:xfrm>
            <a:off x="0" y="-228600"/>
            <a:ext cx="2857500" cy="2857500"/>
          </a:xfrm>
          <a:prstGeom prst="rect">
            <a:avLst/>
          </a:prstGeom>
          <a:noFill/>
        </p:spPr>
      </p:pic>
      <p:pic>
        <p:nvPicPr>
          <p:cNvPr id="30724" name="Picture 4" descr="http://www.findarthritistreatment.com/wp-content/uploads/2013/05/Obesity.jpg"/>
          <p:cNvPicPr>
            <a:picLocks noChangeAspect="1" noChangeArrowheads="1"/>
          </p:cNvPicPr>
          <p:nvPr/>
        </p:nvPicPr>
        <p:blipFill>
          <a:blip r:embed="rId3"/>
          <a:srcRect r="25641"/>
          <a:stretch>
            <a:fillRect/>
          </a:stretch>
        </p:blipFill>
        <p:spPr bwMode="auto">
          <a:xfrm>
            <a:off x="5999284" y="4038600"/>
            <a:ext cx="3144715" cy="2819400"/>
          </a:xfrm>
          <a:prstGeom prst="rect">
            <a:avLst/>
          </a:prstGeom>
          <a:noFill/>
        </p:spPr>
      </p:pic>
      <p:pic>
        <p:nvPicPr>
          <p:cNvPr id="30726" name="Picture 6" descr="https://encrypted-tbn2.gstatic.com/images?q=tbn:ANd9GcQ3NzQIb6t-x4R89-b-TeZ8kQ6g4ey5y566WId_ijUPL87Bn7xOEA"/>
          <p:cNvPicPr>
            <a:picLocks noChangeAspect="1" noChangeArrowheads="1"/>
          </p:cNvPicPr>
          <p:nvPr/>
        </p:nvPicPr>
        <p:blipFill>
          <a:blip r:embed="rId4"/>
          <a:srcRect/>
          <a:stretch>
            <a:fillRect/>
          </a:stretch>
        </p:blipFill>
        <p:spPr bwMode="auto">
          <a:xfrm>
            <a:off x="0" y="2884974"/>
            <a:ext cx="3429000" cy="3973026"/>
          </a:xfrm>
          <a:prstGeom prst="rect">
            <a:avLst/>
          </a:prstGeom>
          <a:noFill/>
        </p:spPr>
      </p:pic>
      <p:pic>
        <p:nvPicPr>
          <p:cNvPr id="7" name="Picture 8" descr="Sitting Posture"/>
          <p:cNvPicPr>
            <a:picLocks noChangeAspect="1" noChangeArrowheads="1"/>
          </p:cNvPicPr>
          <p:nvPr/>
        </p:nvPicPr>
        <p:blipFill>
          <a:blip r:embed="rId5"/>
          <a:srcRect/>
          <a:stretch>
            <a:fillRect/>
          </a:stretch>
        </p:blipFill>
        <p:spPr bwMode="auto">
          <a:xfrm>
            <a:off x="5181600" y="0"/>
            <a:ext cx="3962400" cy="2353901"/>
          </a:xfrm>
          <a:prstGeom prst="rect">
            <a:avLst/>
          </a:prstGeom>
          <a:noFill/>
        </p:spPr>
      </p:pic>
      <p:pic>
        <p:nvPicPr>
          <p:cNvPr id="30728" name="Picture 8" descr="Standing Posture"/>
          <p:cNvPicPr>
            <a:picLocks noChangeAspect="1" noChangeArrowheads="1"/>
          </p:cNvPicPr>
          <p:nvPr/>
        </p:nvPicPr>
        <p:blipFill>
          <a:blip r:embed="rId6"/>
          <a:srcRect/>
          <a:stretch>
            <a:fillRect/>
          </a:stretch>
        </p:blipFill>
        <p:spPr bwMode="auto">
          <a:xfrm>
            <a:off x="3352800" y="2811982"/>
            <a:ext cx="2286000" cy="404601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1746" name="Picture 2" descr="http://www.upchiro.com/images/disc-degeneration-phases.jpg"/>
          <p:cNvPicPr>
            <a:picLocks noChangeAspect="1" noChangeArrowheads="1"/>
          </p:cNvPicPr>
          <p:nvPr/>
        </p:nvPicPr>
        <p:blipFill>
          <a:blip r:embed="rId2"/>
          <a:srcRect/>
          <a:stretch>
            <a:fillRect/>
          </a:stretch>
        </p:blipFill>
        <p:spPr bwMode="auto">
          <a:xfrm>
            <a:off x="0" y="3657600"/>
            <a:ext cx="9113520" cy="3505200"/>
          </a:xfrm>
          <a:prstGeom prst="rect">
            <a:avLst/>
          </a:prstGeom>
          <a:noFill/>
        </p:spPr>
      </p:pic>
      <p:pic>
        <p:nvPicPr>
          <p:cNvPr id="31748" name="Picture 4" descr="http://sdspineinstitute.com/temp/conditions_treatment/Cervical_Disc_Herniation2.gif"/>
          <p:cNvPicPr>
            <a:picLocks noChangeAspect="1" noChangeArrowheads="1"/>
          </p:cNvPicPr>
          <p:nvPr/>
        </p:nvPicPr>
        <p:blipFill>
          <a:blip r:embed="rId3"/>
          <a:srcRect/>
          <a:stretch>
            <a:fillRect/>
          </a:stretch>
        </p:blipFill>
        <p:spPr bwMode="auto">
          <a:xfrm>
            <a:off x="3276600" y="228600"/>
            <a:ext cx="5867400" cy="2780103"/>
          </a:xfrm>
          <a:prstGeom prst="rect">
            <a:avLst/>
          </a:prstGeom>
          <a:noFill/>
        </p:spPr>
      </p:pic>
      <p:pic>
        <p:nvPicPr>
          <p:cNvPr id="31750" name="Picture 6" descr="http://thumb10.shutterstock.com/display_pic_with_logo/619357/152531303/stock-vector-spine-conditions-degenerative-disc-bulging-disc-herniated-disc-thinning-disc-disc-degeneration-152531303.jpg"/>
          <p:cNvPicPr>
            <a:picLocks noChangeAspect="1" noChangeArrowheads="1"/>
          </p:cNvPicPr>
          <p:nvPr/>
        </p:nvPicPr>
        <p:blipFill>
          <a:blip r:embed="rId4"/>
          <a:srcRect/>
          <a:stretch>
            <a:fillRect/>
          </a:stretch>
        </p:blipFill>
        <p:spPr bwMode="auto">
          <a:xfrm>
            <a:off x="0" y="0"/>
            <a:ext cx="2965450" cy="329494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wexford.ie/wex/media/Media,7895,en.jpg"/>
          <p:cNvPicPr>
            <a:picLocks noChangeAspect="1" noChangeArrowheads="1"/>
          </p:cNvPicPr>
          <p:nvPr/>
        </p:nvPicPr>
        <p:blipFill>
          <a:blip r:embed="rId2"/>
          <a:srcRect/>
          <a:stretch>
            <a:fillRect/>
          </a:stretch>
        </p:blipFill>
        <p:spPr bwMode="auto">
          <a:xfrm>
            <a:off x="6172200" y="0"/>
            <a:ext cx="2971800" cy="2971800"/>
          </a:xfrm>
          <a:prstGeom prst="rect">
            <a:avLst/>
          </a:prstGeom>
          <a:noFill/>
        </p:spPr>
      </p:pic>
      <p:sp>
        <p:nvSpPr>
          <p:cNvPr id="4" name="Rectangle 1"/>
          <p:cNvSpPr>
            <a:spLocks noGrp="1" noChangeArrowheads="1"/>
          </p:cNvSpPr>
          <p:nvPr>
            <p:ph type="ctrTitle"/>
          </p:nvPr>
        </p:nvSpPr>
        <p:spPr bwMode="auto">
          <a:xfrm>
            <a:off x="0" y="139005"/>
            <a:ext cx="60960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dirty="0">
                <a:latin typeface="Arial" pitchFamily="34" charset="0"/>
                <a:cs typeface="Arial" pitchFamily="34" charset="0"/>
              </a:rPr>
              <a:t>BENEFITS OF PHYSICAL ACTIVITY </a:t>
            </a:r>
            <a:br>
              <a:rPr lang="en-US" sz="2400" b="1" dirty="0">
                <a:latin typeface="Arial" pitchFamily="34" charset="0"/>
                <a:cs typeface="Arial" pitchFamily="34" charset="0"/>
              </a:rPr>
            </a:br>
            <a:r>
              <a:rPr lang="en-US" sz="2000" dirty="0">
                <a:latin typeface="Arial" pitchFamily="34" charset="0"/>
                <a:cs typeface="Arial" pitchFamily="34" charset="0"/>
              </a:rPr>
              <a:t>Physically active - Being healthy. </a:t>
            </a:r>
            <a:br>
              <a:rPr lang="en-US" sz="2000" dirty="0">
                <a:latin typeface="Arial" pitchFamily="34" charset="0"/>
                <a:cs typeface="Arial" pitchFamily="34" charset="0"/>
              </a:rPr>
            </a:br>
            <a:r>
              <a:rPr lang="en-US" sz="2000" dirty="0">
                <a:latin typeface="Arial" pitchFamily="34" charset="0"/>
                <a:cs typeface="Arial" pitchFamily="34" charset="0"/>
              </a:rPr>
              <a:t>Children and adolescents should do                                </a:t>
            </a:r>
            <a:r>
              <a:rPr lang="en-US" sz="2000" dirty="0">
                <a:solidFill>
                  <a:srgbClr val="FF0000"/>
                </a:solidFill>
                <a:latin typeface="Arial" pitchFamily="34" charset="0"/>
                <a:cs typeface="Arial" pitchFamily="34" charset="0"/>
              </a:rPr>
              <a:t>60 minutes (1 hour) </a:t>
            </a:r>
            <a:r>
              <a:rPr lang="en-US" sz="2000" dirty="0">
                <a:latin typeface="Arial" pitchFamily="34" charset="0"/>
                <a:cs typeface="Arial" pitchFamily="34" charset="0"/>
              </a:rPr>
              <a:t>or more of physical activity </a:t>
            </a:r>
            <a:r>
              <a:rPr lang="en-US" sz="2000" dirty="0">
                <a:solidFill>
                  <a:srgbClr val="FF0000"/>
                </a:solidFill>
                <a:latin typeface="Arial" pitchFamily="34" charset="0"/>
                <a:cs typeface="Arial" pitchFamily="34" charset="0"/>
              </a:rPr>
              <a:t>daily</a:t>
            </a:r>
            <a:r>
              <a:rPr lang="en-US" sz="2000" dirty="0">
                <a:latin typeface="Arial" pitchFamily="34" charset="0"/>
                <a:cs typeface="Arial" pitchFamily="34" charset="0"/>
              </a:rPr>
              <a:t>. </a:t>
            </a:r>
            <a:endParaRPr kumimoji="0" lang="en-US" sz="2000" b="1" i="0" u="none" strike="noStrike" cap="none" normalizeH="0" baseline="0" dirty="0">
              <a:ln>
                <a:noFill/>
              </a:ln>
              <a:solidFill>
                <a:srgbClr val="000000"/>
              </a:solidFill>
              <a:effectLst/>
              <a:latin typeface="Arial" pitchFamily="34" charset="0"/>
              <a:ea typeface="Times New Roman" pitchFamily="18" charset="0"/>
              <a:cs typeface="Arial" pitchFamily="34" charset="0"/>
            </a:endParaRPr>
          </a:p>
        </p:txBody>
      </p:sp>
      <p:sp>
        <p:nvSpPr>
          <p:cNvPr id="3" name="Content Placeholder 2"/>
          <p:cNvSpPr txBox="1">
            <a:spLocks/>
          </p:cNvSpPr>
          <p:nvPr/>
        </p:nvSpPr>
        <p:spPr>
          <a:xfrm>
            <a:off x="76200" y="1676400"/>
            <a:ext cx="8229600" cy="5181600"/>
          </a:xfrm>
          <a:prstGeom prst="rect">
            <a:avLst/>
          </a:prstGeom>
        </p:spPr>
        <p:txBody>
          <a:bodyPr vert="horz" lIns="91440" tIns="45720" rIns="91440" bIns="45720" rtlCol="0">
            <a:normAutofit/>
          </a:bodyPr>
          <a:lstStyle/>
          <a:p>
            <a:pPr marL="0" marR="0" lvl="0" indent="0"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effectLst/>
                <a:uLnTx/>
                <a:uFillTx/>
                <a:latin typeface="+mn-lt"/>
                <a:ea typeface="+mn-ea"/>
                <a:cs typeface="+mn-cs"/>
              </a:rPr>
              <a:t>Control your weight</a:t>
            </a:r>
          </a:p>
          <a:p>
            <a:pPr marL="0" marR="0" lvl="0" indent="0"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effectLst/>
                <a:uLnTx/>
                <a:uFillTx/>
                <a:latin typeface="+mn-lt"/>
                <a:ea typeface="+mn-ea"/>
                <a:cs typeface="+mn-cs"/>
              </a:rPr>
              <a:t>Reduce your risk of cardiovascular disease</a:t>
            </a:r>
          </a:p>
          <a:p>
            <a:pPr marL="0" marR="0" lvl="0" indent="0"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effectLst/>
                <a:uLnTx/>
                <a:uFillTx/>
                <a:latin typeface="+mn-lt"/>
                <a:ea typeface="+mn-ea"/>
                <a:cs typeface="+mn-cs"/>
              </a:rPr>
              <a:t>Reduce your risk for type 2 diabetes and metabolic syndrome</a:t>
            </a:r>
          </a:p>
          <a:p>
            <a:pPr marL="0" marR="0" lvl="0" indent="0"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effectLst/>
                <a:uLnTx/>
                <a:uFillTx/>
                <a:latin typeface="+mn-lt"/>
                <a:ea typeface="+mn-ea"/>
                <a:cs typeface="+mn-cs"/>
              </a:rPr>
              <a:t>Reduce your risk of some cancers</a:t>
            </a:r>
          </a:p>
          <a:p>
            <a:pPr marL="0" marR="0" lvl="0" indent="0"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effectLst/>
                <a:uLnTx/>
                <a:uFillTx/>
                <a:latin typeface="+mn-lt"/>
                <a:ea typeface="+mn-ea"/>
                <a:cs typeface="+mn-cs"/>
              </a:rPr>
              <a:t>Strengthen your bones and muscles</a:t>
            </a:r>
          </a:p>
          <a:p>
            <a:pPr marL="0" marR="0" lvl="0" indent="0"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effectLst/>
                <a:uLnTx/>
                <a:uFillTx/>
                <a:latin typeface="+mn-lt"/>
                <a:ea typeface="+mn-ea"/>
                <a:cs typeface="+mn-cs"/>
              </a:rPr>
              <a:t>Improve your mental health and mood</a:t>
            </a:r>
          </a:p>
          <a:p>
            <a:pPr marL="0" marR="0" lvl="0" indent="0"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effectLst/>
                <a:uLnTx/>
                <a:uFillTx/>
                <a:latin typeface="+mn-lt"/>
                <a:ea typeface="+mn-ea"/>
                <a:cs typeface="+mn-cs"/>
              </a:rPr>
              <a:t>Improves better Academic performance</a:t>
            </a:r>
          </a:p>
          <a:p>
            <a:pPr marL="0" marR="0" lvl="0" indent="0"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effectLst/>
                <a:uLnTx/>
                <a:uFillTx/>
                <a:latin typeface="+mn-lt"/>
                <a:ea typeface="+mn-ea"/>
                <a:cs typeface="+mn-cs"/>
              </a:rPr>
              <a:t>Improve your ability to do daily activities and prevent falls,  if you're an older adult</a:t>
            </a:r>
          </a:p>
          <a:p>
            <a:pPr marL="0" marR="0" lvl="0" indent="0"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effectLst/>
                <a:uLnTx/>
                <a:uFillTx/>
                <a:latin typeface="+mn-lt"/>
                <a:ea typeface="+mn-ea"/>
                <a:cs typeface="+mn-cs"/>
              </a:rPr>
              <a:t>Increase your chances of living longer</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92500" lnSpcReduction="20000"/>
          </a:bodyPr>
          <a:lstStyle/>
          <a:p>
            <a:pPr algn="just"/>
            <a:r>
              <a:rPr lang="en-US" dirty="0"/>
              <a:t>When the vertebrae have less padding between them the whole spine becomes less stable. </a:t>
            </a:r>
          </a:p>
          <a:p>
            <a:pPr algn="just"/>
            <a:r>
              <a:rPr lang="en-US" dirty="0"/>
              <a:t>The body tries to cope with this by building </a:t>
            </a:r>
            <a:r>
              <a:rPr lang="en-US" dirty="0" err="1"/>
              <a:t>osteophytes</a:t>
            </a:r>
            <a:r>
              <a:rPr lang="en-US" dirty="0"/>
              <a:t>, also called bone spurs. </a:t>
            </a:r>
          </a:p>
          <a:p>
            <a:pPr algn="just"/>
            <a:r>
              <a:rPr lang="en-US" smtClean="0"/>
              <a:t>Bone spurs </a:t>
            </a:r>
            <a:r>
              <a:rPr lang="en-US" dirty="0"/>
              <a:t>are small bony projections that develop along the edge of bones. </a:t>
            </a:r>
          </a:p>
          <a:p>
            <a:pPr algn="just"/>
            <a:r>
              <a:rPr lang="en-US" dirty="0"/>
              <a:t>These projections can press against the spinal cord or spinal nerve roots, which undermine nerve function and cause pain. </a:t>
            </a:r>
          </a:p>
          <a:p>
            <a:pPr algn="just"/>
            <a:r>
              <a:rPr lang="en-US" dirty="0"/>
              <a:t>There is a condition called spinal </a:t>
            </a:r>
            <a:r>
              <a:rPr lang="en-US" dirty="0" err="1"/>
              <a:t>stenosis</a:t>
            </a:r>
            <a:r>
              <a:rPr lang="en-US" dirty="0"/>
              <a:t>, which occurs when the bone spurs grow into the spinal canal and press into the spinal cord and nerves. </a:t>
            </a:r>
          </a:p>
          <a:p>
            <a:pPr algn="just"/>
            <a:r>
              <a:rPr lang="en-US" dirty="0"/>
              <a:t>These conditions results due to lifestyle, postures while at work, sleep, etc, wear and tear, age related also.</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latin typeface="Arial" pitchFamily="34" charset="0"/>
                <a:cs typeface="Arial" pitchFamily="34" charset="0"/>
              </a:rPr>
              <a:t> Types of physical activity</a:t>
            </a:r>
            <a:endParaRPr lang="en-US" dirty="0"/>
          </a:p>
        </p:txBody>
      </p:sp>
      <p:sp>
        <p:nvSpPr>
          <p:cNvPr id="3" name="Content Placeholder 2"/>
          <p:cNvSpPr>
            <a:spLocks noGrp="1"/>
          </p:cNvSpPr>
          <p:nvPr>
            <p:ph idx="1"/>
          </p:nvPr>
        </p:nvSpPr>
        <p:spPr>
          <a:xfrm>
            <a:off x="304800" y="533400"/>
            <a:ext cx="8229600" cy="304800"/>
          </a:xfrm>
        </p:spPr>
        <p:txBody>
          <a:bodyPr>
            <a:noAutofit/>
          </a:bodyPr>
          <a:lstStyle/>
          <a:p>
            <a:pPr algn="just">
              <a:buNone/>
            </a:pP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a:latin typeface="Arial" pitchFamily="34" charset="0"/>
                <a:cs typeface="Arial" pitchFamily="34" charset="0"/>
              </a:rPr>
              <a:t>   1.  </a:t>
            </a:r>
            <a:r>
              <a:rPr lang="en-US" sz="2400" b="1" dirty="0">
                <a:solidFill>
                  <a:srgbClr val="FF0000"/>
                </a:solidFill>
                <a:latin typeface="Arial" pitchFamily="34" charset="0"/>
                <a:cs typeface="Arial" pitchFamily="34" charset="0"/>
              </a:rPr>
              <a:t>Aerobic Activities -</a:t>
            </a:r>
            <a:r>
              <a:rPr lang="en-US" sz="2400" dirty="0">
                <a:solidFill>
                  <a:srgbClr val="FF0000"/>
                </a:solidFill>
                <a:latin typeface="Arial" pitchFamily="34" charset="0"/>
                <a:cs typeface="Arial" pitchFamily="34" charset="0"/>
              </a:rPr>
              <a:t> </a:t>
            </a:r>
            <a:r>
              <a:rPr lang="en-US" sz="2400" dirty="0">
                <a:latin typeface="Arial" pitchFamily="34" charset="0"/>
                <a:cs typeface="Arial" pitchFamily="34" charset="0"/>
              </a:rPr>
              <a:t>bike riding, walking, running, dancing, and playing active games like tag, soccer, and basketball. </a:t>
            </a:r>
            <a:br>
              <a:rPr lang="en-US" sz="2400" dirty="0">
                <a:latin typeface="Arial" pitchFamily="34" charset="0"/>
                <a:cs typeface="Arial" pitchFamily="34" charset="0"/>
              </a:rPr>
            </a:br>
            <a:r>
              <a:rPr lang="en-US" sz="2400" dirty="0">
                <a:latin typeface="Arial" pitchFamily="34" charset="0"/>
                <a:cs typeface="Arial" pitchFamily="34" charset="0"/>
              </a:rPr>
              <a:t/>
            </a:r>
            <a:br>
              <a:rPr lang="en-US" sz="2400" dirty="0">
                <a:latin typeface="Arial" pitchFamily="34" charset="0"/>
                <a:cs typeface="Arial" pitchFamily="34" charset="0"/>
              </a:rPr>
            </a:br>
            <a:endParaRPr lang="en-US" sz="2400" dirty="0"/>
          </a:p>
        </p:txBody>
      </p:sp>
      <p:pic>
        <p:nvPicPr>
          <p:cNvPr id="4" name="Picture 4" descr="http://sfari.org/images/images-2014/blog2014/20140207blogPhysicalActivity"/>
          <p:cNvPicPr>
            <a:picLocks noChangeAspect="1" noChangeArrowheads="1"/>
          </p:cNvPicPr>
          <p:nvPr/>
        </p:nvPicPr>
        <p:blipFill>
          <a:blip r:embed="rId2"/>
          <a:srcRect l="18556" r="6185"/>
          <a:stretch>
            <a:fillRect/>
          </a:stretch>
        </p:blipFill>
        <p:spPr bwMode="auto">
          <a:xfrm>
            <a:off x="6210157" y="4391025"/>
            <a:ext cx="2781443" cy="2466975"/>
          </a:xfrm>
          <a:prstGeom prst="rect">
            <a:avLst/>
          </a:prstGeom>
          <a:noFill/>
        </p:spPr>
      </p:pic>
      <p:pic>
        <p:nvPicPr>
          <p:cNvPr id="5" name="Picture 2" descr="http://sunfieldcenter.com/wp-content/uploads/2012/06/teens-playing-basket-ball-e1339367760256.jpg"/>
          <p:cNvPicPr>
            <a:picLocks noChangeAspect="1" noChangeArrowheads="1"/>
          </p:cNvPicPr>
          <p:nvPr/>
        </p:nvPicPr>
        <p:blipFill>
          <a:blip r:embed="rId3"/>
          <a:srcRect l="12500"/>
          <a:stretch>
            <a:fillRect/>
          </a:stretch>
        </p:blipFill>
        <p:spPr bwMode="auto">
          <a:xfrm>
            <a:off x="2895600" y="4429354"/>
            <a:ext cx="3200400" cy="2428646"/>
          </a:xfrm>
          <a:prstGeom prst="rect">
            <a:avLst/>
          </a:prstGeom>
          <a:noFill/>
        </p:spPr>
      </p:pic>
      <p:pic>
        <p:nvPicPr>
          <p:cNvPr id="27650" name="Picture 2" descr="http://3.bp.blogspot.com/-dQeyfdkUKfw/UB7VyMMPmdI/AAAAAAAAAgY/mi298hZ8i7Y/s1600/12556304914ad7669b70c76.jpg"/>
          <p:cNvPicPr>
            <a:picLocks noChangeAspect="1" noChangeArrowheads="1"/>
          </p:cNvPicPr>
          <p:nvPr/>
        </p:nvPicPr>
        <p:blipFill>
          <a:blip r:embed="rId4"/>
          <a:srcRect t="22029"/>
          <a:stretch>
            <a:fillRect/>
          </a:stretch>
        </p:blipFill>
        <p:spPr bwMode="auto">
          <a:xfrm>
            <a:off x="2133600" y="2291409"/>
            <a:ext cx="4648200" cy="2051991"/>
          </a:xfrm>
          <a:prstGeom prst="rect">
            <a:avLst/>
          </a:prstGeom>
          <a:noFill/>
        </p:spPr>
      </p:pic>
      <p:pic>
        <p:nvPicPr>
          <p:cNvPr id="27652" name="Picture 4" descr="http://www.jumptownutah.com/wp-content/uploads/2013/04/kids-playing.jpg"/>
          <p:cNvPicPr>
            <a:picLocks noChangeAspect="1" noChangeArrowheads="1"/>
          </p:cNvPicPr>
          <p:nvPr/>
        </p:nvPicPr>
        <p:blipFill>
          <a:blip r:embed="rId5"/>
          <a:srcRect l="20864"/>
          <a:stretch>
            <a:fillRect/>
          </a:stretch>
        </p:blipFill>
        <p:spPr bwMode="auto">
          <a:xfrm>
            <a:off x="76200" y="4419600"/>
            <a:ext cx="2705100" cy="2438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dirty="0">
                <a:solidFill>
                  <a:srgbClr val="FF0000"/>
                </a:solidFill>
                <a:latin typeface="Arial" pitchFamily="34" charset="0"/>
                <a:cs typeface="Arial" pitchFamily="34" charset="0"/>
              </a:rPr>
              <a:t>2. Muscle-strengthening Activities</a:t>
            </a:r>
            <a:endParaRPr lang="en-US" sz="3600" dirty="0"/>
          </a:p>
        </p:txBody>
      </p:sp>
      <p:sp>
        <p:nvSpPr>
          <p:cNvPr id="3" name="Content Placeholder 2"/>
          <p:cNvSpPr>
            <a:spLocks noGrp="1"/>
          </p:cNvSpPr>
          <p:nvPr>
            <p:ph idx="1"/>
          </p:nvPr>
        </p:nvSpPr>
        <p:spPr>
          <a:xfrm>
            <a:off x="685800" y="762000"/>
            <a:ext cx="8229600" cy="1295400"/>
          </a:xfrm>
        </p:spPr>
        <p:txBody>
          <a:bodyPr>
            <a:normAutofit fontScale="92500" lnSpcReduction="20000"/>
          </a:bodyPr>
          <a:lstStyle/>
          <a:p>
            <a:pPr algn="ctr">
              <a:buNone/>
            </a:pPr>
            <a:r>
              <a:rPr lang="en-US" sz="3600" dirty="0">
                <a:latin typeface="Arial" pitchFamily="34" charset="0"/>
                <a:cs typeface="Arial" pitchFamily="34" charset="0"/>
              </a:rPr>
              <a:t>Includes </a:t>
            </a:r>
            <a:r>
              <a:rPr lang="en-US" dirty="0">
                <a:latin typeface="Arial" pitchFamily="34" charset="0"/>
                <a:cs typeface="Arial" pitchFamily="34" charset="0"/>
              </a:rPr>
              <a:t>push-ups, pull-ups, and weightlifting exercises, climbing a tree</a:t>
            </a:r>
            <a:r>
              <a:rPr lang="en-US" sz="3600" dirty="0">
                <a:latin typeface="Arial" pitchFamily="34" charset="0"/>
                <a:cs typeface="Arial" pitchFamily="34" charset="0"/>
              </a:rPr>
              <a:t>. </a:t>
            </a:r>
            <a:br>
              <a:rPr lang="en-US" sz="3600" dirty="0">
                <a:latin typeface="Arial" pitchFamily="34" charset="0"/>
                <a:cs typeface="Arial" pitchFamily="34" charset="0"/>
              </a:rPr>
            </a:br>
            <a:endParaRPr lang="en-US" dirty="0"/>
          </a:p>
        </p:txBody>
      </p:sp>
      <p:pic>
        <p:nvPicPr>
          <p:cNvPr id="26626" name="Picture 2" descr="http://4.bp.blogspot.com/-BZ77XIuDFB0/UcQpWjL2_vI/AAAAAAAAADw/22VKa-ie0bc/s1600/71Gd3v1PQrL._SL1500_.jpg"/>
          <p:cNvPicPr>
            <a:picLocks noChangeAspect="1" noChangeArrowheads="1"/>
          </p:cNvPicPr>
          <p:nvPr/>
        </p:nvPicPr>
        <p:blipFill>
          <a:blip r:embed="rId2" cstate="print"/>
          <a:srcRect/>
          <a:stretch>
            <a:fillRect/>
          </a:stretch>
        </p:blipFill>
        <p:spPr bwMode="auto">
          <a:xfrm>
            <a:off x="3048000" y="1905000"/>
            <a:ext cx="2667000" cy="2667000"/>
          </a:xfrm>
          <a:prstGeom prst="rect">
            <a:avLst/>
          </a:prstGeom>
          <a:noFill/>
        </p:spPr>
      </p:pic>
      <p:pic>
        <p:nvPicPr>
          <p:cNvPr id="26628" name="Picture 4" descr="http://www.leanitup.com/wp-content/uploads/2013/05/pullup.jpg"/>
          <p:cNvPicPr>
            <a:picLocks noChangeAspect="1" noChangeArrowheads="1"/>
          </p:cNvPicPr>
          <p:nvPr/>
        </p:nvPicPr>
        <p:blipFill>
          <a:blip r:embed="rId3"/>
          <a:srcRect/>
          <a:stretch>
            <a:fillRect/>
          </a:stretch>
        </p:blipFill>
        <p:spPr bwMode="auto">
          <a:xfrm>
            <a:off x="0" y="4644076"/>
            <a:ext cx="2743200" cy="2213924"/>
          </a:xfrm>
          <a:prstGeom prst="rect">
            <a:avLst/>
          </a:prstGeom>
          <a:noFill/>
        </p:spPr>
      </p:pic>
      <p:pic>
        <p:nvPicPr>
          <p:cNvPr id="26630" name="Picture 6" descr="http://ecx.images-amazon.com/images/I/41DowoW64GL._SX300_.jpg"/>
          <p:cNvPicPr>
            <a:picLocks noChangeAspect="1" noChangeArrowheads="1"/>
          </p:cNvPicPr>
          <p:nvPr/>
        </p:nvPicPr>
        <p:blipFill>
          <a:blip r:embed="rId4"/>
          <a:srcRect/>
          <a:stretch>
            <a:fillRect/>
          </a:stretch>
        </p:blipFill>
        <p:spPr bwMode="auto">
          <a:xfrm>
            <a:off x="2971800" y="4676774"/>
            <a:ext cx="2857500" cy="2181226"/>
          </a:xfrm>
          <a:prstGeom prst="rect">
            <a:avLst/>
          </a:prstGeom>
          <a:noFill/>
        </p:spPr>
      </p:pic>
      <p:pic>
        <p:nvPicPr>
          <p:cNvPr id="26632" name="Picture 8" descr="http://ee85019fd821af767b70-f458b2f4b4b80b1a6f1dc7d41583c151.r97.cf1.rackcdn.com/sit-up-bench.jpg"/>
          <p:cNvPicPr>
            <a:picLocks noChangeAspect="1" noChangeArrowheads="1"/>
          </p:cNvPicPr>
          <p:nvPr/>
        </p:nvPicPr>
        <p:blipFill>
          <a:blip r:embed="rId5"/>
          <a:srcRect/>
          <a:stretch>
            <a:fillRect/>
          </a:stretch>
        </p:blipFill>
        <p:spPr bwMode="auto">
          <a:xfrm>
            <a:off x="5838825" y="4648200"/>
            <a:ext cx="3305175" cy="2238376"/>
          </a:xfrm>
          <a:prstGeom prst="rect">
            <a:avLst/>
          </a:prstGeom>
          <a:noFill/>
        </p:spPr>
      </p:pic>
      <p:pic>
        <p:nvPicPr>
          <p:cNvPr id="26636" name="Picture 12" descr="http://www.wikihow.com/images/4/40/Utilize-Weight-Lifting-Tempo-Step-3.jpg"/>
          <p:cNvPicPr>
            <a:picLocks noChangeAspect="1" noChangeArrowheads="1"/>
          </p:cNvPicPr>
          <p:nvPr/>
        </p:nvPicPr>
        <p:blipFill>
          <a:blip r:embed="rId6" cstate="print"/>
          <a:srcRect/>
          <a:stretch>
            <a:fillRect/>
          </a:stretch>
        </p:blipFill>
        <p:spPr bwMode="auto">
          <a:xfrm>
            <a:off x="152400" y="2343225"/>
            <a:ext cx="2743200" cy="2056501"/>
          </a:xfrm>
          <a:prstGeom prst="rect">
            <a:avLst/>
          </a:prstGeom>
          <a:noFill/>
        </p:spPr>
      </p:pic>
      <p:pic>
        <p:nvPicPr>
          <p:cNvPr id="26638" name="Picture 14" descr="http://listdose.com/wp-content/uploads/2013/06/Weight-Lifting.png"/>
          <p:cNvPicPr>
            <a:picLocks noChangeAspect="1" noChangeArrowheads="1"/>
          </p:cNvPicPr>
          <p:nvPr/>
        </p:nvPicPr>
        <p:blipFill>
          <a:blip r:embed="rId7"/>
          <a:srcRect l="18238" r="18905"/>
          <a:stretch>
            <a:fillRect/>
          </a:stretch>
        </p:blipFill>
        <p:spPr bwMode="auto">
          <a:xfrm>
            <a:off x="6096000" y="1842654"/>
            <a:ext cx="2895600" cy="276398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US" sz="3600" b="1" dirty="0">
                <a:solidFill>
                  <a:srgbClr val="FF0000"/>
                </a:solidFill>
                <a:latin typeface="Arial" pitchFamily="34" charset="0"/>
                <a:cs typeface="Arial" pitchFamily="34" charset="0"/>
              </a:rPr>
              <a:t>3. Bone-strengthening Activities</a:t>
            </a:r>
            <a:endParaRPr lang="en-US" sz="3600" dirty="0"/>
          </a:p>
        </p:txBody>
      </p:sp>
      <p:sp>
        <p:nvSpPr>
          <p:cNvPr id="3" name="Content Placeholder 2"/>
          <p:cNvSpPr>
            <a:spLocks noGrp="1"/>
          </p:cNvSpPr>
          <p:nvPr>
            <p:ph idx="1"/>
          </p:nvPr>
        </p:nvSpPr>
        <p:spPr>
          <a:xfrm>
            <a:off x="457200" y="609600"/>
            <a:ext cx="8229600" cy="838199"/>
          </a:xfrm>
        </p:spPr>
        <p:txBody>
          <a:bodyPr>
            <a:noAutofit/>
          </a:bodyPr>
          <a:lstStyle/>
          <a:p>
            <a:pPr algn="ctr">
              <a:buNone/>
            </a:pPr>
            <a:r>
              <a:rPr lang="en-US" sz="2400" dirty="0">
                <a:latin typeface="Arial" pitchFamily="34" charset="0"/>
                <a:cs typeface="Arial" pitchFamily="34" charset="0"/>
              </a:rPr>
              <a:t>Includes hopping, skipping, jumping, running, and sports like gymnastics, basketball, and tennis. </a:t>
            </a:r>
            <a:br>
              <a:rPr lang="en-US" sz="2400" dirty="0">
                <a:latin typeface="Arial" pitchFamily="34" charset="0"/>
                <a:cs typeface="Arial" pitchFamily="34" charset="0"/>
              </a:rPr>
            </a:br>
            <a:r>
              <a:rPr lang="en-US" sz="2400" dirty="0">
                <a:latin typeface="Arial" pitchFamily="34" charset="0"/>
                <a:cs typeface="Arial" pitchFamily="34" charset="0"/>
              </a:rPr>
              <a:t/>
            </a:r>
            <a:br>
              <a:rPr lang="en-US" sz="2400" dirty="0">
                <a:latin typeface="Arial" pitchFamily="34" charset="0"/>
                <a:cs typeface="Arial" pitchFamily="34" charset="0"/>
              </a:rPr>
            </a:br>
            <a:endParaRPr lang="en-US" sz="2400" dirty="0"/>
          </a:p>
          <a:p>
            <a:pPr algn="ctr"/>
            <a:endParaRPr lang="en-US" sz="2400" dirty="0"/>
          </a:p>
        </p:txBody>
      </p:sp>
      <p:pic>
        <p:nvPicPr>
          <p:cNvPr id="25602" name="Picture 2" descr="http://images.smh.com.au/2013/02/19/4045339/art-710519235-620x349.jpg"/>
          <p:cNvPicPr>
            <a:picLocks noChangeAspect="1" noChangeArrowheads="1"/>
          </p:cNvPicPr>
          <p:nvPr/>
        </p:nvPicPr>
        <p:blipFill>
          <a:blip r:embed="rId2"/>
          <a:srcRect l="6452" r="65215"/>
          <a:stretch>
            <a:fillRect/>
          </a:stretch>
        </p:blipFill>
        <p:spPr bwMode="auto">
          <a:xfrm>
            <a:off x="1" y="3657600"/>
            <a:ext cx="1610898" cy="3200400"/>
          </a:xfrm>
          <a:prstGeom prst="rect">
            <a:avLst/>
          </a:prstGeom>
          <a:noFill/>
        </p:spPr>
      </p:pic>
      <p:pic>
        <p:nvPicPr>
          <p:cNvPr id="25604" name="Picture 4" descr="http://flintfull.com/wp-content/uploads/2014/01/skipping.jpg"/>
          <p:cNvPicPr>
            <a:picLocks noChangeAspect="1" noChangeArrowheads="1"/>
          </p:cNvPicPr>
          <p:nvPr/>
        </p:nvPicPr>
        <p:blipFill>
          <a:blip r:embed="rId3" cstate="print"/>
          <a:srcRect/>
          <a:stretch>
            <a:fillRect/>
          </a:stretch>
        </p:blipFill>
        <p:spPr bwMode="auto">
          <a:xfrm>
            <a:off x="7095344" y="3733800"/>
            <a:ext cx="2048656" cy="3124200"/>
          </a:xfrm>
          <a:prstGeom prst="rect">
            <a:avLst/>
          </a:prstGeom>
          <a:noFill/>
        </p:spPr>
      </p:pic>
      <p:pic>
        <p:nvPicPr>
          <p:cNvPr id="25606" name="Picture 6" descr="http://www.momentumptnp.com/uploads/1/9/7/6/19761595/4898785_orig.jpg"/>
          <p:cNvPicPr>
            <a:picLocks noChangeAspect="1" noChangeArrowheads="1"/>
          </p:cNvPicPr>
          <p:nvPr/>
        </p:nvPicPr>
        <p:blipFill>
          <a:blip r:embed="rId4"/>
          <a:srcRect/>
          <a:stretch>
            <a:fillRect/>
          </a:stretch>
        </p:blipFill>
        <p:spPr bwMode="auto">
          <a:xfrm>
            <a:off x="1600200" y="4114799"/>
            <a:ext cx="5486400" cy="2743201"/>
          </a:xfrm>
          <a:prstGeom prst="rect">
            <a:avLst/>
          </a:prstGeom>
          <a:noFill/>
        </p:spPr>
      </p:pic>
      <p:pic>
        <p:nvPicPr>
          <p:cNvPr id="25608" name="Picture 8" descr="http://i.telegraph.co.uk/multimedia/archive/01498/tennis_1498874c.jpg"/>
          <p:cNvPicPr>
            <a:picLocks noChangeAspect="1" noChangeArrowheads="1"/>
          </p:cNvPicPr>
          <p:nvPr/>
        </p:nvPicPr>
        <p:blipFill>
          <a:blip r:embed="rId5"/>
          <a:srcRect/>
          <a:stretch>
            <a:fillRect/>
          </a:stretch>
        </p:blipFill>
        <p:spPr bwMode="auto">
          <a:xfrm>
            <a:off x="2438400" y="1524000"/>
            <a:ext cx="4000500" cy="250466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6" descr="http://www.olympic.org/Assets/MediaPlayer/Photos/2012/London/Rhythmic_Gymnastics/09_08_12_RhythmicG_06SD.jpg"/>
          <p:cNvPicPr>
            <a:picLocks noChangeAspect="1" noChangeArrowheads="1"/>
          </p:cNvPicPr>
          <p:nvPr/>
        </p:nvPicPr>
        <p:blipFill>
          <a:blip r:embed="rId2"/>
          <a:srcRect/>
          <a:stretch>
            <a:fillRect/>
          </a:stretch>
        </p:blipFill>
        <p:spPr bwMode="auto">
          <a:xfrm>
            <a:off x="6626225" y="2912268"/>
            <a:ext cx="2517775" cy="1888332"/>
          </a:xfrm>
          <a:prstGeom prst="rect">
            <a:avLst/>
          </a:prstGeom>
          <a:noFill/>
        </p:spPr>
      </p:pic>
      <p:sp>
        <p:nvSpPr>
          <p:cNvPr id="2" name="Title 1"/>
          <p:cNvSpPr>
            <a:spLocks noGrp="1"/>
          </p:cNvSpPr>
          <p:nvPr>
            <p:ph type="title"/>
          </p:nvPr>
        </p:nvSpPr>
        <p:spPr>
          <a:xfrm>
            <a:off x="457200" y="-76200"/>
            <a:ext cx="8229600" cy="1143000"/>
          </a:xfrm>
        </p:spPr>
        <p:txBody>
          <a:bodyPr>
            <a:normAutofit/>
          </a:bodyPr>
          <a:lstStyle/>
          <a:p>
            <a:r>
              <a:rPr lang="en-US" sz="2800" b="1" dirty="0">
                <a:latin typeface="Arial" pitchFamily="34" charset="0"/>
                <a:cs typeface="Arial" pitchFamily="34" charset="0"/>
              </a:rPr>
              <a:t>SOME ACTIVITIES MAY ADDRESS MORE THAN ONE CATEGORY AT A TIME.</a:t>
            </a:r>
            <a:endParaRPr lang="en-US" sz="2800" dirty="0"/>
          </a:p>
        </p:txBody>
      </p:sp>
      <p:sp>
        <p:nvSpPr>
          <p:cNvPr id="3" name="Content Placeholder 2"/>
          <p:cNvSpPr>
            <a:spLocks noGrp="1"/>
          </p:cNvSpPr>
          <p:nvPr>
            <p:ph idx="1"/>
          </p:nvPr>
        </p:nvSpPr>
        <p:spPr>
          <a:xfrm>
            <a:off x="0" y="1066801"/>
            <a:ext cx="8686800" cy="2362200"/>
          </a:xfrm>
        </p:spPr>
        <p:txBody>
          <a:bodyPr/>
          <a:lstStyle/>
          <a:p>
            <a:r>
              <a:rPr lang="en-US" dirty="0">
                <a:latin typeface="Arial" pitchFamily="34" charset="0"/>
                <a:cs typeface="Arial" pitchFamily="34" charset="0"/>
              </a:rPr>
              <a:t>gymnastics is both muscle- strengthening and bone-strengthening.</a:t>
            </a:r>
          </a:p>
          <a:p>
            <a:r>
              <a:rPr lang="en-US" dirty="0">
                <a:latin typeface="Arial" pitchFamily="34" charset="0"/>
                <a:cs typeface="Arial" pitchFamily="34" charset="0"/>
              </a:rPr>
              <a:t>Running is aerobic and bone-strengthening;</a:t>
            </a:r>
          </a:p>
          <a:p>
            <a:r>
              <a:rPr lang="en-US" dirty="0">
                <a:latin typeface="Arial" pitchFamily="34" charset="0"/>
                <a:cs typeface="Arial" pitchFamily="34" charset="0"/>
              </a:rPr>
              <a:t>Swimming is a whole body exercise.</a:t>
            </a:r>
            <a:endParaRPr lang="en-US" dirty="0"/>
          </a:p>
        </p:txBody>
      </p:sp>
      <p:pic>
        <p:nvPicPr>
          <p:cNvPr id="24580" name="Picture 4" descr="http://www.103fm.net/wordpress/wp-content/uploads/2014/05/aerobics.jpg"/>
          <p:cNvPicPr>
            <a:picLocks noChangeAspect="1" noChangeArrowheads="1"/>
          </p:cNvPicPr>
          <p:nvPr/>
        </p:nvPicPr>
        <p:blipFill>
          <a:blip r:embed="rId3" cstate="print"/>
          <a:srcRect/>
          <a:stretch>
            <a:fillRect/>
          </a:stretch>
        </p:blipFill>
        <p:spPr bwMode="auto">
          <a:xfrm>
            <a:off x="6216650" y="4908991"/>
            <a:ext cx="2927350" cy="1949009"/>
          </a:xfrm>
          <a:prstGeom prst="rect">
            <a:avLst/>
          </a:prstGeom>
          <a:noFill/>
        </p:spPr>
      </p:pic>
      <p:pic>
        <p:nvPicPr>
          <p:cNvPr id="24584" name="Picture 8" descr="http://bloximages.chicago2.vip.townnews.com/theworldlink.com/content/tncms/assets/v3/editorial/1/26/1267bc3e-c1c8-11e1-a3ed-0019bb2963f4/4fed6d54d078d.preview-620.jpg"/>
          <p:cNvPicPr>
            <a:picLocks noChangeAspect="1" noChangeArrowheads="1"/>
          </p:cNvPicPr>
          <p:nvPr/>
        </p:nvPicPr>
        <p:blipFill>
          <a:blip r:embed="rId4"/>
          <a:srcRect/>
          <a:stretch>
            <a:fillRect/>
          </a:stretch>
        </p:blipFill>
        <p:spPr bwMode="auto">
          <a:xfrm>
            <a:off x="3025141" y="4876800"/>
            <a:ext cx="3070859" cy="1981200"/>
          </a:xfrm>
          <a:prstGeom prst="rect">
            <a:avLst/>
          </a:prstGeom>
          <a:noFill/>
        </p:spPr>
      </p:pic>
      <p:pic>
        <p:nvPicPr>
          <p:cNvPr id="24586" name="Picture 10" descr="http://www.s-teamegypt.com/images/gal5.jpg"/>
          <p:cNvPicPr>
            <a:picLocks noChangeAspect="1" noChangeArrowheads="1"/>
          </p:cNvPicPr>
          <p:nvPr/>
        </p:nvPicPr>
        <p:blipFill>
          <a:blip r:embed="rId5" cstate="print"/>
          <a:srcRect/>
          <a:stretch>
            <a:fillRect/>
          </a:stretch>
        </p:blipFill>
        <p:spPr bwMode="auto">
          <a:xfrm>
            <a:off x="0" y="4932362"/>
            <a:ext cx="2875267" cy="192563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accent5">
              <a:lumMod val="20000"/>
              <a:lumOff val="80000"/>
            </a:schemeClr>
          </a:solidFill>
          <a:scene3d>
            <a:camera prst="orthographicFront"/>
            <a:lightRig rig="threePt" dir="t"/>
          </a:scene3d>
          <a:sp3d>
            <a:bevelT/>
          </a:sp3d>
        </p:spPr>
        <p:txBody>
          <a:bodyPr>
            <a:normAutofit fontScale="90000"/>
          </a:bodyPr>
          <a:lstStyle/>
          <a:p>
            <a:r>
              <a:rPr lang="en-US" dirty="0"/>
              <a:t>SLEEPING POSTURES</a:t>
            </a:r>
          </a:p>
        </p:txBody>
      </p:sp>
      <p:pic>
        <p:nvPicPr>
          <p:cNvPr id="32770" name="Picture 2" descr="http://3.bp.blogspot.com/--yA6-KRhXmc/UzGvoTmXhKI/AAAAAAAAB_I/WGRpWPf2XHM/s1600/sleeping.gif"/>
          <p:cNvPicPr>
            <a:picLocks noChangeAspect="1" noChangeArrowheads="1"/>
          </p:cNvPicPr>
          <p:nvPr/>
        </p:nvPicPr>
        <p:blipFill>
          <a:blip r:embed="rId2"/>
          <a:srcRect/>
          <a:stretch>
            <a:fillRect/>
          </a:stretch>
        </p:blipFill>
        <p:spPr bwMode="auto">
          <a:xfrm>
            <a:off x="0" y="1600200"/>
            <a:ext cx="9250736" cy="483076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Sleeping Posture"/>
          <p:cNvPicPr>
            <a:picLocks noChangeAspect="1" noChangeArrowheads="1"/>
          </p:cNvPicPr>
          <p:nvPr/>
        </p:nvPicPr>
        <p:blipFill>
          <a:blip r:embed="rId2"/>
          <a:srcRect/>
          <a:stretch>
            <a:fillRect/>
          </a:stretch>
        </p:blipFill>
        <p:spPr bwMode="auto">
          <a:xfrm>
            <a:off x="998101" y="914400"/>
            <a:ext cx="7147797" cy="5562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685800"/>
          </a:xfrm>
          <a:solidFill>
            <a:schemeClr val="accent5">
              <a:lumMod val="20000"/>
              <a:lumOff val="80000"/>
            </a:schemeClr>
          </a:solidFill>
          <a:scene3d>
            <a:camera prst="orthographicFront"/>
            <a:lightRig rig="threePt" dir="t"/>
          </a:scene3d>
          <a:sp3d>
            <a:bevelT/>
          </a:sp3d>
        </p:spPr>
        <p:txBody>
          <a:bodyPr>
            <a:normAutofit fontScale="90000"/>
          </a:bodyPr>
          <a:lstStyle/>
          <a:p>
            <a:r>
              <a:rPr lang="en-US" b="1" dirty="0"/>
              <a:t>RESTING PATTERN AND POSTURES</a:t>
            </a:r>
            <a:endParaRPr lang="en-US" dirty="0"/>
          </a:p>
        </p:txBody>
      </p:sp>
      <p:sp>
        <p:nvSpPr>
          <p:cNvPr id="3" name="Content Placeholder 2"/>
          <p:cNvSpPr>
            <a:spLocks noGrp="1"/>
          </p:cNvSpPr>
          <p:nvPr>
            <p:ph idx="1"/>
          </p:nvPr>
        </p:nvSpPr>
        <p:spPr>
          <a:xfrm>
            <a:off x="0" y="685800"/>
            <a:ext cx="9144000" cy="6172200"/>
          </a:xfrm>
        </p:spPr>
        <p:txBody>
          <a:bodyPr>
            <a:normAutofit lnSpcReduction="10000"/>
          </a:bodyPr>
          <a:lstStyle/>
          <a:p>
            <a:pPr algn="just">
              <a:buNone/>
            </a:pPr>
            <a:r>
              <a:rPr lang="en-US" b="1" dirty="0">
                <a:solidFill>
                  <a:srgbClr val="FF0000"/>
                </a:solidFill>
              </a:rPr>
              <a:t>Sleep or rest is a behavioral state that is a natural part of every individual’s life.</a:t>
            </a:r>
            <a:r>
              <a:rPr lang="en-US" dirty="0">
                <a:solidFill>
                  <a:srgbClr val="FF0000"/>
                </a:solidFill>
              </a:rPr>
              <a:t> </a:t>
            </a:r>
          </a:p>
          <a:p>
            <a:pPr algn="just"/>
            <a:r>
              <a:rPr lang="en-US" sz="2400" dirty="0"/>
              <a:t>We spend </a:t>
            </a:r>
            <a:r>
              <a:rPr lang="en-US" sz="2400" b="1" i="1" dirty="0">
                <a:solidFill>
                  <a:srgbClr val="7030A0"/>
                </a:solidFill>
              </a:rPr>
              <a:t>about one-third of our lives asleep</a:t>
            </a:r>
            <a:r>
              <a:rPr lang="en-US" sz="2400" dirty="0"/>
              <a:t>. Sleep is a required activity, not an option. Sleep is important for normal motor and cognitive function. </a:t>
            </a:r>
          </a:p>
          <a:p>
            <a:pPr algn="just"/>
            <a:r>
              <a:rPr lang="en-US" sz="2400" dirty="0"/>
              <a:t>Problem sleepiness is associated with difficulty concentrating, memory lapses, loss of energy, fatigue, lethargy, and emotional instability. </a:t>
            </a:r>
          </a:p>
          <a:p>
            <a:pPr algn="just"/>
            <a:r>
              <a:rPr lang="en-US" sz="2400" dirty="0"/>
              <a:t>The prevalence of problem sleepiness has serious consequences, such as drowsy driving or workplace accidents and errors. </a:t>
            </a:r>
          </a:p>
          <a:p>
            <a:pPr algn="just"/>
            <a:r>
              <a:rPr lang="en-US" sz="2400" b="1" i="1" dirty="0">
                <a:solidFill>
                  <a:srgbClr val="7030A0"/>
                </a:solidFill>
              </a:rPr>
              <a:t>Lifestyle factors and undiagnosed or untreated sleep disorders can cause problem sleepiness. </a:t>
            </a:r>
          </a:p>
          <a:p>
            <a:pPr algn="just"/>
            <a:r>
              <a:rPr lang="en-US" sz="2400" dirty="0"/>
              <a:t>Lifestyle factors include not getting enough sleep, having an irregular sleep schedule, and using alcohol or certain medications, electronic usage at nights, waking late nights.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936</Words>
  <Application>Microsoft Office PowerPoint</Application>
  <PresentationFormat>On-screen Show (4:3)</PresentationFormat>
  <Paragraphs>77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PHYSICAL                   ACTIVITY </vt:lpstr>
      <vt:lpstr>BENEFITS OF PHYSICAL ACTIVITY  Physically active - Being healthy.  Children and adolescents should do                                60 minutes (1 hour) or more of physical activity daily. </vt:lpstr>
      <vt:lpstr> Types of physical activity</vt:lpstr>
      <vt:lpstr>2. Muscle-strengthening Activities</vt:lpstr>
      <vt:lpstr>3. Bone-strengthening Activities</vt:lpstr>
      <vt:lpstr>SOME ACTIVITIES MAY ADDRESS MORE THAN ONE CATEGORY AT A TIME.</vt:lpstr>
      <vt:lpstr>SLEEPING POSTURES</vt:lpstr>
      <vt:lpstr>Slide 8</vt:lpstr>
      <vt:lpstr>RESTING PATTERN AND POSTURES</vt:lpstr>
      <vt:lpstr>Slide 10</vt:lpstr>
      <vt:lpstr>SLEEP DISORDERS</vt:lpstr>
      <vt:lpstr>RESTING POSTURES</vt:lpstr>
      <vt:lpstr>DEGENERATIVE DISC DISEASE</vt:lpstr>
      <vt:lpstr>WHAT ARE THE INTER VERTEBRAL DISCS? </vt:lpstr>
      <vt:lpstr>Slide 15</vt:lpstr>
      <vt:lpstr>Slide 16</vt:lpstr>
      <vt:lpstr>WHAT ARE THE CAUSE’S DEGENERATIVE DISC DISEASES?  </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Amrita</dc:creator>
  <cp:lastModifiedBy>RAVELLA ABHINAV</cp:lastModifiedBy>
  <cp:revision>87</cp:revision>
  <dcterms:created xsi:type="dcterms:W3CDTF">2014-07-06T12:31:00Z</dcterms:created>
  <dcterms:modified xsi:type="dcterms:W3CDTF">2022-10-16T08:11:32Z</dcterms:modified>
</cp:coreProperties>
</file>