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6" r:id="rId9"/>
    <p:sldId id="265" r:id="rId10"/>
    <p:sldId id="314" r:id="rId11"/>
    <p:sldId id="274" r:id="rId12"/>
    <p:sldId id="319" r:id="rId13"/>
    <p:sldId id="272" r:id="rId14"/>
    <p:sldId id="275" r:id="rId15"/>
    <p:sldId id="317" r:id="rId16"/>
    <p:sldId id="318" r:id="rId17"/>
    <p:sldId id="276" r:id="rId18"/>
    <p:sldId id="277" r:id="rId19"/>
    <p:sldId id="281" r:id="rId20"/>
    <p:sldId id="284" r:id="rId21"/>
    <p:sldId id="313" r:id="rId22"/>
    <p:sldId id="316" r:id="rId23"/>
    <p:sldId id="294" r:id="rId24"/>
    <p:sldId id="298" r:id="rId25"/>
    <p:sldId id="299" r:id="rId26"/>
    <p:sldId id="300" r:id="rId27"/>
    <p:sldId id="30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3"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8CC8EE-7D18-4566-8AAF-BD1F90EE2503}" type="datetimeFigureOut">
              <a:rPr lang="en-US" smtClean="0"/>
              <a:pPr/>
              <a:t>9/8/2020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D1DE1-9D4E-4F4C-A6AF-18D297F5CD0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984601-8637-46B8-99CE-4F6B791BEEDA}" type="slidenum">
              <a:rPr lang="en-US" sz="1200">
                <a:latin typeface="Times New Roman" pitchFamily="18" charset="0"/>
              </a:rPr>
              <a:pPr algn="r"/>
              <a:t>2</a:t>
            </a:fld>
            <a:endParaRPr lang="en-US" sz="1200">
              <a:latin typeface="Times New Roman" pitchFamily="18" charset="0"/>
            </a:endParaRPr>
          </a:p>
        </p:txBody>
      </p:sp>
      <p:sp>
        <p:nvSpPr>
          <p:cNvPr id="9219" name="Rectangle 2"/>
          <p:cNvSpPr>
            <a:spLocks noGrp="1" noRot="1" noChangeAspect="1" noChangeArrowheads="1" noTextEdit="1"/>
          </p:cNvSpPr>
          <p:nvPr>
            <p:ph type="sldImg"/>
          </p:nvPr>
        </p:nvSpPr>
        <p:spPr>
          <a:ln>
            <a:solidFill>
              <a:srgbClr val="000000"/>
            </a:solidFill>
          </a:ln>
        </p:spPr>
      </p:sp>
      <p:sp>
        <p:nvSpPr>
          <p:cNvPr id="9220" name="Rectangle 3"/>
          <p:cNvSpPr>
            <a:spLocks noGrp="1" noChangeArrowheads="1"/>
          </p:cNvSpPr>
          <p:nvPr>
            <p:ph type="body" idx="1"/>
          </p:nvPr>
        </p:nvSpPr>
        <p:spPr/>
        <p:txBody>
          <a:bodyPr anchor="t"/>
          <a:lstStyle/>
          <a:p>
            <a:pPr eaLnBrk="1" hangingPunct="1"/>
            <a:r>
              <a:rPr lang="en-US" sz="1800">
                <a:latin typeface="Times New Roman" pitchFamily="18" charset="0"/>
              </a:rPr>
              <a:t>Today I will talk to you about good food habits and how we parents play a major role in it. I start with this wounderful  slide with the saying “    ”. So it is clear whether it is a human being , animal or  birds it is our prime duty to feed our offspring's healthy food .</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a:solidFill>
              <a:srgbClr val="000000"/>
            </a:solidFill>
          </a:ln>
        </p:spPr>
      </p:sp>
      <p:sp>
        <p:nvSpPr>
          <p:cNvPr id="11267" name="Notes Placeholder 2"/>
          <p:cNvSpPr>
            <a:spLocks noGrp="1"/>
          </p:cNvSpPr>
          <p:nvPr>
            <p:ph type="body" idx="1"/>
          </p:nvPr>
        </p:nvSpPr>
        <p:spPr/>
        <p:txBody>
          <a:bodyPr anchor="t"/>
          <a:lstStyle/>
          <a:p>
            <a:pPr algn="just"/>
            <a:r>
              <a:rPr lang="en-US" b="1">
                <a:solidFill>
                  <a:srgbClr val="FF0000"/>
                </a:solidFill>
              </a:rPr>
              <a:t>Like reading and writing, brushing teeth, and hand washing, learning good, food habits, is a life skill, that</a:t>
            </a:r>
          </a:p>
          <a:p>
            <a:pPr algn="just"/>
            <a:r>
              <a:rPr lang="en-US" b="1">
                <a:solidFill>
                  <a:srgbClr val="FF0000"/>
                </a:solidFill>
              </a:rPr>
              <a:t>can help your child, live a healthy, satisfying life. Here’s how you can nurture good food habits.</a:t>
            </a:r>
            <a:endParaRPr lang="en-US">
              <a:solidFill>
                <a:srgbClr val="FF0000"/>
              </a:solidFill>
            </a:endParaRPr>
          </a:p>
          <a:p>
            <a:endParaRPr lang="en-US"/>
          </a:p>
        </p:txBody>
      </p:sp>
      <p:sp>
        <p:nvSpPr>
          <p:cNvPr id="11268"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3098ADC-8AD2-4F13-9F46-1A12A58A4830}" type="slidenum">
              <a:rPr lang="en-US" sz="1200"/>
              <a:pPr algn="r"/>
              <a:t>3</a:t>
            </a:fld>
            <a:endParaRPr lang="en-US" sz="120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036109-370E-4AE4-B1CB-0AF2E1C31F72}"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55C11-3ED4-43D0-97A3-B3B016AC60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36109-370E-4AE4-B1CB-0AF2E1C31F72}"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55C11-3ED4-43D0-97A3-B3B016AC60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36109-370E-4AE4-B1CB-0AF2E1C31F72}"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55C11-3ED4-43D0-97A3-B3B016AC60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36109-370E-4AE4-B1CB-0AF2E1C31F72}"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55C11-3ED4-43D0-97A3-B3B016AC60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36109-370E-4AE4-B1CB-0AF2E1C31F72}"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55C11-3ED4-43D0-97A3-B3B016AC60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036109-370E-4AE4-B1CB-0AF2E1C31F72}" type="datetimeFigureOut">
              <a:rPr lang="en-US" smtClean="0"/>
              <a:pPr/>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55C11-3ED4-43D0-97A3-B3B016AC60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036109-370E-4AE4-B1CB-0AF2E1C31F72}" type="datetimeFigureOut">
              <a:rPr lang="en-US" smtClean="0"/>
              <a:pPr/>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55C11-3ED4-43D0-97A3-B3B016AC60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036109-370E-4AE4-B1CB-0AF2E1C31F72}" type="datetimeFigureOut">
              <a:rPr lang="en-US" smtClean="0"/>
              <a:pPr/>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55C11-3ED4-43D0-97A3-B3B016AC60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36109-370E-4AE4-B1CB-0AF2E1C31F72}" type="datetimeFigureOut">
              <a:rPr lang="en-US" smtClean="0"/>
              <a:pPr/>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455C11-3ED4-43D0-97A3-B3B016AC60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36109-370E-4AE4-B1CB-0AF2E1C31F72}" type="datetimeFigureOut">
              <a:rPr lang="en-US" smtClean="0"/>
              <a:pPr/>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55C11-3ED4-43D0-97A3-B3B016AC60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36109-370E-4AE4-B1CB-0AF2E1C31F72}" type="datetimeFigureOut">
              <a:rPr lang="en-US" smtClean="0"/>
              <a:pPr/>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55C11-3ED4-43D0-97A3-B3B016AC60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36109-370E-4AE4-B1CB-0AF2E1C31F72}" type="datetimeFigureOut">
              <a:rPr lang="en-US" smtClean="0"/>
              <a:pPr/>
              <a:t>9/8/2020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55C11-3ED4-43D0-97A3-B3B016AC60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Eating_disorder" TargetMode="External"/><Relationship Id="rId7"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hyperlink" Target="http://en.wikipedia.org/wiki/Anorexia_nervosa" TargetMode="External"/><Relationship Id="rId5" Type="http://schemas.openxmlformats.org/officeDocument/2006/relationships/hyperlink" Target="http://en.wikipedia.org/wiki/Weight_gain" TargetMode="External"/><Relationship Id="rId4" Type="http://schemas.openxmlformats.org/officeDocument/2006/relationships/hyperlink" Target="http://en.wikipedia.org/wiki/Calorie_restriction"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915" y="1447800"/>
            <a:ext cx="9074085" cy="2895600"/>
          </a:xfrm>
        </p:spPr>
        <p:txBody>
          <a:bodyPr>
            <a:noAutofit/>
          </a:bodyPr>
          <a:lstStyle/>
          <a:p>
            <a:r>
              <a:rPr lang="en-US" sz="4000" b="1" dirty="0">
                <a:solidFill>
                  <a:srgbClr val="FF0000"/>
                </a:solidFill>
              </a:rPr>
              <a:t>EATING HABITS </a:t>
            </a:r>
            <a:r>
              <a:rPr lang="en-US" sz="4000" b="1" dirty="0"/>
              <a:t>                                                EATING DISORDERS</a:t>
            </a:r>
            <a:br>
              <a:rPr lang="en-US" sz="4000" b="1" dirty="0"/>
            </a:br>
            <a:r>
              <a:rPr lang="en-US" sz="4000" b="1" dirty="0"/>
              <a:t>EFFECTS OF EATING WHITE PRODUCTS.</a:t>
            </a:r>
            <a:br>
              <a:rPr lang="en-US" sz="4000" b="1" dirty="0"/>
            </a:br>
            <a:endParaRPr lang="en-US" sz="4000" dirty="0"/>
          </a:p>
        </p:txBody>
      </p:sp>
      <p:pic>
        <p:nvPicPr>
          <p:cNvPr id="23554" name="Picture 2" descr="http://parentsforhealth.org/wp-content/uploads/2011/11/Unhealthy-Habits.jpg"/>
          <p:cNvPicPr>
            <a:picLocks noChangeAspect="1" noChangeArrowheads="1"/>
          </p:cNvPicPr>
          <p:nvPr/>
        </p:nvPicPr>
        <p:blipFill>
          <a:blip r:embed="rId2"/>
          <a:srcRect/>
          <a:stretch>
            <a:fillRect/>
          </a:stretch>
        </p:blipFill>
        <p:spPr bwMode="auto">
          <a:xfrm>
            <a:off x="146115" y="3867476"/>
            <a:ext cx="4495800" cy="2999165"/>
          </a:xfrm>
          <a:prstGeom prst="rect">
            <a:avLst/>
          </a:prstGeom>
          <a:noFill/>
        </p:spPr>
      </p:pic>
      <p:pic>
        <p:nvPicPr>
          <p:cNvPr id="48130" name="Picture 2" descr="http://2.bp.blogspot.com/-tvXtCBLLh8A/U5_7Uwyz4iI/AAAAAAAADFk/zPBO_qc2S8o/s1600/How+Making+Healthy+Choices+Can+Affect+Your+Every+Day+Life.PNG"/>
          <p:cNvPicPr>
            <a:picLocks noChangeAspect="1" noChangeArrowheads="1"/>
          </p:cNvPicPr>
          <p:nvPr/>
        </p:nvPicPr>
        <p:blipFill>
          <a:blip r:embed="rId3"/>
          <a:srcRect/>
          <a:stretch>
            <a:fillRect/>
          </a:stretch>
        </p:blipFill>
        <p:spPr bwMode="auto">
          <a:xfrm>
            <a:off x="4641915" y="3867476"/>
            <a:ext cx="4533900" cy="2999165"/>
          </a:xfrm>
          <a:prstGeom prst="rect">
            <a:avLst/>
          </a:prstGeom>
          <a:noFill/>
        </p:spPr>
      </p:pic>
      <p:sp>
        <p:nvSpPr>
          <p:cNvPr id="6" name="TextBox 5">
            <a:extLst>
              <a:ext uri="{FF2B5EF4-FFF2-40B4-BE49-F238E27FC236}">
                <a16:creationId xmlns:a16="http://schemas.microsoft.com/office/drawing/2014/main" id="{7442CD23-11D2-46E9-934E-EFDC727FA03A}"/>
              </a:ext>
            </a:extLst>
          </p:cNvPr>
          <p:cNvSpPr txBox="1"/>
          <p:nvPr/>
        </p:nvSpPr>
        <p:spPr>
          <a:xfrm>
            <a:off x="2210586" y="656363"/>
            <a:ext cx="4722828" cy="769441"/>
          </a:xfrm>
          <a:prstGeom prst="rect">
            <a:avLst/>
          </a:prstGeom>
          <a:noFill/>
        </p:spPr>
        <p:txBody>
          <a:bodyPr wrap="square">
            <a:spAutoFit/>
          </a:bodyPr>
          <a:lstStyle/>
          <a:p>
            <a:pPr algn="ctr"/>
            <a:r>
              <a:rPr lang="en-US" sz="2200" b="1" i="1" dirty="0">
                <a:solidFill>
                  <a:srgbClr val="00B050"/>
                </a:solidFill>
                <a:latin typeface="Arial" pitchFamily="34" charset="0"/>
                <a:ea typeface="Times New Roman" pitchFamily="18" charset="0"/>
                <a:cs typeface="Arial" pitchFamily="34" charset="0"/>
              </a:rPr>
              <a:t>HEALTH AND LIFESTYLE</a:t>
            </a:r>
          </a:p>
          <a:p>
            <a:pPr algn="ctr"/>
            <a:r>
              <a:rPr lang="en-US" sz="2200" b="1" i="1" dirty="0">
                <a:solidFill>
                  <a:srgbClr val="00B050"/>
                </a:solidFill>
                <a:latin typeface="Arial" pitchFamily="34" charset="0"/>
                <a:cs typeface="Arial" pitchFamily="34" charset="0"/>
              </a:rPr>
              <a:t>Class - 11</a:t>
            </a:r>
            <a:endParaRPr lang="en-IN" sz="22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53908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descr="http://a.wattpad.com/cover/420086-256-k7831.jpg"/>
          <p:cNvPicPr>
            <a:picLocks noChangeAspect="1" noChangeArrowheads="1"/>
          </p:cNvPicPr>
          <p:nvPr/>
        </p:nvPicPr>
        <p:blipFill>
          <a:blip r:embed="rId2"/>
          <a:srcRect/>
          <a:stretch>
            <a:fillRect/>
          </a:stretch>
        </p:blipFill>
        <p:spPr bwMode="auto">
          <a:xfrm>
            <a:off x="1217220" y="-23165"/>
            <a:ext cx="2639736" cy="4124588"/>
          </a:xfrm>
          <a:prstGeom prst="rect">
            <a:avLst/>
          </a:prstGeom>
          <a:noFill/>
        </p:spPr>
      </p:pic>
      <p:sp>
        <p:nvSpPr>
          <p:cNvPr id="5" name="Rectangle 4"/>
          <p:cNvSpPr/>
          <p:nvPr/>
        </p:nvSpPr>
        <p:spPr>
          <a:xfrm>
            <a:off x="0" y="4191000"/>
            <a:ext cx="9144000" cy="2677656"/>
          </a:xfrm>
          <a:prstGeom prst="rect">
            <a:avLst/>
          </a:prstGeom>
        </p:spPr>
        <p:txBody>
          <a:bodyPr wrap="square">
            <a:spAutoFit/>
          </a:bodyPr>
          <a:lstStyle/>
          <a:p>
            <a:pPr algn="just"/>
            <a:r>
              <a:rPr lang="en-US" sz="2400" b="1" dirty="0"/>
              <a:t>Anorexia nervosa</a:t>
            </a:r>
            <a:r>
              <a:rPr lang="en-US" sz="2400" dirty="0"/>
              <a:t> is an </a:t>
            </a:r>
            <a:r>
              <a:rPr lang="en-US" sz="2400" dirty="0">
                <a:hlinkClick r:id="rId3" tooltip="Eating disorder"/>
              </a:rPr>
              <a:t>eating disorder</a:t>
            </a:r>
            <a:r>
              <a:rPr lang="en-US" sz="2400" dirty="0"/>
              <a:t> characterized by immoderate </a:t>
            </a:r>
            <a:r>
              <a:rPr lang="en-US" sz="2400" dirty="0">
                <a:hlinkClick r:id="rId4" tooltip="Calorie restriction"/>
              </a:rPr>
              <a:t>food restriction</a:t>
            </a:r>
            <a:r>
              <a:rPr lang="en-US" sz="2400" dirty="0"/>
              <a:t>, inappropriate eating habits or rituals, obsession with having a thin figure, and an irrational fear of </a:t>
            </a:r>
            <a:r>
              <a:rPr lang="en-US" sz="2400" dirty="0">
                <a:hlinkClick r:id="rId5" tooltip="Weight gain"/>
              </a:rPr>
              <a:t>weight gain</a:t>
            </a:r>
            <a:r>
              <a:rPr lang="en-US" sz="2400" dirty="0"/>
              <a:t>, as well as a distorted body self-perception. It typically involves excessive weight loss and is diagnosed approximately nine times more often in females than in males.</a:t>
            </a:r>
            <a:r>
              <a:rPr lang="en-US" sz="2400" baseline="30000" dirty="0">
                <a:hlinkClick r:id="rId6"/>
              </a:rPr>
              <a:t>[1]</a:t>
            </a:r>
            <a:r>
              <a:rPr lang="en-US" sz="2400" dirty="0"/>
              <a:t> Due to their fear of gaining weight, individuals with this disorder restrict the amount of food they consume.</a:t>
            </a:r>
          </a:p>
        </p:txBody>
      </p:sp>
      <p:pic>
        <p:nvPicPr>
          <p:cNvPr id="2" name="Picture 1"/>
          <p:cNvPicPr>
            <a:picLocks noChangeAspect="1"/>
          </p:cNvPicPr>
          <p:nvPr/>
        </p:nvPicPr>
        <p:blipFill>
          <a:blip r:embed="rId7"/>
          <a:stretch>
            <a:fillRect/>
          </a:stretch>
        </p:blipFill>
        <p:spPr>
          <a:xfrm>
            <a:off x="4114800" y="7374"/>
            <a:ext cx="4726517" cy="38844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9218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95156"/>
            <a:ext cx="8915400" cy="6631367"/>
          </a:xfrm>
          <a:prstGeom prst="rect">
            <a:avLst/>
          </a:prstGeom>
        </p:spPr>
        <p:txBody>
          <a:bodyPr wrap="square">
            <a:spAutoFit/>
          </a:bodyPr>
          <a:lstStyle/>
          <a:p>
            <a:pPr lvl="0" algn="just" eaLnBrk="0" fontAlgn="base" hangingPunct="0">
              <a:lnSpc>
                <a:spcPct val="150000"/>
              </a:lnSpc>
              <a:spcBef>
                <a:spcPct val="0"/>
              </a:spcBef>
              <a:spcAft>
                <a:spcPct val="0"/>
              </a:spcAft>
            </a:pPr>
            <a:r>
              <a:rPr kumimoji="0" lang="en-US" sz="2200" b="1" i="0" u="none" strike="noStrike" cap="none" normalizeH="0" baseline="0" dirty="0">
                <a:ln>
                  <a:noFill/>
                </a:ln>
                <a:solidFill>
                  <a:schemeClr val="tx1"/>
                </a:solidFill>
                <a:effectLst/>
                <a:latin typeface="Arial" pitchFamily="34" charset="0"/>
                <a:ea typeface="Times New Roman" pitchFamily="18" charset="0"/>
                <a:cs typeface="Arial" pitchFamily="34" charset="0"/>
              </a:rPr>
              <a:t>FOOD AND EXERCISE HABITS</a:t>
            </a:r>
          </a:p>
          <a:p>
            <a:pPr lvl="0" algn="just" eaLnBrk="0" fontAlgn="base" hangingPunct="0">
              <a:lnSpc>
                <a:spcPct val="150000"/>
              </a:lnSpc>
              <a:spcBef>
                <a:spcPct val="0"/>
              </a:spcBef>
              <a:spcAft>
                <a:spcPct val="0"/>
              </a:spcAft>
            </a:pPr>
            <a:endParaRPr kumimoji="0" lang="en-US" sz="9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lvl="0" algn="just" eaLnBrk="0" fontAlgn="base" hangingPunct="0">
              <a:lnSpc>
                <a:spcPct val="150000"/>
              </a:lnSpc>
              <a:spcBef>
                <a:spcPct val="0"/>
              </a:spcBef>
              <a:spcAft>
                <a:spcPct val="0"/>
              </a:spcAft>
              <a:buFont typeface="Wingdings" pitchFamily="2" charset="2"/>
              <a:buChar char="q"/>
            </a:pPr>
            <a:r>
              <a:rPr kumimoji="0" lang="en-US" sz="2200" b="0" i="0" u="none" strike="noStrike" cap="none" normalizeH="0" baseline="0" dirty="0">
                <a:ln>
                  <a:noFill/>
                </a:ln>
                <a:solidFill>
                  <a:schemeClr val="tx1"/>
                </a:solidFill>
                <a:effectLst/>
                <a:latin typeface="Arial" pitchFamily="34" charset="0"/>
                <a:ea typeface="Calibri" pitchFamily="34" charset="0"/>
                <a:cs typeface="Arial" pitchFamily="34" charset="0"/>
              </a:rPr>
              <a:t>   Cooking for others or obsessing about food but not eating.</a:t>
            </a:r>
          </a:p>
          <a:p>
            <a:pPr lvl="0" algn="just" eaLnBrk="0" fontAlgn="base" hangingPunct="0">
              <a:lnSpc>
                <a:spcPct val="150000"/>
              </a:lnSpc>
              <a:spcBef>
                <a:spcPct val="0"/>
              </a:spcBef>
              <a:spcAft>
                <a:spcPct val="0"/>
              </a:spcAft>
              <a:buFont typeface="Wingdings" pitchFamily="2" charset="2"/>
              <a:buChar char="q"/>
            </a:pPr>
            <a:r>
              <a:rPr kumimoji="0" lang="en-US" sz="2200" b="0" i="0" u="none" strike="noStrike" cap="none" normalizeH="0" baseline="0" dirty="0">
                <a:ln>
                  <a:noFill/>
                </a:ln>
                <a:solidFill>
                  <a:schemeClr val="tx1"/>
                </a:solidFill>
                <a:effectLst/>
                <a:latin typeface="Arial" pitchFamily="34" charset="0"/>
                <a:ea typeface="Calibri" pitchFamily="34" charset="0"/>
                <a:cs typeface="Arial" pitchFamily="34" charset="0"/>
              </a:rPr>
              <a:t>   Rigidly avoiding specific  foods or whole  categories of food (dairy, meats, fats, etc).</a:t>
            </a:r>
            <a:endParaRPr kumimoji="0" lang="en-US" sz="2200" b="0" i="0" u="none" strike="noStrike" cap="none" normalizeH="0" baseline="0" dirty="0">
              <a:ln>
                <a:noFill/>
              </a:ln>
              <a:solidFill>
                <a:schemeClr val="tx1"/>
              </a:solidFill>
              <a:effectLst/>
              <a:latin typeface="Arial" pitchFamily="34" charset="0"/>
            </a:endParaRPr>
          </a:p>
          <a:p>
            <a:pPr lvl="0" algn="just" eaLnBrk="0" fontAlgn="base" hangingPunct="0">
              <a:lnSpc>
                <a:spcPct val="150000"/>
              </a:lnSpc>
              <a:spcBef>
                <a:spcPct val="0"/>
              </a:spcBef>
              <a:spcAft>
                <a:spcPct val="0"/>
              </a:spcAft>
              <a:buFont typeface="Wingdings" pitchFamily="2" charset="2"/>
              <a:buChar char="q"/>
            </a:pPr>
            <a:r>
              <a:rPr kumimoji="0" lang="en-US" sz="2200" b="0" i="0" u="none" strike="noStrike" cap="none" normalizeH="0" baseline="0" dirty="0">
                <a:ln>
                  <a:noFill/>
                </a:ln>
                <a:solidFill>
                  <a:schemeClr val="tx1"/>
                </a:solidFill>
                <a:effectLst/>
                <a:latin typeface="Arial" pitchFamily="34" charset="0"/>
                <a:ea typeface="Calibri" pitchFamily="34" charset="0"/>
                <a:cs typeface="Arial" pitchFamily="34" charset="0"/>
              </a:rPr>
              <a:t>   Refusing to eat, denying hunger, eating tiny portions of food</a:t>
            </a:r>
            <a:endParaRPr kumimoji="0" lang="en-US" sz="2200" b="0" i="0" u="none" strike="noStrike" cap="none" normalizeH="0" baseline="0" dirty="0">
              <a:ln>
                <a:noFill/>
              </a:ln>
              <a:solidFill>
                <a:schemeClr val="tx1"/>
              </a:solidFill>
              <a:effectLst/>
              <a:latin typeface="Arial" pitchFamily="34" charset="0"/>
            </a:endParaRPr>
          </a:p>
          <a:p>
            <a:pPr lvl="0" algn="just" eaLnBrk="0" fontAlgn="base" hangingPunct="0">
              <a:lnSpc>
                <a:spcPct val="150000"/>
              </a:lnSpc>
              <a:spcBef>
                <a:spcPct val="0"/>
              </a:spcBef>
              <a:spcAft>
                <a:spcPct val="0"/>
              </a:spcAft>
              <a:buFont typeface="Wingdings" pitchFamily="2" charset="2"/>
              <a:buChar char="q"/>
            </a:pPr>
            <a:r>
              <a:rPr kumimoji="0" lang="en-US" sz="2200" b="0" i="0" u="none" strike="noStrike" cap="none" normalizeH="0" baseline="0" dirty="0">
                <a:ln>
                  <a:noFill/>
                </a:ln>
                <a:solidFill>
                  <a:schemeClr val="tx1"/>
                </a:solidFill>
                <a:effectLst/>
                <a:latin typeface="Arial" pitchFamily="34" charset="0"/>
                <a:ea typeface="Calibri" pitchFamily="34" charset="0"/>
                <a:cs typeface="Arial" pitchFamily="34" charset="0"/>
              </a:rPr>
              <a:t>   Exercising excessively.</a:t>
            </a:r>
            <a:endParaRPr kumimoji="0" lang="en-US" sz="2200" b="0" i="0" u="none" strike="noStrike" cap="none" normalizeH="0" baseline="0" dirty="0">
              <a:ln>
                <a:noFill/>
              </a:ln>
              <a:solidFill>
                <a:schemeClr val="tx1"/>
              </a:solidFill>
              <a:effectLst/>
              <a:latin typeface="Arial" pitchFamily="34" charset="0"/>
            </a:endParaRPr>
          </a:p>
          <a:p>
            <a:pPr lvl="0" algn="just" eaLnBrk="0" fontAlgn="base" hangingPunct="0">
              <a:lnSpc>
                <a:spcPct val="150000"/>
              </a:lnSpc>
              <a:spcBef>
                <a:spcPct val="0"/>
              </a:spcBef>
              <a:spcAft>
                <a:spcPct val="0"/>
              </a:spcAft>
              <a:buFont typeface="Wingdings" pitchFamily="2" charset="2"/>
              <a:buChar char="q"/>
            </a:pPr>
            <a:r>
              <a:rPr kumimoji="0" lang="en-US" sz="2200" b="0" i="0" u="none" strike="noStrike" cap="none" normalizeH="0" baseline="0" dirty="0">
                <a:ln>
                  <a:noFill/>
                </a:ln>
                <a:solidFill>
                  <a:schemeClr val="tx1"/>
                </a:solidFill>
                <a:effectLst/>
                <a:latin typeface="Arial" pitchFamily="34" charset="0"/>
                <a:ea typeface="Calibri" pitchFamily="34" charset="0"/>
                <a:cs typeface="Arial" pitchFamily="34" charset="0"/>
              </a:rPr>
              <a:t>   Possessing in depth knowledge of calories and fat in foods.</a:t>
            </a:r>
          </a:p>
          <a:p>
            <a:pPr lvl="0" algn="just" eaLnBrk="0" fontAlgn="base" hangingPunct="0">
              <a:lnSpc>
                <a:spcPct val="150000"/>
              </a:lnSpc>
              <a:spcBef>
                <a:spcPct val="0"/>
              </a:spcBef>
              <a:spcAft>
                <a:spcPct val="0"/>
              </a:spcAft>
              <a:buFont typeface="Wingdings" pitchFamily="2" charset="2"/>
              <a:buChar char="q"/>
            </a:pPr>
            <a:r>
              <a:rPr kumimoji="0" lang="en-US" sz="2200" b="0" i="0" u="none" strike="noStrike" cap="none" normalizeH="0" baseline="0" dirty="0">
                <a:ln>
                  <a:noFill/>
                </a:ln>
                <a:solidFill>
                  <a:schemeClr val="tx1"/>
                </a:solidFill>
                <a:effectLst/>
                <a:latin typeface="Arial" pitchFamily="34" charset="0"/>
                <a:ea typeface="Calibri" pitchFamily="34" charset="0"/>
                <a:cs typeface="Arial" pitchFamily="34" charset="0"/>
              </a:rPr>
              <a:t>   Consuming odd food combinations or large amounts of low-calorie condiments (e.g., mustard, vinegars)</a:t>
            </a:r>
            <a:endParaRPr lang="en-US" sz="2200" dirty="0">
              <a:latin typeface="Arial" pitchFamily="34" charset="0"/>
              <a:ea typeface="Calibri" pitchFamily="34" charset="0"/>
              <a:cs typeface="Arial" pitchFamily="34" charset="0"/>
            </a:endParaRPr>
          </a:p>
          <a:p>
            <a:pPr lvl="0" algn="just" eaLnBrk="0" fontAlgn="base" hangingPunct="0">
              <a:lnSpc>
                <a:spcPct val="150000"/>
              </a:lnSpc>
              <a:spcBef>
                <a:spcPct val="0"/>
              </a:spcBef>
              <a:spcAft>
                <a:spcPct val="0"/>
              </a:spcAft>
              <a:buFont typeface="Wingdings" pitchFamily="2" charset="2"/>
              <a:buChar char="q"/>
            </a:pPr>
            <a:r>
              <a:rPr kumimoji="0" lang="en-US" sz="2200" b="0" i="0" u="none" strike="noStrike" cap="none" normalizeH="0" baseline="0" dirty="0">
                <a:ln>
                  <a:noFill/>
                </a:ln>
                <a:solidFill>
                  <a:schemeClr val="tx1"/>
                </a:solidFill>
                <a:effectLst/>
                <a:latin typeface="Arial" pitchFamily="34" charset="0"/>
                <a:ea typeface="Calibri" pitchFamily="34" charset="0"/>
                <a:cs typeface="Arial" pitchFamily="34" charset="0"/>
              </a:rPr>
              <a:t>   Exhibiting ritualistic eating behaviors, such as cutting foods into tiny bits or using special utensils or plates each time when eating</a:t>
            </a:r>
            <a:endParaRPr kumimoji="0" lang="en-US" sz="2200" b="0" i="0" u="none" strike="noStrike" cap="none" normalizeH="0" baseline="0" dirty="0">
              <a:ln>
                <a:noFill/>
              </a:ln>
              <a:solidFill>
                <a:schemeClr val="tx1"/>
              </a:solidFill>
              <a:effectLst/>
              <a:latin typeface="Arial" pitchFamily="34" charset="0"/>
            </a:endParaRPr>
          </a:p>
          <a:p>
            <a:pPr lvl="0" algn="just" eaLnBrk="0" fontAlgn="base" hangingPunct="0">
              <a:lnSpc>
                <a:spcPct val="150000"/>
              </a:lnSpc>
              <a:spcBef>
                <a:spcPct val="0"/>
              </a:spcBef>
              <a:spcAft>
                <a:spcPct val="0"/>
              </a:spcAft>
              <a:buFont typeface="Wingdings" pitchFamily="2" charset="2"/>
              <a:buChar char="q"/>
            </a:pPr>
            <a:r>
              <a:rPr kumimoji="0" lang="en-US" sz="2200" b="0" i="0" u="none" strike="noStrike" cap="none" normalizeH="0" baseline="0" dirty="0">
                <a:ln>
                  <a:noFill/>
                </a:ln>
                <a:solidFill>
                  <a:schemeClr val="tx1"/>
                </a:solidFill>
                <a:effectLst/>
                <a:latin typeface="Arial" pitchFamily="34" charset="0"/>
                <a:ea typeface="Calibri" pitchFamily="34" charset="0"/>
                <a:cs typeface="Arial" pitchFamily="34" charset="0"/>
              </a:rPr>
              <a:t>   Avoiding social invitations because of food that might be 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62400" y="211515"/>
            <a:ext cx="5181600" cy="6494085"/>
          </a:xfrm>
          <a:prstGeom prst="rect">
            <a:avLst/>
          </a:prstGeom>
        </p:spPr>
        <p:txBody>
          <a:bodyPr wrap="square">
            <a:spAutoFit/>
          </a:bodyPr>
          <a:lstStyle/>
          <a:p>
            <a:pPr algn="just"/>
            <a:r>
              <a:rPr lang="en-US" sz="3200" b="1" dirty="0"/>
              <a:t>Bulimia nervosa</a:t>
            </a:r>
            <a:r>
              <a:rPr lang="en-US" sz="3200" dirty="0"/>
              <a:t> is an eating disorder characterized by binge eating and purging, or consuming a large amount of food in a short amount of time followed by an attempt to rid oneself of the food consumed (purging), typically by vomiting, taking a laxative, diuretic, or stimulant, and/or excessive exercise, because of an extensive concern for body weight.</a:t>
            </a:r>
          </a:p>
        </p:txBody>
      </p:sp>
      <p:pic>
        <p:nvPicPr>
          <p:cNvPr id="5" name="Picture 2" descr="http://www.geronguide.com/gallery/var/albums/Bulimia-Nervosa/bulimia-effect-03.jpg?m=1295183356"/>
          <p:cNvPicPr>
            <a:picLocks noChangeAspect="1" noChangeArrowheads="1"/>
          </p:cNvPicPr>
          <p:nvPr/>
        </p:nvPicPr>
        <p:blipFill>
          <a:blip r:embed="rId2"/>
          <a:srcRect/>
          <a:stretch>
            <a:fillRect/>
          </a:stretch>
        </p:blipFill>
        <p:spPr bwMode="auto">
          <a:xfrm>
            <a:off x="0" y="79325"/>
            <a:ext cx="3581400" cy="677867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8600"/>
            <a:ext cx="8534400" cy="6400800"/>
          </a:xfrm>
          <a:prstGeom prst="rect">
            <a:avLst/>
          </a:prstGeom>
        </p:spPr>
      </p:pic>
    </p:spTree>
    <p:extLst>
      <p:ext uri="{BB962C8B-B14F-4D97-AF65-F5344CB8AC3E}">
        <p14:creationId xmlns:p14="http://schemas.microsoft.com/office/powerpoint/2010/main" val="796430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48901"/>
          <a:stretch/>
        </p:blipFill>
        <p:spPr>
          <a:xfrm>
            <a:off x="4495800" y="134273"/>
            <a:ext cx="4477168" cy="6571327"/>
          </a:xfrm>
          <a:prstGeom prst="rect">
            <a:avLst/>
          </a:prstGeom>
        </p:spPr>
      </p:pic>
      <p:pic>
        <p:nvPicPr>
          <p:cNvPr id="3" name="Picture 2"/>
          <p:cNvPicPr>
            <a:picLocks noChangeAspect="1"/>
          </p:cNvPicPr>
          <p:nvPr/>
        </p:nvPicPr>
        <p:blipFill rotWithShape="1">
          <a:blip r:embed="rId3"/>
          <a:srcRect b="10000"/>
          <a:stretch/>
        </p:blipFill>
        <p:spPr>
          <a:xfrm>
            <a:off x="76200" y="533400"/>
            <a:ext cx="4343401" cy="5562600"/>
          </a:xfrm>
          <a:prstGeom prst="rect">
            <a:avLst/>
          </a:prstGeom>
        </p:spPr>
      </p:pic>
    </p:spTree>
    <p:extLst>
      <p:ext uri="{BB962C8B-B14F-4D97-AF65-F5344CB8AC3E}">
        <p14:creationId xmlns:p14="http://schemas.microsoft.com/office/powerpoint/2010/main" val="962533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0" y="0"/>
            <a:ext cx="9144000" cy="69249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pitchFamily="34" charset="0"/>
                <a:ea typeface="Times New Roman" pitchFamily="18" charset="0"/>
                <a:cs typeface="Arial" pitchFamily="34" charset="0"/>
              </a:rPr>
              <a:t>BULIMIA NERVOSA</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pitchFamily="34" charset="0"/>
                <a:ea typeface="Times New Roman" pitchFamily="18" charset="0"/>
                <a:cs typeface="Arial" pitchFamily="34" charset="0"/>
              </a:rPr>
              <a:t>PHYSICAL SIGNS</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Times New Roman" pitchFamily="18" charset="0"/>
              <a:cs typeface="Arial" pitchFamily="34" charset="0"/>
            </a:endParaRPr>
          </a:p>
          <a:p>
            <a:pPr marL="179388" marR="0" lvl="0" indent="674688" algn="just" defTabSz="914400" rtl="0" eaLnBrk="0" fontAlgn="base" latinLnBrk="0" hangingPunct="0">
              <a:lnSpc>
                <a:spcPct val="150000"/>
              </a:lnSpc>
              <a:spcBef>
                <a:spcPct val="0"/>
              </a:spcBef>
              <a:spcAft>
                <a:spcPct val="0"/>
              </a:spcAft>
              <a:buClrTx/>
              <a:buSzTx/>
              <a:buFont typeface="Wingdings" pitchFamily="2" charset="2"/>
              <a:buChar char="q"/>
              <a:tabLst/>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Onset in late teens or early twenties, often after weight loss </a:t>
            </a:r>
          </a:p>
          <a:p>
            <a:pPr marL="179388" marR="0" lvl="0" indent="674688" algn="just" defTabSz="914400" rtl="0" eaLnBrk="0" fontAlgn="base" latinLnBrk="0" hangingPunct="0">
              <a:lnSpc>
                <a:spcPct val="150000"/>
              </a:lnSpc>
              <a:spcBef>
                <a:spcPct val="0"/>
              </a:spcBef>
              <a:spcAft>
                <a:spcPct val="0"/>
              </a:spcAft>
              <a:buClrTx/>
              <a:buSzTx/>
              <a:tabLst/>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or dieting attempts</a:t>
            </a:r>
            <a:endParaRPr kumimoji="0" lang="en-US" sz="2400" b="0" i="0" u="none" strike="noStrike" cap="none" normalizeH="0" baseline="0" dirty="0">
              <a:ln>
                <a:noFill/>
              </a:ln>
              <a:solidFill>
                <a:schemeClr val="tx1"/>
              </a:solidFill>
              <a:effectLst/>
              <a:latin typeface="Arial" pitchFamily="34" charset="0"/>
            </a:endParaRPr>
          </a:p>
          <a:p>
            <a:pPr marL="179388" marR="0" lvl="0" indent="674688" algn="just" defTabSz="914400" rtl="0" eaLnBrk="0" fontAlgn="base" latinLnBrk="0" hangingPunct="0">
              <a:lnSpc>
                <a:spcPct val="150000"/>
              </a:lnSpc>
              <a:spcBef>
                <a:spcPct val="0"/>
              </a:spcBef>
              <a:spcAft>
                <a:spcPct val="0"/>
              </a:spcAft>
              <a:buClrTx/>
              <a:buSzTx/>
              <a:buFont typeface="Wingdings" pitchFamily="2" charset="2"/>
              <a:buChar char="q"/>
              <a:tabLst/>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Usually near ideal body weight, but often with weight fluctuations</a:t>
            </a:r>
            <a:endParaRPr kumimoji="0" lang="en-US" sz="2400" b="0" i="0" u="none" strike="noStrike" cap="none" normalizeH="0" baseline="0" dirty="0">
              <a:ln>
                <a:noFill/>
              </a:ln>
              <a:solidFill>
                <a:schemeClr val="tx1"/>
              </a:solidFill>
              <a:effectLst/>
              <a:latin typeface="Arial" pitchFamily="34" charset="0"/>
            </a:endParaRPr>
          </a:p>
          <a:p>
            <a:pPr marL="179388" marR="0" lvl="0" indent="674688" algn="just" defTabSz="914400" rtl="0" eaLnBrk="0" fontAlgn="base" latinLnBrk="0" hangingPunct="0">
              <a:lnSpc>
                <a:spcPct val="150000"/>
              </a:lnSpc>
              <a:spcBef>
                <a:spcPct val="0"/>
              </a:spcBef>
              <a:spcAft>
                <a:spcPct val="0"/>
              </a:spcAft>
              <a:buClrTx/>
              <a:buSzTx/>
              <a:buFont typeface="Wingdings" pitchFamily="2" charset="2"/>
              <a:buChar char="q"/>
              <a:tabLst/>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Eats very large meals, but without gaining weight</a:t>
            </a:r>
            <a:endParaRPr kumimoji="0" lang="en-US" sz="2400" b="0" i="0" u="none" strike="noStrike" cap="none" normalizeH="0" baseline="0" dirty="0">
              <a:ln>
                <a:noFill/>
              </a:ln>
              <a:solidFill>
                <a:schemeClr val="tx1"/>
              </a:solidFill>
              <a:effectLst/>
              <a:latin typeface="Arial" pitchFamily="34" charset="0"/>
            </a:endParaRPr>
          </a:p>
          <a:p>
            <a:pPr marL="179388" marR="0" lvl="0" indent="674688" algn="just" defTabSz="914400" rtl="0" eaLnBrk="0" fontAlgn="base" latinLnBrk="0" hangingPunct="0">
              <a:lnSpc>
                <a:spcPct val="150000"/>
              </a:lnSpc>
              <a:spcBef>
                <a:spcPct val="0"/>
              </a:spcBef>
              <a:spcAft>
                <a:spcPct val="0"/>
              </a:spcAft>
              <a:buClrTx/>
              <a:buSzTx/>
              <a:buFont typeface="Wingdings" pitchFamily="2" charset="2"/>
              <a:buChar char="q"/>
              <a:tabLst/>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Calluses – calcified tissue-on back of hands.</a:t>
            </a:r>
            <a:endParaRPr kumimoji="0" lang="en-US" sz="2400" b="0" i="0" u="none" strike="noStrike" cap="none" normalizeH="0" baseline="0" dirty="0">
              <a:ln>
                <a:noFill/>
              </a:ln>
              <a:solidFill>
                <a:schemeClr val="tx1"/>
              </a:solidFill>
              <a:effectLst/>
              <a:latin typeface="Arial" pitchFamily="34" charset="0"/>
            </a:endParaRPr>
          </a:p>
          <a:p>
            <a:pPr marL="179388" marR="0" lvl="0" indent="674688" algn="just" defTabSz="914400" rtl="0" eaLnBrk="0" fontAlgn="base" latinLnBrk="0" hangingPunct="0">
              <a:lnSpc>
                <a:spcPct val="150000"/>
              </a:lnSpc>
              <a:spcBef>
                <a:spcPct val="0"/>
              </a:spcBef>
              <a:spcAft>
                <a:spcPct val="0"/>
              </a:spcAft>
              <a:buClrTx/>
              <a:buSzTx/>
              <a:buFont typeface="Wingdings" pitchFamily="2" charset="2"/>
              <a:buChar char="q"/>
              <a:tabLst/>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Dental enamel erosion, cavities</a:t>
            </a:r>
            <a:endParaRPr kumimoji="0" lang="en-US" sz="2400" b="0" i="0" u="none" strike="noStrike" cap="none" normalizeH="0" baseline="0" dirty="0">
              <a:ln>
                <a:noFill/>
              </a:ln>
              <a:solidFill>
                <a:schemeClr val="tx1"/>
              </a:solidFill>
              <a:effectLst/>
              <a:latin typeface="Arial" pitchFamily="34" charset="0"/>
            </a:endParaRPr>
          </a:p>
          <a:p>
            <a:pPr marL="179388" marR="0" lvl="0" indent="674688" algn="just" defTabSz="914400" rtl="0" eaLnBrk="0" fontAlgn="base" latinLnBrk="0" hangingPunct="0">
              <a:lnSpc>
                <a:spcPct val="150000"/>
              </a:lnSpc>
              <a:spcBef>
                <a:spcPct val="0"/>
              </a:spcBef>
              <a:spcAft>
                <a:spcPct val="0"/>
              </a:spcAft>
              <a:buClrTx/>
              <a:buSzTx/>
              <a:buFont typeface="Wingdings" pitchFamily="2" charset="2"/>
              <a:buChar char="q"/>
              <a:tabLst/>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Fatigue or weakness due to malnutrition</a:t>
            </a:r>
            <a:endParaRPr kumimoji="0" lang="en-US" sz="2400" b="0" i="0" u="none" strike="noStrike" cap="none" normalizeH="0" baseline="0" dirty="0">
              <a:ln>
                <a:noFill/>
              </a:ln>
              <a:solidFill>
                <a:schemeClr val="tx1"/>
              </a:solidFill>
              <a:effectLst/>
              <a:latin typeface="Arial" pitchFamily="34" charset="0"/>
            </a:endParaRPr>
          </a:p>
          <a:p>
            <a:pPr marL="179388" marR="0" lvl="0" indent="674688" algn="just" defTabSz="914400" rtl="0" eaLnBrk="0" fontAlgn="base" latinLnBrk="0" hangingPunct="0">
              <a:lnSpc>
                <a:spcPct val="150000"/>
              </a:lnSpc>
              <a:spcBef>
                <a:spcPct val="0"/>
              </a:spcBef>
              <a:spcAft>
                <a:spcPct val="0"/>
              </a:spcAft>
              <a:buClrTx/>
              <a:buSzTx/>
              <a:buFont typeface="Wingdings" pitchFamily="2" charset="2"/>
              <a:buChar char="q"/>
              <a:tabLst/>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Irregular menstrual periods</a:t>
            </a:r>
            <a:endParaRPr kumimoji="0" lang="en-US" sz="2400" b="0" i="0" u="none" strike="noStrike" cap="none" normalizeH="0" baseline="0" dirty="0">
              <a:ln>
                <a:noFill/>
              </a:ln>
              <a:solidFill>
                <a:schemeClr val="tx1"/>
              </a:solidFill>
              <a:effectLst/>
              <a:latin typeface="Arial" pitchFamily="34" charset="0"/>
            </a:endParaRPr>
          </a:p>
          <a:p>
            <a:pPr marL="179388" marR="0" lvl="0" indent="674688"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5632311"/>
          </a:xfrm>
          <a:prstGeom prst="rect">
            <a:avLst/>
          </a:prstGeom>
        </p:spPr>
        <p:txBody>
          <a:bodyPr wrap="square">
            <a:spAutoFit/>
          </a:bodyPr>
          <a:lstStyle/>
          <a:p>
            <a:pPr lvl="0" algn="just" eaLnBrk="0" fontAlgn="base" hangingPunct="0">
              <a:lnSpc>
                <a:spcPct val="150000"/>
              </a:lnSpc>
              <a:spcBef>
                <a:spcPct val="0"/>
              </a:spcBef>
              <a:spcAft>
                <a:spcPct val="0"/>
              </a:spcAft>
            </a:pPr>
            <a:r>
              <a:rPr kumimoji="0" lang="en-US" sz="2400" b="1" i="0" u="none" strike="noStrike" cap="none" normalizeH="0" baseline="0" dirty="0">
                <a:ln>
                  <a:noFill/>
                </a:ln>
                <a:solidFill>
                  <a:schemeClr val="tx1"/>
                </a:solidFill>
                <a:effectLst/>
                <a:latin typeface="Arial" pitchFamily="34" charset="0"/>
                <a:ea typeface="Times New Roman" pitchFamily="18" charset="0"/>
                <a:cs typeface="Arial" pitchFamily="34" charset="0"/>
              </a:rPr>
              <a:t>FOOD AND EXERCISE HABITS</a:t>
            </a:r>
          </a:p>
          <a:p>
            <a:pPr lvl="0" algn="just" eaLnBrk="0" fontAlgn="base" hangingPunct="0">
              <a:lnSpc>
                <a:spcPct val="150000"/>
              </a:lnSpc>
              <a:spcBef>
                <a:spcPct val="0"/>
              </a:spcBef>
              <a:spcAft>
                <a:spcPct val="0"/>
              </a:spcAft>
              <a:buFont typeface="Wingdings" pitchFamily="2" charset="2"/>
              <a:buChar char="q"/>
            </a:pPr>
            <a:endParaRPr kumimoji="0" lang="en-US" sz="2400" b="0" i="0" u="none" strike="noStrike" cap="none" normalizeH="0" baseline="0" dirty="0">
              <a:ln>
                <a:noFill/>
              </a:ln>
              <a:solidFill>
                <a:schemeClr val="tx1"/>
              </a:solidFill>
              <a:effectLst/>
              <a:latin typeface="Arial" pitchFamily="34" charset="0"/>
            </a:endParaRPr>
          </a:p>
          <a:p>
            <a:pPr marL="1033463" lvl="0" indent="-914400" algn="just" eaLnBrk="0" fontAlgn="base" hangingPunct="0">
              <a:lnSpc>
                <a:spcPct val="150000"/>
              </a:lnSpc>
              <a:spcBef>
                <a:spcPct val="0"/>
              </a:spcBef>
              <a:spcAft>
                <a:spcPct val="0"/>
              </a:spcAft>
              <a:buFont typeface="Wingdings" pitchFamily="2" charset="2"/>
              <a:buChar char="q"/>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Frequent binge eating</a:t>
            </a:r>
            <a:endParaRPr kumimoji="0" lang="en-US" sz="2400" b="0" i="0" u="none" strike="noStrike" cap="none" normalizeH="0" baseline="0" dirty="0">
              <a:ln>
                <a:noFill/>
              </a:ln>
              <a:solidFill>
                <a:schemeClr val="tx1"/>
              </a:solidFill>
              <a:effectLst/>
              <a:latin typeface="Arial" pitchFamily="34" charset="0"/>
            </a:endParaRPr>
          </a:p>
          <a:p>
            <a:pPr marL="1033463" lvl="0" indent="-914400" algn="just" eaLnBrk="0" fontAlgn="base" hangingPunct="0">
              <a:lnSpc>
                <a:spcPct val="150000"/>
              </a:lnSpc>
              <a:spcBef>
                <a:spcPct val="0"/>
              </a:spcBef>
              <a:spcAft>
                <a:spcPct val="0"/>
              </a:spcAft>
              <a:buFont typeface="Wingdings" pitchFamily="2" charset="2"/>
              <a:buChar char="q"/>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Strict dieting followed by bingeing</a:t>
            </a:r>
            <a:endParaRPr kumimoji="0" lang="en-US" sz="2400" b="0" i="0" u="none" strike="noStrike" cap="none" normalizeH="0" baseline="0" dirty="0">
              <a:ln>
                <a:noFill/>
              </a:ln>
              <a:solidFill>
                <a:schemeClr val="tx1"/>
              </a:solidFill>
              <a:effectLst/>
              <a:latin typeface="Arial" pitchFamily="34" charset="0"/>
            </a:endParaRPr>
          </a:p>
          <a:p>
            <a:pPr marL="1033463" lvl="0" indent="-914400" algn="just" eaLnBrk="0" fontAlgn="base" hangingPunct="0">
              <a:lnSpc>
                <a:spcPct val="150000"/>
              </a:lnSpc>
              <a:spcBef>
                <a:spcPct val="0"/>
              </a:spcBef>
              <a:spcAft>
                <a:spcPct val="0"/>
              </a:spcAft>
              <a:buFont typeface="Wingdings" pitchFamily="2" charset="2"/>
              <a:buChar char="q"/>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Leaving room after eating, often to bathroom</a:t>
            </a:r>
            <a:endParaRPr kumimoji="0" lang="en-US" sz="2400" b="0" i="0" u="none" strike="noStrike" cap="none" normalizeH="0" baseline="0" dirty="0">
              <a:ln>
                <a:noFill/>
              </a:ln>
              <a:solidFill>
                <a:schemeClr val="tx1"/>
              </a:solidFill>
              <a:effectLst/>
              <a:latin typeface="Arial" pitchFamily="34" charset="0"/>
            </a:endParaRPr>
          </a:p>
          <a:p>
            <a:pPr marL="1033463" lvl="0" indent="-914400" algn="just" eaLnBrk="0" fontAlgn="base" hangingPunct="0">
              <a:lnSpc>
                <a:spcPct val="150000"/>
              </a:lnSpc>
              <a:spcBef>
                <a:spcPct val="0"/>
              </a:spcBef>
              <a:spcAft>
                <a:spcPct val="0"/>
              </a:spcAft>
              <a:buFont typeface="Wingdings" pitchFamily="2" charset="2"/>
              <a:buChar char="q"/>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Purging via diuretics, laxatives, emetics such as syrup of ipecac, or enemas, over exercising, fasting, or vomiting</a:t>
            </a:r>
            <a:endParaRPr kumimoji="0" lang="en-US" sz="2400" b="0" i="0" u="none" strike="noStrike" cap="none" normalizeH="0" baseline="0" dirty="0">
              <a:ln>
                <a:noFill/>
              </a:ln>
              <a:solidFill>
                <a:schemeClr val="tx1"/>
              </a:solidFill>
              <a:effectLst/>
              <a:latin typeface="Arial" pitchFamily="34" charset="0"/>
            </a:endParaRPr>
          </a:p>
          <a:p>
            <a:pPr marL="1033463" lvl="0" indent="-914400" algn="just" eaLnBrk="0" fontAlgn="base" hangingPunct="0">
              <a:lnSpc>
                <a:spcPct val="150000"/>
              </a:lnSpc>
              <a:spcBef>
                <a:spcPct val="0"/>
              </a:spcBef>
              <a:spcAft>
                <a:spcPct val="0"/>
              </a:spcAft>
              <a:buFont typeface="Wingdings" pitchFamily="2" charset="2"/>
              <a:buChar char="q"/>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Hiding eating from others</a:t>
            </a:r>
            <a:endParaRPr kumimoji="0" lang="en-US" sz="2400" b="0" i="0" u="none" strike="noStrike" cap="none" normalizeH="0" baseline="0" dirty="0">
              <a:ln>
                <a:noFill/>
              </a:ln>
              <a:solidFill>
                <a:schemeClr val="tx1"/>
              </a:solidFill>
              <a:effectLst/>
              <a:latin typeface="Arial" pitchFamily="34" charset="0"/>
            </a:endParaRPr>
          </a:p>
          <a:p>
            <a:pPr marL="1033463" lvl="0" indent="-914400" algn="just" eaLnBrk="0" fontAlgn="base" hangingPunct="0">
              <a:lnSpc>
                <a:spcPct val="150000"/>
              </a:lnSpc>
              <a:spcBef>
                <a:spcPct val="0"/>
              </a:spcBef>
              <a:spcAft>
                <a:spcPct val="0"/>
              </a:spcAft>
              <a:buFont typeface="Wingdings" pitchFamily="2" charset="2"/>
              <a:buChar char="q"/>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Avoiding social invitations because of food that might be served</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468113" y="739676"/>
            <a:ext cx="8998297" cy="34163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pitchFamily="34" charset="0"/>
                <a:ea typeface="Times New Roman" pitchFamily="18" charset="0"/>
                <a:cs typeface="Arial" pitchFamily="34" charset="0"/>
              </a:rPr>
              <a:t>BINGE EATING DISORDER</a:t>
            </a:r>
            <a:endParaRPr kumimoji="0" lang="en-US" sz="2400" b="0" i="0" u="none" strike="noStrike" cap="none" normalizeH="0" baseline="0" dirty="0">
              <a:ln>
                <a:noFill/>
              </a:ln>
              <a:solidFill>
                <a:schemeClr val="tx1"/>
              </a:solidFill>
              <a:effectLst/>
              <a:latin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pitchFamily="34" charset="0"/>
                <a:ea typeface="Times New Roman" pitchFamily="18" charset="0"/>
                <a:cs typeface="Arial" pitchFamily="34" charset="0"/>
              </a:rPr>
              <a:t>PHYSICAL SIGNS</a:t>
            </a:r>
            <a:endParaRPr kumimoji="0" lang="en-US" sz="2400" b="0" i="0" u="none" strike="noStrike" cap="none" normalizeH="0" baseline="0" dirty="0">
              <a:ln>
                <a:noFill/>
              </a:ln>
              <a:solidFill>
                <a:schemeClr val="tx1"/>
              </a:solidFill>
              <a:effectLst/>
              <a:latin typeface="Arial" pitchFamily="34" charset="0"/>
            </a:endParaRPr>
          </a:p>
          <a:p>
            <a:pPr marR="0" lvl="0" indent="576263" algn="just" defTabSz="914400" rtl="0" eaLnBrk="0" fontAlgn="base" latinLnBrk="0" hangingPunct="0">
              <a:lnSpc>
                <a:spcPct val="150000"/>
              </a:lnSpc>
              <a:spcBef>
                <a:spcPct val="0"/>
              </a:spcBef>
              <a:spcAft>
                <a:spcPct val="0"/>
              </a:spcAft>
              <a:buClrTx/>
              <a:buSzTx/>
              <a:buFont typeface="Wingdings" pitchFamily="2" charset="2"/>
              <a:buChar char="q"/>
              <a:tabLst/>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Onset at any age, often not recognized until adulthood</a:t>
            </a:r>
            <a:endParaRPr kumimoji="0" lang="en-US" sz="2400" b="0" i="0" u="none" strike="noStrike" cap="none" normalizeH="0" baseline="0" dirty="0">
              <a:ln>
                <a:noFill/>
              </a:ln>
              <a:solidFill>
                <a:schemeClr val="tx1"/>
              </a:solidFill>
              <a:effectLst/>
              <a:latin typeface="Arial" pitchFamily="34" charset="0"/>
            </a:endParaRPr>
          </a:p>
          <a:p>
            <a:pPr marR="0" lvl="0" indent="576263" algn="just" defTabSz="914400" rtl="0" eaLnBrk="0" fontAlgn="base" latinLnBrk="0" hangingPunct="0">
              <a:lnSpc>
                <a:spcPct val="150000"/>
              </a:lnSpc>
              <a:spcBef>
                <a:spcPct val="0"/>
              </a:spcBef>
              <a:spcAft>
                <a:spcPct val="0"/>
              </a:spcAft>
              <a:buClrTx/>
              <a:buSzTx/>
              <a:buFont typeface="Wingdings" pitchFamily="2" charset="2"/>
              <a:buChar char="q"/>
              <a:tabLst/>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Usually overweight or obese</a:t>
            </a:r>
            <a:endParaRPr kumimoji="0" lang="en-US" sz="2400" b="0" i="0" u="none" strike="noStrike" cap="none" normalizeH="0" baseline="0" dirty="0">
              <a:ln>
                <a:noFill/>
              </a:ln>
              <a:solidFill>
                <a:schemeClr val="tx1"/>
              </a:solidFill>
              <a:effectLst/>
              <a:latin typeface="Arial" pitchFamily="34" charset="0"/>
            </a:endParaRPr>
          </a:p>
          <a:p>
            <a:pPr marR="0" lvl="0" indent="576263" algn="just" defTabSz="914400" rtl="0" eaLnBrk="0" fontAlgn="base" latinLnBrk="0" hangingPunct="0">
              <a:lnSpc>
                <a:spcPct val="150000"/>
              </a:lnSpc>
              <a:spcBef>
                <a:spcPct val="0"/>
              </a:spcBef>
              <a:spcAft>
                <a:spcPct val="0"/>
              </a:spcAft>
              <a:buClrTx/>
              <a:buSzTx/>
              <a:buFont typeface="Wingdings" pitchFamily="2" charset="2"/>
              <a:buChar char="q"/>
              <a:tabLst/>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May have obesity-related diseases, such as type II diabetes,</a:t>
            </a:r>
          </a:p>
          <a:p>
            <a:pPr marR="0" lvl="0" indent="576263" algn="just" defTabSz="914400" rtl="0" eaLnBrk="0" fontAlgn="base" latinLnBrk="0" hangingPunct="0">
              <a:lnSpc>
                <a:spcPct val="150000"/>
              </a:lnSpc>
              <a:spcBef>
                <a:spcPct val="0"/>
              </a:spcBef>
              <a:spcAft>
                <a:spcPct val="0"/>
              </a:spcAft>
              <a:buClrTx/>
              <a:buSzTx/>
              <a:buFont typeface="Wingdings" pitchFamily="2" charset="2"/>
              <a:buChar char="q"/>
              <a:tabLst/>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 high blood  pressure, high cholesterol</a:t>
            </a:r>
            <a:endParaRPr kumimoji="0" lang="en-US" sz="24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idx="4294967295"/>
          </p:nvPr>
        </p:nvSpPr>
        <p:spPr>
          <a:xfrm>
            <a:off x="0" y="5257800"/>
            <a:ext cx="9144000" cy="685800"/>
          </a:xfrm>
        </p:spPr>
        <p:txBody>
          <a:bodyPr/>
          <a:lstStyle/>
          <a:p>
            <a:pPr eaLnBrk="1" hangingPunct="1"/>
            <a:r>
              <a:rPr lang="en-US" sz="3200" b="1" dirty="0">
                <a:solidFill>
                  <a:srgbClr val="0000FF"/>
                </a:solidFill>
              </a:rPr>
              <a:t>HOW TO DEVELOP HEALTHY EATING HABITS?</a:t>
            </a:r>
          </a:p>
        </p:txBody>
      </p:sp>
      <p:sp>
        <p:nvSpPr>
          <p:cNvPr id="8195" name="Rectangle 3"/>
          <p:cNvSpPr>
            <a:spLocks noGrp="1" noChangeArrowheads="1"/>
          </p:cNvSpPr>
          <p:nvPr>
            <p:ph type="subTitle" idx="4294967295"/>
          </p:nvPr>
        </p:nvSpPr>
        <p:spPr>
          <a:xfrm>
            <a:off x="838200" y="536575"/>
            <a:ext cx="7772400" cy="835025"/>
          </a:xfrm>
        </p:spPr>
        <p:txBody>
          <a:bodyPr>
            <a:normAutofit fontScale="55000" lnSpcReduction="20000"/>
          </a:bodyPr>
          <a:lstStyle/>
          <a:p>
            <a:pPr marL="0" indent="0" eaLnBrk="1" hangingPunct="1">
              <a:buFontTx/>
              <a:buNone/>
            </a:pPr>
            <a:endParaRPr lang="en-US" b="1" i="1" dirty="0">
              <a:solidFill>
                <a:srgbClr val="C00000"/>
              </a:solidFill>
            </a:endParaRPr>
          </a:p>
          <a:p>
            <a:pPr marL="0" indent="0" eaLnBrk="1" hangingPunct="1">
              <a:buFontTx/>
              <a:buNone/>
            </a:pPr>
            <a:r>
              <a:rPr lang="en-US" b="1" i="1" dirty="0">
                <a:solidFill>
                  <a:srgbClr val="C00000"/>
                </a:solidFill>
              </a:rPr>
              <a:t>‘Feeding oneself and one’s offspring is the first concern of all living creatures’</a:t>
            </a:r>
          </a:p>
          <a:p>
            <a:pPr marL="0" indent="0" eaLnBrk="1" hangingPunct="1">
              <a:buFontTx/>
              <a:buNone/>
            </a:pPr>
            <a:endParaRPr lang="en-US" b="1" i="1" dirty="0">
              <a:solidFill>
                <a:srgbClr val="C00000"/>
              </a:solidFill>
            </a:endParaRPr>
          </a:p>
        </p:txBody>
      </p:sp>
      <p:pic>
        <p:nvPicPr>
          <p:cNvPr id="8196" name="Picture 4" descr="feeding puppies"/>
          <p:cNvPicPr>
            <a:picLocks noChangeAspect="1" noChangeArrowheads="1"/>
          </p:cNvPicPr>
          <p:nvPr/>
        </p:nvPicPr>
        <p:blipFill>
          <a:blip r:embed="rId3"/>
          <a:srcRect/>
          <a:stretch>
            <a:fillRect/>
          </a:stretch>
        </p:blipFill>
        <p:spPr bwMode="auto">
          <a:xfrm>
            <a:off x="228600" y="2057400"/>
            <a:ext cx="3257550" cy="2057400"/>
          </a:xfrm>
          <a:prstGeom prst="rect">
            <a:avLst/>
          </a:prstGeom>
          <a:noFill/>
          <a:ln w="9525">
            <a:noFill/>
            <a:miter lim="800000"/>
            <a:headEnd/>
            <a:tailEnd/>
          </a:ln>
        </p:spPr>
      </p:pic>
      <p:pic>
        <p:nvPicPr>
          <p:cNvPr id="8197" name="Picture 5" descr="breast feeding"/>
          <p:cNvPicPr>
            <a:picLocks noChangeAspect="1" noChangeArrowheads="1"/>
          </p:cNvPicPr>
          <p:nvPr/>
        </p:nvPicPr>
        <p:blipFill>
          <a:blip r:embed="rId4"/>
          <a:srcRect/>
          <a:stretch>
            <a:fillRect/>
          </a:stretch>
        </p:blipFill>
        <p:spPr bwMode="auto">
          <a:xfrm>
            <a:off x="3429000" y="2047875"/>
            <a:ext cx="2571750" cy="2143125"/>
          </a:xfrm>
          <a:prstGeom prst="rect">
            <a:avLst/>
          </a:prstGeom>
          <a:noFill/>
          <a:ln w="9525">
            <a:noFill/>
            <a:miter lim="800000"/>
            <a:headEnd/>
            <a:tailEnd/>
          </a:ln>
        </p:spPr>
      </p:pic>
      <p:pic>
        <p:nvPicPr>
          <p:cNvPr id="8198" name="Picture 6" descr="robin-feeding babies"/>
          <p:cNvPicPr>
            <a:picLocks noChangeAspect="1" noChangeArrowheads="1"/>
          </p:cNvPicPr>
          <p:nvPr/>
        </p:nvPicPr>
        <p:blipFill>
          <a:blip r:embed="rId5"/>
          <a:srcRect/>
          <a:stretch>
            <a:fillRect/>
          </a:stretch>
        </p:blipFill>
        <p:spPr bwMode="auto">
          <a:xfrm>
            <a:off x="5981700" y="1981200"/>
            <a:ext cx="2914650" cy="20574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7294305"/>
          </a:xfrm>
          <a:prstGeom prst="rect">
            <a:avLst/>
          </a:prstGeom>
        </p:spPr>
        <p:txBody>
          <a:bodyPr wrap="square">
            <a:spAutoFit/>
          </a:bodyPr>
          <a:lstStyle/>
          <a:p>
            <a:pPr lvl="0" algn="just" eaLnBrk="0" fontAlgn="base" hangingPunct="0">
              <a:lnSpc>
                <a:spcPct val="150000"/>
              </a:lnSpc>
              <a:spcBef>
                <a:spcPct val="0"/>
              </a:spcBef>
              <a:spcAft>
                <a:spcPct val="0"/>
              </a:spcAft>
            </a:pPr>
            <a:r>
              <a:rPr kumimoji="0" lang="en-US" sz="2400" b="1" i="0" u="none" strike="noStrike" cap="none" normalizeH="0" baseline="0" dirty="0">
                <a:ln>
                  <a:noFill/>
                </a:ln>
                <a:solidFill>
                  <a:schemeClr val="tx1"/>
                </a:solidFill>
                <a:effectLst/>
                <a:latin typeface="Arial" pitchFamily="34" charset="0"/>
                <a:ea typeface="Times New Roman" pitchFamily="18" charset="0"/>
                <a:cs typeface="Arial" pitchFamily="34" charset="0"/>
              </a:rPr>
              <a:t>Food and exercise habits</a:t>
            </a:r>
            <a:endParaRPr kumimoji="0" lang="en-US" sz="2400" b="0" i="0" u="none" strike="noStrike" cap="none" normalizeH="0" baseline="0" dirty="0">
              <a:ln>
                <a:noFill/>
              </a:ln>
              <a:solidFill>
                <a:schemeClr val="tx1"/>
              </a:solidFill>
              <a:effectLst/>
              <a:latin typeface="Arial" pitchFamily="34" charset="0"/>
            </a:endParaRPr>
          </a:p>
          <a:p>
            <a:pPr lvl="0" indent="735013" algn="just" eaLnBrk="0" fontAlgn="base" hangingPunct="0">
              <a:lnSpc>
                <a:spcPct val="150000"/>
              </a:lnSpc>
              <a:spcBef>
                <a:spcPct val="0"/>
              </a:spcBef>
              <a:spcAft>
                <a:spcPct val="0"/>
              </a:spcAft>
              <a:buFont typeface="Wingdings" pitchFamily="2" charset="2"/>
              <a:buChar char="q"/>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Frequent dieting</a:t>
            </a:r>
            <a:endParaRPr kumimoji="0" lang="en-US" sz="2400" b="0" i="0" u="none" strike="noStrike" cap="none" normalizeH="0" baseline="0" dirty="0">
              <a:ln>
                <a:noFill/>
              </a:ln>
              <a:solidFill>
                <a:schemeClr val="tx1"/>
              </a:solidFill>
              <a:effectLst/>
              <a:latin typeface="Arial" pitchFamily="34" charset="0"/>
            </a:endParaRPr>
          </a:p>
          <a:p>
            <a:pPr lvl="0" indent="735013" algn="just" eaLnBrk="0" fontAlgn="base" hangingPunct="0">
              <a:lnSpc>
                <a:spcPct val="150000"/>
              </a:lnSpc>
              <a:spcBef>
                <a:spcPct val="0"/>
              </a:spcBef>
              <a:spcAft>
                <a:spcPct val="0"/>
              </a:spcAft>
              <a:buFont typeface="Wingdings" pitchFamily="2" charset="2"/>
              <a:buChar char="q"/>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Losing and regaining weight (weight cycling) or chronically  dieting without losing weight</a:t>
            </a:r>
            <a:endParaRPr kumimoji="0" lang="en-US" sz="2400" b="0" i="0" u="none" strike="noStrike" cap="none" normalizeH="0" baseline="0" dirty="0">
              <a:ln>
                <a:noFill/>
              </a:ln>
              <a:solidFill>
                <a:schemeClr val="tx1"/>
              </a:solidFill>
              <a:effectLst/>
              <a:latin typeface="Arial" pitchFamily="34" charset="0"/>
            </a:endParaRPr>
          </a:p>
          <a:p>
            <a:pPr lvl="0" indent="735013" algn="just" eaLnBrk="0" fontAlgn="base" hangingPunct="0">
              <a:lnSpc>
                <a:spcPct val="150000"/>
              </a:lnSpc>
              <a:spcBef>
                <a:spcPct val="0"/>
              </a:spcBef>
              <a:spcAft>
                <a:spcPct val="0"/>
              </a:spcAft>
              <a:buFont typeface="Wingdings" pitchFamily="2" charset="2"/>
              <a:buChar char="q"/>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Frequent binge eating or eating when not hungry</a:t>
            </a:r>
            <a:endParaRPr kumimoji="0" lang="en-US" sz="2400" b="0" i="0" u="none" strike="noStrike" cap="none" normalizeH="0" baseline="0" dirty="0">
              <a:ln>
                <a:noFill/>
              </a:ln>
              <a:solidFill>
                <a:schemeClr val="tx1"/>
              </a:solidFill>
              <a:effectLst/>
              <a:latin typeface="Arial" pitchFamily="34" charset="0"/>
            </a:endParaRPr>
          </a:p>
          <a:p>
            <a:pPr lvl="0" indent="735013" algn="just" eaLnBrk="0" fontAlgn="base" hangingPunct="0">
              <a:lnSpc>
                <a:spcPct val="150000"/>
              </a:lnSpc>
              <a:spcBef>
                <a:spcPct val="0"/>
              </a:spcBef>
              <a:spcAft>
                <a:spcPct val="0"/>
              </a:spcAft>
              <a:buFont typeface="Wingdings" pitchFamily="2" charset="2"/>
              <a:buChar char="q"/>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Eating to point of extreme discomfort</a:t>
            </a:r>
            <a:endParaRPr kumimoji="0" lang="en-US" sz="2400" b="0" i="0" u="none" strike="noStrike" cap="none" normalizeH="0" baseline="0" dirty="0">
              <a:ln>
                <a:noFill/>
              </a:ln>
              <a:solidFill>
                <a:schemeClr val="tx1"/>
              </a:solidFill>
              <a:effectLst/>
              <a:latin typeface="Arial" pitchFamily="34" charset="0"/>
            </a:endParaRPr>
          </a:p>
          <a:p>
            <a:pPr lvl="0" indent="735013" algn="just" eaLnBrk="0" fontAlgn="base" hangingPunct="0">
              <a:lnSpc>
                <a:spcPct val="150000"/>
              </a:lnSpc>
              <a:spcBef>
                <a:spcPct val="0"/>
              </a:spcBef>
              <a:spcAft>
                <a:spcPct val="0"/>
              </a:spcAft>
              <a:buFont typeface="Wingdings" pitchFamily="2" charset="2"/>
              <a:buChar char="q"/>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Frequently eating large amounts in short time</a:t>
            </a:r>
            <a:endParaRPr kumimoji="0" lang="en-US" sz="2400" b="0" i="0" u="none" strike="noStrike" cap="none" normalizeH="0" baseline="0" dirty="0">
              <a:ln>
                <a:noFill/>
              </a:ln>
              <a:solidFill>
                <a:schemeClr val="tx1"/>
              </a:solidFill>
              <a:effectLst/>
              <a:latin typeface="Arial" pitchFamily="34" charset="0"/>
            </a:endParaRPr>
          </a:p>
          <a:p>
            <a:pPr lvl="0" indent="735013" algn="just" eaLnBrk="0" fontAlgn="base" hangingPunct="0">
              <a:lnSpc>
                <a:spcPct val="150000"/>
              </a:lnSpc>
              <a:spcBef>
                <a:spcPct val="0"/>
              </a:spcBef>
              <a:spcAft>
                <a:spcPct val="0"/>
              </a:spcAft>
              <a:buFont typeface="Wingdings" pitchFamily="2" charset="2"/>
              <a:buChar char="q"/>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Hiding eating or eating only small amounts when with others</a:t>
            </a:r>
            <a:endParaRPr kumimoji="0" lang="en-US" sz="2400" b="0" i="0" u="none" strike="noStrike" cap="none" normalizeH="0" baseline="0" dirty="0">
              <a:ln>
                <a:noFill/>
              </a:ln>
              <a:solidFill>
                <a:schemeClr val="tx1"/>
              </a:solidFill>
              <a:effectLst/>
              <a:latin typeface="Arial" pitchFamily="34" charset="0"/>
            </a:endParaRPr>
          </a:p>
          <a:p>
            <a:pPr lvl="0" indent="735013" algn="just" eaLnBrk="0" fontAlgn="base" hangingPunct="0">
              <a:lnSpc>
                <a:spcPct val="150000"/>
              </a:lnSpc>
              <a:spcBef>
                <a:spcPct val="0"/>
              </a:spcBef>
              <a:spcAft>
                <a:spcPct val="0"/>
              </a:spcAft>
              <a:buFont typeface="Wingdings" pitchFamily="2" charset="2"/>
              <a:buChar char="q"/>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Avoiding social invitations because of food that might be served</a:t>
            </a:r>
            <a:endParaRPr kumimoji="0" lang="en-US" sz="2400" b="0" i="0" u="none" strike="noStrike" cap="none" normalizeH="0" baseline="0" dirty="0">
              <a:ln>
                <a:noFill/>
              </a:ln>
              <a:solidFill>
                <a:schemeClr val="tx1"/>
              </a:solidFill>
              <a:effectLst/>
              <a:latin typeface="Arial" pitchFamily="34" charset="0"/>
            </a:endParaRPr>
          </a:p>
          <a:p>
            <a:pPr lvl="0" indent="735013" algn="just" eaLnBrk="0" fontAlgn="base" hangingPunct="0">
              <a:lnSpc>
                <a:spcPct val="150000"/>
              </a:lnSpc>
              <a:spcBef>
                <a:spcPct val="0"/>
              </a:spcBef>
              <a:spcAft>
                <a:spcPct val="0"/>
              </a:spcAft>
              <a:buFont typeface="Wingdings" pitchFamily="2" charset="2"/>
              <a:buChar char="q"/>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Having difficulty exercising  because of excess weight</a:t>
            </a:r>
            <a:endParaRPr kumimoji="0" lang="en-US" sz="2400" b="0" i="0" u="none" strike="noStrike" cap="none" normalizeH="0" baseline="0" dirty="0">
              <a:ln>
                <a:noFill/>
              </a:ln>
              <a:solidFill>
                <a:schemeClr val="tx1"/>
              </a:solidFill>
              <a:effectLst/>
              <a:latin typeface="Arial" pitchFamily="34" charset="0"/>
            </a:endParaRPr>
          </a:p>
          <a:p>
            <a:pPr lvl="0" indent="735013" algn="just" eaLnBrk="0" fontAlgn="base" hangingPunct="0">
              <a:lnSpc>
                <a:spcPct val="150000"/>
              </a:lnSpc>
              <a:spcBef>
                <a:spcPct val="0"/>
              </a:spcBef>
              <a:spcAft>
                <a:spcPct val="0"/>
              </a:spcAft>
              <a:buFont typeface="Wingdings" pitchFamily="2" charset="2"/>
              <a:buChar char="q"/>
            </a:pPr>
            <a:r>
              <a:rPr kumimoji="0" lang="en-US" sz="2400" b="0" i="0" u="none" strike="noStrike" cap="none" normalizeH="0" baseline="0" dirty="0">
                <a:ln>
                  <a:noFill/>
                </a:ln>
                <a:solidFill>
                  <a:schemeClr val="tx1"/>
                </a:solidFill>
                <a:effectLst/>
                <a:latin typeface="Arial" pitchFamily="34" charset="0"/>
                <a:ea typeface="Calibri" pitchFamily="34" charset="0"/>
                <a:cs typeface="Arial" pitchFamily="34" charset="0"/>
              </a:rPr>
              <a:t>Trying to avoid physical activity or anything that might call attention to or  increase  own awareness of one’s body</a:t>
            </a:r>
            <a:endParaRPr kumimoji="0" lang="en-US" sz="24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835" t="2531" r="2661" b="7595"/>
          <a:stretch/>
        </p:blipFill>
        <p:spPr>
          <a:xfrm>
            <a:off x="128789" y="228600"/>
            <a:ext cx="9015211" cy="6400800"/>
          </a:xfrm>
          <a:prstGeom prst="rect">
            <a:avLst/>
          </a:prstGeom>
        </p:spPr>
      </p:pic>
    </p:spTree>
    <p:extLst>
      <p:ext uri="{BB962C8B-B14F-4D97-AF65-F5344CB8AC3E}">
        <p14:creationId xmlns:p14="http://schemas.microsoft.com/office/powerpoint/2010/main" val="3858611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1600200"/>
            <a:ext cx="7148871" cy="3324225"/>
          </a:xfrm>
          <a:prstGeom prst="rect">
            <a:avLst/>
          </a:prstGeom>
        </p:spPr>
      </p:pic>
    </p:spTree>
    <p:extLst>
      <p:ext uri="{BB962C8B-B14F-4D97-AF65-F5344CB8AC3E}">
        <p14:creationId xmlns:p14="http://schemas.microsoft.com/office/powerpoint/2010/main" val="2581092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533400" y="1865174"/>
            <a:ext cx="83820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Arial" pitchFamily="34" charset="0"/>
                <a:ea typeface="Times New Roman" pitchFamily="18" charset="0"/>
                <a:cs typeface="Arial" pitchFamily="34" charset="0"/>
              </a:rPr>
              <a:t>EFFECTS OF EATING WHITE PRODUCTS.</a:t>
            </a:r>
          </a:p>
          <a:p>
            <a:pPr marL="0" marR="0" lvl="0" indent="22860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ndParaRPr>
          </a:p>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Arial" pitchFamily="34" charset="0"/>
                <a:ea typeface="Times New Roman" pitchFamily="18" charset="0"/>
                <a:cs typeface="Arial" pitchFamily="34" charset="0"/>
              </a:rPr>
              <a:t>Sugar, salt, milk and  </a:t>
            </a:r>
            <a:r>
              <a:rPr kumimoji="0" lang="en-US" sz="2400" b="1" i="0" u="none" strike="noStrike" cap="none" normalizeH="0" baseline="0" dirty="0" err="1">
                <a:ln>
                  <a:noFill/>
                </a:ln>
                <a:solidFill>
                  <a:srgbClr val="000000"/>
                </a:solidFill>
                <a:effectLst/>
                <a:latin typeface="Arial" pitchFamily="34" charset="0"/>
                <a:ea typeface="Times New Roman" pitchFamily="18" charset="0"/>
                <a:cs typeface="Arial" pitchFamily="34" charset="0"/>
              </a:rPr>
              <a:t>maida</a:t>
            </a:r>
            <a:r>
              <a:rPr kumimoji="0" lang="en-US" sz="2400" b="1" i="0" u="none" strike="noStrike" cap="none" normalizeH="0" baseline="0" dirty="0">
                <a:ln>
                  <a:noFill/>
                </a:ln>
                <a:solidFill>
                  <a:srgbClr val="000000"/>
                </a:solidFill>
                <a:effectLst/>
                <a:latin typeface="Arial" pitchFamily="34" charset="0"/>
                <a:ea typeface="Times New Roman" pitchFamily="18" charset="0"/>
                <a:cs typeface="Arial" pitchFamily="34" charset="0"/>
              </a:rPr>
              <a:t> are white foods that may </a:t>
            </a:r>
          </a:p>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Arial" pitchFamily="34" charset="0"/>
                <a:ea typeface="Times New Roman" pitchFamily="18" charset="0"/>
                <a:cs typeface="Arial" pitchFamily="34" charset="0"/>
              </a:rPr>
              <a:t>actually blacken your health. </a:t>
            </a:r>
            <a:endParaRPr kumimoji="0" lang="en-US" sz="2400" b="1" i="0" u="none" strike="noStrike" cap="none" normalizeH="0" baseline="0" dirty="0">
              <a:ln>
                <a:noFill/>
              </a:ln>
              <a:solidFill>
                <a:schemeClr val="tx1"/>
              </a:solidFill>
              <a:effectLst/>
              <a:latin typeface="Arial" pitchFamily="34" charset="0"/>
            </a:endParaRPr>
          </a:p>
        </p:txBody>
      </p:sp>
      <p:pic>
        <p:nvPicPr>
          <p:cNvPr id="55299" name="Picture 3" descr="http://www.free-photo-gallery.org/photos-dir/white-sugar-2.jpg"/>
          <p:cNvPicPr>
            <a:picLocks noChangeAspect="1" noChangeArrowheads="1"/>
          </p:cNvPicPr>
          <p:nvPr/>
        </p:nvPicPr>
        <p:blipFill>
          <a:blip r:embed="rId2"/>
          <a:srcRect/>
          <a:stretch>
            <a:fillRect/>
          </a:stretch>
        </p:blipFill>
        <p:spPr bwMode="auto">
          <a:xfrm>
            <a:off x="0" y="4495800"/>
            <a:ext cx="3543300" cy="2362200"/>
          </a:xfrm>
          <a:prstGeom prst="rect">
            <a:avLst/>
          </a:prstGeom>
          <a:noFill/>
        </p:spPr>
      </p:pic>
      <p:pic>
        <p:nvPicPr>
          <p:cNvPr id="55301" name="Picture 5" descr="http://blogs.plos.org/obesitypanacea/files/2010/10/SaltShaker.jpg"/>
          <p:cNvPicPr>
            <a:picLocks noChangeAspect="1" noChangeArrowheads="1"/>
          </p:cNvPicPr>
          <p:nvPr/>
        </p:nvPicPr>
        <p:blipFill>
          <a:blip r:embed="rId3"/>
          <a:srcRect/>
          <a:stretch>
            <a:fillRect/>
          </a:stretch>
        </p:blipFill>
        <p:spPr bwMode="auto">
          <a:xfrm>
            <a:off x="3646370" y="4495800"/>
            <a:ext cx="2678230" cy="2362199"/>
          </a:xfrm>
          <a:prstGeom prst="rect">
            <a:avLst/>
          </a:prstGeom>
          <a:noFill/>
        </p:spPr>
      </p:pic>
      <p:pic>
        <p:nvPicPr>
          <p:cNvPr id="55305" name="Picture 9" descr="http://www.food-india.com/ingredients/i026_i050/images/I049_Maida_Indian_Flour.jpg"/>
          <p:cNvPicPr>
            <a:picLocks noChangeAspect="1" noChangeArrowheads="1"/>
          </p:cNvPicPr>
          <p:nvPr/>
        </p:nvPicPr>
        <p:blipFill>
          <a:blip r:embed="rId4"/>
          <a:srcRect/>
          <a:stretch>
            <a:fillRect/>
          </a:stretch>
        </p:blipFill>
        <p:spPr bwMode="auto">
          <a:xfrm>
            <a:off x="6340848" y="4191000"/>
            <a:ext cx="2803152" cy="2667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0" y="2362200"/>
            <a:ext cx="91440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rgbClr val="000000"/>
                </a:solidFill>
                <a:effectLst/>
                <a:latin typeface="Arial" pitchFamily="34" charset="0"/>
                <a:ea typeface="Times New Roman" pitchFamily="18" charset="0"/>
                <a:cs typeface="Arial" pitchFamily="34" charset="0"/>
              </a:rPr>
              <a:t>Sugar</a:t>
            </a:r>
            <a:r>
              <a:rPr kumimoji="0" lang="en-US" sz="2000" b="0" i="0" u="sng" strike="noStrike" cap="none" normalizeH="0" baseline="0" dirty="0">
                <a:ln>
                  <a:noFill/>
                </a:ln>
                <a:solidFill>
                  <a:srgbClr val="000000"/>
                </a:solidFill>
                <a:effectLst/>
                <a:latin typeface="Arial" pitchFamily="34" charset="0"/>
                <a:ea typeface="Times New Roman" pitchFamily="18" charset="0"/>
                <a:cs typeface="Arial" pitchFamily="34" charset="0"/>
              </a:rPr>
              <a:t>:</a:t>
            </a:r>
            <a:r>
              <a:rPr kumimoji="0" lang="en-US"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 Sugar is used as a sweetening agent.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Sugar contains glucose which is simple a sugar (monosaccharide) and provides instant energy to our bodies.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Sugar gets digested and absorbed quickly in our bodies, which increases our blood glucose levels.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This process of instant digestion and absorption of sugar can lead to several health problems.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Several studies had proved sugar can cause lifestyle related disorders such as diabetes, obesity and cardiovascular disorders. Excess sugar gets stored in your body as fat which leads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to obesity and is the primary cause of most lifestyle related diseases. People suffering from diabetes and heart problems can develop </a:t>
            </a:r>
            <a:r>
              <a:rPr kumimoji="0" lang="en-US" sz="20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hypoglycaemia</a:t>
            </a:r>
            <a:r>
              <a:rPr kumimoji="0" lang="en-US"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and </a:t>
            </a:r>
            <a:r>
              <a:rPr kumimoji="0" lang="en-US" sz="20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hyperglycaemia</a:t>
            </a:r>
            <a:r>
              <a:rPr kumimoji="0" lang="en-US"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Usage of honey or </a:t>
            </a:r>
            <a:r>
              <a:rPr kumimoji="0" lang="en-US" sz="20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jaggery</a:t>
            </a:r>
            <a:r>
              <a:rPr kumimoji="0" lang="en-US"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 instead of sugar is a healthy alternative. </a:t>
            </a:r>
            <a:endParaRPr kumimoji="0" lang="en-US" sz="2000" b="0" i="0" u="none" strike="noStrike" cap="none" normalizeH="0" baseline="0" dirty="0">
              <a:ln>
                <a:noFill/>
              </a:ln>
              <a:solidFill>
                <a:schemeClr val="tx1"/>
              </a:solidFill>
              <a:effectLst/>
              <a:latin typeface="Arial" pitchFamily="34" charset="0"/>
            </a:endParaRPr>
          </a:p>
        </p:txBody>
      </p:sp>
      <p:pic>
        <p:nvPicPr>
          <p:cNvPr id="5" name="Picture 4" descr="http://i00.i.aliimg.com/photo/v27/164580764/_font_b_Sugar_b_font_.jpg"/>
          <p:cNvPicPr>
            <a:picLocks noChangeAspect="1" noChangeArrowheads="1"/>
          </p:cNvPicPr>
          <p:nvPr/>
        </p:nvPicPr>
        <p:blipFill>
          <a:blip r:embed="rId2"/>
          <a:srcRect/>
          <a:stretch>
            <a:fillRect/>
          </a:stretch>
        </p:blipFill>
        <p:spPr bwMode="auto">
          <a:xfrm>
            <a:off x="2590800" y="0"/>
            <a:ext cx="3533775" cy="2348131"/>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52400" y="2626816"/>
            <a:ext cx="88392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buFontTx/>
              <a:buNone/>
              <a:tabLst/>
            </a:pPr>
            <a:r>
              <a:rPr kumimoji="0" lang="en-US" sz="2400" b="1" i="0" u="sng" strike="noStrike" cap="none" normalizeH="0" baseline="0" dirty="0">
                <a:ln>
                  <a:noFill/>
                </a:ln>
                <a:solidFill>
                  <a:srgbClr val="000000"/>
                </a:solidFill>
                <a:effectLst/>
                <a:latin typeface="Arial" pitchFamily="34" charset="0"/>
                <a:ea typeface="Times New Roman" pitchFamily="18" charset="0"/>
                <a:cs typeface="Arial" pitchFamily="34" charset="0"/>
              </a:rPr>
              <a:t>Salt:</a:t>
            </a: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Table salt is an important ingredient in the Indian diet and while lack of salt can cause osteoporosis, </a:t>
            </a:r>
          </a:p>
          <a:p>
            <a:pPr marL="0" marR="0" lvl="0" indent="0" algn="just" defTabSz="914400" rtl="0" eaLnBrk="1" fontAlgn="base" latinLnBrk="0" hangingPunct="1">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muscle cramping and </a:t>
            </a:r>
            <a:r>
              <a:rPr kumimoji="0" lang="en-US" sz="24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goitre</a:t>
            </a: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too much of it can be harmful to your health as well. Salt provides sodium </a:t>
            </a:r>
          </a:p>
          <a:p>
            <a:pPr marL="0" marR="0" lvl="0" indent="0" algn="just" defTabSz="914400" rtl="0" eaLnBrk="1" fontAlgn="base" latinLnBrk="0" hangingPunct="1">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and chloride which is required for maintaining body fluid equilibrium and normal body functioning. </a:t>
            </a:r>
          </a:p>
          <a:p>
            <a:pPr marL="0" marR="0" lvl="0" indent="0" algn="just" defTabSz="914400" rtl="0" eaLnBrk="1" fontAlgn="base" latinLnBrk="0" hangingPunct="1">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However, if used in excess, it can lead to hypertension and cardiovascular diseases. Excess salt in </a:t>
            </a:r>
          </a:p>
          <a:p>
            <a:pPr marL="0" marR="0" lvl="0" indent="0" algn="just" defTabSz="914400" rtl="0" eaLnBrk="1" fontAlgn="base" latinLnBrk="0" hangingPunct="1">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your body limits circulation and toxic waste elimination.” Consume 5 to 8gms or less of salt in a day to avoid any adverse effects. </a:t>
            </a:r>
            <a:endParaRPr kumimoji="0" lang="en-US" sz="2400" b="0" i="0" u="none" strike="noStrike" cap="none" normalizeH="0" baseline="0" dirty="0">
              <a:ln>
                <a:noFill/>
              </a:ln>
              <a:solidFill>
                <a:schemeClr val="tx1"/>
              </a:solidFill>
              <a:effectLst/>
              <a:latin typeface="Arial" pitchFamily="34" charset="0"/>
            </a:endParaRPr>
          </a:p>
        </p:txBody>
      </p:sp>
      <p:pic>
        <p:nvPicPr>
          <p:cNvPr id="61444" name="Picture 4" descr="http://toriavey.com/images/2012/06/Salt-.jpg"/>
          <p:cNvPicPr>
            <a:picLocks noChangeAspect="1" noChangeArrowheads="1"/>
          </p:cNvPicPr>
          <p:nvPr/>
        </p:nvPicPr>
        <p:blipFill>
          <a:blip r:embed="rId2"/>
          <a:srcRect/>
          <a:stretch>
            <a:fillRect/>
          </a:stretch>
        </p:blipFill>
        <p:spPr bwMode="auto">
          <a:xfrm>
            <a:off x="2590667" y="0"/>
            <a:ext cx="3511933" cy="2632799"/>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ChangeArrowheads="1"/>
          </p:cNvSpPr>
          <p:nvPr/>
        </p:nvSpPr>
        <p:spPr bwMode="auto">
          <a:xfrm>
            <a:off x="1" y="2626816"/>
            <a:ext cx="91440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buFontTx/>
              <a:buNone/>
              <a:tabLst/>
            </a:pPr>
            <a:r>
              <a:rPr kumimoji="0" lang="en-US" sz="2400" b="1" i="0" u="sng" strike="noStrike" cap="none" normalizeH="0" baseline="0" dirty="0">
                <a:ln>
                  <a:noFill/>
                </a:ln>
                <a:solidFill>
                  <a:srgbClr val="000000"/>
                </a:solidFill>
                <a:effectLst/>
                <a:latin typeface="Arial" pitchFamily="34" charset="0"/>
                <a:ea typeface="Times New Roman" pitchFamily="18" charset="0"/>
                <a:cs typeface="Arial" pitchFamily="34" charset="0"/>
              </a:rPr>
              <a:t>Maida:</a:t>
            </a: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While milk, salt and sugar are important for our body when consumed in limit, </a:t>
            </a:r>
            <a:r>
              <a:rPr kumimoji="0" lang="en-US" sz="24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maida</a:t>
            </a: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also known as all purpose flour, has no purpose and can be completely eliminated from your diet. </a:t>
            </a:r>
          </a:p>
          <a:p>
            <a:pPr marL="0" marR="0" lvl="0" indent="0" algn="just" defTabSz="914400" rtl="0" eaLnBrk="1" fontAlgn="base" latinLnBrk="0" hangingPunct="1">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Maida is a waste that gets ejected while processing wheat. When wheat is processed, the </a:t>
            </a:r>
            <a:r>
              <a:rPr kumimoji="0" lang="en-US" sz="24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fibre</a:t>
            </a: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vitamins, husk, proteins and all edible parts are removed and what remains is </a:t>
            </a:r>
            <a:r>
              <a:rPr kumimoji="0" lang="en-US" sz="24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rava</a:t>
            </a: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t>
            </a:r>
          </a:p>
          <a:p>
            <a:pPr marL="0" marR="0" lvl="0" indent="0" algn="just" defTabSz="914400" rtl="0" eaLnBrk="1" fontAlgn="base" latinLnBrk="0" hangingPunct="1">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This is further bleached to make it white and the chemical </a:t>
            </a:r>
            <a:r>
              <a:rPr kumimoji="0" lang="en-US" sz="24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alloxan</a:t>
            </a: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is added to give it a smoothening effect.</a:t>
            </a:r>
          </a:p>
          <a:p>
            <a:pPr marL="0" marR="0" lvl="0" indent="0" algn="just" defTabSz="914400" rtl="0" eaLnBrk="1" fontAlgn="base" latinLnBrk="0" hangingPunct="1">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Maida contains carbohydrates. These </a:t>
            </a:r>
            <a:r>
              <a:rPr kumimoji="0" lang="en-US" sz="24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carbs</a:t>
            </a: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are converted into sugar and when consumed they can cause obesity and diabetes.”Maida should be replaced by whole wheat flour.</a:t>
            </a:r>
            <a:endParaRPr kumimoji="0" lang="en-US" sz="2400" b="0" i="0" u="none" strike="noStrike" cap="none" normalizeH="0" baseline="0" dirty="0">
              <a:ln>
                <a:noFill/>
              </a:ln>
              <a:solidFill>
                <a:schemeClr val="tx1"/>
              </a:solidFill>
              <a:effectLst/>
              <a:latin typeface="Arial" pitchFamily="34" charset="0"/>
            </a:endParaRPr>
          </a:p>
        </p:txBody>
      </p:sp>
      <p:pic>
        <p:nvPicPr>
          <p:cNvPr id="62467" name="Picture 3" descr="http://food.sulekha.com/dishimages/24888.jpg"/>
          <p:cNvPicPr>
            <a:picLocks noChangeAspect="1" noChangeArrowheads="1"/>
          </p:cNvPicPr>
          <p:nvPr/>
        </p:nvPicPr>
        <p:blipFill>
          <a:blip r:embed="rId2"/>
          <a:srcRect/>
          <a:stretch>
            <a:fillRect/>
          </a:stretch>
        </p:blipFill>
        <p:spPr bwMode="auto">
          <a:xfrm>
            <a:off x="3352800" y="0"/>
            <a:ext cx="2819400" cy="2507783"/>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152400" y="1964353"/>
            <a:ext cx="88392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rgbClr val="000000"/>
                </a:solidFill>
                <a:effectLst/>
                <a:latin typeface="Arial" pitchFamily="34" charset="0"/>
                <a:ea typeface="Times New Roman" pitchFamily="18" charset="0"/>
                <a:cs typeface="Arial" pitchFamily="34" charset="0"/>
              </a:rPr>
              <a:t>Milk</a:t>
            </a:r>
            <a:r>
              <a:rPr kumimoji="0" lang="en-US" sz="2400" b="1" i="0" u="none" strike="noStrike" cap="none" normalizeH="0" baseline="0" dirty="0">
                <a:ln>
                  <a:noFill/>
                </a:ln>
                <a:solidFill>
                  <a:srgbClr val="000000"/>
                </a:solidFill>
                <a:effectLst/>
                <a:latin typeface="Arial" pitchFamily="34" charset="0"/>
                <a:ea typeface="Times New Roman" pitchFamily="18" charset="0"/>
                <a:cs typeface="Arial" pitchFamily="34" charset="0"/>
              </a:rPr>
              <a:t>: </a:t>
            </a: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Milk is another important ingredient needed in our daily lives. We use it every day, either directly or in our tea, coffee or milkshakes. There are several benefits of drinking milk — it provides protein, fat and calcium. It also strengthens bones and teeth and protects you from dehydration.</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But, when consumed in excess, milk can lead to an increase in fat levels which results in </a:t>
            </a:r>
            <a:r>
              <a:rPr kumimoji="0" lang="en-US" sz="24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hypercholresteremia</a:t>
            </a: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and </a:t>
            </a:r>
            <a:r>
              <a:rPr kumimoji="0" lang="en-US" sz="24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hyperlipidemia</a:t>
            </a: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Excess consumption can also cause diarrhea, bloating and constipation. Replace whole milk with cow’s milk or skimmed milk.</a:t>
            </a:r>
            <a:endParaRPr kumimoji="0" lang="en-US" sz="2400" b="0" i="0" u="none" strike="noStrike" cap="none" normalizeH="0" baseline="0" dirty="0">
              <a:ln>
                <a:noFill/>
              </a:ln>
              <a:solidFill>
                <a:schemeClr val="tx1"/>
              </a:solidFill>
              <a:effectLst/>
              <a:latin typeface="Arial" pitchFamily="34" charset="0"/>
            </a:endParaRPr>
          </a:p>
        </p:txBody>
      </p:sp>
      <p:pic>
        <p:nvPicPr>
          <p:cNvPr id="63491" name="Picture 3" descr="http://4.bp.blogspot.com/-KzYFg1ieLtQ/TsePgDvkEnI/AAAAAAAAD6A/pxatAjDHaOQ/s400/mmc.jpg"/>
          <p:cNvPicPr>
            <a:picLocks noChangeAspect="1" noChangeArrowheads="1"/>
          </p:cNvPicPr>
          <p:nvPr/>
        </p:nvPicPr>
        <p:blipFill>
          <a:blip r:embed="rId2"/>
          <a:srcRect/>
          <a:stretch>
            <a:fillRect/>
          </a:stretch>
        </p:blipFill>
        <p:spPr bwMode="auto">
          <a:xfrm>
            <a:off x="3886200" y="0"/>
            <a:ext cx="1981200" cy="19812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idx="4294967295"/>
          </p:nvPr>
        </p:nvSpPr>
        <p:spPr>
          <a:xfrm>
            <a:off x="685800" y="457200"/>
            <a:ext cx="7772400" cy="1470025"/>
          </a:xfrm>
        </p:spPr>
        <p:txBody>
          <a:bodyPr/>
          <a:lstStyle/>
          <a:p>
            <a:r>
              <a:rPr lang="en-US">
                <a:solidFill>
                  <a:srgbClr val="0000FF"/>
                </a:solidFill>
              </a:rPr>
              <a:t>PROMOTE GOOD FOOD HABITS </a:t>
            </a:r>
          </a:p>
        </p:txBody>
      </p:sp>
      <p:sp>
        <p:nvSpPr>
          <p:cNvPr id="10243" name="Subtitle 2"/>
          <p:cNvSpPr>
            <a:spLocks noGrp="1"/>
          </p:cNvSpPr>
          <p:nvPr>
            <p:ph type="subTitle" idx="4294967295"/>
          </p:nvPr>
        </p:nvSpPr>
        <p:spPr>
          <a:xfrm>
            <a:off x="3505200" y="2667000"/>
            <a:ext cx="5562600" cy="4648200"/>
          </a:xfrm>
        </p:spPr>
        <p:txBody>
          <a:bodyPr/>
          <a:lstStyle/>
          <a:p>
            <a:pPr marL="0" indent="0" algn="just">
              <a:lnSpc>
                <a:spcPct val="150000"/>
              </a:lnSpc>
              <a:buFontTx/>
              <a:buNone/>
            </a:pPr>
            <a:r>
              <a:rPr lang="en-US" sz="2400" b="1">
                <a:solidFill>
                  <a:srgbClr val="FF0000"/>
                </a:solidFill>
              </a:rPr>
              <a:t>Like reading and writing, brushing teeth, and hand washing, learning good food habits is a life skill that can help your child live a healthy, satisfying life. Here’s how you can nurture good food habits.</a:t>
            </a:r>
            <a:endParaRPr lang="en-US" sz="2400">
              <a:solidFill>
                <a:srgbClr val="FF0000"/>
              </a:solidFill>
            </a:endParaRPr>
          </a:p>
        </p:txBody>
      </p:sp>
      <p:pic>
        <p:nvPicPr>
          <p:cNvPr id="10244" name="Picture 2" descr="family of four preparing fruit in the kitchen"/>
          <p:cNvPicPr>
            <a:picLocks noChangeAspect="1" noChangeArrowheads="1"/>
          </p:cNvPicPr>
          <p:nvPr/>
        </p:nvPicPr>
        <p:blipFill>
          <a:blip r:embed="rId3"/>
          <a:srcRect/>
          <a:stretch>
            <a:fillRect/>
          </a:stretch>
        </p:blipFill>
        <p:spPr bwMode="auto">
          <a:xfrm>
            <a:off x="76200" y="2243138"/>
            <a:ext cx="3429000" cy="45370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pura.com.au/images/image_health_adFamily.jpg"/>
          <p:cNvPicPr>
            <a:picLocks noChangeAspect="1" noChangeArrowheads="1"/>
          </p:cNvPicPr>
          <p:nvPr/>
        </p:nvPicPr>
        <p:blipFill>
          <a:blip r:embed="rId2"/>
          <a:srcRect/>
          <a:stretch>
            <a:fillRect/>
          </a:stretch>
        </p:blipFill>
        <p:spPr bwMode="auto">
          <a:xfrm>
            <a:off x="6464300" y="76200"/>
            <a:ext cx="2527300" cy="2312988"/>
          </a:xfrm>
          <a:prstGeom prst="rect">
            <a:avLst/>
          </a:prstGeom>
          <a:noFill/>
          <a:ln w="9525">
            <a:noFill/>
            <a:miter lim="800000"/>
            <a:headEnd/>
            <a:tailEnd/>
          </a:ln>
        </p:spPr>
      </p:pic>
      <p:sp>
        <p:nvSpPr>
          <p:cNvPr id="12291" name="Title 1"/>
          <p:cNvSpPr>
            <a:spLocks noGrp="1"/>
          </p:cNvSpPr>
          <p:nvPr>
            <p:ph type="title" idx="4294967295"/>
          </p:nvPr>
        </p:nvSpPr>
        <p:spPr>
          <a:xfrm>
            <a:off x="-987425" y="274638"/>
            <a:ext cx="8226425" cy="1143000"/>
          </a:xfrm>
        </p:spPr>
        <p:txBody>
          <a:bodyPr>
            <a:normAutofit fontScale="90000"/>
          </a:bodyPr>
          <a:lstStyle/>
          <a:p>
            <a:r>
              <a:rPr lang="en-US" sz="4000" b="1">
                <a:solidFill>
                  <a:srgbClr val="C00000"/>
                </a:solidFill>
              </a:rPr>
              <a:t>Be a good role model.</a:t>
            </a:r>
            <a:br>
              <a:rPr lang="en-US" sz="4000" b="1">
                <a:solidFill>
                  <a:srgbClr val="C00000"/>
                </a:solidFill>
              </a:rPr>
            </a:br>
            <a:endParaRPr lang="en-US" sz="4000">
              <a:solidFill>
                <a:srgbClr val="C00000"/>
              </a:solidFill>
            </a:endParaRPr>
          </a:p>
        </p:txBody>
      </p:sp>
      <p:sp>
        <p:nvSpPr>
          <p:cNvPr id="12292" name="Content Placeholder 2"/>
          <p:cNvSpPr>
            <a:spLocks noGrp="1"/>
          </p:cNvSpPr>
          <p:nvPr>
            <p:ph idx="4294967295"/>
          </p:nvPr>
        </p:nvSpPr>
        <p:spPr>
          <a:xfrm>
            <a:off x="152400" y="1524000"/>
            <a:ext cx="8229600" cy="5334000"/>
          </a:xfrm>
        </p:spPr>
        <p:txBody>
          <a:bodyPr/>
          <a:lstStyle/>
          <a:p>
            <a:pPr algn="just"/>
            <a:r>
              <a:rPr lang="en-US" b="1">
                <a:solidFill>
                  <a:srgbClr val="0000FF"/>
                </a:solidFill>
              </a:rPr>
              <a:t>Your child watches what you eat.</a:t>
            </a:r>
          </a:p>
          <a:p>
            <a:pPr algn="just"/>
            <a:r>
              <a:rPr lang="en-US">
                <a:solidFill>
                  <a:srgbClr val="C00000"/>
                </a:solidFill>
              </a:rPr>
              <a:t>If you eat and enjoy greens, fruits, vegetables, or plantains, chances are, your child will try them too – if not now, then probably later. </a:t>
            </a:r>
          </a:p>
          <a:p>
            <a:pPr algn="just"/>
            <a:r>
              <a:rPr lang="en-US">
                <a:solidFill>
                  <a:srgbClr val="0000FF"/>
                </a:solidFill>
              </a:rPr>
              <a:t>It’s not just what you say, it’s also what you do. As kids grow up, a brother, sister, and others in their life are role models, too. Remember most children want to grow up doing what others do.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228600" y="106363"/>
            <a:ext cx="8686800" cy="1417637"/>
          </a:xfrm>
        </p:spPr>
        <p:txBody>
          <a:bodyPr/>
          <a:lstStyle/>
          <a:p>
            <a:r>
              <a:rPr lang="en-US" sz="4000" b="1">
                <a:solidFill>
                  <a:srgbClr val="C00000"/>
                </a:solidFill>
              </a:rPr>
              <a:t>Give your child enough table time.</a:t>
            </a:r>
            <a:br>
              <a:rPr lang="en-US" sz="4000" b="1">
                <a:solidFill>
                  <a:srgbClr val="C00000"/>
                </a:solidFill>
              </a:rPr>
            </a:br>
            <a:endParaRPr lang="en-US" sz="4000">
              <a:solidFill>
                <a:srgbClr val="C00000"/>
              </a:solidFill>
            </a:endParaRPr>
          </a:p>
        </p:txBody>
      </p:sp>
      <p:sp>
        <p:nvSpPr>
          <p:cNvPr id="13315" name="Content Placeholder 2"/>
          <p:cNvSpPr>
            <a:spLocks noGrp="1"/>
          </p:cNvSpPr>
          <p:nvPr>
            <p:ph idx="4294967295"/>
          </p:nvPr>
        </p:nvSpPr>
        <p:spPr>
          <a:xfrm>
            <a:off x="76200" y="1066800"/>
            <a:ext cx="5791200" cy="5486400"/>
          </a:xfrm>
        </p:spPr>
        <p:txBody>
          <a:bodyPr/>
          <a:lstStyle/>
          <a:p>
            <a:pPr>
              <a:buFontTx/>
              <a:buNone/>
            </a:pPr>
            <a:r>
              <a:rPr lang="en-US" sz="2400">
                <a:solidFill>
                  <a:srgbClr val="0000FF"/>
                </a:solidFill>
              </a:rPr>
              <a:t>Does your child seem to dawdle at the table? That’s normal. </a:t>
            </a:r>
          </a:p>
          <a:p>
            <a:pPr>
              <a:buFontTx/>
              <a:buNone/>
            </a:pPr>
            <a:endParaRPr lang="en-US" sz="400"/>
          </a:p>
          <a:p>
            <a:pPr>
              <a:buFontTx/>
              <a:buNone/>
            </a:pPr>
            <a:r>
              <a:rPr lang="en-US" sz="2400">
                <a:solidFill>
                  <a:srgbClr val="C00000"/>
                </a:solidFill>
              </a:rPr>
              <a:t>Young children don’t have the muscle development or skills to eat as fast as you.</a:t>
            </a:r>
          </a:p>
          <a:p>
            <a:pPr>
              <a:buFontTx/>
              <a:buNone/>
            </a:pPr>
            <a:endParaRPr lang="en-US" sz="400"/>
          </a:p>
          <a:p>
            <a:pPr>
              <a:buFontTx/>
              <a:buNone/>
            </a:pPr>
            <a:r>
              <a:rPr lang="en-US" sz="2400">
                <a:solidFill>
                  <a:srgbClr val="0000FF"/>
                </a:solidFill>
              </a:rPr>
              <a:t>They still need practice with eating, and utensils.  </a:t>
            </a:r>
          </a:p>
          <a:p>
            <a:pPr>
              <a:buFontTx/>
              <a:buNone/>
            </a:pPr>
            <a:endParaRPr lang="en-US" sz="400"/>
          </a:p>
          <a:p>
            <a:pPr>
              <a:buFontTx/>
              <a:buNone/>
            </a:pPr>
            <a:r>
              <a:rPr lang="en-US" sz="2400">
                <a:solidFill>
                  <a:srgbClr val="C00000"/>
                </a:solidFill>
              </a:rPr>
              <a:t>Eat at a pace that allows you to enjoy your food. It takes about 20 minutes for the stomach to feel full.</a:t>
            </a:r>
          </a:p>
          <a:p>
            <a:pPr>
              <a:buFontTx/>
              <a:buNone/>
            </a:pPr>
            <a:endParaRPr lang="en-US" sz="400"/>
          </a:p>
          <a:p>
            <a:pPr>
              <a:buFontTx/>
              <a:buNone/>
            </a:pPr>
            <a:r>
              <a:rPr lang="en-US" sz="2400">
                <a:solidFill>
                  <a:srgbClr val="0000FF"/>
                </a:solidFill>
              </a:rPr>
              <a:t>Rushing mealtime only leads to frustration for you, your child, and others at the table!</a:t>
            </a:r>
          </a:p>
        </p:txBody>
      </p:sp>
      <p:pic>
        <p:nvPicPr>
          <p:cNvPr id="13316" name="Picture 2" descr="http://www.boltonschool.org/library/pics/nursery%5Cimg_3238.jpg"/>
          <p:cNvPicPr>
            <a:picLocks noChangeAspect="1" noChangeArrowheads="1"/>
          </p:cNvPicPr>
          <p:nvPr/>
        </p:nvPicPr>
        <p:blipFill>
          <a:blip r:embed="rId2"/>
          <a:srcRect/>
          <a:stretch>
            <a:fillRect/>
          </a:stretch>
        </p:blipFill>
        <p:spPr bwMode="auto">
          <a:xfrm>
            <a:off x="5661025" y="1524000"/>
            <a:ext cx="3254375" cy="4876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normAutofit fontScale="90000"/>
          </a:bodyPr>
          <a:lstStyle/>
          <a:p>
            <a:r>
              <a:rPr lang="en-US" sz="4000" b="1">
                <a:solidFill>
                  <a:srgbClr val="C00000"/>
                </a:solidFill>
              </a:rPr>
              <a:t>Skip the urge to reward, punish,</a:t>
            </a:r>
            <a:br>
              <a:rPr lang="en-US" sz="4000" b="1">
                <a:solidFill>
                  <a:srgbClr val="C00000"/>
                </a:solidFill>
              </a:rPr>
            </a:br>
            <a:r>
              <a:rPr lang="en-US" sz="4000" b="1">
                <a:solidFill>
                  <a:srgbClr val="C00000"/>
                </a:solidFill>
              </a:rPr>
              <a:t>or appease your child with food.</a:t>
            </a:r>
            <a:br>
              <a:rPr lang="en-US" sz="4000" b="1">
                <a:solidFill>
                  <a:srgbClr val="C00000"/>
                </a:solidFill>
              </a:rPr>
            </a:br>
            <a:endParaRPr lang="en-US" sz="4000">
              <a:solidFill>
                <a:srgbClr val="C00000"/>
              </a:solidFill>
            </a:endParaRPr>
          </a:p>
        </p:txBody>
      </p:sp>
      <p:sp>
        <p:nvSpPr>
          <p:cNvPr id="14339" name="Content Placeholder 2"/>
          <p:cNvSpPr>
            <a:spLocks noGrp="1"/>
          </p:cNvSpPr>
          <p:nvPr>
            <p:ph idx="4294967295"/>
          </p:nvPr>
        </p:nvSpPr>
        <p:spPr>
          <a:xfrm>
            <a:off x="76200" y="1295400"/>
            <a:ext cx="8839200" cy="5638800"/>
          </a:xfrm>
        </p:spPr>
        <p:txBody>
          <a:bodyPr/>
          <a:lstStyle/>
          <a:p>
            <a:r>
              <a:rPr lang="en-US" sz="2000">
                <a:solidFill>
                  <a:srgbClr val="0000FF"/>
                </a:solidFill>
              </a:rPr>
              <a:t>Have you ever been tempted to say: “</a:t>
            </a:r>
            <a:r>
              <a:rPr lang="en-US" sz="2000">
                <a:solidFill>
                  <a:srgbClr val="C00000"/>
                </a:solidFill>
              </a:rPr>
              <a:t>If you don’t eat one more bite, </a:t>
            </a:r>
            <a:r>
              <a:rPr lang="en-US" sz="2000">
                <a:solidFill>
                  <a:srgbClr val="0000FF"/>
                </a:solidFill>
              </a:rPr>
              <a:t>I’ll be mad!” “</a:t>
            </a:r>
            <a:r>
              <a:rPr lang="en-US" sz="2000">
                <a:solidFill>
                  <a:srgbClr val="C00000"/>
                </a:solidFill>
              </a:rPr>
              <a:t>Clean your plate so you can play</a:t>
            </a:r>
            <a:r>
              <a:rPr lang="en-US" sz="2000">
                <a:solidFill>
                  <a:srgbClr val="0000FF"/>
                </a:solidFill>
              </a:rPr>
              <a:t>,” “No dessert until you eat your vegetables,” </a:t>
            </a:r>
            <a:r>
              <a:rPr lang="en-US" sz="2000"/>
              <a:t>or “Stop crying, and I’ll give you a cookie”?</a:t>
            </a:r>
          </a:p>
          <a:p>
            <a:pPr>
              <a:buFontTx/>
              <a:buNone/>
            </a:pPr>
            <a:endParaRPr lang="en-US" sz="1000"/>
          </a:p>
          <a:p>
            <a:r>
              <a:rPr lang="en-US" sz="2000">
                <a:solidFill>
                  <a:srgbClr val="C00000"/>
                </a:solidFill>
              </a:rPr>
              <a:t>Remarks like these may lead kids to eating problems. They may create unneeded conflict and struggles between you and your child at the table.</a:t>
            </a:r>
          </a:p>
          <a:p>
            <a:pPr>
              <a:buFontTx/>
              <a:buNone/>
            </a:pPr>
            <a:endParaRPr lang="en-US" sz="1000"/>
          </a:p>
          <a:p>
            <a:pPr>
              <a:buFontTx/>
              <a:buNone/>
            </a:pPr>
            <a:r>
              <a:rPr lang="en-US" sz="2000"/>
              <a:t>• </a:t>
            </a:r>
            <a:r>
              <a:rPr lang="en-US" sz="2000">
                <a:solidFill>
                  <a:srgbClr val="0000FF"/>
                </a:solidFill>
              </a:rPr>
              <a:t>Eating for parental approval or love teaches unhealthy behaviors, attitudes, and beliefs about food and themselves.</a:t>
            </a:r>
          </a:p>
          <a:p>
            <a:pPr>
              <a:buFontTx/>
              <a:buNone/>
            </a:pPr>
            <a:endParaRPr lang="en-US" sz="1000"/>
          </a:p>
          <a:p>
            <a:pPr>
              <a:buFontTx/>
              <a:buNone/>
            </a:pPr>
            <a:r>
              <a:rPr lang="en-US" sz="2000"/>
              <a:t>• </a:t>
            </a:r>
            <a:r>
              <a:rPr lang="en-US" sz="2000">
                <a:solidFill>
                  <a:srgbClr val="C00000"/>
                </a:solidFill>
              </a:rPr>
              <a:t>Rewarding a clean plate teaches them to ignore body signals, and that may lead to overeating.</a:t>
            </a:r>
          </a:p>
          <a:p>
            <a:pPr>
              <a:buFontTx/>
              <a:buNone/>
            </a:pPr>
            <a:endParaRPr lang="en-US" sz="1000"/>
          </a:p>
          <a:p>
            <a:pPr>
              <a:buFontTx/>
              <a:buNone/>
            </a:pPr>
            <a:r>
              <a:rPr lang="en-US" sz="2000"/>
              <a:t>• </a:t>
            </a:r>
            <a:r>
              <a:rPr lang="en-US" sz="2000">
                <a:solidFill>
                  <a:srgbClr val="0000FF"/>
                </a:solidFill>
              </a:rPr>
              <a:t>Offering a food (dessert) as a reward for eating another (veggies) makes some foods seem better.</a:t>
            </a:r>
          </a:p>
          <a:p>
            <a:pPr>
              <a:buFontTx/>
              <a:buNone/>
            </a:pPr>
            <a:endParaRPr lang="en-US" sz="1000"/>
          </a:p>
          <a:p>
            <a:pPr>
              <a:buFontTx/>
              <a:buNone/>
            </a:pPr>
            <a:r>
              <a:rPr lang="en-US" sz="2000"/>
              <a:t>• </a:t>
            </a:r>
            <a:r>
              <a:rPr lang="en-US" sz="2000">
                <a:solidFill>
                  <a:srgbClr val="C00000"/>
                </a:solidFill>
              </a:rPr>
              <a:t>Getting a food treat to feel better teaches kids to relieve negative feelings by eating. This can lead to overeating later 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457200" y="258763"/>
            <a:ext cx="8458200" cy="1417637"/>
          </a:xfrm>
        </p:spPr>
        <p:txBody>
          <a:bodyPr/>
          <a:lstStyle/>
          <a:p>
            <a:r>
              <a:rPr lang="en-US" sz="4000" b="1">
                <a:solidFill>
                  <a:srgbClr val="0000FF"/>
                </a:solidFill>
              </a:rPr>
              <a:t>Instead use a non-food approach.</a:t>
            </a:r>
            <a:br>
              <a:rPr lang="en-US" sz="4000" b="1">
                <a:solidFill>
                  <a:srgbClr val="0000FF"/>
                </a:solidFill>
              </a:rPr>
            </a:br>
            <a:endParaRPr lang="en-US" sz="4000">
              <a:solidFill>
                <a:srgbClr val="0000FF"/>
              </a:solidFill>
            </a:endParaRPr>
          </a:p>
        </p:txBody>
      </p:sp>
      <p:sp>
        <p:nvSpPr>
          <p:cNvPr id="15363" name="Content Placeholder 2"/>
          <p:cNvSpPr>
            <a:spLocks noGrp="1"/>
          </p:cNvSpPr>
          <p:nvPr>
            <p:ph idx="4294967295"/>
          </p:nvPr>
        </p:nvSpPr>
        <p:spPr>
          <a:xfrm>
            <a:off x="3733800" y="1828800"/>
            <a:ext cx="5257800" cy="4572000"/>
          </a:xfrm>
        </p:spPr>
        <p:txBody>
          <a:bodyPr/>
          <a:lstStyle/>
          <a:p>
            <a:r>
              <a:rPr lang="en-US">
                <a:solidFill>
                  <a:srgbClr val="C00000"/>
                </a:solidFill>
              </a:rPr>
              <a:t>Reward your child with attention and kind words.</a:t>
            </a:r>
          </a:p>
          <a:p>
            <a:pPr>
              <a:buFontTx/>
              <a:buNone/>
            </a:pPr>
            <a:endParaRPr lang="en-US"/>
          </a:p>
          <a:p>
            <a:r>
              <a:rPr lang="en-US">
                <a:solidFill>
                  <a:srgbClr val="0000FF"/>
                </a:solidFill>
              </a:rPr>
              <a:t>Console with hugs and talk. Show love by spending time and having fun together. </a:t>
            </a:r>
          </a:p>
        </p:txBody>
      </p:sp>
      <p:pic>
        <p:nvPicPr>
          <p:cNvPr id="15364" name="Picture 2" descr="http://www.pura.com.au/images/image_health_adFamily.jpg"/>
          <p:cNvPicPr>
            <a:picLocks noChangeAspect="1" noChangeArrowheads="1"/>
          </p:cNvPicPr>
          <p:nvPr/>
        </p:nvPicPr>
        <p:blipFill>
          <a:blip r:embed="rId2"/>
          <a:srcRect/>
          <a:stretch>
            <a:fillRect/>
          </a:stretch>
        </p:blipFill>
        <p:spPr bwMode="auto">
          <a:xfrm>
            <a:off x="152400" y="3581400"/>
            <a:ext cx="3414713" cy="3124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152400" y="2873276"/>
            <a:ext cx="89154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Teenagers have the reputation of having the worst eating habits.</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They may skip a meal. Or they may eat fast foods which are generally</a:t>
            </a:r>
            <a:r>
              <a:rPr kumimoji="0" lang="en-US" sz="2400" b="0" i="0" u="none" strike="noStrike" cap="none" normalizeH="0" dirty="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inadequate in minerals</a:t>
            </a:r>
            <a:r>
              <a:rPr kumimoji="0" lang="en-US" sz="2400" b="0" i="0" u="none" strike="noStrike" cap="none" normalizeH="0" dirty="0">
                <a:ln>
                  <a:noFill/>
                </a:ln>
                <a:solidFill>
                  <a:schemeClr val="tx1"/>
                </a:solidFill>
                <a:effectLst/>
                <a:latin typeface="Arial" pitchFamily="34" charset="0"/>
                <a:ea typeface="Times New Roman" pitchFamily="18" charset="0"/>
                <a:cs typeface="Arial" pitchFamily="34" charset="0"/>
              </a:rPr>
              <a:t> (calcium)</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and vitamin</a:t>
            </a:r>
            <a:r>
              <a:rPr kumimoji="0" lang="en-US" sz="2400" b="0" i="0" u="none" strike="noStrike" cap="none" normalizeH="0" dirty="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vitamin A) but high in calories, saturate fat and sodium.</a:t>
            </a:r>
            <a:endParaRPr kumimoji="0" lang="en-US" sz="2400" b="0" i="0" u="none" strike="noStrike" cap="none" normalizeH="0" baseline="0" dirty="0">
              <a:ln>
                <a:noFill/>
              </a:ln>
              <a:solidFill>
                <a:schemeClr val="tx1"/>
              </a:solidFill>
              <a:effectLst/>
              <a:latin typeface="Arial" pitchFamily="34" charset="0"/>
            </a:endParaRPr>
          </a:p>
        </p:txBody>
      </p:sp>
      <p:pic>
        <p:nvPicPr>
          <p:cNvPr id="26627" name="Picture 3" descr="http://www.faqs.org/nutrition/images/nwaz_01_img0010.jpg"/>
          <p:cNvPicPr>
            <a:picLocks noChangeAspect="1" noChangeArrowheads="1"/>
          </p:cNvPicPr>
          <p:nvPr/>
        </p:nvPicPr>
        <p:blipFill>
          <a:blip r:embed="rId2"/>
          <a:srcRect/>
          <a:stretch>
            <a:fillRect/>
          </a:stretch>
        </p:blipFill>
        <p:spPr bwMode="auto">
          <a:xfrm>
            <a:off x="0" y="0"/>
            <a:ext cx="3886200" cy="2864686"/>
          </a:xfrm>
          <a:prstGeom prst="rect">
            <a:avLst/>
          </a:prstGeom>
          <a:noFill/>
        </p:spPr>
      </p:pic>
      <p:pic>
        <p:nvPicPr>
          <p:cNvPr id="26629" name="Picture 5" descr="http://everydaylife.globalpost.com/DM-Resize/photos.demandstudios.com/getty/article/58/177/dv2014048.jpg?w=600&amp;h=600&amp;keep_ratio=1&amp;webp=1"/>
          <p:cNvPicPr>
            <a:picLocks noChangeAspect="1" noChangeArrowheads="1"/>
          </p:cNvPicPr>
          <p:nvPr/>
        </p:nvPicPr>
        <p:blipFill>
          <a:blip r:embed="rId3"/>
          <a:srcRect/>
          <a:stretch>
            <a:fillRect/>
          </a:stretch>
        </p:blipFill>
        <p:spPr bwMode="auto">
          <a:xfrm>
            <a:off x="5105400" y="0"/>
            <a:ext cx="4038600" cy="273951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914400"/>
            <a:ext cx="8458200"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en-US" sz="2200" b="0" i="0" u="none" strike="noStrike" cap="none" normalizeH="0" baseline="0" dirty="0">
                <a:ln>
                  <a:noFill/>
                </a:ln>
                <a:solidFill>
                  <a:schemeClr val="tx1"/>
                </a:solidFill>
                <a:effectLst/>
                <a:latin typeface="Arial" pitchFamily="34" charset="0"/>
                <a:ea typeface="Times New Roman" pitchFamily="18" charset="0"/>
                <a:cs typeface="Arial" pitchFamily="34" charset="0"/>
              </a:rPr>
              <a:t>Physical and psychosocial pressures influence adolescents’ eating habits. The boy fares better than the girl in that his large appetite and sheer volume of food leads him to consume adequate nutrients.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Arial" pitchFamily="34" charset="0"/>
                <a:ea typeface="Times New Roman" pitchFamily="18" charset="0"/>
                <a:cs typeface="Arial" pitchFamily="34" charset="0"/>
              </a:rPr>
              <a:t>But the adolescent girl is less fortunate because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228600" marR="0" lvl="0" indent="-228600" algn="just" defTabSz="914400" rtl="0" eaLnBrk="1" fontAlgn="base" latinLnBrk="0" hangingPunct="1">
              <a:lnSpc>
                <a:spcPct val="100000"/>
              </a:lnSpc>
              <a:spcBef>
                <a:spcPct val="0"/>
              </a:spcBef>
              <a:spcAft>
                <a:spcPct val="0"/>
              </a:spcAft>
              <a:buClrTx/>
              <a:buSzTx/>
              <a:buFontTx/>
              <a:buAutoNum type="alphaLcParenBoth"/>
              <a:tabLst/>
            </a:pPr>
            <a:r>
              <a:rPr kumimoji="0" lang="en-US" sz="2200" b="0" i="0" u="none" strike="noStrike" cap="none" normalizeH="0" baseline="0" dirty="0">
                <a:ln>
                  <a:noFill/>
                </a:ln>
                <a:solidFill>
                  <a:schemeClr val="tx1"/>
                </a:solidFill>
                <a:effectLst/>
                <a:latin typeface="Arial" pitchFamily="34" charset="0"/>
                <a:ea typeface="Times New Roman" pitchFamily="18" charset="0"/>
                <a:cs typeface="Arial" pitchFamily="34" charset="0"/>
              </a:rPr>
              <a:t> her physiologic sex differences associated with fat deposits during this period and comparative lack of physical activity she may gain weight easily,</a:t>
            </a:r>
          </a:p>
          <a:p>
            <a:pPr marL="228600" marR="0" lvl="0" indent="-228600" algn="just" defTabSz="914400" rtl="0" eaLnBrk="1" fontAlgn="base" latinLnBrk="0" hangingPunct="1">
              <a:lnSpc>
                <a:spcPct val="100000"/>
              </a:lnSpc>
              <a:spcBef>
                <a:spcPct val="0"/>
              </a:spcBef>
              <a:spcAft>
                <a:spcPct val="0"/>
              </a:spcAft>
              <a:buClrTx/>
              <a:buSzTx/>
              <a:buFontTx/>
              <a:buAutoNum type="alphaLcParenBoth"/>
              <a:tabLst/>
            </a:pPr>
            <a:endParaRPr kumimoji="0" lang="en-US" sz="22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228600" marR="0" lvl="0" indent="-228600" algn="just" defTabSz="914400" rtl="0" eaLnBrk="1" fontAlgn="base" latinLnBrk="0" hangingPunct="1">
              <a:lnSpc>
                <a:spcPct val="100000"/>
              </a:lnSpc>
              <a:spcBef>
                <a:spcPct val="0"/>
              </a:spcBef>
              <a:spcAft>
                <a:spcPct val="0"/>
              </a:spcAft>
              <a:buClrTx/>
              <a:buSzTx/>
              <a:buFontTx/>
              <a:buAutoNum type="alphaLcParenBoth"/>
              <a:tabLst/>
            </a:pPr>
            <a:r>
              <a:rPr kumimoji="0" lang="en-US" sz="2200" b="0" i="0" u="none" strike="noStrike" cap="none" normalizeH="0" baseline="0" dirty="0">
                <a:ln>
                  <a:noFill/>
                </a:ln>
                <a:solidFill>
                  <a:schemeClr val="tx1"/>
                </a:solidFill>
                <a:effectLst/>
                <a:latin typeface="Arial" pitchFamily="34" charset="0"/>
                <a:ea typeface="Times New Roman" pitchFamily="18" charset="0"/>
                <a:cs typeface="Arial" pitchFamily="34" charset="0"/>
              </a:rPr>
              <a:t> social pressures and personal tensions concerning figure control will cause her to follow unwise, self- imposed crash</a:t>
            </a:r>
            <a:r>
              <a:rPr kumimoji="0" lang="en-US" sz="2200" b="0" i="0" u="none" strike="noStrike" cap="none" normalizeH="0" dirty="0">
                <a:ln>
                  <a:noFill/>
                </a:ln>
                <a:solidFill>
                  <a:schemeClr val="tx1"/>
                </a:solidFill>
                <a:effectLst/>
                <a:latin typeface="Arial" pitchFamily="34" charset="0"/>
                <a:ea typeface="Times New Roman" pitchFamily="18" charset="0"/>
                <a:cs typeface="Arial" pitchFamily="34" charset="0"/>
              </a:rPr>
              <a:t> </a:t>
            </a:r>
            <a:r>
              <a:rPr kumimoji="0" lang="en-US" sz="2200" b="0" i="0" u="none" strike="noStrike" cap="none" normalizeH="0" baseline="0" dirty="0">
                <a:ln>
                  <a:noFill/>
                </a:ln>
                <a:solidFill>
                  <a:schemeClr val="tx1"/>
                </a:solidFill>
                <a:effectLst/>
                <a:latin typeface="Arial" pitchFamily="34" charset="0"/>
                <a:ea typeface="Times New Roman" pitchFamily="18" charset="0"/>
                <a:cs typeface="Arial" pitchFamily="34" charset="0"/>
              </a:rPr>
              <a:t>diets for weight loss. </a:t>
            </a:r>
          </a:p>
          <a:p>
            <a:pPr marL="228600" marR="0" lvl="0" indent="-228600" algn="just" defTabSz="914400" rtl="0" eaLnBrk="1" fontAlgn="base" latinLnBrk="0" hangingPunct="1">
              <a:lnSpc>
                <a:spcPct val="100000"/>
              </a:lnSpc>
              <a:spcBef>
                <a:spcPct val="0"/>
              </a:spcBef>
              <a:spcAft>
                <a:spcPct val="0"/>
              </a:spcAft>
              <a:buClrTx/>
              <a:buSzTx/>
              <a:buFontTx/>
              <a:buAutoNum type="alphaLcParenBoth"/>
              <a:tabLst/>
            </a:pPr>
            <a:endParaRPr kumimoji="0" lang="en-US" sz="22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228600" marR="0" lvl="0" indent="-228600" algn="just" defTabSz="914400" rtl="0" eaLnBrk="1" fontAlgn="base" latinLnBrk="0" hangingPunct="1">
              <a:lnSpc>
                <a:spcPct val="100000"/>
              </a:lnSpc>
              <a:spcBef>
                <a:spcPct val="0"/>
              </a:spcBef>
              <a:spcAft>
                <a:spcPct val="0"/>
              </a:spcAft>
              <a:buClrTx/>
              <a:buSzTx/>
              <a:buFontTx/>
              <a:buAutoNum type="alphaLcParenBoth"/>
              <a:tabLst/>
            </a:pPr>
            <a:r>
              <a:rPr kumimoji="0" lang="en-US" sz="2200" b="0" i="0" u="none" strike="noStrike" cap="none" normalizeH="0" baseline="0" dirty="0">
                <a:ln>
                  <a:noFill/>
                </a:ln>
                <a:solidFill>
                  <a:schemeClr val="tx1"/>
                </a:solidFill>
                <a:effectLst/>
                <a:latin typeface="Arial" pitchFamily="34" charset="0"/>
                <a:ea typeface="Times New Roman" pitchFamily="18" charset="0"/>
                <a:cs typeface="Arial" pitchFamily="34" charset="0"/>
              </a:rPr>
              <a:t> self starvation  may result in complex and far reaching eating disorders like anorexia nervosa and bulimia.</a:t>
            </a:r>
            <a:endParaRPr kumimoji="0" lang="en-US" sz="2200" b="0" i="0" u="none" strike="noStrike" cap="none" normalizeH="0" baseline="0" dirty="0">
              <a:ln>
                <a:noFill/>
              </a:ln>
              <a:solidFill>
                <a:schemeClr val="tx1"/>
              </a:solidFill>
              <a:effectLst/>
              <a:latin typeface="Arial" pitchFamily="34" charset="0"/>
            </a:endParaRPr>
          </a:p>
        </p:txBody>
      </p:sp>
      <p:sp>
        <p:nvSpPr>
          <p:cNvPr id="4" name="Rectangle 3"/>
          <p:cNvSpPr/>
          <p:nvPr/>
        </p:nvSpPr>
        <p:spPr>
          <a:xfrm>
            <a:off x="2209800" y="228600"/>
            <a:ext cx="5118965" cy="461665"/>
          </a:xfrm>
          <a:prstGeom prst="rect">
            <a:avLst/>
          </a:prstGeom>
        </p:spPr>
        <p:txBody>
          <a:bodyPr wrap="none">
            <a:spAutoFit/>
          </a:bodyPr>
          <a:lstStyle/>
          <a:p>
            <a:r>
              <a:rPr kumimoji="0" lang="en-US" sz="2400" b="1" i="0" u="none" strike="noStrike" cap="none" normalizeH="0" baseline="0" dirty="0">
                <a:ln>
                  <a:noFill/>
                </a:ln>
                <a:solidFill>
                  <a:srgbClr val="FF0000"/>
                </a:solidFill>
                <a:effectLst/>
                <a:latin typeface="Arial" pitchFamily="34" charset="0"/>
                <a:ea typeface="Times New Roman" pitchFamily="18" charset="0"/>
                <a:cs typeface="Arial" pitchFamily="34" charset="0"/>
              </a:rPr>
              <a:t>ADOLESCENTS’ EATING HABITS.</a:t>
            </a:r>
            <a:endParaRPr lang="en-US" sz="2400" b="1"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326</TotalTime>
  <Words>1740</Words>
  <Application>Microsoft Office PowerPoint</Application>
  <PresentationFormat>On-screen Show (4:3)</PresentationFormat>
  <Paragraphs>128</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Office Theme</vt:lpstr>
      <vt:lpstr>EATING HABITS                                                 EATING DISORDERS EFFECTS OF EATING WHITE PRODUCTS. </vt:lpstr>
      <vt:lpstr>HOW TO DEVELOP HEALTHY EATING HABITS?</vt:lpstr>
      <vt:lpstr>PROMOTE GOOD FOOD HABITS </vt:lpstr>
      <vt:lpstr>Be a good role model. </vt:lpstr>
      <vt:lpstr>Give your child enough table time. </vt:lpstr>
      <vt:lpstr>Skip the urge to reward, punish, or appease your child with food. </vt:lpstr>
      <vt:lpstr>Instead use a non-food approach.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amrita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EATING HABITS -                                                EATING DISORDERS,                                     SKIPPING BREAKFAST,                             JUNK FOOD CONSUMPTION,                         EFFECTS OF EATING WHITE PRODUCTS.</dc:title>
  <dc:creator>admin</dc:creator>
  <cp:lastModifiedBy>Dr. Tharani Devi N [Humanities]</cp:lastModifiedBy>
  <cp:revision>55</cp:revision>
  <dcterms:created xsi:type="dcterms:W3CDTF">2014-07-06T16:17:12Z</dcterms:created>
  <dcterms:modified xsi:type="dcterms:W3CDTF">2020-09-08T17:05:07Z</dcterms:modified>
</cp:coreProperties>
</file>