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87" r:id="rId3"/>
    <p:sldId id="289" r:id="rId4"/>
    <p:sldId id="292" r:id="rId5"/>
    <p:sldId id="290" r:id="rId6"/>
    <p:sldId id="291" r:id="rId7"/>
    <p:sldId id="293" r:id="rId8"/>
    <p:sldId id="270" r:id="rId9"/>
    <p:sldId id="298"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B6BD-493C-4E2E-A681-11EDA180E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EA6F53-14BC-4515-9A4A-D636854239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C4B6DE-3758-4E70-9DBD-BADAE85ACEF8}"/>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5" name="Footer Placeholder 4">
            <a:extLst>
              <a:ext uri="{FF2B5EF4-FFF2-40B4-BE49-F238E27FC236}">
                <a16:creationId xmlns:a16="http://schemas.microsoft.com/office/drawing/2014/main" id="{1F5F1785-9225-43A2-BA68-4A0B3D382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5E234-CCD9-4FED-A35B-66D319525ADA}"/>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3576219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B0AB-3917-4BD9-B1A8-1D8C330C6E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24AEF-966B-4241-BA3C-9CDDE8FDD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73B43-CE83-4A2D-8C4D-C0556C800477}"/>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5" name="Footer Placeholder 4">
            <a:extLst>
              <a:ext uri="{FF2B5EF4-FFF2-40B4-BE49-F238E27FC236}">
                <a16:creationId xmlns:a16="http://schemas.microsoft.com/office/drawing/2014/main" id="{6253CEC6-355A-4E0E-AA58-BC2520F3ED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DDA63-9A8F-4D87-91E5-C71CE7AA75E7}"/>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52079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60C80-A987-4439-AE89-6DD354493B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434AE5-C006-48C7-BCC7-769BD08DF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18D57A-C0CF-4A18-88A2-7888502807B9}"/>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5" name="Footer Placeholder 4">
            <a:extLst>
              <a:ext uri="{FF2B5EF4-FFF2-40B4-BE49-F238E27FC236}">
                <a16:creationId xmlns:a16="http://schemas.microsoft.com/office/drawing/2014/main" id="{D5D1B4C7-0605-4C1B-81E4-86DD25BC0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7812C7-9540-4BE8-A47D-071CCBD9FA12}"/>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124154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0AD1-E9C8-4660-B02D-58E84F29A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24E72-3A85-465A-84A7-3807ACD5D3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E9FB1-D648-465B-ADD0-B561CD2A6BF4}"/>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5" name="Footer Placeholder 4">
            <a:extLst>
              <a:ext uri="{FF2B5EF4-FFF2-40B4-BE49-F238E27FC236}">
                <a16:creationId xmlns:a16="http://schemas.microsoft.com/office/drawing/2014/main" id="{2B679E9F-669B-4DD0-BB17-C3AE0292D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02E21F-99C8-450C-9FB6-B72B7F124352}"/>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271588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702A-CC6A-4770-B71D-CC4C70F91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B341F1-3C03-4B5F-A178-EBB8A481B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896F0-45E5-4B39-9891-A9E8EAD98A7A}"/>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5" name="Footer Placeholder 4">
            <a:extLst>
              <a:ext uri="{FF2B5EF4-FFF2-40B4-BE49-F238E27FC236}">
                <a16:creationId xmlns:a16="http://schemas.microsoft.com/office/drawing/2014/main" id="{CF2AD09C-1974-47CC-9710-1B40A9CB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DE086-32F9-4B1B-B132-F938814AA82B}"/>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401719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A9C3-5CA5-498F-BF2C-67B8500B6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5ABC9C-4872-4D46-960A-FD1BA6A948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150BEE-2EB0-4CDD-8897-29F60AF78E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E25E04-7D5A-4413-8017-2C20F4E8ED55}"/>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6" name="Footer Placeholder 5">
            <a:extLst>
              <a:ext uri="{FF2B5EF4-FFF2-40B4-BE49-F238E27FC236}">
                <a16:creationId xmlns:a16="http://schemas.microsoft.com/office/drawing/2014/main" id="{C269A204-B57F-4D9F-8DCB-40A3790A0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ACFA6-847D-4F93-89B1-640406765E1C}"/>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104085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D3DE-53C3-43C4-8576-229539985F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4930FC-DFA4-48BD-AAA1-901F5AF0C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1FE4-B643-47EE-A735-8D0C2CB27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E215F-F6D5-4089-B90F-5FB8A9BAB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4EB78D-87D2-41B5-A5F9-C8678C242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53F2BE-13CC-41E7-A973-943DDB8B9FCD}"/>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8" name="Footer Placeholder 7">
            <a:extLst>
              <a:ext uri="{FF2B5EF4-FFF2-40B4-BE49-F238E27FC236}">
                <a16:creationId xmlns:a16="http://schemas.microsoft.com/office/drawing/2014/main" id="{834C167A-3040-4AD2-AFA4-DE53F5C4A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7443F4-F028-43BE-9307-C160CBB221EB}"/>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424373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164E-6A17-4A11-AB76-CC80F3D007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5A112F-4CBF-4E7D-85E4-54D8482D3486}"/>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4" name="Footer Placeholder 3">
            <a:extLst>
              <a:ext uri="{FF2B5EF4-FFF2-40B4-BE49-F238E27FC236}">
                <a16:creationId xmlns:a16="http://schemas.microsoft.com/office/drawing/2014/main" id="{D53B1E61-A593-40C0-A447-548E6959AF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B80E4-63B5-4646-968C-40DA5DEBBBDC}"/>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2871428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335FB-9A7C-423A-9C43-CD6706643A8B}"/>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3" name="Footer Placeholder 2">
            <a:extLst>
              <a:ext uri="{FF2B5EF4-FFF2-40B4-BE49-F238E27FC236}">
                <a16:creationId xmlns:a16="http://schemas.microsoft.com/office/drawing/2014/main" id="{132BEE88-2D8B-4381-88EB-BB029DCD1C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01C954-2C12-4E6F-BFEC-652ED31A8F33}"/>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2805864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4AC2-D55F-4975-825E-3B902F011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C7F4F-056A-492D-BBB2-F630E81D4B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7C7074-2014-47D4-BE48-A5D1347F3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253B5-2CFE-4D35-A025-FCE3AB8DA34F}"/>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6" name="Footer Placeholder 5">
            <a:extLst>
              <a:ext uri="{FF2B5EF4-FFF2-40B4-BE49-F238E27FC236}">
                <a16:creationId xmlns:a16="http://schemas.microsoft.com/office/drawing/2014/main" id="{5E36C55D-8612-4219-8806-8EC83CBA2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206C2B-48F0-43F3-9FBC-144D3A7CD942}"/>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18534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990A-F73C-4153-B85E-E46A75EB9B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96B525-E22A-446C-80EF-33A30EDB0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B51D9B-B3F4-4488-B06B-79B8345D1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F3E2A-8172-4611-BDEF-8AEA1DB4063E}"/>
              </a:ext>
            </a:extLst>
          </p:cNvPr>
          <p:cNvSpPr>
            <a:spLocks noGrp="1"/>
          </p:cNvSpPr>
          <p:nvPr>
            <p:ph type="dt" sz="half" idx="10"/>
          </p:nvPr>
        </p:nvSpPr>
        <p:spPr/>
        <p:txBody>
          <a:bodyPr/>
          <a:lstStyle/>
          <a:p>
            <a:fld id="{0C8C50A6-B3B7-4305-B827-A215589B38DA}" type="datetimeFigureOut">
              <a:rPr lang="en-IN" smtClean="0"/>
              <a:t>07-09-2020</a:t>
            </a:fld>
            <a:endParaRPr lang="en-IN"/>
          </a:p>
        </p:txBody>
      </p:sp>
      <p:sp>
        <p:nvSpPr>
          <p:cNvPr id="6" name="Footer Placeholder 5">
            <a:extLst>
              <a:ext uri="{FF2B5EF4-FFF2-40B4-BE49-F238E27FC236}">
                <a16:creationId xmlns:a16="http://schemas.microsoft.com/office/drawing/2014/main" id="{66D55074-2E0B-4096-B7D3-F5F3F5F3F3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1E7B9-5C34-4017-B69F-70EB9CFDE890}"/>
              </a:ext>
            </a:extLst>
          </p:cNvPr>
          <p:cNvSpPr>
            <a:spLocks noGrp="1"/>
          </p:cNvSpPr>
          <p:nvPr>
            <p:ph type="sldNum" sz="quarter" idx="12"/>
          </p:nvPr>
        </p:nvSpPr>
        <p:spPr/>
        <p:txBody>
          <a:bodyPr/>
          <a:lstStyle/>
          <a:p>
            <a:fld id="{5769C684-ACC5-4F74-921D-DDA2ADB359F9}" type="slidenum">
              <a:rPr lang="en-IN" smtClean="0"/>
              <a:t>‹#›</a:t>
            </a:fld>
            <a:endParaRPr lang="en-IN"/>
          </a:p>
        </p:txBody>
      </p:sp>
    </p:spTree>
    <p:extLst>
      <p:ext uri="{BB962C8B-B14F-4D97-AF65-F5344CB8AC3E}">
        <p14:creationId xmlns:p14="http://schemas.microsoft.com/office/powerpoint/2010/main" val="11703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D4E06-D733-44D1-952E-8D4669060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9E0C22-8611-4ABA-A25D-6785BD3B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FE28A-DE44-4927-AFB5-CEABC7504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C50A6-B3B7-4305-B827-A215589B38DA}" type="datetimeFigureOut">
              <a:rPr lang="en-IN" smtClean="0"/>
              <a:t>07-09-2020</a:t>
            </a:fld>
            <a:endParaRPr lang="en-IN"/>
          </a:p>
        </p:txBody>
      </p:sp>
      <p:sp>
        <p:nvSpPr>
          <p:cNvPr id="5" name="Footer Placeholder 4">
            <a:extLst>
              <a:ext uri="{FF2B5EF4-FFF2-40B4-BE49-F238E27FC236}">
                <a16:creationId xmlns:a16="http://schemas.microsoft.com/office/drawing/2014/main" id="{64737329-6F57-483C-A261-EFA89C4FF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53A7E7-5F59-4139-B8B8-F75327FFCC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9C684-ACC5-4F74-921D-DDA2ADB359F9}" type="slidenum">
              <a:rPr lang="en-IN" smtClean="0"/>
              <a:t>‹#›</a:t>
            </a:fld>
            <a:endParaRPr lang="en-IN"/>
          </a:p>
        </p:txBody>
      </p:sp>
    </p:spTree>
    <p:extLst>
      <p:ext uri="{BB962C8B-B14F-4D97-AF65-F5344CB8AC3E}">
        <p14:creationId xmlns:p14="http://schemas.microsoft.com/office/powerpoint/2010/main" val="374047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disabled-world.com/health/cardiovascula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D559-2195-4438-A97B-56437A492DFA}"/>
              </a:ext>
            </a:extLst>
          </p:cNvPr>
          <p:cNvSpPr>
            <a:spLocks noGrp="1"/>
          </p:cNvSpPr>
          <p:nvPr>
            <p:ph type="ctrTitle"/>
          </p:nvPr>
        </p:nvSpPr>
        <p:spPr>
          <a:xfrm>
            <a:off x="1524000" y="1603130"/>
            <a:ext cx="9144000" cy="2387600"/>
          </a:xfrm>
        </p:spPr>
        <p:txBody>
          <a:bodyPr>
            <a:normAutofit fontScale="90000"/>
          </a:bodyPr>
          <a:lstStyle/>
          <a:p>
            <a:r>
              <a:rPr lang="en-US" b="1" dirty="0">
                <a:solidFill>
                  <a:srgbClr val="FF0000"/>
                </a:solidFill>
              </a:rPr>
              <a:t>EATING HABITS - PART I</a:t>
            </a:r>
            <a:br>
              <a:rPr lang="en-US" b="1" dirty="0">
                <a:solidFill>
                  <a:srgbClr val="FF0000"/>
                </a:solidFill>
              </a:rPr>
            </a:br>
            <a:r>
              <a:rPr lang="en-US" b="1" dirty="0">
                <a:solidFill>
                  <a:srgbClr val="FF0000"/>
                </a:solidFill>
              </a:rPr>
              <a:t>SKIPPING BREAKFAST AND JUNK FOOD CONSUMPTION</a:t>
            </a:r>
            <a:endParaRPr lang="en-IN" b="1" dirty="0">
              <a:solidFill>
                <a:srgbClr val="FF0000"/>
              </a:solidFill>
            </a:endParaRPr>
          </a:p>
        </p:txBody>
      </p:sp>
      <p:pic>
        <p:nvPicPr>
          <p:cNvPr id="5" name="Picture 4">
            <a:extLst>
              <a:ext uri="{FF2B5EF4-FFF2-40B4-BE49-F238E27FC236}">
                <a16:creationId xmlns:a16="http://schemas.microsoft.com/office/drawing/2014/main" id="{5757657F-41A6-4B30-AE42-32C4F2D9D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5" y="4514275"/>
            <a:ext cx="3506771" cy="2340770"/>
          </a:xfrm>
          <a:prstGeom prst="rect">
            <a:avLst/>
          </a:prstGeom>
        </p:spPr>
      </p:pic>
      <p:pic>
        <p:nvPicPr>
          <p:cNvPr id="7" name="Picture 6">
            <a:extLst>
              <a:ext uri="{FF2B5EF4-FFF2-40B4-BE49-F238E27FC236}">
                <a16:creationId xmlns:a16="http://schemas.microsoft.com/office/drawing/2014/main" id="{CC843D2B-037B-4D37-B4F1-3C1791CAE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0495" y="4475239"/>
            <a:ext cx="3401505" cy="2343725"/>
          </a:xfrm>
          <a:prstGeom prst="rect">
            <a:avLst/>
          </a:prstGeom>
        </p:spPr>
      </p:pic>
      <p:pic>
        <p:nvPicPr>
          <p:cNvPr id="9" name="Picture 8">
            <a:extLst>
              <a:ext uri="{FF2B5EF4-FFF2-40B4-BE49-F238E27FC236}">
                <a16:creationId xmlns:a16="http://schemas.microsoft.com/office/drawing/2014/main" id="{4F84AB01-7AF1-42E8-9A66-3F5EE8245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8944" y="4475239"/>
            <a:ext cx="5103043" cy="2418842"/>
          </a:xfrm>
          <a:prstGeom prst="rect">
            <a:avLst/>
          </a:prstGeom>
        </p:spPr>
      </p:pic>
      <p:sp>
        <p:nvSpPr>
          <p:cNvPr id="8" name="TextBox 7">
            <a:extLst>
              <a:ext uri="{FF2B5EF4-FFF2-40B4-BE49-F238E27FC236}">
                <a16:creationId xmlns:a16="http://schemas.microsoft.com/office/drawing/2014/main" id="{74D80182-C455-4F3F-B839-5F0C4CC683FF}"/>
              </a:ext>
            </a:extLst>
          </p:cNvPr>
          <p:cNvSpPr txBox="1"/>
          <p:nvPr/>
        </p:nvSpPr>
        <p:spPr>
          <a:xfrm>
            <a:off x="3820211" y="529878"/>
            <a:ext cx="4795888" cy="954107"/>
          </a:xfrm>
          <a:prstGeom prst="rect">
            <a:avLst/>
          </a:prstGeom>
          <a:noFill/>
        </p:spPr>
        <p:txBody>
          <a:bodyPr wrap="square">
            <a:spAutoFit/>
          </a:bodyPr>
          <a:lstStyle/>
          <a:p>
            <a:pPr algn="ctr"/>
            <a:r>
              <a:rPr lang="en-US" sz="2800" b="1" i="1" dirty="0">
                <a:solidFill>
                  <a:srgbClr val="00B050"/>
                </a:solidFill>
                <a:latin typeface="Arial" pitchFamily="34" charset="0"/>
                <a:ea typeface="Times New Roman" pitchFamily="18" charset="0"/>
                <a:cs typeface="Arial" pitchFamily="34" charset="0"/>
              </a:rPr>
              <a:t>HEALTH AND LIFESTYLE</a:t>
            </a:r>
          </a:p>
          <a:p>
            <a:pPr algn="ctr"/>
            <a:r>
              <a:rPr lang="en-US" sz="2800" b="1" i="1" dirty="0">
                <a:solidFill>
                  <a:srgbClr val="00B050"/>
                </a:solidFill>
                <a:latin typeface="Arial" pitchFamily="34" charset="0"/>
                <a:cs typeface="Arial" pitchFamily="34" charset="0"/>
              </a:rPr>
              <a:t>Class - 10</a:t>
            </a:r>
            <a:endParaRPr lang="en-IN" sz="2800" i="1" dirty="0"/>
          </a:p>
        </p:txBody>
      </p:sp>
    </p:spTree>
    <p:extLst>
      <p:ext uri="{BB962C8B-B14F-4D97-AF65-F5344CB8AC3E}">
        <p14:creationId xmlns:p14="http://schemas.microsoft.com/office/powerpoint/2010/main" val="131675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1524000" y="-76200"/>
            <a:ext cx="9144000" cy="71096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400" b="1" dirty="0">
                <a:solidFill>
                  <a:srgbClr val="000000"/>
                </a:solidFill>
                <a:latin typeface="Arial" pitchFamily="34" charset="0"/>
                <a:ea typeface="Times New Roman" pitchFamily="18" charset="0"/>
                <a:cs typeface="Arial" pitchFamily="34" charset="0"/>
              </a:rPr>
              <a:t>Fast Food and the Risk of Illness and Disease</a:t>
            </a:r>
          </a:p>
          <a:p>
            <a:pPr algn="just" fontAlgn="base">
              <a:spcBef>
                <a:spcPct val="0"/>
              </a:spcBef>
              <a:spcAft>
                <a:spcPct val="0"/>
              </a:spcAft>
            </a:pPr>
            <a:endParaRPr lang="en-US" sz="2400" b="1" dirty="0">
              <a:solidFill>
                <a:srgbClr val="000000"/>
              </a:solidFill>
              <a:latin typeface="Arial" pitchFamily="34" charset="0"/>
              <a:ea typeface="Times New Roman" pitchFamily="18" charset="0"/>
              <a:cs typeface="Arial" pitchFamily="34" charset="0"/>
            </a:endParaRPr>
          </a:p>
          <a:p>
            <a:pPr algn="just" eaLnBrk="0" fontAlgn="base" hangingPunct="0">
              <a:spcBef>
                <a:spcPct val="0"/>
              </a:spcBef>
              <a:spcAft>
                <a:spcPct val="0"/>
              </a:spcAft>
            </a:pPr>
            <a:r>
              <a:rPr lang="en-US" sz="2400" dirty="0">
                <a:solidFill>
                  <a:srgbClr val="000000"/>
                </a:solidFill>
                <a:latin typeface="Arial" pitchFamily="34" charset="0"/>
                <a:ea typeface="Times New Roman" pitchFamily="18" charset="0"/>
                <a:cs typeface="Arial" pitchFamily="34" charset="0"/>
              </a:rPr>
              <a:t>Eating fast foods has been linked to a number of different health conditions.</a:t>
            </a:r>
          </a:p>
          <a:p>
            <a:pPr algn="just" eaLnBrk="0" fontAlgn="base" hangingPunct="0">
              <a:spcBef>
                <a:spcPct val="0"/>
              </a:spcBef>
              <a:spcAft>
                <a:spcPct val="0"/>
              </a:spcAft>
            </a:pPr>
            <a:r>
              <a:rPr lang="en-US" sz="2400" dirty="0">
                <a:solidFill>
                  <a:srgbClr val="000000"/>
                </a:solidFill>
                <a:latin typeface="Arial" pitchFamily="34" charset="0"/>
                <a:ea typeface="Times New Roman" pitchFamily="18" charset="0"/>
                <a:cs typeface="Arial" pitchFamily="34" charset="0"/>
              </a:rPr>
              <a:t>Some of these conditions may lead to permanent disability or even death.</a:t>
            </a:r>
          </a:p>
          <a:p>
            <a:pPr algn="just" eaLnBrk="0" fontAlgn="base" hangingPunct="0">
              <a:spcBef>
                <a:spcPct val="0"/>
              </a:spcBef>
              <a:spcAft>
                <a:spcPct val="0"/>
              </a:spcAft>
            </a:pPr>
            <a:endParaRPr lang="en-US" sz="2400" dirty="0">
              <a:solidFill>
                <a:srgbClr val="000000"/>
              </a:solidFill>
              <a:latin typeface="Arial" pitchFamily="34" charset="0"/>
              <a:ea typeface="Times New Roman" pitchFamily="18" charset="0"/>
              <a:cs typeface="Arial" pitchFamily="34" charset="0"/>
            </a:endParaRPr>
          </a:p>
          <a:p>
            <a:pPr algn="just" eaLnBrk="0" fontAlgn="base" hangingPunct="0">
              <a:spcBef>
                <a:spcPct val="0"/>
              </a:spcBef>
              <a:spcAft>
                <a:spcPct val="0"/>
              </a:spcAft>
            </a:pPr>
            <a:r>
              <a:rPr lang="en-US" sz="2400" dirty="0">
                <a:solidFill>
                  <a:srgbClr val="000000"/>
                </a:solidFill>
                <a:latin typeface="Arial" pitchFamily="34" charset="0"/>
                <a:ea typeface="Times New Roman" pitchFamily="18" charset="0"/>
                <a:cs typeface="Arial" pitchFamily="34" charset="0"/>
              </a:rPr>
              <a:t>It is important for people to be aware of the risks of illness and disease related to the consistent consumption of fast foods. The health conditions linked to fast food consumption include the following:</a:t>
            </a:r>
            <a:endParaRPr lang="en-US" sz="2400" dirty="0">
              <a:latin typeface="Arial" pitchFamily="34" charset="0"/>
              <a:ea typeface="Times New Roman" pitchFamily="18" charset="0"/>
            </a:endParaRPr>
          </a:p>
          <a:p>
            <a:pPr algn="just" eaLnBrk="0" fontAlgn="base" hangingPunct="0">
              <a:spcBef>
                <a:spcPct val="0"/>
              </a:spcBef>
              <a:spcAft>
                <a:spcPct val="0"/>
              </a:spcAft>
            </a:pPr>
            <a:endParaRPr lang="en-US" sz="2400" b="1" dirty="0">
              <a:solidFill>
                <a:srgbClr val="000000"/>
              </a:solidFill>
              <a:latin typeface="Arial" pitchFamily="34" charset="0"/>
              <a:ea typeface="Times New Roman" pitchFamily="18" charset="0"/>
              <a:cs typeface="Arial" pitchFamily="34" charset="0"/>
            </a:endParaRPr>
          </a:p>
          <a:p>
            <a:pPr algn="just" eaLnBrk="0" fontAlgn="base" hangingPunct="0">
              <a:spcBef>
                <a:spcPct val="0"/>
              </a:spcBef>
              <a:spcAft>
                <a:spcPct val="0"/>
              </a:spcAft>
            </a:pPr>
            <a:r>
              <a:rPr lang="en-US" sz="2400" b="1" dirty="0">
                <a:solidFill>
                  <a:srgbClr val="000000"/>
                </a:solidFill>
                <a:latin typeface="Arial" pitchFamily="34" charset="0"/>
                <a:ea typeface="Times New Roman" pitchFamily="18" charset="0"/>
                <a:cs typeface="Arial" pitchFamily="34" charset="0"/>
              </a:rPr>
              <a:t>Stroke:</a:t>
            </a:r>
            <a:r>
              <a:rPr lang="en-US" sz="2400" dirty="0">
                <a:solidFill>
                  <a:srgbClr val="000000"/>
                </a:solidFill>
                <a:latin typeface="Arial" pitchFamily="34" charset="0"/>
                <a:ea typeface="Times New Roman" pitchFamily="18" charset="0"/>
                <a:cs typeface="Arial" pitchFamily="34" charset="0"/>
              </a:rPr>
              <a:t> A diet of fast foods many times leads to high blood pressure which, in turn, is a leading risk factor for stroke.</a:t>
            </a:r>
          </a:p>
          <a:p>
            <a:pPr algn="just" eaLnBrk="0" fontAlgn="base" hangingPunct="0">
              <a:spcBef>
                <a:spcPct val="0"/>
              </a:spcBef>
              <a:spcAft>
                <a:spcPct val="0"/>
              </a:spcAft>
            </a:pPr>
            <a:endParaRPr lang="en-US" sz="2400" dirty="0">
              <a:solidFill>
                <a:srgbClr val="000000"/>
              </a:solidFill>
              <a:latin typeface="Arial" pitchFamily="34" charset="0"/>
              <a:ea typeface="Times New Roman" pitchFamily="18" charset="0"/>
              <a:cs typeface="Arial" pitchFamily="34" charset="0"/>
            </a:endParaRPr>
          </a:p>
          <a:p>
            <a:pPr algn="just" eaLnBrk="0" fontAlgn="base" hangingPunct="0">
              <a:spcBef>
                <a:spcPct val="0"/>
              </a:spcBef>
              <a:spcAft>
                <a:spcPct val="0"/>
              </a:spcAft>
            </a:pPr>
            <a:r>
              <a:rPr lang="en-US" sz="2400" b="1" dirty="0">
                <a:solidFill>
                  <a:srgbClr val="000000"/>
                </a:solidFill>
                <a:latin typeface="Arial" pitchFamily="34" charset="0"/>
                <a:ea typeface="Times New Roman" pitchFamily="18" charset="0"/>
                <a:cs typeface="Arial" pitchFamily="34" charset="0"/>
              </a:rPr>
              <a:t>Obesity:</a:t>
            </a:r>
            <a:r>
              <a:rPr lang="en-US" sz="2400" dirty="0">
                <a:solidFill>
                  <a:srgbClr val="000000"/>
                </a:solidFill>
                <a:latin typeface="Arial" pitchFamily="34" charset="0"/>
                <a:ea typeface="Times New Roman" pitchFamily="18" charset="0"/>
                <a:cs typeface="Arial" pitchFamily="34" charset="0"/>
              </a:rPr>
              <a:t> The NIH also states that consuming fast food can lead to obesity. One study discovered that a person who eats fast food at least twice a week will gain at least ten extra pounds.</a:t>
            </a:r>
            <a:endParaRPr lang="en-US" sz="2400" dirty="0">
              <a:latin typeface="Arial" pitchFamily="34" charset="0"/>
              <a:ea typeface="Times New Roman" pitchFamily="18" charset="0"/>
            </a:endParaRPr>
          </a:p>
          <a:p>
            <a:pPr algn="just" eaLnBrk="0" fontAlgn="base" hangingPunct="0">
              <a:spcBef>
                <a:spcPct val="0"/>
              </a:spcBef>
              <a:spcAft>
                <a:spcPct val="0"/>
              </a:spcAft>
            </a:pPr>
            <a:endParaRPr lang="en-US" sz="2400" dirty="0">
              <a:latin typeface="Arial" pitchFamily="34" charset="0"/>
              <a:ea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9653"/>
            <a:ext cx="9144000" cy="6928628"/>
          </a:xfrm>
          <a:prstGeom prst="rect">
            <a:avLst/>
          </a:prstGeom>
        </p:spPr>
        <p:txBody>
          <a:bodyPr wrap="square">
            <a:spAutoFit/>
          </a:bodyPr>
          <a:lstStyle/>
          <a:p>
            <a:pPr lvl="0" algn="just" eaLnBrk="0" fontAlgn="base" hangingPunct="0">
              <a:lnSpc>
                <a:spcPct val="150000"/>
              </a:lnSpc>
              <a:spcBef>
                <a:spcPct val="0"/>
              </a:spcBef>
              <a:spcAft>
                <a:spcPct val="0"/>
              </a:spcAft>
            </a:pPr>
            <a:r>
              <a:rPr lang="en-US" sz="2300" b="1" dirty="0">
                <a:solidFill>
                  <a:srgbClr val="000000"/>
                </a:solidFill>
                <a:latin typeface="Arial" pitchFamily="34" charset="0"/>
                <a:ea typeface="Times New Roman" pitchFamily="18" charset="0"/>
                <a:cs typeface="Arial" pitchFamily="34" charset="0"/>
              </a:rPr>
              <a:t>Type 2 Diabetes:</a:t>
            </a:r>
            <a:r>
              <a:rPr lang="en-US" sz="2300" dirty="0">
                <a:solidFill>
                  <a:srgbClr val="000000"/>
                </a:solidFill>
                <a:latin typeface="Arial" pitchFamily="34" charset="0"/>
                <a:ea typeface="Times New Roman" pitchFamily="18" charset="0"/>
                <a:cs typeface="Arial" pitchFamily="34" charset="0"/>
              </a:rPr>
              <a:t> The National Institutes of Health (NIH) states that fast food consumption is strongly associated with insulin resistance, something that greatly increases a person's risk of developing type 2 diabetes.</a:t>
            </a:r>
          </a:p>
          <a:p>
            <a:pPr lvl="0" algn="just" eaLnBrk="0" fontAlgn="base" hangingPunct="0">
              <a:lnSpc>
                <a:spcPct val="150000"/>
              </a:lnSpc>
              <a:spcBef>
                <a:spcPct val="0"/>
              </a:spcBef>
              <a:spcAft>
                <a:spcPct val="0"/>
              </a:spcAft>
            </a:pPr>
            <a:r>
              <a:rPr lang="en-US" sz="2300" b="1" dirty="0">
                <a:solidFill>
                  <a:srgbClr val="000000"/>
                </a:solidFill>
                <a:latin typeface="Arial" pitchFamily="34" charset="0"/>
                <a:ea typeface="Times New Roman" pitchFamily="18" charset="0"/>
                <a:cs typeface="Arial" pitchFamily="34" charset="0"/>
              </a:rPr>
              <a:t>Cardiovascular Disease:</a:t>
            </a:r>
            <a:r>
              <a:rPr lang="en-US" sz="2300" dirty="0">
                <a:solidFill>
                  <a:srgbClr val="000000"/>
                </a:solidFill>
                <a:latin typeface="Arial" pitchFamily="34" charset="0"/>
                <a:ea typeface="Times New Roman" pitchFamily="18" charset="0"/>
                <a:cs typeface="Arial" pitchFamily="34" charset="0"/>
              </a:rPr>
              <a:t> Eating an unhealthy diet filled with fast foods is a leading contributor to </a:t>
            </a:r>
            <a:r>
              <a:rPr lang="en-US" sz="2300" dirty="0">
                <a:solidFill>
                  <a:srgbClr val="000000"/>
                </a:solidFill>
                <a:latin typeface="Arial" pitchFamily="34" charset="0"/>
                <a:ea typeface="Times New Roman" pitchFamily="18" charset="0"/>
                <a:cs typeface="Arial" pitchFamily="34" charset="0"/>
                <a:hlinkClick r:id="rId2" tooltip="Cardiovascular Disease Information"/>
              </a:rPr>
              <a:t>cardiovascular disease</a:t>
            </a:r>
            <a:r>
              <a:rPr lang="en-US" sz="2300" dirty="0">
                <a:solidFill>
                  <a:srgbClr val="000000"/>
                </a:solidFill>
                <a:latin typeface="Arial" pitchFamily="34" charset="0"/>
                <a:ea typeface="Times New Roman" pitchFamily="18" charset="0"/>
                <a:cs typeface="Arial" pitchFamily="34" charset="0"/>
              </a:rPr>
              <a:t>. The condition is caused by the buildup of plaque in a person's arteries and might lead to heart failure.</a:t>
            </a:r>
          </a:p>
          <a:p>
            <a:pPr lvl="0" algn="just" eaLnBrk="0" fontAlgn="base" hangingPunct="0">
              <a:lnSpc>
                <a:spcPct val="150000"/>
              </a:lnSpc>
              <a:spcBef>
                <a:spcPct val="0"/>
              </a:spcBef>
              <a:spcAft>
                <a:spcPct val="0"/>
              </a:spcAft>
            </a:pPr>
            <a:r>
              <a:rPr lang="en-US" sz="2300" b="1" dirty="0">
                <a:solidFill>
                  <a:srgbClr val="000000"/>
                </a:solidFill>
                <a:latin typeface="Arial" pitchFamily="34" charset="0"/>
                <a:ea typeface="Times New Roman" pitchFamily="18" charset="0"/>
                <a:cs typeface="Arial" pitchFamily="34" charset="0"/>
              </a:rPr>
              <a:t>Cancer:</a:t>
            </a:r>
            <a:r>
              <a:rPr lang="en-US" sz="2300" dirty="0">
                <a:solidFill>
                  <a:srgbClr val="000000"/>
                </a:solidFill>
                <a:latin typeface="Arial" pitchFamily="34" charset="0"/>
                <a:ea typeface="Times New Roman" pitchFamily="18" charset="0"/>
                <a:cs typeface="Arial" pitchFamily="34" charset="0"/>
              </a:rPr>
              <a:t> According to Corporate Accountability Internat</a:t>
            </a:r>
            <a:r>
              <a:rPr lang="en-US" sz="2300" dirty="0">
                <a:latin typeface="Arial" pitchFamily="34" charset="0"/>
                <a:ea typeface="Times New Roman" pitchFamily="18" charset="0"/>
                <a:cs typeface="Arial" pitchFamily="34" charset="0"/>
              </a:rPr>
              <a:t>ional, one-third of cancers are related to poor diet, such as the kind of diet to be found through consuming fast foods. This is many times paired with the fact that obesity is closely linked with cancers of the kidney, colon, as well as esophagus.</a:t>
            </a:r>
            <a:endParaRPr lang="en-US" sz="2300" dirty="0">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1447801" y="0"/>
            <a:ext cx="9332619" cy="168584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ctr" fontAlgn="base">
              <a:lnSpc>
                <a:spcPct val="150000"/>
              </a:lnSpc>
              <a:spcBef>
                <a:spcPct val="0"/>
              </a:spcBef>
              <a:spcAft>
                <a:spcPct val="0"/>
              </a:spcAft>
            </a:pPr>
            <a:r>
              <a:rPr lang="en-US" sz="2400" b="1" dirty="0">
                <a:solidFill>
                  <a:srgbClr val="00B050"/>
                </a:solidFill>
                <a:latin typeface="Arial" pitchFamily="34" charset="0"/>
                <a:ea typeface="Times New Roman" pitchFamily="18" charset="0"/>
                <a:cs typeface="Arial" pitchFamily="34" charset="0"/>
              </a:rPr>
              <a:t>Breakfast is the most important meal of the day.</a:t>
            </a:r>
          </a:p>
          <a:p>
            <a:pPr algn="ctr" fontAlgn="base">
              <a:lnSpc>
                <a:spcPct val="150000"/>
              </a:lnSpc>
              <a:spcBef>
                <a:spcPct val="0"/>
              </a:spcBef>
              <a:spcAft>
                <a:spcPct val="0"/>
              </a:spcAft>
            </a:pPr>
            <a:r>
              <a:rPr lang="en-US" sz="2400" b="1" dirty="0">
                <a:solidFill>
                  <a:srgbClr val="00B050"/>
                </a:solidFill>
                <a:latin typeface="Arial" pitchFamily="34" charset="0"/>
                <a:ea typeface="Times New Roman" pitchFamily="18" charset="0"/>
                <a:cs typeface="Arial" pitchFamily="34" charset="0"/>
              </a:rPr>
              <a:t>The side effects of not eating breakfast negatively </a:t>
            </a:r>
          </a:p>
          <a:p>
            <a:pPr algn="ctr" fontAlgn="base">
              <a:lnSpc>
                <a:spcPct val="150000"/>
              </a:lnSpc>
              <a:spcBef>
                <a:spcPct val="0"/>
              </a:spcBef>
              <a:spcAft>
                <a:spcPct val="0"/>
              </a:spcAft>
            </a:pPr>
            <a:r>
              <a:rPr lang="en-US" sz="2400" b="1" dirty="0">
                <a:solidFill>
                  <a:srgbClr val="00B050"/>
                </a:solidFill>
                <a:latin typeface="Arial" pitchFamily="34" charset="0"/>
                <a:ea typeface="Times New Roman" pitchFamily="18" charset="0"/>
                <a:cs typeface="Arial" pitchFamily="34" charset="0"/>
              </a:rPr>
              <a:t>impact weight, hormonal health, memory, cognition and mood.</a:t>
            </a:r>
            <a:endParaRPr lang="en-US" sz="2400" b="1" dirty="0">
              <a:solidFill>
                <a:srgbClr val="00B050"/>
              </a:solidFill>
              <a:latin typeface="Arial" pitchFamily="34" charset="0"/>
            </a:endParaRPr>
          </a:p>
        </p:txBody>
      </p:sp>
      <p:pic>
        <p:nvPicPr>
          <p:cNvPr id="44035" name="Picture 3" descr="http://4.bp.blogspot.com/-B3ZtSgzJJTk/T0Rvn_whrvI/AAAAAAAAAPI/iHtOxgH6cv4/s1600/teen-late-for-school-rex.jpg"/>
          <p:cNvPicPr>
            <a:picLocks noChangeAspect="1" noChangeArrowheads="1"/>
          </p:cNvPicPr>
          <p:nvPr/>
        </p:nvPicPr>
        <p:blipFill>
          <a:blip r:embed="rId2"/>
          <a:srcRect/>
          <a:stretch>
            <a:fillRect/>
          </a:stretch>
        </p:blipFill>
        <p:spPr bwMode="auto">
          <a:xfrm>
            <a:off x="1524001" y="1752600"/>
            <a:ext cx="4003893" cy="2667000"/>
          </a:xfrm>
          <a:prstGeom prst="rect">
            <a:avLst/>
          </a:prstGeom>
          <a:noFill/>
        </p:spPr>
      </p:pic>
      <p:sp>
        <p:nvSpPr>
          <p:cNvPr id="5" name="Rectangle 4"/>
          <p:cNvSpPr/>
          <p:nvPr/>
        </p:nvSpPr>
        <p:spPr>
          <a:xfrm>
            <a:off x="5638800" y="1752600"/>
            <a:ext cx="5029200" cy="5016758"/>
          </a:xfrm>
          <a:prstGeom prst="rect">
            <a:avLst/>
          </a:prstGeom>
        </p:spPr>
        <p:txBody>
          <a:bodyPr wrap="square">
            <a:spAutoFit/>
          </a:bodyPr>
          <a:lstStyle/>
          <a:p>
            <a:r>
              <a:rPr lang="en-US" sz="2000" dirty="0"/>
              <a:t>While skipping breakfast may be common, it's both a bad habit and a significant health risk. That's because eight to 10 hours after a meal, your body begins losing energy. </a:t>
            </a:r>
          </a:p>
          <a:p>
            <a:endParaRPr lang="en-US" sz="2000" dirty="0"/>
          </a:p>
          <a:p>
            <a:r>
              <a:rPr lang="en-US" sz="2000" dirty="0"/>
              <a:t>Starvation mode kicks in and your body begins switching over to survival mechanisms. That means it begins pulling fuel from fat cells and sending it to the liver to be converted into energy.</a:t>
            </a:r>
          </a:p>
          <a:p>
            <a:endParaRPr lang="en-US" sz="2000" dirty="0"/>
          </a:p>
          <a:p>
            <a:r>
              <a:rPr lang="en-US" sz="2000" dirty="0"/>
              <a:t>This may sound good on the surface, but it's actually an inefficient process that slows down your overall metabolism, leads to poor regulation of blood sugar and thus can increase your risk for diabetes.</a:t>
            </a:r>
          </a:p>
        </p:txBody>
      </p:sp>
      <p:pic>
        <p:nvPicPr>
          <p:cNvPr id="44039" name="Picture 7" descr="https://encrypted-tbn0.gstatic.com/images?q=tbn:ANd9GcQJGnw0Up9DsMhOmSVUSWMSmSX968u6NdMQroZSq7cQDeWzxxmvBg"/>
          <p:cNvPicPr>
            <a:picLocks noChangeAspect="1" noChangeArrowheads="1"/>
          </p:cNvPicPr>
          <p:nvPr/>
        </p:nvPicPr>
        <p:blipFill>
          <a:blip r:embed="rId3"/>
          <a:srcRect/>
          <a:stretch>
            <a:fillRect/>
          </a:stretch>
        </p:blipFill>
        <p:spPr bwMode="auto">
          <a:xfrm>
            <a:off x="2438400" y="4419600"/>
            <a:ext cx="2438400" cy="2438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chatinb4531.files.wordpress.com/2010/10/breakfast_graph.jpg"/>
          <p:cNvPicPr>
            <a:picLocks noChangeAspect="1" noChangeArrowheads="1"/>
          </p:cNvPicPr>
          <p:nvPr/>
        </p:nvPicPr>
        <p:blipFill>
          <a:blip r:embed="rId2"/>
          <a:srcRect/>
          <a:stretch>
            <a:fillRect/>
          </a:stretch>
        </p:blipFill>
        <p:spPr bwMode="auto">
          <a:xfrm>
            <a:off x="1524001" y="685800"/>
            <a:ext cx="9106289" cy="5486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http://www.bestofhealth.com/np/Previous/Sep03/Images/breakhd.gif"/>
          <p:cNvPicPr>
            <a:picLocks noChangeAspect="1" noChangeArrowheads="1"/>
          </p:cNvPicPr>
          <p:nvPr/>
        </p:nvPicPr>
        <p:blipFill>
          <a:blip r:embed="rId2"/>
          <a:srcRect r="9652"/>
          <a:stretch>
            <a:fillRect/>
          </a:stretch>
        </p:blipFill>
        <p:spPr bwMode="auto">
          <a:xfrm>
            <a:off x="1524000" y="0"/>
            <a:ext cx="5334000" cy="6858000"/>
          </a:xfrm>
          <a:prstGeom prst="rect">
            <a:avLst/>
          </a:prstGeom>
          <a:noFill/>
        </p:spPr>
      </p:pic>
      <p:pic>
        <p:nvPicPr>
          <p:cNvPr id="52226" name="Picture 2" descr="http://www.boldsky.com/img/2012/11/27-anorexia.jpg"/>
          <p:cNvPicPr>
            <a:picLocks noChangeAspect="1" noChangeArrowheads="1"/>
          </p:cNvPicPr>
          <p:nvPr/>
        </p:nvPicPr>
        <p:blipFill>
          <a:blip r:embed="rId3"/>
          <a:srcRect l="16071" r="25000"/>
          <a:stretch>
            <a:fillRect/>
          </a:stretch>
        </p:blipFill>
        <p:spPr bwMode="auto">
          <a:xfrm>
            <a:off x="6858001" y="990600"/>
            <a:ext cx="3712029" cy="4724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754143" y="184666"/>
            <a:ext cx="10256363" cy="74789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b="1" dirty="0">
                <a:solidFill>
                  <a:srgbClr val="FF0000"/>
                </a:solidFill>
                <a:latin typeface="Arial" pitchFamily="34" charset="0"/>
              </a:rPr>
              <a:t>COMPLICATIONS OF SKIPPING BREAKFAST</a:t>
            </a:r>
          </a:p>
          <a:p>
            <a:pPr algn="just" fontAlgn="base">
              <a:spcBef>
                <a:spcPct val="0"/>
              </a:spcBef>
              <a:spcAft>
                <a:spcPct val="0"/>
              </a:spcAft>
            </a:pPr>
            <a:r>
              <a:rPr lang="en-US" sz="2400" dirty="0">
                <a:latin typeface="Arial" pitchFamily="34" charset="0"/>
              </a:rPr>
              <a:t> </a:t>
            </a:r>
          </a:p>
          <a:p>
            <a:pPr algn="just" fontAlgn="base">
              <a:spcBef>
                <a:spcPct val="0"/>
              </a:spcBef>
              <a:spcAft>
                <a:spcPct val="0"/>
              </a:spcAft>
            </a:pPr>
            <a:r>
              <a:rPr lang="en-US" sz="2400" b="1" dirty="0">
                <a:solidFill>
                  <a:srgbClr val="00B050"/>
                </a:solidFill>
                <a:latin typeface="Arial" pitchFamily="34" charset="0"/>
              </a:rPr>
              <a:t>Headaches and fatigue</a:t>
            </a:r>
            <a:r>
              <a:rPr lang="en-US" sz="2400" b="1" dirty="0">
                <a:solidFill>
                  <a:srgbClr val="229F73"/>
                </a:solidFill>
                <a:latin typeface="Arial" pitchFamily="34" charset="0"/>
              </a:rPr>
              <a:t>. </a:t>
            </a:r>
            <a:r>
              <a:rPr lang="en-US" sz="2400" dirty="0">
                <a:latin typeface="Arial" pitchFamily="34" charset="0"/>
              </a:rPr>
              <a:t>In a surprising number of cases, patients with chronic headaches and fatigue got rid of both problems once they  began eating breakfast. Try eating a light, nutritious morning meal for a week or  two before you invest in more headache medicine.</a:t>
            </a:r>
          </a:p>
          <a:p>
            <a:pPr algn="just" fontAlgn="base">
              <a:spcBef>
                <a:spcPct val="0"/>
              </a:spcBef>
              <a:spcAft>
                <a:spcPct val="0"/>
              </a:spcAft>
            </a:pPr>
            <a:r>
              <a:rPr lang="en-US" sz="2400" dirty="0">
                <a:latin typeface="Arial" pitchFamily="34" charset="0"/>
              </a:rPr>
              <a:t>   </a:t>
            </a:r>
          </a:p>
          <a:p>
            <a:pPr algn="just" fontAlgn="base">
              <a:spcBef>
                <a:spcPct val="0"/>
              </a:spcBef>
              <a:spcAft>
                <a:spcPct val="0"/>
              </a:spcAft>
            </a:pPr>
            <a:r>
              <a:rPr lang="en-US" sz="2400" b="1" dirty="0">
                <a:solidFill>
                  <a:srgbClr val="00B050"/>
                </a:solidFill>
                <a:latin typeface="Arial" pitchFamily="34" charset="0"/>
              </a:rPr>
              <a:t>Fuzzy thinking</a:t>
            </a:r>
            <a:r>
              <a:rPr lang="en-US" sz="2400" b="1" dirty="0">
                <a:solidFill>
                  <a:srgbClr val="229F73"/>
                </a:solidFill>
                <a:latin typeface="Arial" pitchFamily="34" charset="0"/>
              </a:rPr>
              <a:t>. </a:t>
            </a:r>
            <a:r>
              <a:rPr lang="en-US" sz="2400" dirty="0">
                <a:latin typeface="Arial" pitchFamily="34" charset="0"/>
              </a:rPr>
              <a:t>Without fuel, you're asking your brain to perform without  an optimum amount of glucose. You can get through the day, but you won't have  the level of cognitive performance and reasoning skills that you would if you ate a  proper breakfast. Try eating breakfast regularly before you automatically assume </a:t>
            </a:r>
          </a:p>
          <a:p>
            <a:pPr algn="just" fontAlgn="base">
              <a:spcBef>
                <a:spcPct val="0"/>
              </a:spcBef>
              <a:spcAft>
                <a:spcPct val="0"/>
              </a:spcAft>
            </a:pPr>
            <a:r>
              <a:rPr lang="en-US" sz="2400" dirty="0">
                <a:latin typeface="Arial" pitchFamily="34" charset="0"/>
              </a:rPr>
              <a:t>you're not a morning person.</a:t>
            </a:r>
          </a:p>
          <a:p>
            <a:pPr algn="just" fontAlgn="base">
              <a:spcBef>
                <a:spcPct val="0"/>
              </a:spcBef>
              <a:spcAft>
                <a:spcPct val="0"/>
              </a:spcAft>
            </a:pPr>
            <a:endParaRPr lang="en-US" sz="2400" dirty="0">
              <a:latin typeface="Arial" pitchFamily="34" charset="0"/>
            </a:endParaRPr>
          </a:p>
          <a:p>
            <a:pPr algn="just" fontAlgn="base">
              <a:spcBef>
                <a:spcPct val="0"/>
              </a:spcBef>
              <a:spcAft>
                <a:spcPct val="0"/>
              </a:spcAft>
            </a:pPr>
            <a:r>
              <a:rPr lang="en-US" sz="2400" b="1" dirty="0">
                <a:solidFill>
                  <a:srgbClr val="00B050"/>
                </a:solidFill>
                <a:latin typeface="Arial" pitchFamily="34" charset="0"/>
              </a:rPr>
              <a:t>Nutritional shortcomings</a:t>
            </a:r>
            <a:r>
              <a:rPr lang="en-US" sz="2400" b="1" dirty="0">
                <a:solidFill>
                  <a:srgbClr val="229F73"/>
                </a:solidFill>
                <a:latin typeface="Arial" pitchFamily="34" charset="0"/>
              </a:rPr>
              <a:t>. </a:t>
            </a:r>
            <a:r>
              <a:rPr lang="en-US" sz="2400" dirty="0">
                <a:latin typeface="Arial" pitchFamily="34" charset="0"/>
              </a:rPr>
              <a:t>People who routinely skip breakfast are often lacking in many vitamins and minerals, as well as protein and complex carbohydrates.</a:t>
            </a:r>
          </a:p>
          <a:p>
            <a:pPr algn="just" fontAlgn="base">
              <a:spcBef>
                <a:spcPct val="0"/>
              </a:spcBef>
              <a:spcAft>
                <a:spcPct val="0"/>
              </a:spcAft>
            </a:pPr>
            <a:endParaRPr lang="en-US" sz="2400" dirty="0">
              <a:latin typeface="Arial" pitchFamily="34" charset="0"/>
            </a:endParaRPr>
          </a:p>
          <a:p>
            <a:pPr algn="just" fontAlgn="base">
              <a:spcBef>
                <a:spcPct val="0"/>
              </a:spcBef>
              <a:spcAft>
                <a:spcPct val="0"/>
              </a:spcAft>
            </a:pPr>
            <a:br>
              <a:rPr lang="en-US" sz="2400" dirty="0">
                <a:latin typeface="Arial" pitchFamily="34" charset="0"/>
              </a:rPr>
            </a:br>
            <a:endParaRPr lang="en-US" sz="2400" dirty="0">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5270" y="243512"/>
            <a:ext cx="9144000" cy="6370975"/>
          </a:xfrm>
          <a:prstGeom prst="rect">
            <a:avLst/>
          </a:prstGeom>
        </p:spPr>
        <p:txBody>
          <a:bodyPr wrap="square">
            <a:spAutoFit/>
          </a:bodyPr>
          <a:lstStyle/>
          <a:p>
            <a:pPr lvl="0" algn="just" fontAlgn="base">
              <a:spcBef>
                <a:spcPct val="0"/>
              </a:spcBef>
              <a:spcAft>
                <a:spcPct val="0"/>
              </a:spcAft>
            </a:pPr>
            <a:br>
              <a:rPr lang="en-US" sz="2400" dirty="0">
                <a:latin typeface="Arial" pitchFamily="34" charset="0"/>
              </a:rPr>
            </a:br>
            <a:r>
              <a:rPr lang="en-US" sz="2400" dirty="0">
                <a:latin typeface="Arial" pitchFamily="34" charset="0"/>
              </a:rPr>
              <a:t>   </a:t>
            </a:r>
            <a:r>
              <a:rPr lang="en-US" sz="2400" b="1" dirty="0">
                <a:solidFill>
                  <a:srgbClr val="00B050"/>
                </a:solidFill>
                <a:latin typeface="Arial" pitchFamily="34" charset="0"/>
              </a:rPr>
              <a:t>High cholesterol. </a:t>
            </a:r>
            <a:r>
              <a:rPr lang="en-US" sz="2400" dirty="0">
                <a:latin typeface="Arial" pitchFamily="34" charset="0"/>
              </a:rPr>
              <a:t>Breakfast skippers also have higher cholesterol rates than those who eat in the morning because most of them snack later on fatty, high-calorie foods.</a:t>
            </a:r>
          </a:p>
          <a:p>
            <a:pPr lvl="0" algn="just" fontAlgn="base">
              <a:spcBef>
                <a:spcPct val="0"/>
              </a:spcBef>
              <a:spcAft>
                <a:spcPct val="0"/>
              </a:spcAft>
            </a:pPr>
            <a:br>
              <a:rPr lang="en-US" sz="2400" dirty="0">
                <a:latin typeface="Arial" pitchFamily="34" charset="0"/>
              </a:rPr>
            </a:br>
            <a:r>
              <a:rPr lang="en-US" sz="2400" dirty="0">
                <a:latin typeface="Arial" pitchFamily="34" charset="0"/>
              </a:rPr>
              <a:t>  </a:t>
            </a:r>
            <a:r>
              <a:rPr lang="en-US" sz="2400" b="1" dirty="0">
                <a:solidFill>
                  <a:srgbClr val="229F73"/>
                </a:solidFill>
                <a:latin typeface="Arial" pitchFamily="34" charset="0"/>
              </a:rPr>
              <a:t> </a:t>
            </a:r>
            <a:r>
              <a:rPr lang="en-US" sz="2400" b="1" dirty="0">
                <a:solidFill>
                  <a:srgbClr val="00B050"/>
                </a:solidFill>
                <a:latin typeface="Arial" pitchFamily="34" charset="0"/>
              </a:rPr>
              <a:t>Obesity. </a:t>
            </a:r>
            <a:r>
              <a:rPr lang="en-US" sz="2400" dirty="0">
                <a:latin typeface="Arial" pitchFamily="34" charset="0"/>
              </a:rPr>
              <a:t>Skipping breakfast slows the rate at the body burns calories. Most people become hungry by mid-morning, making them more likely to overeat at lunchtime and/or snack on junk foods.</a:t>
            </a:r>
          </a:p>
          <a:p>
            <a:pPr lvl="0" algn="just" fontAlgn="base">
              <a:spcBef>
                <a:spcPct val="0"/>
              </a:spcBef>
              <a:spcAft>
                <a:spcPct val="0"/>
              </a:spcAft>
            </a:pPr>
            <a:endParaRPr lang="en-US" sz="2400" dirty="0">
              <a:latin typeface="Arial" pitchFamily="34" charset="0"/>
            </a:endParaRPr>
          </a:p>
          <a:p>
            <a:pPr lvl="0" algn="just" eaLnBrk="0" fontAlgn="base" hangingPunct="0">
              <a:spcBef>
                <a:spcPct val="0"/>
              </a:spcBef>
              <a:spcAft>
                <a:spcPct val="0"/>
              </a:spcAft>
            </a:pPr>
            <a:r>
              <a:rPr lang="en-US" sz="2400" dirty="0">
                <a:latin typeface="Arial" pitchFamily="34" charset="0"/>
              </a:rPr>
              <a:t>Changing your routine to include breakfast can mean significant improvements in your overall health and feelings of well-being. But make sure your choices are healthy. Pastries, sweetened cereals, fast foods or coffee and juice alone aren't the best options. Instead, try fresh fruit, healthy proteins like soy milk, nuts and yogurt, and complex carbohydrates such as whole-grain cereals, bagels, rice or millet.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www.pardaphash.com/uploads/images/660/61366.jpg"/>
          <p:cNvPicPr>
            <a:picLocks noChangeAspect="1" noChangeArrowheads="1"/>
          </p:cNvPicPr>
          <p:nvPr/>
        </p:nvPicPr>
        <p:blipFill>
          <a:blip r:embed="rId2"/>
          <a:srcRect/>
          <a:stretch>
            <a:fillRect/>
          </a:stretch>
        </p:blipFill>
        <p:spPr bwMode="auto">
          <a:xfrm>
            <a:off x="1524000" y="-1"/>
            <a:ext cx="9144000" cy="68580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2401"/>
            <a:ext cx="5943600" cy="837473"/>
          </a:xfrm>
          <a:prstGeom prst="rect">
            <a:avLst/>
          </a:prstGeom>
        </p:spPr>
        <p:txBody>
          <a:bodyPr wrap="square">
            <a:spAutoFit/>
          </a:bodyPr>
          <a:lstStyle/>
          <a:p>
            <a:pPr indent="457200" algn="just" fontAlgn="base">
              <a:lnSpc>
                <a:spcPct val="150000"/>
              </a:lnSpc>
              <a:spcBef>
                <a:spcPct val="0"/>
              </a:spcBef>
              <a:spcAft>
                <a:spcPct val="0"/>
              </a:spcAft>
            </a:pPr>
            <a:r>
              <a:rPr lang="en-US" sz="3600" b="1" dirty="0"/>
              <a:t>FAST FOOD CONSUMPTION</a:t>
            </a:r>
          </a:p>
        </p:txBody>
      </p:sp>
      <p:pic>
        <p:nvPicPr>
          <p:cNvPr id="3" name="Picture 2" descr="http://0701.static.prezi.com/preview/pz3r2pavtdx3unqhoavlnmuqmuadw6rhlm5vs2oll757hbaoaxlq_0_0.png"/>
          <p:cNvPicPr>
            <a:picLocks noChangeAspect="1" noChangeArrowheads="1"/>
          </p:cNvPicPr>
          <p:nvPr/>
        </p:nvPicPr>
        <p:blipFill>
          <a:blip r:embed="rId2"/>
          <a:srcRect/>
          <a:stretch>
            <a:fillRect/>
          </a:stretch>
        </p:blipFill>
        <p:spPr bwMode="auto">
          <a:xfrm>
            <a:off x="2020479" y="1512217"/>
            <a:ext cx="7814782" cy="4648201"/>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143A79-EA5D-4C2E-8F69-72726B027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082" y="-10671"/>
            <a:ext cx="5887432" cy="6868671"/>
          </a:xfrm>
          <a:prstGeom prst="rect">
            <a:avLst/>
          </a:prstGeom>
        </p:spPr>
      </p:pic>
    </p:spTree>
    <p:extLst>
      <p:ext uri="{BB962C8B-B14F-4D97-AF65-F5344CB8AC3E}">
        <p14:creationId xmlns:p14="http://schemas.microsoft.com/office/powerpoint/2010/main" val="410888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713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EATING HABITS - PART I SKIPPING BREAKFAST AND JUNK FOOD CONSUMPTION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EATING HABITS</dc:title>
  <dc:creator>Dr. Tharani Devi N [Humanities]</dc:creator>
  <cp:lastModifiedBy>Dr. Tharani Devi N [Humanities]</cp:lastModifiedBy>
  <cp:revision>7</cp:revision>
  <dcterms:created xsi:type="dcterms:W3CDTF">2020-08-18T09:29:03Z</dcterms:created>
  <dcterms:modified xsi:type="dcterms:W3CDTF">2020-09-07T02:14:28Z</dcterms:modified>
</cp:coreProperties>
</file>