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9788" y="151587"/>
            <a:ext cx="9481185" cy="1299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397" y="1982581"/>
            <a:ext cx="8142605" cy="4716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uro.who.int/en/health-topics/Life-stages/child-and-adolescent-healt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28" y="5029198"/>
            <a:ext cx="12152630" cy="1740535"/>
            <a:chOff x="33528" y="5029198"/>
            <a:chExt cx="12152630" cy="1740535"/>
          </a:xfrm>
        </p:grpSpPr>
        <p:sp>
          <p:nvSpPr>
            <p:cNvPr id="3" name="object 3"/>
            <p:cNvSpPr/>
            <p:nvPr/>
          </p:nvSpPr>
          <p:spPr>
            <a:xfrm>
              <a:off x="33528" y="5029198"/>
              <a:ext cx="5852160" cy="1740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46063" y="5029198"/>
              <a:ext cx="6339840" cy="1740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866888" y="45719"/>
            <a:ext cx="4188460" cy="4206240"/>
            <a:chOff x="7866888" y="45719"/>
            <a:chExt cx="4188460" cy="4206240"/>
          </a:xfrm>
        </p:grpSpPr>
        <p:sp>
          <p:nvSpPr>
            <p:cNvPr id="6" name="object 6"/>
            <p:cNvSpPr/>
            <p:nvPr/>
          </p:nvSpPr>
          <p:spPr>
            <a:xfrm>
              <a:off x="7866888" y="45719"/>
              <a:ext cx="4187952" cy="40446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20855" y="835151"/>
              <a:ext cx="634365" cy="3416935"/>
            </a:xfrm>
            <a:custGeom>
              <a:avLst/>
              <a:gdLst/>
              <a:ahLst/>
              <a:cxnLst/>
              <a:rect l="l" t="t" r="r" b="b"/>
              <a:pathLst>
                <a:path w="634365" h="3416935">
                  <a:moveTo>
                    <a:pt x="633983" y="0"/>
                  </a:moveTo>
                  <a:lnTo>
                    <a:pt x="0" y="0"/>
                  </a:lnTo>
                  <a:lnTo>
                    <a:pt x="0" y="3416808"/>
                  </a:lnTo>
                  <a:lnTo>
                    <a:pt x="633983" y="3416808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2400" y="873378"/>
            <a:ext cx="3505835" cy="894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109980" marR="5080" indent="-1097915">
              <a:lnSpc>
                <a:spcPts val="3240"/>
              </a:lnSpc>
              <a:spcBef>
                <a:spcPts val="505"/>
              </a:spcBef>
            </a:pPr>
            <a:r>
              <a:rPr sz="3000" i="1" spc="-240" dirty="0">
                <a:solidFill>
                  <a:srgbClr val="00AF50"/>
                </a:solidFill>
                <a:latin typeface="Trebuchet MS"/>
                <a:cs typeface="Trebuchet MS"/>
              </a:rPr>
              <a:t>HEALTH </a:t>
            </a:r>
            <a:r>
              <a:rPr sz="3000" i="1" spc="-70" dirty="0">
                <a:solidFill>
                  <a:srgbClr val="00AF50"/>
                </a:solidFill>
                <a:latin typeface="Trebuchet MS"/>
                <a:cs typeface="Trebuchet MS"/>
              </a:rPr>
              <a:t>AND</a:t>
            </a:r>
            <a:r>
              <a:rPr sz="3000" i="1" spc="-4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3000" i="1" spc="-220" dirty="0">
                <a:solidFill>
                  <a:srgbClr val="00AF50"/>
                </a:solidFill>
                <a:latin typeface="Trebuchet MS"/>
                <a:cs typeface="Trebuchet MS"/>
              </a:rPr>
              <a:t>LIFESTYLE  </a:t>
            </a:r>
            <a:r>
              <a:rPr sz="3000" i="1" spc="-185" dirty="0">
                <a:solidFill>
                  <a:srgbClr val="00AF50"/>
                </a:solidFill>
                <a:latin typeface="Trebuchet MS"/>
                <a:cs typeface="Trebuchet MS"/>
              </a:rPr>
              <a:t>CLASS -</a:t>
            </a:r>
            <a:r>
              <a:rPr sz="3000" i="1" spc="-4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3000" i="1" spc="-55" dirty="0">
                <a:solidFill>
                  <a:srgbClr val="00AF50"/>
                </a:solidFill>
                <a:latin typeface="Trebuchet MS"/>
                <a:cs typeface="Trebuchet MS"/>
              </a:rPr>
              <a:t>9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1198" y="1641424"/>
            <a:ext cx="8417560" cy="233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160"/>
              </a:lnSpc>
              <a:spcBef>
                <a:spcPts val="100"/>
              </a:spcBef>
            </a:pPr>
            <a:r>
              <a:rPr sz="5400" spc="-265" dirty="0">
                <a:solidFill>
                  <a:srgbClr val="FF0000"/>
                </a:solidFill>
              </a:rPr>
              <a:t>ADOLESCENCE</a:t>
            </a:r>
            <a:r>
              <a:rPr sz="5400" spc="-560" dirty="0">
                <a:solidFill>
                  <a:srgbClr val="FF0000"/>
                </a:solidFill>
              </a:rPr>
              <a:t> </a:t>
            </a:r>
            <a:r>
              <a:rPr sz="5400" spc="-405" dirty="0">
                <a:solidFill>
                  <a:srgbClr val="FF0000"/>
                </a:solidFill>
              </a:rPr>
              <a:t>HEALTH-</a:t>
            </a:r>
            <a:endParaRPr sz="5400" dirty="0"/>
          </a:p>
          <a:p>
            <a:pPr marL="12065" marR="5080" indent="147320" algn="ctr">
              <a:lnSpc>
                <a:spcPts val="5830"/>
              </a:lnSpc>
              <a:spcBef>
                <a:spcPts val="415"/>
              </a:spcBef>
            </a:pPr>
            <a:r>
              <a:rPr sz="5400" i="1" spc="-330" dirty="0">
                <a:solidFill>
                  <a:srgbClr val="6F2F9F"/>
                </a:solidFill>
                <a:latin typeface="Trebuchet MS"/>
                <a:cs typeface="Trebuchet MS"/>
              </a:rPr>
              <a:t>Significance </a:t>
            </a:r>
            <a:r>
              <a:rPr sz="5400" i="1" spc="-225" dirty="0">
                <a:solidFill>
                  <a:srgbClr val="6F2F9F"/>
                </a:solidFill>
                <a:latin typeface="Trebuchet MS"/>
                <a:cs typeface="Trebuchet MS"/>
              </a:rPr>
              <a:t>and </a:t>
            </a:r>
            <a:r>
              <a:rPr sz="5400" i="1" spc="-325" dirty="0">
                <a:solidFill>
                  <a:srgbClr val="6F2F9F"/>
                </a:solidFill>
                <a:latin typeface="Trebuchet MS"/>
                <a:cs typeface="Trebuchet MS"/>
              </a:rPr>
              <a:t>Factors  Influencing </a:t>
            </a:r>
            <a:r>
              <a:rPr sz="5400" i="1" spc="-330" dirty="0">
                <a:solidFill>
                  <a:srgbClr val="6F2F9F"/>
                </a:solidFill>
                <a:latin typeface="Trebuchet MS"/>
                <a:cs typeface="Trebuchet MS"/>
              </a:rPr>
              <a:t>Adolescence</a:t>
            </a:r>
            <a:r>
              <a:rPr sz="5400" i="1" spc="-7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5400" i="1" spc="-355" dirty="0">
                <a:solidFill>
                  <a:srgbClr val="6F2F9F"/>
                </a:solidFill>
                <a:latin typeface="Trebuchet MS"/>
                <a:cs typeface="Trebuchet MS"/>
              </a:rPr>
              <a:t>Health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48933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Adolescents</a:t>
            </a:r>
            <a:r>
              <a:rPr spc="-235" dirty="0"/>
              <a:t> </a:t>
            </a:r>
            <a:r>
              <a:rPr spc="-200" dirty="0"/>
              <a:t>Nutrition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99688"/>
            <a:ext cx="7278370" cy="42506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Under </a:t>
            </a:r>
            <a:r>
              <a:rPr sz="2800" dirty="0">
                <a:latin typeface="Carlito"/>
                <a:cs typeface="Carlito"/>
              </a:rPr>
              <a:t>nutrition </a:t>
            </a:r>
            <a:r>
              <a:rPr sz="2800" spc="-10" dirty="0">
                <a:latin typeface="Carlito"/>
                <a:cs typeface="Carlito"/>
              </a:rPr>
              <a:t>often </a:t>
            </a:r>
            <a:r>
              <a:rPr sz="2800" spc="-15" dirty="0">
                <a:latin typeface="Carlito"/>
                <a:cs typeface="Carlito"/>
              </a:rPr>
              <a:t>delays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onset </a:t>
            </a:r>
            <a:r>
              <a:rPr sz="2800" spc="5" dirty="0">
                <a:latin typeface="Carlito"/>
                <a:cs typeface="Carlito"/>
              </a:rPr>
              <a:t>of  </a:t>
            </a:r>
            <a:r>
              <a:rPr sz="2800" spc="-5" dirty="0">
                <a:latin typeface="Carlito"/>
                <a:cs typeface="Carlito"/>
              </a:rPr>
              <a:t>puberty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sexual maturation </a:t>
            </a:r>
            <a:r>
              <a:rPr sz="2800" spc="-5" dirty="0">
                <a:latin typeface="Carlito"/>
                <a:cs typeface="Carlito"/>
              </a:rPr>
              <a:t>and result </a:t>
            </a:r>
            <a:r>
              <a:rPr sz="2800" dirty="0">
                <a:latin typeface="Carlito"/>
                <a:cs typeface="Carlito"/>
              </a:rPr>
              <a:t>in  </a:t>
            </a:r>
            <a:r>
              <a:rPr sz="2800" spc="-10" dirty="0">
                <a:latin typeface="Carlito"/>
                <a:cs typeface="Carlito"/>
              </a:rPr>
              <a:t>stunting </a:t>
            </a:r>
            <a:r>
              <a:rPr sz="2800" dirty="0">
                <a:latin typeface="Carlito"/>
                <a:cs typeface="Carlito"/>
              </a:rPr>
              <a:t>, poor </a:t>
            </a:r>
            <a:r>
              <a:rPr sz="2800" spc="-5" dirty="0">
                <a:latin typeface="Carlito"/>
                <a:cs typeface="Carlito"/>
              </a:rPr>
              <a:t>bone </a:t>
            </a:r>
            <a:r>
              <a:rPr sz="2800" dirty="0">
                <a:latin typeface="Carlito"/>
                <a:cs typeface="Carlito"/>
              </a:rPr>
              <a:t>mass </a:t>
            </a:r>
            <a:r>
              <a:rPr sz="2800" spc="-5" dirty="0">
                <a:latin typeface="Carlito"/>
                <a:cs typeface="Carlito"/>
              </a:rPr>
              <a:t>accrual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reduced  work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capacity.</a:t>
            </a:r>
            <a:endParaRPr sz="2800" dirty="0">
              <a:latin typeface="Carlito"/>
              <a:cs typeface="Carlito"/>
            </a:endParaRPr>
          </a:p>
          <a:p>
            <a:pPr marL="241300" marR="661670" indent="-228600">
              <a:lnSpc>
                <a:spcPts val="269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large </a:t>
            </a:r>
            <a:r>
              <a:rPr sz="2800" spc="-5" dirty="0">
                <a:latin typeface="Carlito"/>
                <a:cs typeface="Carlito"/>
              </a:rPr>
              <a:t>proportion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India </a:t>
            </a:r>
            <a:r>
              <a:rPr sz="2800" spc="-5" dirty="0">
                <a:latin typeface="Carlito"/>
                <a:cs typeface="Carlito"/>
              </a:rPr>
              <a:t>Adolescent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5" dirty="0">
                <a:latin typeface="Carlito"/>
                <a:cs typeface="Carlito"/>
              </a:rPr>
              <a:t>anemic: 56% </a:t>
            </a:r>
            <a:r>
              <a:rPr sz="2800" dirty="0">
                <a:latin typeface="Carlito"/>
                <a:cs typeface="Carlito"/>
              </a:rPr>
              <a:t>of girls and 30 </a:t>
            </a:r>
            <a:r>
              <a:rPr sz="2800" spc="-15" dirty="0">
                <a:latin typeface="Carlito"/>
                <a:cs typeface="Carlito"/>
              </a:rPr>
              <a:t>percent </a:t>
            </a:r>
            <a:r>
              <a:rPr sz="2800" spc="5" dirty="0">
                <a:latin typeface="Carlito"/>
                <a:cs typeface="Carlito"/>
              </a:rPr>
              <a:t>of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boys.</a:t>
            </a:r>
            <a:endParaRPr sz="2800" dirty="0">
              <a:latin typeface="Carlito"/>
              <a:cs typeface="Carlito"/>
            </a:endParaRPr>
          </a:p>
          <a:p>
            <a:pPr marL="241300" marR="399415" indent="-228600">
              <a:lnSpc>
                <a:spcPct val="8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Anaemia among adolescents </a:t>
            </a:r>
            <a:r>
              <a:rPr sz="2800" spc="-10" dirty="0">
                <a:latin typeface="Carlito"/>
                <a:cs typeface="Carlito"/>
              </a:rPr>
              <a:t>adversely </a:t>
            </a:r>
            <a:r>
              <a:rPr sz="2800" spc="-20" dirty="0">
                <a:latin typeface="Carlito"/>
                <a:cs typeface="Carlito"/>
              </a:rPr>
              <a:t>affects  </a:t>
            </a:r>
            <a:r>
              <a:rPr sz="2800" dirty="0">
                <a:latin typeface="Carlito"/>
                <a:cs typeface="Carlito"/>
              </a:rPr>
              <a:t>these </a:t>
            </a:r>
            <a:r>
              <a:rPr sz="2800" spc="-10" dirty="0">
                <a:latin typeface="Carlito"/>
                <a:cs typeface="Carlito"/>
              </a:rPr>
              <a:t>young </a:t>
            </a:r>
            <a:r>
              <a:rPr sz="2800" spc="-25" dirty="0">
                <a:latin typeface="Carlito"/>
                <a:cs typeface="Carlito"/>
              </a:rPr>
              <a:t>people’s </a:t>
            </a:r>
            <a:r>
              <a:rPr sz="2800" spc="-10" dirty="0">
                <a:latin typeface="Carlito"/>
                <a:cs typeface="Carlito"/>
              </a:rPr>
              <a:t>growth, resistance </a:t>
            </a:r>
            <a:r>
              <a:rPr sz="2800" spc="-15" dirty="0">
                <a:latin typeface="Carlito"/>
                <a:cs typeface="Carlito"/>
              </a:rPr>
              <a:t>to  </a:t>
            </a:r>
            <a:r>
              <a:rPr sz="2800" spc="-10" dirty="0">
                <a:latin typeface="Carlito"/>
                <a:cs typeface="Carlito"/>
              </a:rPr>
              <a:t>infections, cognitive development </a:t>
            </a:r>
            <a:r>
              <a:rPr sz="2800" spc="-5" dirty="0">
                <a:latin typeface="Carlito"/>
                <a:cs typeface="Carlito"/>
              </a:rPr>
              <a:t>and work  productivity</a:t>
            </a: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Eating </a:t>
            </a:r>
            <a:r>
              <a:rPr sz="2800" spc="-10" dirty="0">
                <a:latin typeface="Carlito"/>
                <a:cs typeface="Carlito"/>
              </a:rPr>
              <a:t>Disorders- Anaroxia </a:t>
            </a:r>
            <a:r>
              <a:rPr sz="2800" dirty="0">
                <a:latin typeface="Carlito"/>
                <a:cs typeface="Carlito"/>
              </a:rPr>
              <a:t>Nervosa;</a:t>
            </a:r>
            <a:r>
              <a:rPr sz="2800" spc="-1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Bullimia;</a:t>
            </a:r>
          </a:p>
        </p:txBody>
      </p:sp>
      <p:sp>
        <p:nvSpPr>
          <p:cNvPr id="4" name="object 4"/>
          <p:cNvSpPr/>
          <p:nvPr/>
        </p:nvSpPr>
        <p:spPr>
          <a:xfrm>
            <a:off x="8272271" y="2204013"/>
            <a:ext cx="3879386" cy="3242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3631" y="2660902"/>
            <a:ext cx="4468367" cy="4197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164715" marR="5080" indent="-2152650">
              <a:lnSpc>
                <a:spcPts val="4750"/>
              </a:lnSpc>
              <a:spcBef>
                <a:spcPts val="695"/>
              </a:spcBef>
            </a:pPr>
            <a:r>
              <a:rPr spc="-185" dirty="0"/>
              <a:t>WHY</a:t>
            </a:r>
            <a:r>
              <a:rPr spc="-445" dirty="0"/>
              <a:t> </a:t>
            </a:r>
            <a:r>
              <a:rPr spc="-220" dirty="0"/>
              <a:t>NUTRITIONAL</a:t>
            </a:r>
            <a:r>
              <a:rPr spc="-465" dirty="0"/>
              <a:t> </a:t>
            </a:r>
            <a:r>
              <a:rPr spc="-140" dirty="0"/>
              <a:t>NEEDS</a:t>
            </a:r>
            <a:r>
              <a:rPr spc="-465" dirty="0"/>
              <a:t> </a:t>
            </a:r>
            <a:r>
              <a:rPr spc="-200" dirty="0"/>
              <a:t>ARE</a:t>
            </a:r>
            <a:r>
              <a:rPr spc="-440" dirty="0"/>
              <a:t> </a:t>
            </a:r>
            <a:r>
              <a:rPr spc="-185" dirty="0"/>
              <a:t>INCREASED  </a:t>
            </a:r>
            <a:r>
              <a:rPr spc="-140" dirty="0"/>
              <a:t>DURING</a:t>
            </a:r>
            <a:r>
              <a:rPr spc="-465" dirty="0"/>
              <a:t> </a:t>
            </a:r>
            <a:r>
              <a:rPr spc="-220" dirty="0"/>
              <a:t>ADOLESCNECE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191" y="1442974"/>
            <a:ext cx="10332085" cy="4214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Growth </a:t>
            </a:r>
            <a:r>
              <a:rPr sz="2600" spc="-10" dirty="0">
                <a:latin typeface="Carlito"/>
                <a:cs typeface="Carlito"/>
              </a:rPr>
              <a:t>spurt or</a:t>
            </a:r>
            <a:r>
              <a:rPr sz="2600" spc="6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puberty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5" dirty="0">
                <a:latin typeface="Carlito"/>
                <a:cs typeface="Carlito"/>
              </a:rPr>
              <a:t>Attaining </a:t>
            </a:r>
            <a:r>
              <a:rPr sz="2600" spc="-5" dirty="0">
                <a:latin typeface="Carlito"/>
                <a:cs typeface="Carlito"/>
              </a:rPr>
              <a:t>peak bone </a:t>
            </a:r>
            <a:r>
              <a:rPr sz="2600" spc="-10" dirty="0">
                <a:latin typeface="Carlito"/>
                <a:cs typeface="Carlito"/>
              </a:rPr>
              <a:t>mass</a:t>
            </a:r>
            <a:r>
              <a:rPr sz="2600" spc="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density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5" dirty="0">
                <a:latin typeface="Carlito"/>
                <a:cs typeface="Carlito"/>
              </a:rPr>
              <a:t>Attaining </a:t>
            </a:r>
            <a:r>
              <a:rPr sz="2600" spc="-5" dirty="0">
                <a:latin typeface="Carlito"/>
                <a:cs typeface="Carlito"/>
              </a:rPr>
              <a:t>peak </a:t>
            </a:r>
            <a:r>
              <a:rPr sz="2600" spc="-10" dirty="0">
                <a:latin typeface="Carlito"/>
                <a:cs typeface="Carlito"/>
              </a:rPr>
              <a:t>muscle</a:t>
            </a:r>
            <a:r>
              <a:rPr sz="2600" spc="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mass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5" dirty="0">
                <a:latin typeface="Carlito"/>
                <a:cs typeface="Carlito"/>
              </a:rPr>
              <a:t>To </a:t>
            </a:r>
            <a:r>
              <a:rPr sz="2600" spc="-15" dirty="0">
                <a:latin typeface="Carlito"/>
                <a:cs typeface="Carlito"/>
              </a:rPr>
              <a:t>meet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menstrual</a:t>
            </a:r>
            <a:r>
              <a:rPr sz="2600" spc="15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loss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ts val="2655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600" b="1" spc="-15" dirty="0">
                <a:solidFill>
                  <a:srgbClr val="006FC0"/>
                </a:solidFill>
                <a:latin typeface="Carlito"/>
                <a:cs typeface="Carlito"/>
              </a:rPr>
              <a:t>important nutrients that </a:t>
            </a: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need </a:t>
            </a:r>
            <a:r>
              <a:rPr sz="2600" b="1" spc="-2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increase </a:t>
            </a: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during </a:t>
            </a: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adolescence</a:t>
            </a:r>
            <a:r>
              <a:rPr sz="2600" b="1" spc="5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include</a:t>
            </a:r>
            <a:endParaRPr sz="2600">
              <a:latin typeface="Carlito"/>
              <a:cs typeface="Carlito"/>
            </a:endParaRPr>
          </a:p>
          <a:p>
            <a:pPr marL="241300" marR="605790">
              <a:lnSpc>
                <a:spcPct val="70000"/>
              </a:lnSpc>
              <a:spcBef>
                <a:spcPts val="470"/>
              </a:spcBef>
            </a:pPr>
            <a:r>
              <a:rPr sz="2600" b="1" spc="-40" dirty="0">
                <a:solidFill>
                  <a:srgbClr val="006FC0"/>
                </a:solidFill>
                <a:latin typeface="Carlito"/>
                <a:cs typeface="Carlito"/>
              </a:rPr>
              <a:t>energy, </a:t>
            </a:r>
            <a:r>
              <a:rPr sz="2600" b="1" spc="-15" dirty="0">
                <a:solidFill>
                  <a:srgbClr val="006FC0"/>
                </a:solidFill>
                <a:latin typeface="Carlito"/>
                <a:cs typeface="Carlito"/>
              </a:rPr>
              <a:t>protein, </a:t>
            </a:r>
            <a:r>
              <a:rPr sz="2600" b="1" spc="-35" dirty="0">
                <a:solidFill>
                  <a:srgbClr val="006FC0"/>
                </a:solidFill>
                <a:latin typeface="Carlito"/>
                <a:cs typeface="Carlito"/>
              </a:rPr>
              <a:t>Fat, </a:t>
            </a: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calcium, iron, </a:t>
            </a: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zinc, </a:t>
            </a:r>
            <a:r>
              <a:rPr sz="2600" b="1" spc="-25" dirty="0">
                <a:solidFill>
                  <a:srgbClr val="006FC0"/>
                </a:solidFill>
                <a:latin typeface="Carlito"/>
                <a:cs typeface="Carlito"/>
              </a:rPr>
              <a:t>folate </a:t>
            </a: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and other vitamins and  </a:t>
            </a:r>
            <a:r>
              <a:rPr sz="2600" b="1" spc="-15" dirty="0">
                <a:solidFill>
                  <a:srgbClr val="006FC0"/>
                </a:solidFill>
                <a:latin typeface="Carlito"/>
                <a:cs typeface="Carlito"/>
              </a:rPr>
              <a:t>minerals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0" dirty="0">
                <a:latin typeface="Carlito"/>
                <a:cs typeface="Carlito"/>
              </a:rPr>
              <a:t>Optimal</a:t>
            </a:r>
            <a:r>
              <a:rPr sz="2600" b="1" spc="5" dirty="0">
                <a:latin typeface="Carlito"/>
                <a:cs typeface="Carlito"/>
              </a:rPr>
              <a:t> </a:t>
            </a:r>
            <a:r>
              <a:rPr sz="2600" b="1" spc="-15" dirty="0">
                <a:latin typeface="Carlito"/>
                <a:cs typeface="Carlito"/>
              </a:rPr>
              <a:t>Growth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41300" algn="l"/>
                <a:tab pos="1915795" algn="l"/>
              </a:tabLst>
            </a:pPr>
            <a:r>
              <a:rPr sz="2600" b="1" spc="-10" dirty="0">
                <a:latin typeface="Carlito"/>
                <a:cs typeface="Carlito"/>
              </a:rPr>
              <a:t>Good</a:t>
            </a:r>
            <a:r>
              <a:rPr sz="2600" b="1" spc="30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Bone	</a:t>
            </a:r>
            <a:r>
              <a:rPr sz="2600" b="1" spc="-10" dirty="0">
                <a:latin typeface="Carlito"/>
                <a:cs typeface="Carlito"/>
              </a:rPr>
              <a:t>and muscle</a:t>
            </a:r>
            <a:r>
              <a:rPr sz="2600" b="1" spc="40" dirty="0">
                <a:latin typeface="Carlito"/>
                <a:cs typeface="Carlito"/>
              </a:rPr>
              <a:t> </a:t>
            </a:r>
            <a:r>
              <a:rPr sz="2600" b="1" spc="-20" dirty="0">
                <a:latin typeface="Carlito"/>
                <a:cs typeface="Carlito"/>
              </a:rPr>
              <a:t>strength.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5" dirty="0">
                <a:latin typeface="Carlito"/>
                <a:cs typeface="Carlito"/>
              </a:rPr>
              <a:t>Increase </a:t>
            </a:r>
            <a:r>
              <a:rPr sz="2600" b="1" spc="-5" dirty="0">
                <a:latin typeface="Carlito"/>
                <a:cs typeface="Carlito"/>
              </a:rPr>
              <a:t>blood</a:t>
            </a:r>
            <a:r>
              <a:rPr sz="2600" b="1" spc="85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volume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5" dirty="0">
                <a:latin typeface="Carlito"/>
                <a:cs typeface="Carlito"/>
              </a:rPr>
              <a:t>Improves</a:t>
            </a:r>
            <a:r>
              <a:rPr sz="2600" b="1" spc="2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immunity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790" y="161620"/>
            <a:ext cx="50088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35" dirty="0"/>
              <a:t>Mental </a:t>
            </a:r>
            <a:r>
              <a:rPr sz="4000" spc="-225" dirty="0"/>
              <a:t>Health</a:t>
            </a:r>
            <a:r>
              <a:rPr sz="4000" spc="-760" dirty="0"/>
              <a:t> </a:t>
            </a:r>
            <a:r>
              <a:rPr sz="4000" spc="-235" dirty="0"/>
              <a:t>Problems: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65963" y="914400"/>
            <a:ext cx="8330565" cy="54102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5080" indent="-228600" algn="just">
              <a:lnSpc>
                <a:spcPts val="3460"/>
              </a:lnSpc>
              <a:spcBef>
                <a:spcPts val="5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rlito"/>
                <a:cs typeface="Carlito"/>
              </a:rPr>
              <a:t>Depression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top cause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illness </a:t>
            </a:r>
            <a:r>
              <a:rPr sz="3200" spc="-5" dirty="0">
                <a:latin typeface="Carlito"/>
                <a:cs typeface="Carlito"/>
              </a:rPr>
              <a:t>and  disability among </a:t>
            </a:r>
            <a:r>
              <a:rPr sz="3200" spc="-10" dirty="0">
                <a:latin typeface="Carlito"/>
                <a:cs typeface="Carlito"/>
              </a:rPr>
              <a:t>adolescents </a:t>
            </a:r>
            <a:r>
              <a:rPr sz="3200" spc="-5" dirty="0">
                <a:latin typeface="Carlito"/>
                <a:cs typeface="Carlito"/>
              </a:rPr>
              <a:t>and suicide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5" dirty="0">
                <a:latin typeface="Carlito"/>
                <a:cs typeface="Carlito"/>
              </a:rPr>
              <a:t>the  </a:t>
            </a:r>
            <a:r>
              <a:rPr sz="3200" spc="-15" dirty="0">
                <a:latin typeface="Carlito"/>
                <a:cs typeface="Carlito"/>
              </a:rPr>
              <a:t>third </a:t>
            </a:r>
            <a:r>
              <a:rPr sz="3200" spc="-10" dirty="0">
                <a:latin typeface="Carlito"/>
                <a:cs typeface="Carlito"/>
              </a:rPr>
              <a:t>cause of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death.</a:t>
            </a:r>
            <a:endParaRPr sz="3200" dirty="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46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rlito"/>
                <a:cs typeface="Carlito"/>
              </a:rPr>
              <a:t>Adjustment </a:t>
            </a:r>
            <a:r>
              <a:rPr sz="3200" spc="-40" dirty="0">
                <a:latin typeface="Carlito"/>
                <a:cs typeface="Carlito"/>
              </a:rPr>
              <a:t>disorder, </a:t>
            </a:r>
            <a:r>
              <a:rPr sz="3200" spc="-10" dirty="0">
                <a:latin typeface="Carlito"/>
                <a:cs typeface="Carlito"/>
              </a:rPr>
              <a:t>anxiety </a:t>
            </a:r>
            <a:r>
              <a:rPr sz="3200" spc="-45" dirty="0">
                <a:latin typeface="Carlito"/>
                <a:cs typeface="Carlito"/>
              </a:rPr>
              <a:t>disorder,  </a:t>
            </a:r>
            <a:r>
              <a:rPr sz="3200" spc="-10" dirty="0">
                <a:latin typeface="Carlito"/>
                <a:cs typeface="Carlito"/>
              </a:rPr>
              <a:t>delinquent </a:t>
            </a:r>
            <a:r>
              <a:rPr sz="3200" spc="-40" dirty="0">
                <a:latin typeface="Carlito"/>
                <a:cs typeface="Carlito"/>
              </a:rPr>
              <a:t>behavior, </a:t>
            </a:r>
            <a:r>
              <a:rPr sz="3200" spc="-5" dirty="0">
                <a:latin typeface="Carlito"/>
                <a:cs typeface="Carlito"/>
              </a:rPr>
              <a:t>poor body </a:t>
            </a:r>
            <a:r>
              <a:rPr sz="3200" dirty="0">
                <a:latin typeface="Carlito"/>
                <a:cs typeface="Carlito"/>
              </a:rPr>
              <a:t>image </a:t>
            </a:r>
            <a:r>
              <a:rPr sz="3200" spc="-5" dirty="0">
                <a:latin typeface="Carlito"/>
                <a:cs typeface="Carlito"/>
              </a:rPr>
              <a:t>and low  self- </a:t>
            </a:r>
            <a:r>
              <a:rPr sz="3200" spc="-20" dirty="0">
                <a:latin typeface="Carlito"/>
                <a:cs typeface="Carlito"/>
              </a:rPr>
              <a:t>esteem </a:t>
            </a:r>
            <a:r>
              <a:rPr sz="3200" spc="-25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other </a:t>
            </a:r>
            <a:r>
              <a:rPr sz="3200" spc="-15" dirty="0">
                <a:latin typeface="Carlito"/>
                <a:cs typeface="Carlito"/>
              </a:rPr>
              <a:t>psychological</a:t>
            </a:r>
            <a:r>
              <a:rPr sz="3200" spc="14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problems.</a:t>
            </a:r>
            <a:endParaRPr sz="3200" dirty="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rlito"/>
                <a:cs typeface="Carlito"/>
              </a:rPr>
              <a:t>Completed </a:t>
            </a:r>
            <a:r>
              <a:rPr sz="3200" spc="-5" dirty="0">
                <a:latin typeface="Carlito"/>
                <a:cs typeface="Carlito"/>
              </a:rPr>
              <a:t>suicides </a:t>
            </a:r>
            <a:r>
              <a:rPr sz="3200" spc="-25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higher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12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boys</a:t>
            </a:r>
            <a:endParaRPr sz="3200" dirty="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5" dirty="0">
                <a:latin typeface="Carlito"/>
                <a:cs typeface="Carlito"/>
              </a:rPr>
              <a:t>Attempted </a:t>
            </a:r>
            <a:r>
              <a:rPr sz="3200" spc="-5" dirty="0">
                <a:latin typeface="Carlito"/>
                <a:cs typeface="Carlito"/>
              </a:rPr>
              <a:t>suicides </a:t>
            </a:r>
            <a:r>
              <a:rPr sz="3200" spc="-25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higher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girls</a:t>
            </a:r>
            <a:endParaRPr sz="3200" dirty="0">
              <a:latin typeface="Carlito"/>
              <a:cs typeface="Carlito"/>
            </a:endParaRPr>
          </a:p>
          <a:p>
            <a:pPr marL="241300" marR="7620" indent="-228600" algn="just">
              <a:lnSpc>
                <a:spcPts val="346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rlito"/>
                <a:cs typeface="Carlito"/>
              </a:rPr>
              <a:t>Adolescent </a:t>
            </a:r>
            <a:r>
              <a:rPr sz="3200" spc="-25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at </a:t>
            </a:r>
            <a:r>
              <a:rPr sz="3200" spc="-5" dirty="0">
                <a:latin typeface="Carlito"/>
                <a:cs typeface="Carlito"/>
              </a:rPr>
              <a:t>higher risk of </a:t>
            </a:r>
            <a:r>
              <a:rPr sz="3200" spc="-10" dirty="0">
                <a:latin typeface="Carlito"/>
                <a:cs typeface="Carlito"/>
              </a:rPr>
              <a:t>committing  </a:t>
            </a:r>
            <a:r>
              <a:rPr sz="3200" spc="-5" dirty="0">
                <a:latin typeface="Carlito"/>
                <a:cs typeface="Carlito"/>
              </a:rPr>
              <a:t>suicide </a:t>
            </a:r>
            <a:r>
              <a:rPr sz="3200" spc="-10" dirty="0">
                <a:latin typeface="Carlito"/>
                <a:cs typeface="Carlito"/>
              </a:rPr>
              <a:t>because </a:t>
            </a:r>
            <a:r>
              <a:rPr sz="3200" spc="-5" dirty="0">
                <a:latin typeface="Carlito"/>
                <a:cs typeface="Carlito"/>
              </a:rPr>
              <a:t>of their </a:t>
            </a:r>
            <a:r>
              <a:rPr sz="3200" spc="-10" dirty="0">
                <a:latin typeface="Carlito"/>
                <a:cs typeface="Carlito"/>
              </a:rPr>
              <a:t>cognitive immaturity  </a:t>
            </a:r>
            <a:r>
              <a:rPr sz="3200" spc="-5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increased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impulsivity.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6528" y="82296"/>
            <a:ext cx="3395472" cy="3675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950" y="185419"/>
            <a:ext cx="68249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70" dirty="0"/>
              <a:t>Early</a:t>
            </a:r>
            <a:r>
              <a:rPr spc="-465" dirty="0"/>
              <a:t> </a:t>
            </a:r>
            <a:r>
              <a:rPr spc="-235" dirty="0"/>
              <a:t>pregnancy</a:t>
            </a:r>
            <a:r>
              <a:rPr spc="-484" dirty="0"/>
              <a:t> </a:t>
            </a:r>
            <a:r>
              <a:rPr spc="-180" dirty="0"/>
              <a:t>and</a:t>
            </a:r>
            <a:r>
              <a:rPr spc="-480" dirty="0"/>
              <a:t> </a:t>
            </a:r>
            <a:r>
              <a:rPr spc="-260" dirty="0"/>
              <a:t>child</a:t>
            </a:r>
            <a:r>
              <a:rPr spc="-475" dirty="0"/>
              <a:t> </a:t>
            </a:r>
            <a:r>
              <a:rPr spc="-225" dirty="0"/>
              <a:t>birth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277" y="880744"/>
            <a:ext cx="8141970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51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  <a:tab pos="1985010" algn="l"/>
                <a:tab pos="2802255" algn="l"/>
                <a:tab pos="3183255" algn="l"/>
                <a:tab pos="4505960" algn="l"/>
                <a:tab pos="5069840" algn="l"/>
                <a:tab pos="6296025" algn="l"/>
                <a:tab pos="6802120" algn="l"/>
                <a:tab pos="7323455" algn="l"/>
              </a:tabLst>
            </a:pPr>
            <a:r>
              <a:rPr sz="2200" spc="-5" dirty="0">
                <a:latin typeface="Carlito"/>
                <a:cs typeface="Carlito"/>
              </a:rPr>
              <a:t>Complications	</a:t>
            </a:r>
            <a:r>
              <a:rPr sz="2200" spc="-20" dirty="0">
                <a:latin typeface="Carlito"/>
                <a:cs typeface="Carlito"/>
              </a:rPr>
              <a:t>linked	</a:t>
            </a:r>
            <a:r>
              <a:rPr sz="2200" spc="-10" dirty="0">
                <a:latin typeface="Carlito"/>
                <a:cs typeface="Carlito"/>
              </a:rPr>
              <a:t>to	pregnancy	and	</a:t>
            </a:r>
            <a:r>
              <a:rPr sz="2200" spc="-5" dirty="0">
                <a:latin typeface="Carlito"/>
                <a:cs typeface="Carlito"/>
              </a:rPr>
              <a:t>childbirth	</a:t>
            </a:r>
            <a:r>
              <a:rPr sz="2200" spc="-20" dirty="0">
                <a:latin typeface="Carlito"/>
                <a:cs typeface="Carlito"/>
              </a:rPr>
              <a:t>are	</a:t>
            </a:r>
            <a:r>
              <a:rPr sz="2200" dirty="0">
                <a:latin typeface="Carlito"/>
                <a:cs typeface="Carlito"/>
              </a:rPr>
              <a:t>the	</a:t>
            </a:r>
            <a:r>
              <a:rPr sz="2200" spc="-10" dirty="0">
                <a:latin typeface="Carlito"/>
                <a:cs typeface="Carlito"/>
              </a:rPr>
              <a:t>second</a:t>
            </a:r>
            <a:endParaRPr sz="2200" dirty="0">
              <a:latin typeface="Carlito"/>
              <a:cs typeface="Carlito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latin typeface="Carlito"/>
                <a:cs typeface="Carlito"/>
              </a:rPr>
              <a:t>cause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death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5" dirty="0">
                <a:latin typeface="Carlito"/>
                <a:cs typeface="Carlito"/>
              </a:rPr>
              <a:t>15-19 </a:t>
            </a:r>
            <a:r>
              <a:rPr sz="2200" spc="-5" dirty="0">
                <a:latin typeface="Carlito"/>
                <a:cs typeface="Carlito"/>
              </a:rPr>
              <a:t>year </a:t>
            </a:r>
            <a:r>
              <a:rPr sz="2200" spc="5" dirty="0">
                <a:latin typeface="Carlito"/>
                <a:cs typeface="Carlito"/>
              </a:rPr>
              <a:t>old </a:t>
            </a:r>
            <a:r>
              <a:rPr sz="2200" spc="-5" dirty="0">
                <a:latin typeface="Carlito"/>
                <a:cs typeface="Carlito"/>
              </a:rPr>
              <a:t>girls</a:t>
            </a:r>
            <a:r>
              <a:rPr sz="2200" spc="-204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globally.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9200" y="4876800"/>
            <a:ext cx="305104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240665" algn="l"/>
                <a:tab pos="241300" algn="l"/>
                <a:tab pos="1039494" algn="l"/>
                <a:tab pos="1717039" algn="l"/>
                <a:tab pos="1966595" algn="l"/>
                <a:tab pos="2765425" algn="l"/>
                <a:tab pos="3088640" algn="l"/>
                <a:tab pos="4043045" algn="l"/>
                <a:tab pos="4686300" algn="l"/>
                <a:tab pos="5414645" algn="l"/>
                <a:tab pos="6247130" algn="l"/>
                <a:tab pos="7378065" algn="l"/>
              </a:tabLst>
            </a:pPr>
            <a:r>
              <a:rPr sz="2200" spc="-45" dirty="0">
                <a:latin typeface="Carlito"/>
                <a:cs typeface="Carlito"/>
              </a:rPr>
              <a:t>E</a:t>
            </a:r>
            <a:r>
              <a:rPr sz="2200" spc="-15" dirty="0">
                <a:latin typeface="Carlito"/>
                <a:cs typeface="Carlito"/>
              </a:rPr>
              <a:t>v</a:t>
            </a:r>
            <a:r>
              <a:rPr sz="2200" spc="5" dirty="0">
                <a:latin typeface="Carlito"/>
                <a:cs typeface="Carlito"/>
              </a:rPr>
              <a:t>e</a:t>
            </a:r>
            <a:r>
              <a:rPr sz="2200" dirty="0">
                <a:latin typeface="Carlito"/>
                <a:cs typeface="Carlito"/>
              </a:rPr>
              <a:t>ry	</a:t>
            </a:r>
            <a:r>
              <a:rPr sz="2200" spc="-15" dirty="0">
                <a:latin typeface="Carlito"/>
                <a:cs typeface="Carlito"/>
              </a:rPr>
              <a:t>y</a:t>
            </a:r>
            <a:r>
              <a:rPr sz="2200" dirty="0">
                <a:latin typeface="Carlito"/>
                <a:cs typeface="Carlito"/>
              </a:rPr>
              <a:t>ear	,	</a:t>
            </a:r>
            <a:r>
              <a:rPr sz="2200" spc="-25" dirty="0">
                <a:latin typeface="Carlito"/>
                <a:cs typeface="Carlito"/>
              </a:rPr>
              <a:t>s</a:t>
            </a:r>
            <a:r>
              <a:rPr sz="2200" spc="10" dirty="0">
                <a:latin typeface="Carlito"/>
                <a:cs typeface="Carlito"/>
              </a:rPr>
              <a:t>om</a:t>
            </a:r>
            <a:r>
              <a:rPr sz="2200" dirty="0">
                <a:latin typeface="Carlito"/>
                <a:cs typeface="Carlito"/>
              </a:rPr>
              <a:t>e	3	</a:t>
            </a:r>
            <a:r>
              <a:rPr sz="2200" spc="-10" dirty="0">
                <a:latin typeface="Carlito"/>
                <a:cs typeface="Carlito"/>
              </a:rPr>
              <a:t>m</a:t>
            </a:r>
            <a:r>
              <a:rPr sz="2200" dirty="0">
                <a:latin typeface="Carlito"/>
                <a:cs typeface="Carlito"/>
              </a:rPr>
              <a:t>i</a:t>
            </a:r>
            <a:r>
              <a:rPr sz="2200" spc="-10" dirty="0">
                <a:latin typeface="Carlito"/>
                <a:cs typeface="Carlito"/>
              </a:rPr>
              <a:t>l</a:t>
            </a:r>
            <a:r>
              <a:rPr sz="2200" dirty="0">
                <a:latin typeface="Carlito"/>
                <a:cs typeface="Carlito"/>
              </a:rPr>
              <a:t>l</a:t>
            </a:r>
            <a:r>
              <a:rPr sz="2200" spc="-10" dirty="0">
                <a:latin typeface="Carlito"/>
                <a:cs typeface="Carlito"/>
              </a:rPr>
              <a:t>i</a:t>
            </a:r>
            <a:r>
              <a:rPr sz="2200" spc="10" dirty="0">
                <a:latin typeface="Carlito"/>
                <a:cs typeface="Carlito"/>
              </a:rPr>
              <a:t>o</a:t>
            </a:r>
            <a:r>
              <a:rPr sz="2200" dirty="0">
                <a:latin typeface="Carlito"/>
                <a:cs typeface="Carlito"/>
              </a:rPr>
              <a:t>n	</a:t>
            </a:r>
            <a:r>
              <a:rPr sz="2200" spc="-10" dirty="0">
                <a:latin typeface="Carlito"/>
                <a:cs typeface="Carlito"/>
              </a:rPr>
              <a:t>g</a:t>
            </a:r>
            <a:r>
              <a:rPr sz="2200" dirty="0">
                <a:latin typeface="Carlito"/>
                <a:cs typeface="Carlito"/>
              </a:rPr>
              <a:t>ir</a:t>
            </a:r>
            <a:r>
              <a:rPr sz="2200" spc="-10" dirty="0">
                <a:latin typeface="Carlito"/>
                <a:cs typeface="Carlito"/>
              </a:rPr>
              <a:t>l</a:t>
            </a:r>
            <a:r>
              <a:rPr sz="2200" dirty="0">
                <a:latin typeface="Carlito"/>
                <a:cs typeface="Carlito"/>
              </a:rPr>
              <a:t>s	a</a:t>
            </a:r>
            <a:r>
              <a:rPr sz="2200" spc="-35" dirty="0">
                <a:latin typeface="Carlito"/>
                <a:cs typeface="Carlito"/>
              </a:rPr>
              <a:t>g</a:t>
            </a:r>
            <a:r>
              <a:rPr sz="2200" dirty="0">
                <a:latin typeface="Carlito"/>
                <a:cs typeface="Carlito"/>
              </a:rPr>
              <a:t>ed	</a:t>
            </a:r>
            <a:r>
              <a:rPr sz="2200" spc="5" dirty="0">
                <a:latin typeface="Carlito"/>
                <a:cs typeface="Carlito"/>
              </a:rPr>
              <a:t>15</a:t>
            </a:r>
            <a:r>
              <a:rPr sz="2200" spc="-30" dirty="0">
                <a:latin typeface="Carlito"/>
                <a:cs typeface="Carlito"/>
              </a:rPr>
              <a:t>-</a:t>
            </a:r>
            <a:r>
              <a:rPr sz="2200" spc="-20" dirty="0">
                <a:latin typeface="Carlito"/>
                <a:cs typeface="Carlito"/>
              </a:rPr>
              <a:t>1</a:t>
            </a:r>
            <a:r>
              <a:rPr sz="2200" dirty="0">
                <a:latin typeface="Carlito"/>
                <a:cs typeface="Carlito"/>
              </a:rPr>
              <a:t>9	</a:t>
            </a:r>
            <a:r>
              <a:rPr sz="2200" spc="-10" dirty="0">
                <a:latin typeface="Carlito"/>
                <a:cs typeface="Carlito"/>
              </a:rPr>
              <a:t>und</a:t>
            </a:r>
            <a:r>
              <a:rPr sz="2200" dirty="0">
                <a:latin typeface="Carlito"/>
                <a:cs typeface="Carlito"/>
              </a:rPr>
              <a:t>e</a:t>
            </a:r>
            <a:r>
              <a:rPr sz="2200" spc="-25" dirty="0">
                <a:latin typeface="Carlito"/>
                <a:cs typeface="Carlito"/>
              </a:rPr>
              <a:t>r</a:t>
            </a:r>
            <a:r>
              <a:rPr sz="2200" spc="-35" dirty="0">
                <a:latin typeface="Carlito"/>
                <a:cs typeface="Carlito"/>
              </a:rPr>
              <a:t>g</a:t>
            </a:r>
            <a:r>
              <a:rPr sz="2200" dirty="0">
                <a:latin typeface="Carlito"/>
                <a:cs typeface="Carlito"/>
              </a:rPr>
              <a:t>o	</a:t>
            </a:r>
            <a:r>
              <a:rPr sz="2200" spc="-10" dirty="0" smtClean="0">
                <a:latin typeface="Carlito"/>
                <a:cs typeface="Carlito"/>
              </a:rPr>
              <a:t>un</a:t>
            </a:r>
            <a:r>
              <a:rPr sz="2200" spc="-5" dirty="0" smtClean="0">
                <a:latin typeface="Carlito"/>
                <a:cs typeface="Carlito"/>
              </a:rPr>
              <a:t>s</a:t>
            </a:r>
            <a:r>
              <a:rPr sz="2200" spc="-25" dirty="0" smtClean="0">
                <a:latin typeface="Carlito"/>
                <a:cs typeface="Carlito"/>
              </a:rPr>
              <a:t>a</a:t>
            </a:r>
            <a:r>
              <a:rPr sz="2200" spc="-75" dirty="0" smtClean="0">
                <a:latin typeface="Carlito"/>
                <a:cs typeface="Carlito"/>
              </a:rPr>
              <a:t>f</a:t>
            </a:r>
            <a:r>
              <a:rPr sz="2200" dirty="0" smtClean="0">
                <a:latin typeface="Carlito"/>
                <a:cs typeface="Carlito"/>
              </a:rPr>
              <a:t>e</a:t>
            </a:r>
            <a:r>
              <a:rPr lang="en-US" sz="2200" dirty="0" smtClean="0">
                <a:latin typeface="Carlito"/>
                <a:cs typeface="Carlito"/>
              </a:rPr>
              <a:t> abortions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7918603" cy="439415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41300" indent="-228600">
              <a:lnSpc>
                <a:spcPts val="251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 smtClean="0"/>
              <a:t>Babies</a:t>
            </a:r>
            <a:r>
              <a:rPr sz="2000" spc="125" dirty="0" smtClean="0"/>
              <a:t> </a:t>
            </a:r>
            <a:r>
              <a:rPr sz="2000" dirty="0"/>
              <a:t>born</a:t>
            </a:r>
            <a:r>
              <a:rPr sz="2000" spc="125" dirty="0"/>
              <a:t> </a:t>
            </a:r>
            <a:r>
              <a:rPr sz="2000" spc="-20" dirty="0"/>
              <a:t>to</a:t>
            </a:r>
            <a:r>
              <a:rPr sz="2000" spc="145" dirty="0"/>
              <a:t> </a:t>
            </a:r>
            <a:r>
              <a:rPr sz="2000" spc="-5" dirty="0"/>
              <a:t>adolescent</a:t>
            </a:r>
            <a:r>
              <a:rPr sz="2000" spc="130" dirty="0"/>
              <a:t> </a:t>
            </a:r>
            <a:r>
              <a:rPr sz="2000" spc="-10" dirty="0"/>
              <a:t>mothers</a:t>
            </a:r>
            <a:r>
              <a:rPr sz="2000" spc="140" dirty="0"/>
              <a:t> </a:t>
            </a:r>
            <a:r>
              <a:rPr sz="2000" spc="-10" dirty="0"/>
              <a:t>face</a:t>
            </a:r>
            <a:r>
              <a:rPr sz="2000" spc="140" dirty="0"/>
              <a:t> </a:t>
            </a:r>
            <a:r>
              <a:rPr sz="2000" dirty="0"/>
              <a:t>a</a:t>
            </a:r>
            <a:r>
              <a:rPr sz="2000" spc="135" dirty="0"/>
              <a:t> </a:t>
            </a:r>
            <a:r>
              <a:rPr sz="2000" spc="-15" dirty="0"/>
              <a:t>substantially</a:t>
            </a:r>
            <a:r>
              <a:rPr sz="2000" spc="130" dirty="0"/>
              <a:t> </a:t>
            </a:r>
            <a:r>
              <a:rPr sz="2000" spc="-5" dirty="0"/>
              <a:t>higher</a:t>
            </a:r>
            <a:r>
              <a:rPr sz="2000" spc="135" dirty="0"/>
              <a:t> </a:t>
            </a:r>
            <a:r>
              <a:rPr sz="2000" dirty="0"/>
              <a:t>risk</a:t>
            </a:r>
            <a:r>
              <a:rPr sz="2000" spc="135" dirty="0"/>
              <a:t> </a:t>
            </a:r>
            <a:r>
              <a:rPr sz="2000" spc="-15" dirty="0"/>
              <a:t>of</a:t>
            </a:r>
          </a:p>
          <a:p>
            <a:pPr marL="241300">
              <a:lnSpc>
                <a:spcPts val="2510"/>
              </a:lnSpc>
            </a:pPr>
            <a:r>
              <a:rPr sz="2000" dirty="0"/>
              <a:t>flying than </a:t>
            </a:r>
            <a:r>
              <a:rPr sz="2000" spc="5" dirty="0"/>
              <a:t>those </a:t>
            </a:r>
            <a:r>
              <a:rPr sz="2000" dirty="0"/>
              <a:t>born </a:t>
            </a:r>
            <a:r>
              <a:rPr sz="2000" spc="-10" dirty="0"/>
              <a:t>to </a:t>
            </a:r>
            <a:r>
              <a:rPr sz="2000" dirty="0"/>
              <a:t>women </a:t>
            </a:r>
            <a:r>
              <a:rPr sz="2000" spc="-5" dirty="0"/>
              <a:t>aged </a:t>
            </a:r>
            <a:r>
              <a:rPr sz="2000" spc="5" dirty="0"/>
              <a:t>20 </a:t>
            </a:r>
            <a:r>
              <a:rPr sz="2000" spc="-10" dirty="0"/>
              <a:t>to</a:t>
            </a:r>
            <a:r>
              <a:rPr sz="2000" spc="-185" dirty="0"/>
              <a:t> </a:t>
            </a:r>
            <a:r>
              <a:rPr sz="2000" spc="5" dirty="0"/>
              <a:t>24.</a:t>
            </a:r>
          </a:p>
          <a:p>
            <a:pPr marL="241300" marR="5715" indent="-228600" algn="just">
              <a:lnSpc>
                <a:spcPct val="901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/>
              <a:t>Un married </a:t>
            </a:r>
            <a:r>
              <a:rPr sz="2000" spc="-5" dirty="0"/>
              <a:t>adolescents </a:t>
            </a:r>
            <a:r>
              <a:rPr sz="2000" spc="-20" dirty="0"/>
              <a:t>are </a:t>
            </a:r>
            <a:r>
              <a:rPr sz="2000" spc="-15" dirty="0"/>
              <a:t>likely </a:t>
            </a:r>
            <a:r>
              <a:rPr sz="2000" spc="-20" dirty="0"/>
              <a:t>to </a:t>
            </a:r>
            <a:r>
              <a:rPr sz="2000" spc="-5" dirty="0"/>
              <a:t>resort </a:t>
            </a:r>
            <a:r>
              <a:rPr sz="2000" spc="-20" dirty="0"/>
              <a:t>to unsafe </a:t>
            </a:r>
            <a:r>
              <a:rPr sz="2000" spc="-5" dirty="0"/>
              <a:t>method </a:t>
            </a:r>
            <a:r>
              <a:rPr sz="2000" spc="-15" dirty="0"/>
              <a:t>of  </a:t>
            </a:r>
            <a:r>
              <a:rPr sz="2000" dirty="0"/>
              <a:t>abortions, </a:t>
            </a:r>
            <a:r>
              <a:rPr sz="2000" spc="-5" dirty="0"/>
              <a:t>which </a:t>
            </a:r>
            <a:r>
              <a:rPr sz="2000" spc="-10" dirty="0"/>
              <a:t>increases </a:t>
            </a:r>
            <a:r>
              <a:rPr sz="2000" dirty="0"/>
              <a:t>the risk </a:t>
            </a:r>
            <a:r>
              <a:rPr sz="2000" spc="5" dirty="0"/>
              <a:t>of </a:t>
            </a:r>
            <a:r>
              <a:rPr sz="2000" spc="-10" dirty="0"/>
              <a:t>complication </a:t>
            </a:r>
            <a:r>
              <a:rPr sz="2000" spc="-25" dirty="0"/>
              <a:t>like </a:t>
            </a:r>
            <a:r>
              <a:rPr sz="2000" spc="-5" dirty="0"/>
              <a:t>septicemia  </a:t>
            </a:r>
            <a:r>
              <a:rPr sz="2000" dirty="0"/>
              <a:t>and also</a:t>
            </a:r>
            <a:r>
              <a:rPr sz="2000" spc="-50" dirty="0"/>
              <a:t> </a:t>
            </a:r>
            <a:r>
              <a:rPr sz="2000" spc="-15" dirty="0"/>
              <a:t>mortality.</a:t>
            </a:r>
          </a:p>
          <a:p>
            <a:pPr marL="241300" marR="6350" indent="-228600" algn="just">
              <a:lnSpc>
                <a:spcPct val="90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/>
              <a:t>Adolescent </a:t>
            </a:r>
            <a:r>
              <a:rPr sz="2000" spc="-10" dirty="0"/>
              <a:t>pregnancy are </a:t>
            </a:r>
            <a:r>
              <a:rPr sz="2000" dirty="0"/>
              <a:t>also </a:t>
            </a:r>
            <a:r>
              <a:rPr sz="2000" spc="-15" dirty="0"/>
              <a:t>at </a:t>
            </a:r>
            <a:r>
              <a:rPr sz="2000" spc="-10" dirty="0"/>
              <a:t>increased </a:t>
            </a:r>
            <a:r>
              <a:rPr sz="2000" spc="-5" dirty="0"/>
              <a:t>risk </a:t>
            </a:r>
            <a:r>
              <a:rPr sz="2000" spc="5" dirty="0"/>
              <a:t>of </a:t>
            </a:r>
            <a:r>
              <a:rPr sz="2000" spc="-10" dirty="0"/>
              <a:t>pre-eclampsia,  preterm </a:t>
            </a:r>
            <a:r>
              <a:rPr sz="2000" spc="-35" dirty="0"/>
              <a:t>labour, </a:t>
            </a:r>
            <a:r>
              <a:rPr sz="2000" spc="-10" dirty="0"/>
              <a:t>prolonged </a:t>
            </a:r>
            <a:r>
              <a:rPr sz="2000" dirty="0"/>
              <a:t>and </a:t>
            </a:r>
            <a:r>
              <a:rPr sz="2000" spc="-10" dirty="0"/>
              <a:t>obstructed </a:t>
            </a:r>
            <a:r>
              <a:rPr sz="2000" spc="-35" dirty="0"/>
              <a:t>labour, </a:t>
            </a:r>
            <a:r>
              <a:rPr sz="2000" spc="-10" dirty="0"/>
              <a:t>and postpartum  </a:t>
            </a:r>
            <a:r>
              <a:rPr sz="2000" spc="-5" dirty="0"/>
              <a:t>hemorrhage. And </a:t>
            </a:r>
            <a:r>
              <a:rPr sz="2000" spc="-10" dirty="0"/>
              <a:t>such </a:t>
            </a:r>
            <a:r>
              <a:rPr sz="2000" spc="-5" dirty="0"/>
              <a:t>pregnancies </a:t>
            </a:r>
            <a:r>
              <a:rPr sz="2000" spc="-10" dirty="0"/>
              <a:t>are </a:t>
            </a:r>
            <a:r>
              <a:rPr sz="2000" dirty="0"/>
              <a:t>2 </a:t>
            </a:r>
            <a:r>
              <a:rPr sz="2000" spc="-20" dirty="0"/>
              <a:t>to </a:t>
            </a:r>
            <a:r>
              <a:rPr sz="2000" dirty="0"/>
              <a:t>4 </a:t>
            </a:r>
            <a:r>
              <a:rPr sz="2000" spc="-5" dirty="0"/>
              <a:t>times </a:t>
            </a:r>
            <a:r>
              <a:rPr sz="2000" spc="-15" dirty="0"/>
              <a:t>likely </a:t>
            </a:r>
            <a:r>
              <a:rPr sz="2000" spc="-10" dirty="0"/>
              <a:t>to die  </a:t>
            </a:r>
            <a:r>
              <a:rPr sz="2000" dirty="0"/>
              <a:t>during childbirth as </a:t>
            </a:r>
            <a:r>
              <a:rPr sz="2000" spc="-5" dirty="0"/>
              <a:t>compared </a:t>
            </a:r>
            <a:r>
              <a:rPr sz="2000" spc="-10" dirty="0"/>
              <a:t>to </a:t>
            </a:r>
            <a:r>
              <a:rPr sz="2000" dirty="0"/>
              <a:t>adult</a:t>
            </a:r>
            <a:r>
              <a:rPr sz="2000" spc="-160" dirty="0"/>
              <a:t> </a:t>
            </a:r>
            <a:r>
              <a:rPr sz="2000" spc="-5" dirty="0"/>
              <a:t>pregnancies.</a:t>
            </a:r>
          </a:p>
          <a:p>
            <a:pPr marL="241300" indent="-228600" algn="just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 dirty="0"/>
              <a:t>Many </a:t>
            </a:r>
            <a:r>
              <a:rPr sz="2000" spc="-5" dirty="0"/>
              <a:t>girls </a:t>
            </a:r>
            <a:r>
              <a:rPr sz="2000" dirty="0"/>
              <a:t>who become </a:t>
            </a:r>
            <a:r>
              <a:rPr sz="2000" spc="-10" dirty="0"/>
              <a:t>pregnant </a:t>
            </a:r>
            <a:r>
              <a:rPr sz="2000" spc="-15" dirty="0"/>
              <a:t>have </a:t>
            </a:r>
            <a:r>
              <a:rPr sz="2000" spc="-10" dirty="0"/>
              <a:t>to </a:t>
            </a:r>
            <a:r>
              <a:rPr sz="2000" spc="-5" dirty="0"/>
              <a:t>drop </a:t>
            </a:r>
            <a:r>
              <a:rPr sz="2000" dirty="0"/>
              <a:t>out </a:t>
            </a:r>
            <a:r>
              <a:rPr sz="2000" spc="5" dirty="0"/>
              <a:t>of</a:t>
            </a:r>
            <a:r>
              <a:rPr sz="2000" spc="-125" dirty="0"/>
              <a:t> </a:t>
            </a:r>
            <a:r>
              <a:rPr sz="2000" dirty="0"/>
              <a:t>school.</a:t>
            </a:r>
          </a:p>
          <a:p>
            <a:pPr marL="241300" indent="-228600" algn="just">
              <a:lnSpc>
                <a:spcPts val="251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/>
              <a:t>New born </a:t>
            </a:r>
            <a:r>
              <a:rPr sz="2000" spc="-20" dirty="0"/>
              <a:t>to </a:t>
            </a:r>
            <a:r>
              <a:rPr sz="2000" spc="-5" dirty="0"/>
              <a:t>adolescent </a:t>
            </a:r>
            <a:r>
              <a:rPr sz="2000" dirty="0"/>
              <a:t>mother </a:t>
            </a:r>
            <a:r>
              <a:rPr sz="2000" spc="-15" dirty="0"/>
              <a:t>are </a:t>
            </a:r>
            <a:r>
              <a:rPr sz="2000" spc="-5" dirty="0"/>
              <a:t>also more </a:t>
            </a:r>
            <a:r>
              <a:rPr sz="2000" spc="-15" dirty="0"/>
              <a:t>likely </a:t>
            </a:r>
            <a:r>
              <a:rPr sz="2000" spc="-20" dirty="0"/>
              <a:t>to </a:t>
            </a:r>
            <a:r>
              <a:rPr sz="2000" spc="-15" dirty="0"/>
              <a:t>have </a:t>
            </a:r>
            <a:r>
              <a:rPr sz="2000" spc="-5" dirty="0"/>
              <a:t>low</a:t>
            </a:r>
            <a:r>
              <a:rPr sz="2000" spc="190" dirty="0"/>
              <a:t> </a:t>
            </a:r>
            <a:r>
              <a:rPr sz="2000" spc="-10" dirty="0"/>
              <a:t>birth</a:t>
            </a:r>
          </a:p>
          <a:p>
            <a:pPr marL="241300" algn="just">
              <a:lnSpc>
                <a:spcPts val="2510"/>
              </a:lnSpc>
            </a:pPr>
            <a:r>
              <a:rPr sz="2000" spc="-5" dirty="0"/>
              <a:t>weight, </a:t>
            </a:r>
            <a:r>
              <a:rPr sz="2000" dirty="0"/>
              <a:t>with the risk </a:t>
            </a:r>
            <a:r>
              <a:rPr sz="2000" spc="5" dirty="0"/>
              <a:t>of </a:t>
            </a:r>
            <a:r>
              <a:rPr sz="2000" dirty="0"/>
              <a:t>long </a:t>
            </a:r>
            <a:r>
              <a:rPr sz="2000" spc="-5" dirty="0"/>
              <a:t>term</a:t>
            </a:r>
            <a:r>
              <a:rPr sz="2000" spc="-125" dirty="0"/>
              <a:t> </a:t>
            </a:r>
            <a:r>
              <a:rPr sz="2000" spc="-10" dirty="0"/>
              <a:t>effects</a:t>
            </a:r>
            <a:r>
              <a:rPr spc="-10" dirty="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8759952" y="106679"/>
            <a:ext cx="3432047" cy="4544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087" y="263474"/>
            <a:ext cx="45624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GENDER</a:t>
            </a:r>
            <a:r>
              <a:rPr spc="-509" dirty="0"/>
              <a:t> </a:t>
            </a:r>
            <a:r>
              <a:rPr spc="-215" dirty="0"/>
              <a:t>DYSPHORIA</a:t>
            </a:r>
          </a:p>
        </p:txBody>
      </p:sp>
      <p:sp>
        <p:nvSpPr>
          <p:cNvPr id="3" name="object 3"/>
          <p:cNvSpPr/>
          <p:nvPr/>
        </p:nvSpPr>
        <p:spPr>
          <a:xfrm>
            <a:off x="843552" y="1664392"/>
            <a:ext cx="9404847" cy="4718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99855" y="15240"/>
            <a:ext cx="1983912" cy="1630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68694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Sexually </a:t>
            </a:r>
            <a:r>
              <a:rPr spc="-245" dirty="0"/>
              <a:t>transmitted</a:t>
            </a:r>
            <a:r>
              <a:rPr spc="-310" dirty="0"/>
              <a:t> </a:t>
            </a:r>
            <a:r>
              <a:rPr spc="-235" dirty="0"/>
              <a:t>infections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92" y="1675521"/>
            <a:ext cx="7858759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Worldwide </a:t>
            </a:r>
            <a:r>
              <a:rPr sz="2800" spc="-5" dirty="0">
                <a:latin typeface="Carlito"/>
                <a:cs typeface="Carlito"/>
              </a:rPr>
              <a:t>the highest </a:t>
            </a:r>
            <a:r>
              <a:rPr sz="2800" spc="-10" dirty="0">
                <a:latin typeface="Carlito"/>
                <a:cs typeface="Carlito"/>
              </a:rPr>
              <a:t>reported </a:t>
            </a:r>
            <a:r>
              <a:rPr sz="2800" spc="-20" dirty="0">
                <a:latin typeface="Carlito"/>
                <a:cs typeface="Carlito"/>
              </a:rPr>
              <a:t>rates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STDs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found </a:t>
            </a:r>
            <a:r>
              <a:rPr sz="2800" spc="-5" dirty="0">
                <a:latin typeface="Carlito"/>
                <a:cs typeface="Carlito"/>
              </a:rPr>
              <a:t>among </a:t>
            </a:r>
            <a:r>
              <a:rPr sz="2800" spc="-10" dirty="0">
                <a:latin typeface="Carlito"/>
                <a:cs typeface="Carlito"/>
              </a:rPr>
              <a:t>young </a:t>
            </a:r>
            <a:r>
              <a:rPr sz="2800" dirty="0">
                <a:latin typeface="Carlito"/>
                <a:cs typeface="Carlito"/>
              </a:rPr>
              <a:t>people </a:t>
            </a:r>
            <a:r>
              <a:rPr sz="2800" spc="-5" dirty="0">
                <a:latin typeface="Carlito"/>
                <a:cs typeface="Carlito"/>
              </a:rPr>
              <a:t>aged </a:t>
            </a:r>
            <a:r>
              <a:rPr sz="2800" dirty="0">
                <a:latin typeface="Carlito"/>
                <a:cs typeface="Carlito"/>
              </a:rPr>
              <a:t>15-19 and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20-24.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4610" y="40461"/>
            <a:ext cx="3262935" cy="3268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1623" y="3322320"/>
            <a:ext cx="7147559" cy="3151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04" y="613105"/>
            <a:ext cx="40062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Sleep</a:t>
            </a:r>
            <a:r>
              <a:rPr spc="-500" dirty="0"/>
              <a:t> </a:t>
            </a:r>
            <a:r>
              <a:rPr spc="-225" dirty="0"/>
              <a:t>Disturbance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8527415" cy="46774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763270" indent="-228600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During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dirty="0">
                <a:latin typeface="Carlito"/>
                <a:cs typeface="Carlito"/>
              </a:rPr>
              <a:t>period of </a:t>
            </a:r>
            <a:r>
              <a:rPr sz="2800" spc="-10" dirty="0">
                <a:latin typeface="Carlito"/>
                <a:cs typeface="Carlito"/>
              </a:rPr>
              <a:t>rapid </a:t>
            </a:r>
            <a:r>
              <a:rPr sz="2800" spc="-5" dirty="0">
                <a:latin typeface="Carlito"/>
                <a:cs typeface="Carlito"/>
              </a:rPr>
              <a:t>growth, adolescents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have  </a:t>
            </a:r>
            <a:r>
              <a:rPr sz="2800" spc="-5" dirty="0">
                <a:latin typeface="Carlito"/>
                <a:cs typeface="Carlito"/>
              </a:rPr>
              <a:t>increased sleep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requirement.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But </a:t>
            </a:r>
            <a:r>
              <a:rPr sz="2800" spc="-10" dirty="0">
                <a:latin typeface="Carlito"/>
                <a:cs typeface="Carlito"/>
              </a:rPr>
              <a:t>they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deprived </a:t>
            </a:r>
            <a:r>
              <a:rPr sz="2800" dirty="0">
                <a:latin typeface="Carlito"/>
                <a:cs typeface="Carlito"/>
              </a:rPr>
              <a:t>of sleep </a:t>
            </a:r>
            <a:r>
              <a:rPr sz="2800" spc="-5" dirty="0">
                <a:latin typeface="Carlito"/>
                <a:cs typeface="Carlito"/>
              </a:rPr>
              <a:t>due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increased </a:t>
            </a:r>
            <a:r>
              <a:rPr sz="2800" spc="-5" dirty="0">
                <a:latin typeface="Carlito"/>
                <a:cs typeface="Carlito"/>
              </a:rPr>
              <a:t>academic  </a:t>
            </a:r>
            <a:r>
              <a:rPr sz="2800" spc="-25" dirty="0">
                <a:latin typeface="Carlito"/>
                <a:cs typeface="Carlito"/>
              </a:rPr>
              <a:t>activity, </a:t>
            </a:r>
            <a:r>
              <a:rPr sz="2800" spc="-15" dirty="0">
                <a:latin typeface="Carlito"/>
                <a:cs typeface="Carlito"/>
              </a:rPr>
              <a:t>parents </a:t>
            </a:r>
            <a:r>
              <a:rPr sz="2800" spc="-5" dirty="0">
                <a:latin typeface="Carlito"/>
                <a:cs typeface="Carlito"/>
              </a:rPr>
              <a:t>working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shift </a:t>
            </a:r>
            <a:r>
              <a:rPr sz="2800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watching </a:t>
            </a:r>
            <a:r>
              <a:rPr sz="2800" dirty="0">
                <a:latin typeface="Carlito"/>
                <a:cs typeface="Carlito"/>
              </a:rPr>
              <a:t>TV </a:t>
            </a:r>
            <a:r>
              <a:rPr sz="2800" spc="-10" dirty="0">
                <a:latin typeface="Carlito"/>
                <a:cs typeface="Carlito"/>
              </a:rPr>
              <a:t>late </a:t>
            </a:r>
            <a:r>
              <a:rPr sz="2800" spc="-15" dirty="0">
                <a:latin typeface="Carlito"/>
                <a:cs typeface="Carlito"/>
              </a:rPr>
              <a:t>into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night.</a:t>
            </a:r>
            <a:endParaRPr sz="2800" dirty="0">
              <a:latin typeface="Carlito"/>
              <a:cs typeface="Carlito"/>
            </a:endParaRPr>
          </a:p>
          <a:p>
            <a:pPr marL="241300" marR="265430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Inadequate </a:t>
            </a:r>
            <a:r>
              <a:rPr sz="2800" dirty="0">
                <a:latin typeface="Carlito"/>
                <a:cs typeface="Carlito"/>
              </a:rPr>
              <a:t>sleep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10" dirty="0">
                <a:latin typeface="Carlito"/>
                <a:cs typeface="Carlito"/>
              </a:rPr>
              <a:t>cause </a:t>
            </a:r>
            <a:r>
              <a:rPr sz="2800" dirty="0">
                <a:latin typeface="Carlito"/>
                <a:cs typeface="Carlito"/>
              </a:rPr>
              <a:t>poor </a:t>
            </a:r>
            <a:r>
              <a:rPr sz="2800" spc="-5" dirty="0">
                <a:latin typeface="Carlito"/>
                <a:cs typeface="Carlito"/>
              </a:rPr>
              <a:t>school performance,  daytime drowsiness, aggressive </a:t>
            </a:r>
            <a:r>
              <a:rPr sz="2800" spc="-35" dirty="0">
                <a:latin typeface="Carlito"/>
                <a:cs typeface="Carlito"/>
              </a:rPr>
              <a:t>behavior, </a:t>
            </a:r>
            <a:r>
              <a:rPr sz="2800" spc="-10" dirty="0">
                <a:latin typeface="Carlito"/>
                <a:cs typeface="Carlito"/>
              </a:rPr>
              <a:t>conduct  </a:t>
            </a:r>
            <a:r>
              <a:rPr sz="2800" spc="-35" dirty="0">
                <a:latin typeface="Carlito"/>
                <a:cs typeface="Carlito"/>
              </a:rPr>
              <a:t>disorder, </a:t>
            </a:r>
            <a:r>
              <a:rPr sz="2800" spc="-30" dirty="0">
                <a:latin typeface="Carlito"/>
                <a:cs typeface="Carlito"/>
              </a:rPr>
              <a:t>anxiety, </a:t>
            </a:r>
            <a:r>
              <a:rPr sz="2800" spc="-10" dirty="0">
                <a:latin typeface="Carlito"/>
                <a:cs typeface="Carlito"/>
              </a:rPr>
              <a:t>restless </a:t>
            </a:r>
            <a:r>
              <a:rPr sz="2800" dirty="0">
                <a:latin typeface="Carlito"/>
                <a:cs typeface="Carlito"/>
              </a:rPr>
              <a:t>leg </a:t>
            </a:r>
            <a:r>
              <a:rPr sz="2800" spc="-15" dirty="0">
                <a:latin typeface="Carlito"/>
                <a:cs typeface="Carlito"/>
              </a:rPr>
              <a:t>syndrome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depression.</a:t>
            </a:r>
            <a:endParaRPr sz="2800" dirty="0">
              <a:latin typeface="Carlito"/>
              <a:cs typeface="Carlito"/>
            </a:endParaRPr>
          </a:p>
          <a:p>
            <a:pPr marL="241300" marR="20320" indent="-228600">
              <a:lnSpc>
                <a:spcPct val="90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Sleep </a:t>
            </a:r>
            <a:r>
              <a:rPr sz="2800" spc="-5" dirty="0">
                <a:latin typeface="Carlito"/>
                <a:cs typeface="Carlito"/>
              </a:rPr>
              <a:t>deprive </a:t>
            </a:r>
            <a:r>
              <a:rPr sz="2800" spc="-10" dirty="0">
                <a:latin typeface="Carlito"/>
                <a:cs typeface="Carlito"/>
              </a:rPr>
              <a:t>teens </a:t>
            </a:r>
            <a:r>
              <a:rPr sz="2800" spc="-20" dirty="0">
                <a:latin typeface="Carlito"/>
                <a:cs typeface="Carlito"/>
              </a:rPr>
              <a:t>may have </a:t>
            </a:r>
            <a:r>
              <a:rPr sz="2800" dirty="0">
                <a:latin typeface="Carlito"/>
                <a:cs typeface="Carlito"/>
              </a:rPr>
              <a:t>periods of </a:t>
            </a:r>
            <a:r>
              <a:rPr sz="2800" spc="-5" dirty="0">
                <a:latin typeface="Carlito"/>
                <a:cs typeface="Carlito"/>
              </a:rPr>
              <a:t>subconscious  bouts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sleep during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day </a:t>
            </a:r>
            <a:r>
              <a:rPr sz="2800" dirty="0">
                <a:latin typeface="Carlito"/>
                <a:cs typeface="Carlito"/>
              </a:rPr>
              <a:t>time </a:t>
            </a:r>
            <a:r>
              <a:rPr sz="2800" spc="-5" dirty="0">
                <a:latin typeface="Carlito"/>
                <a:cs typeface="Carlito"/>
              </a:rPr>
              <a:t>making </a:t>
            </a:r>
            <a:r>
              <a:rPr sz="2800" dirty="0">
                <a:latin typeface="Carlito"/>
                <a:cs typeface="Carlito"/>
              </a:rPr>
              <a:t>them </a:t>
            </a:r>
            <a:r>
              <a:rPr sz="2800" spc="-15" dirty="0">
                <a:latin typeface="Carlito"/>
                <a:cs typeface="Carlito"/>
              </a:rPr>
              <a:t>prone </a:t>
            </a:r>
            <a:r>
              <a:rPr sz="2800" spc="5" dirty="0">
                <a:latin typeface="Carlito"/>
                <a:cs typeface="Carlito"/>
              </a:rPr>
              <a:t>ot  </a:t>
            </a:r>
            <a:r>
              <a:rPr sz="2800" dirty="0">
                <a:latin typeface="Carlito"/>
                <a:cs typeface="Carlito"/>
              </a:rPr>
              <a:t>injuries and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accidents.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98280" y="1185672"/>
            <a:ext cx="3093719" cy="4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09759" y="0"/>
            <a:ext cx="2682240" cy="2941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431" y="513664"/>
            <a:ext cx="17119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Obesity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945" y="2379723"/>
            <a:ext cx="10370820" cy="4478277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Among </a:t>
            </a:r>
            <a:r>
              <a:rPr sz="2600" spc="-5" dirty="0">
                <a:latin typeface="Carlito"/>
                <a:cs typeface="Carlito"/>
              </a:rPr>
              <a:t>Delhi </a:t>
            </a:r>
            <a:r>
              <a:rPr sz="2600" dirty="0">
                <a:latin typeface="Carlito"/>
                <a:cs typeface="Carlito"/>
              </a:rPr>
              <a:t>school </a:t>
            </a:r>
            <a:r>
              <a:rPr sz="2600" spc="-10" dirty="0">
                <a:latin typeface="Carlito"/>
                <a:cs typeface="Carlito"/>
              </a:rPr>
              <a:t>children, </a:t>
            </a:r>
            <a:r>
              <a:rPr sz="2600" dirty="0">
                <a:latin typeface="Carlito"/>
                <a:cs typeface="Carlito"/>
              </a:rPr>
              <a:t>5% </a:t>
            </a:r>
            <a:r>
              <a:rPr sz="2600" spc="-5" dirty="0">
                <a:latin typeface="Carlito"/>
                <a:cs typeface="Carlito"/>
              </a:rPr>
              <a:t>obesity </a:t>
            </a:r>
            <a:r>
              <a:rPr sz="2600" dirty="0">
                <a:latin typeface="Carlito"/>
                <a:cs typeface="Carlito"/>
              </a:rPr>
              <a:t>and 17-19% </a:t>
            </a:r>
            <a:r>
              <a:rPr sz="2600" spc="-10" dirty="0">
                <a:latin typeface="Carlito"/>
                <a:cs typeface="Carlito"/>
              </a:rPr>
              <a:t>overweight </a:t>
            </a:r>
            <a:r>
              <a:rPr sz="2600" spc="-5" dirty="0">
                <a:latin typeface="Carlito"/>
                <a:cs typeface="Carlito"/>
              </a:rPr>
              <a:t>has  been </a:t>
            </a:r>
            <a:r>
              <a:rPr sz="2600" spc="-10" dirty="0">
                <a:latin typeface="Carlito"/>
                <a:cs typeface="Carlito"/>
              </a:rPr>
              <a:t>reported. </a:t>
            </a:r>
            <a:r>
              <a:rPr sz="2600" spc="-5" dirty="0">
                <a:latin typeface="Carlito"/>
                <a:cs typeface="Carlito"/>
              </a:rPr>
              <a:t>Similar </a:t>
            </a:r>
            <a:r>
              <a:rPr sz="2600" spc="-10" dirty="0">
                <a:latin typeface="Carlito"/>
                <a:cs typeface="Carlito"/>
              </a:rPr>
              <a:t>figures </a:t>
            </a:r>
            <a:r>
              <a:rPr sz="2600" spc="-15" dirty="0">
                <a:latin typeface="Carlito"/>
                <a:cs typeface="Carlito"/>
              </a:rPr>
              <a:t>are available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spc="-5" dirty="0">
                <a:latin typeface="Carlito"/>
                <a:cs typeface="Carlito"/>
              </a:rPr>
              <a:t>other </a:t>
            </a:r>
            <a:r>
              <a:rPr sz="2600" dirty="0">
                <a:latin typeface="Carlito"/>
                <a:cs typeface="Carlito"/>
              </a:rPr>
              <a:t>parts </a:t>
            </a:r>
            <a:r>
              <a:rPr sz="2600" spc="5" dirty="0">
                <a:latin typeface="Carlito"/>
                <a:cs typeface="Carlito"/>
              </a:rPr>
              <a:t>of </a:t>
            </a:r>
            <a:r>
              <a:rPr sz="2600" spc="-5" dirty="0">
                <a:latin typeface="Carlito"/>
                <a:cs typeface="Carlito"/>
              </a:rPr>
              <a:t>the  urban India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well.</a:t>
            </a:r>
            <a:endParaRPr sz="2600" dirty="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Prevalence </a:t>
            </a:r>
            <a:r>
              <a:rPr sz="2600" spc="5" dirty="0">
                <a:latin typeface="Carlito"/>
                <a:cs typeface="Carlito"/>
              </a:rPr>
              <a:t>of </a:t>
            </a:r>
            <a:r>
              <a:rPr sz="2600" spc="-5" dirty="0">
                <a:latin typeface="Carlito"/>
                <a:cs typeface="Carlito"/>
              </a:rPr>
              <a:t>obesity and overweight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higher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15" dirty="0">
                <a:latin typeface="Carlito"/>
                <a:cs typeface="Carlito"/>
              </a:rPr>
              <a:t>boys </a:t>
            </a:r>
            <a:r>
              <a:rPr sz="2600" dirty="0">
                <a:latin typeface="Carlito"/>
                <a:cs typeface="Carlito"/>
              </a:rPr>
              <a:t>than in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girls.</a:t>
            </a:r>
          </a:p>
          <a:p>
            <a:pPr marL="241300" marR="7620" indent="-228600" algn="just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Obesity has </a:t>
            </a:r>
            <a:r>
              <a:rPr sz="2600" spc="-10" dirty="0">
                <a:latin typeface="Carlito"/>
                <a:cs typeface="Carlito"/>
              </a:rPr>
              <a:t>strong </a:t>
            </a:r>
            <a:r>
              <a:rPr sz="2600" spc="-5" dirty="0">
                <a:latin typeface="Carlito"/>
                <a:cs typeface="Carlito"/>
              </a:rPr>
              <a:t>association with asthma, sleep </a:t>
            </a:r>
            <a:r>
              <a:rPr sz="2600" spc="-35" dirty="0">
                <a:latin typeface="Carlito"/>
                <a:cs typeface="Carlito"/>
              </a:rPr>
              <a:t>disorder, </a:t>
            </a:r>
            <a:r>
              <a:rPr sz="2600" spc="-15" dirty="0">
                <a:latin typeface="Carlito"/>
                <a:cs typeface="Carlito"/>
              </a:rPr>
              <a:t>reflux  </a:t>
            </a:r>
            <a:r>
              <a:rPr sz="2600" dirty="0">
                <a:latin typeface="Carlito"/>
                <a:cs typeface="Carlito"/>
              </a:rPr>
              <a:t>disease, </a:t>
            </a:r>
            <a:r>
              <a:rPr sz="2600" spc="-10" dirty="0">
                <a:latin typeface="Carlito"/>
                <a:cs typeface="Carlito"/>
              </a:rPr>
              <a:t>Blount </a:t>
            </a:r>
            <a:r>
              <a:rPr sz="2600" dirty="0">
                <a:latin typeface="Carlito"/>
                <a:cs typeface="Carlito"/>
              </a:rPr>
              <a:t>disease, </a:t>
            </a:r>
            <a:r>
              <a:rPr sz="2600" spc="-5" dirty="0">
                <a:latin typeface="Carlito"/>
                <a:cs typeface="Carlito"/>
              </a:rPr>
              <a:t>slipped </a:t>
            </a:r>
            <a:r>
              <a:rPr sz="2600" spc="-20" dirty="0">
                <a:latin typeface="Carlito"/>
                <a:cs typeface="Carlito"/>
              </a:rPr>
              <a:t>femoral </a:t>
            </a:r>
            <a:r>
              <a:rPr sz="2600" spc="-10" dirty="0">
                <a:latin typeface="Carlito"/>
                <a:cs typeface="Carlito"/>
              </a:rPr>
              <a:t>epiphysis, gall </a:t>
            </a:r>
            <a:r>
              <a:rPr sz="2600" spc="-15" dirty="0">
                <a:latin typeface="Carlito"/>
                <a:cs typeface="Carlito"/>
              </a:rPr>
              <a:t>stones, </a:t>
            </a:r>
            <a:r>
              <a:rPr sz="2600" spc="-25" dirty="0">
                <a:latin typeface="Carlito"/>
                <a:cs typeface="Carlito"/>
              </a:rPr>
              <a:t>fatty  </a:t>
            </a:r>
            <a:r>
              <a:rPr sz="2600" spc="-50" dirty="0">
                <a:latin typeface="Carlito"/>
                <a:cs typeface="Carlito"/>
              </a:rPr>
              <a:t>liver, </a:t>
            </a:r>
            <a:r>
              <a:rPr sz="2600" spc="-5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numerous metabolic </a:t>
            </a:r>
            <a:r>
              <a:rPr sz="2600" spc="-15" dirty="0">
                <a:latin typeface="Carlito"/>
                <a:cs typeface="Carlito"/>
              </a:rPr>
              <a:t>derangement </a:t>
            </a:r>
            <a:r>
              <a:rPr sz="2600" spc="-25" dirty="0">
                <a:latin typeface="Carlito"/>
                <a:cs typeface="Carlito"/>
              </a:rPr>
              <a:t>like </a:t>
            </a:r>
            <a:r>
              <a:rPr sz="2600" dirty="0">
                <a:latin typeface="Carlito"/>
                <a:cs typeface="Carlito"/>
              </a:rPr>
              <a:t>type 2 </a:t>
            </a:r>
            <a:r>
              <a:rPr sz="2600" spc="-5" dirty="0">
                <a:latin typeface="Carlito"/>
                <a:cs typeface="Carlito"/>
              </a:rPr>
              <a:t>diabetes  dyslipidemia, </a:t>
            </a:r>
            <a:r>
              <a:rPr sz="2600" spc="-10" dirty="0">
                <a:latin typeface="Carlito"/>
                <a:cs typeface="Carlito"/>
              </a:rPr>
              <a:t>hypertension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polycystic </a:t>
            </a:r>
            <a:r>
              <a:rPr sz="2600" spc="-5" dirty="0">
                <a:latin typeface="Carlito"/>
                <a:cs typeface="Carlito"/>
              </a:rPr>
              <a:t>ovarian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diseases.</a:t>
            </a:r>
          </a:p>
          <a:p>
            <a:pPr marL="241300" marR="11430" indent="-228600" algn="just">
              <a:lnSpc>
                <a:spcPts val="303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Change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5" dirty="0">
                <a:latin typeface="Carlito"/>
                <a:cs typeface="Carlito"/>
              </a:rPr>
              <a:t>sedentary </a:t>
            </a:r>
            <a:r>
              <a:rPr sz="2600" spc="-15" dirty="0">
                <a:latin typeface="Carlito"/>
                <a:cs typeface="Carlito"/>
              </a:rPr>
              <a:t>lifestyle, </a:t>
            </a:r>
            <a:r>
              <a:rPr sz="2600" spc="-10" dirty="0">
                <a:latin typeface="Carlito"/>
                <a:cs typeface="Carlito"/>
              </a:rPr>
              <a:t>decrease </a:t>
            </a:r>
            <a:r>
              <a:rPr sz="2600" spc="-5" dirty="0">
                <a:latin typeface="Carlito"/>
                <a:cs typeface="Carlito"/>
              </a:rPr>
              <a:t>consumption </a:t>
            </a:r>
            <a:r>
              <a:rPr sz="2600" spc="5" dirty="0">
                <a:latin typeface="Carlito"/>
                <a:cs typeface="Carlito"/>
              </a:rPr>
              <a:t>of </a:t>
            </a:r>
            <a:r>
              <a:rPr sz="2600" spc="-5" dirty="0">
                <a:latin typeface="Carlito"/>
                <a:cs typeface="Carlito"/>
              </a:rPr>
              <a:t>calorie dense  food and increase outdoor </a:t>
            </a:r>
            <a:r>
              <a:rPr sz="2600" dirty="0">
                <a:latin typeface="Carlito"/>
                <a:cs typeface="Carlito"/>
              </a:rPr>
              <a:t>acidity </a:t>
            </a:r>
            <a:r>
              <a:rPr sz="2600" spc="-10" dirty="0">
                <a:latin typeface="Carlito"/>
                <a:cs typeface="Carlito"/>
              </a:rPr>
              <a:t>contribute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these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disorders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2400" y="22844"/>
            <a:ext cx="2930364" cy="2055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52609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Gynecological</a:t>
            </a:r>
            <a:r>
              <a:rPr spc="-459" dirty="0"/>
              <a:t> </a:t>
            </a:r>
            <a:r>
              <a:rPr spc="-229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712" y="1752980"/>
            <a:ext cx="8909050" cy="46513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marR="5715" indent="-229235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241935" algn="l"/>
              </a:tabLst>
            </a:pPr>
            <a:r>
              <a:rPr sz="3000" spc="5" dirty="0">
                <a:latin typeface="Carlito"/>
                <a:cs typeface="Carlito"/>
              </a:rPr>
              <a:t>It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5" dirty="0">
                <a:latin typeface="Carlito"/>
                <a:cs typeface="Carlito"/>
              </a:rPr>
              <a:t>common </a:t>
            </a:r>
            <a:r>
              <a:rPr sz="3000" spc="-15" dirty="0">
                <a:latin typeface="Carlito"/>
                <a:cs typeface="Carlito"/>
              </a:rPr>
              <a:t>to</a:t>
            </a:r>
            <a:r>
              <a:rPr sz="3000" spc="64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have </a:t>
            </a:r>
            <a:r>
              <a:rPr sz="3000" spc="-10" dirty="0">
                <a:latin typeface="Carlito"/>
                <a:cs typeface="Carlito"/>
              </a:rPr>
              <a:t>anovulatory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irregular  </a:t>
            </a:r>
            <a:r>
              <a:rPr sz="3000" spc="-5" dirty="0">
                <a:latin typeface="Carlito"/>
                <a:cs typeface="Carlito"/>
              </a:rPr>
              <a:t>menstrual </a:t>
            </a:r>
            <a:r>
              <a:rPr sz="3000" spc="-10" dirty="0">
                <a:latin typeface="Carlito"/>
                <a:cs typeface="Carlito"/>
              </a:rPr>
              <a:t>cycles </a:t>
            </a:r>
            <a:r>
              <a:rPr sz="3000" dirty="0">
                <a:latin typeface="Carlito"/>
                <a:cs typeface="Carlito"/>
              </a:rPr>
              <a:t>during </a:t>
            </a:r>
            <a:r>
              <a:rPr sz="3000" spc="-15" dirty="0">
                <a:latin typeface="Carlito"/>
                <a:cs typeface="Carlito"/>
              </a:rPr>
              <a:t>first two </a:t>
            </a:r>
            <a:r>
              <a:rPr sz="3000" spc="-20" dirty="0">
                <a:latin typeface="Carlito"/>
                <a:cs typeface="Carlito"/>
              </a:rPr>
              <a:t>years </a:t>
            </a:r>
            <a:r>
              <a:rPr sz="3000" spc="-15" dirty="0">
                <a:latin typeface="Carlito"/>
                <a:cs typeface="Carlito"/>
              </a:rPr>
              <a:t>after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menarche.</a:t>
            </a:r>
            <a:endParaRPr sz="3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950" dirty="0">
              <a:latin typeface="Carlito"/>
              <a:cs typeface="Carlito"/>
            </a:endParaRPr>
          </a:p>
          <a:p>
            <a:pPr marL="241300" marR="5080" indent="-229235" algn="just">
              <a:lnSpc>
                <a:spcPct val="80000"/>
              </a:lnSpc>
              <a:buFont typeface="Arial"/>
              <a:buChar char="•"/>
              <a:tabLst>
                <a:tab pos="241935" algn="l"/>
              </a:tabLst>
            </a:pPr>
            <a:r>
              <a:rPr sz="3000" spc="5" dirty="0">
                <a:latin typeface="Carlito"/>
                <a:cs typeface="Carlito"/>
              </a:rPr>
              <a:t>In </a:t>
            </a:r>
            <a:r>
              <a:rPr sz="3000" spc="-15" dirty="0">
                <a:latin typeface="Carlito"/>
                <a:cs typeface="Carlito"/>
              </a:rPr>
              <a:t>polycystic ovarian </a:t>
            </a:r>
            <a:r>
              <a:rPr sz="3000" spc="-10" dirty="0">
                <a:latin typeface="Carlito"/>
                <a:cs typeface="Carlito"/>
              </a:rPr>
              <a:t>syndrome, </a:t>
            </a:r>
            <a:r>
              <a:rPr sz="3000" spc="-5" dirty="0">
                <a:latin typeface="Carlito"/>
                <a:cs typeface="Carlito"/>
              </a:rPr>
              <a:t>with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combination </a:t>
            </a:r>
            <a:r>
              <a:rPr sz="3000" dirty="0">
                <a:latin typeface="Carlito"/>
                <a:cs typeface="Carlito"/>
              </a:rPr>
              <a:t>of  </a:t>
            </a:r>
            <a:r>
              <a:rPr sz="3000" spc="-5" dirty="0">
                <a:latin typeface="Carlito"/>
                <a:cs typeface="Carlito"/>
              </a:rPr>
              <a:t>menstrual irregularities and </a:t>
            </a:r>
            <a:r>
              <a:rPr sz="3000" spc="-15" dirty="0">
                <a:latin typeface="Carlito"/>
                <a:cs typeface="Carlito"/>
              </a:rPr>
              <a:t>ovarian </a:t>
            </a:r>
            <a:r>
              <a:rPr sz="3000" spc="-20" dirty="0">
                <a:latin typeface="Carlito"/>
                <a:cs typeface="Carlito"/>
              </a:rPr>
              <a:t>cyst </a:t>
            </a:r>
            <a:r>
              <a:rPr sz="3000" spc="-5" dirty="0">
                <a:latin typeface="Carlito"/>
                <a:cs typeface="Carlito"/>
              </a:rPr>
              <a:t>with </a:t>
            </a:r>
            <a:r>
              <a:rPr sz="3000" spc="-15" dirty="0">
                <a:latin typeface="Carlito"/>
                <a:cs typeface="Carlito"/>
              </a:rPr>
              <a:t>androgen  </a:t>
            </a:r>
            <a:r>
              <a:rPr sz="3000" spc="-25" dirty="0">
                <a:latin typeface="Carlito"/>
                <a:cs typeface="Carlito"/>
              </a:rPr>
              <a:t>excess like </a:t>
            </a:r>
            <a:r>
              <a:rPr sz="3000" spc="-10" dirty="0">
                <a:latin typeface="Carlito"/>
                <a:cs typeface="Carlito"/>
              </a:rPr>
              <a:t>acne </a:t>
            </a:r>
            <a:r>
              <a:rPr sz="3000" dirty="0">
                <a:latin typeface="Carlito"/>
                <a:cs typeface="Carlito"/>
              </a:rPr>
              <a:t>or </a:t>
            </a:r>
            <a:r>
              <a:rPr sz="3000" spc="-10" dirty="0">
                <a:latin typeface="Carlito"/>
                <a:cs typeface="Carlito"/>
              </a:rPr>
              <a:t>hirsutism, occurs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0" dirty="0">
                <a:latin typeface="Carlito"/>
                <a:cs typeface="Carlito"/>
              </a:rPr>
              <a:t>around </a:t>
            </a:r>
            <a:r>
              <a:rPr sz="3000" spc="-5" dirty="0">
                <a:latin typeface="Carlito"/>
                <a:cs typeface="Carlito"/>
              </a:rPr>
              <a:t>9% </a:t>
            </a:r>
            <a:r>
              <a:rPr sz="3000" dirty="0">
                <a:latin typeface="Carlito"/>
                <a:cs typeface="Carlito"/>
              </a:rPr>
              <a:t>of  Indian </a:t>
            </a:r>
            <a:r>
              <a:rPr sz="3000" spc="-5" dirty="0">
                <a:latin typeface="Carlito"/>
                <a:cs typeface="Carlito"/>
              </a:rPr>
              <a:t>adolescent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girls.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000" dirty="0">
              <a:latin typeface="Carlito"/>
              <a:cs typeface="Carlito"/>
            </a:endParaRPr>
          </a:p>
          <a:p>
            <a:pPr marL="241300" marR="6350" indent="-229235" algn="just">
              <a:lnSpc>
                <a:spcPct val="80000"/>
              </a:lnSpc>
              <a:buFont typeface="Arial"/>
              <a:buChar char="•"/>
              <a:tabLst>
                <a:tab pos="241935" algn="l"/>
              </a:tabLst>
            </a:pP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condition </a:t>
            </a:r>
            <a:r>
              <a:rPr sz="3000" spc="-5" dirty="0">
                <a:latin typeface="Carlito"/>
                <a:cs typeface="Carlito"/>
              </a:rPr>
              <a:t>has association with </a:t>
            </a:r>
            <a:r>
              <a:rPr sz="3000" dirty="0">
                <a:latin typeface="Carlito"/>
                <a:cs typeface="Carlito"/>
              </a:rPr>
              <a:t>other </a:t>
            </a:r>
            <a:r>
              <a:rPr sz="3000" spc="-10" dirty="0">
                <a:latin typeface="Carlito"/>
                <a:cs typeface="Carlito"/>
              </a:rPr>
              <a:t>metabolic  </a:t>
            </a:r>
            <a:r>
              <a:rPr sz="3000" spc="-15" dirty="0">
                <a:latin typeface="Carlito"/>
                <a:cs typeface="Carlito"/>
              </a:rPr>
              <a:t>derangement </a:t>
            </a:r>
            <a:r>
              <a:rPr sz="3000" spc="-25" dirty="0">
                <a:latin typeface="Carlito"/>
                <a:cs typeface="Carlito"/>
              </a:rPr>
              <a:t>like </a:t>
            </a:r>
            <a:r>
              <a:rPr sz="3000" spc="-30" dirty="0">
                <a:latin typeface="Carlito"/>
                <a:cs typeface="Carlito"/>
              </a:rPr>
              <a:t>obesity, </a:t>
            </a:r>
            <a:r>
              <a:rPr sz="3000" dirty="0">
                <a:latin typeface="Carlito"/>
                <a:cs typeface="Carlito"/>
              </a:rPr>
              <a:t>insulin </a:t>
            </a:r>
            <a:r>
              <a:rPr sz="3000" spc="-15" dirty="0">
                <a:latin typeface="Carlito"/>
                <a:cs typeface="Carlito"/>
              </a:rPr>
              <a:t>resistance </a:t>
            </a:r>
            <a:r>
              <a:rPr sz="3000" spc="-10" dirty="0">
                <a:latin typeface="Carlito"/>
                <a:cs typeface="Carlito"/>
              </a:rPr>
              <a:t>an </a:t>
            </a:r>
            <a:r>
              <a:rPr sz="3000" spc="-5" dirty="0">
                <a:latin typeface="Carlito"/>
                <a:cs typeface="Carlito"/>
              </a:rPr>
              <a:t>type </a:t>
            </a:r>
            <a:r>
              <a:rPr sz="3000" dirty="0">
                <a:latin typeface="Carlito"/>
                <a:cs typeface="Carlito"/>
              </a:rPr>
              <a:t>2  </a:t>
            </a:r>
            <a:r>
              <a:rPr sz="3000" spc="-5" dirty="0">
                <a:latin typeface="Carlito"/>
                <a:cs typeface="Carlito"/>
              </a:rPr>
              <a:t>diabetes.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1888" y="0"/>
            <a:ext cx="2420111" cy="266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33" y="272618"/>
            <a:ext cx="19284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Vi</a:t>
            </a:r>
            <a:r>
              <a:rPr spc="-229" dirty="0"/>
              <a:t>o</a:t>
            </a:r>
            <a:r>
              <a:rPr spc="-365" dirty="0"/>
              <a:t>l</a:t>
            </a:r>
            <a:r>
              <a:rPr spc="-270" dirty="0"/>
              <a:t>e</a:t>
            </a:r>
            <a:r>
              <a:rPr spc="-155" dirty="0"/>
              <a:t>n</a:t>
            </a:r>
            <a:r>
              <a:rPr spc="-360" dirty="0"/>
              <a:t>c</a:t>
            </a:r>
            <a:r>
              <a:rPr spc="-229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7848600" cy="53003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sz="2600" spc="-10" dirty="0">
                <a:latin typeface="Carlito"/>
                <a:cs typeface="Carlito"/>
              </a:rPr>
              <a:t>WHO defines </a:t>
            </a:r>
            <a:r>
              <a:rPr sz="2600" spc="-5" dirty="0">
                <a:latin typeface="Carlito"/>
                <a:cs typeface="Carlito"/>
              </a:rPr>
              <a:t>violence</a:t>
            </a:r>
            <a:r>
              <a:rPr sz="2600" spc="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</a:p>
          <a:p>
            <a:pPr marL="241300" marR="5080" indent="-228600" algn="just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20" dirty="0">
                <a:latin typeface="Carlito"/>
                <a:cs typeface="Carlito"/>
              </a:rPr>
              <a:t>“The </a:t>
            </a:r>
            <a:r>
              <a:rPr sz="2600" spc="-10" dirty="0">
                <a:latin typeface="Carlito"/>
                <a:cs typeface="Carlito"/>
              </a:rPr>
              <a:t>intentional use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20" dirty="0">
                <a:latin typeface="Carlito"/>
                <a:cs typeface="Carlito"/>
              </a:rPr>
              <a:t>physical force </a:t>
            </a: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spc="-45" dirty="0">
                <a:latin typeface="Carlito"/>
                <a:cs typeface="Carlito"/>
              </a:rPr>
              <a:t>power,  </a:t>
            </a:r>
            <a:r>
              <a:rPr sz="2600" spc="-10" dirty="0">
                <a:latin typeface="Carlito"/>
                <a:cs typeface="Carlito"/>
              </a:rPr>
              <a:t>threatened </a:t>
            </a: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dirty="0">
                <a:latin typeface="Carlito"/>
                <a:cs typeface="Carlito"/>
              </a:rPr>
              <a:t>actual, </a:t>
            </a:r>
            <a:r>
              <a:rPr sz="2600" spc="-15" dirty="0">
                <a:latin typeface="Carlito"/>
                <a:cs typeface="Carlito"/>
              </a:rPr>
              <a:t>against  </a:t>
            </a:r>
            <a:r>
              <a:rPr sz="2600" spc="-30" dirty="0">
                <a:latin typeface="Carlito"/>
                <a:cs typeface="Carlito"/>
              </a:rPr>
              <a:t>oneself, </a:t>
            </a:r>
            <a:r>
              <a:rPr sz="2600" spc="-5" dirty="0">
                <a:latin typeface="Carlito"/>
                <a:cs typeface="Carlito"/>
              </a:rPr>
              <a:t>another  </a:t>
            </a:r>
            <a:r>
              <a:rPr sz="2600" spc="-15" dirty="0">
                <a:latin typeface="Carlito"/>
                <a:cs typeface="Carlito"/>
              </a:rPr>
              <a:t>person </a:t>
            </a: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spc="-15" dirty="0">
                <a:latin typeface="Carlito"/>
                <a:cs typeface="Carlito"/>
              </a:rPr>
              <a:t>against </a:t>
            </a:r>
            <a:r>
              <a:rPr sz="2600" spc="-5" dirty="0">
                <a:latin typeface="Carlito"/>
                <a:cs typeface="Carlito"/>
              </a:rPr>
              <a:t>a </a:t>
            </a:r>
            <a:r>
              <a:rPr sz="2600" dirty="0">
                <a:latin typeface="Carlito"/>
                <a:cs typeface="Carlito"/>
              </a:rPr>
              <a:t>group </a:t>
            </a: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spc="-10" dirty="0">
                <a:latin typeface="Carlito"/>
                <a:cs typeface="Carlito"/>
              </a:rPr>
              <a:t>community that </a:t>
            </a:r>
            <a:r>
              <a:rPr sz="2600" spc="-5" dirty="0">
                <a:latin typeface="Carlito"/>
                <a:cs typeface="Carlito"/>
              </a:rPr>
              <a:t>either  results in or has a high </a:t>
            </a:r>
            <a:r>
              <a:rPr sz="2600" spc="-15" dirty="0">
                <a:latin typeface="Carlito"/>
                <a:cs typeface="Carlito"/>
              </a:rPr>
              <a:t>likelihood </a:t>
            </a:r>
            <a:r>
              <a:rPr sz="2600" spc="-5" dirty="0">
                <a:latin typeface="Carlito"/>
                <a:cs typeface="Carlito"/>
              </a:rPr>
              <a:t>of resulting in  </a:t>
            </a:r>
            <a:r>
              <a:rPr sz="2600" spc="-30" dirty="0">
                <a:latin typeface="Carlito"/>
                <a:cs typeface="Carlito"/>
              </a:rPr>
              <a:t>injury, </a:t>
            </a:r>
            <a:r>
              <a:rPr sz="2600" spc="-10" dirty="0">
                <a:latin typeface="Carlito"/>
                <a:cs typeface="Carlito"/>
              </a:rPr>
              <a:t>death </a:t>
            </a:r>
            <a:r>
              <a:rPr sz="2600" spc="-15" dirty="0">
                <a:latin typeface="Carlito"/>
                <a:cs typeface="Carlito"/>
              </a:rPr>
              <a:t>psychologic </a:t>
            </a:r>
            <a:r>
              <a:rPr sz="2600" spc="-5" dirty="0">
                <a:latin typeface="Carlito"/>
                <a:cs typeface="Carlito"/>
              </a:rPr>
              <a:t>harm, </a:t>
            </a:r>
            <a:r>
              <a:rPr sz="2600" spc="-10" dirty="0">
                <a:latin typeface="Carlito"/>
                <a:cs typeface="Carlito"/>
              </a:rPr>
              <a:t>maldevelopment </a:t>
            </a:r>
            <a:r>
              <a:rPr sz="2600" spc="-5" dirty="0">
                <a:latin typeface="Carlito"/>
                <a:cs typeface="Carlito"/>
              </a:rPr>
              <a:t>or  </a:t>
            </a:r>
            <a:r>
              <a:rPr sz="2600" spc="-25" dirty="0">
                <a:latin typeface="Carlito"/>
                <a:cs typeface="Carlito"/>
              </a:rPr>
              <a:t>deprivation”.</a:t>
            </a:r>
            <a:endParaRPr sz="2600" dirty="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0" dirty="0">
                <a:latin typeface="Carlito"/>
                <a:cs typeface="Carlito"/>
              </a:rPr>
              <a:t>Physical </a:t>
            </a:r>
            <a:r>
              <a:rPr sz="2600" spc="-5" dirty="0">
                <a:latin typeface="Carlito"/>
                <a:cs typeface="Carlito"/>
              </a:rPr>
              <a:t>and </a:t>
            </a:r>
            <a:r>
              <a:rPr sz="2600" spc="-20" dirty="0">
                <a:latin typeface="Carlito"/>
                <a:cs typeface="Carlito"/>
              </a:rPr>
              <a:t>sexual </a:t>
            </a:r>
            <a:r>
              <a:rPr sz="2600" spc="-5" dirty="0">
                <a:latin typeface="Carlito"/>
                <a:cs typeface="Carlito"/>
              </a:rPr>
              <a:t>violence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15" dirty="0">
                <a:latin typeface="Carlito"/>
                <a:cs typeface="Carlito"/>
              </a:rPr>
              <a:t>common </a:t>
            </a:r>
            <a:r>
              <a:rPr sz="2600" spc="-5" dirty="0">
                <a:latin typeface="Carlito"/>
                <a:cs typeface="Carlito"/>
              </a:rPr>
              <a:t>in</a:t>
            </a:r>
            <a:r>
              <a:rPr sz="2600" spc="1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India.</a:t>
            </a:r>
            <a:endParaRPr sz="2600" dirty="0">
              <a:latin typeface="Carlito"/>
              <a:cs typeface="Carlito"/>
            </a:endParaRPr>
          </a:p>
          <a:p>
            <a:pPr marL="241300" marR="5715" indent="-228600" algn="just">
              <a:lnSpc>
                <a:spcPts val="281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20-30% of </a:t>
            </a:r>
            <a:r>
              <a:rPr sz="2600" spc="-10" dirty="0">
                <a:latin typeface="Carlito"/>
                <a:cs typeface="Carlito"/>
              </a:rPr>
              <a:t>young </a:t>
            </a:r>
            <a:r>
              <a:rPr sz="2600" spc="-15" dirty="0">
                <a:latin typeface="Carlito"/>
                <a:cs typeface="Carlito"/>
              </a:rPr>
              <a:t>females suffering from </a:t>
            </a:r>
            <a:r>
              <a:rPr sz="2600" spc="-5" dirty="0">
                <a:latin typeface="Carlito"/>
                <a:cs typeface="Carlito"/>
              </a:rPr>
              <a:t>domestic  violence an 5-9% young </a:t>
            </a:r>
            <a:r>
              <a:rPr sz="2600" spc="-15" dirty="0">
                <a:latin typeface="Carlito"/>
                <a:cs typeface="Carlito"/>
              </a:rPr>
              <a:t>females </a:t>
            </a:r>
            <a:r>
              <a:rPr sz="2600" spc="-10" dirty="0">
                <a:latin typeface="Carlito"/>
                <a:cs typeface="Carlito"/>
              </a:rPr>
              <a:t>reporting </a:t>
            </a:r>
            <a:r>
              <a:rPr sz="2600" spc="-15" dirty="0">
                <a:latin typeface="Carlito"/>
                <a:cs typeface="Carlito"/>
              </a:rPr>
              <a:t>sexual  </a:t>
            </a:r>
            <a:r>
              <a:rPr sz="2600" spc="-5" dirty="0">
                <a:latin typeface="Carlito"/>
                <a:cs typeface="Carlito"/>
              </a:rPr>
              <a:t>violence</a:t>
            </a:r>
            <a:r>
              <a:rPr sz="2600" spc="5" dirty="0"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(NFHS3)</a:t>
            </a:r>
            <a:endParaRPr sz="2600" dirty="0">
              <a:latin typeface="Carlito"/>
              <a:cs typeface="Carlito"/>
            </a:endParaRPr>
          </a:p>
          <a:p>
            <a:pPr marL="241300" marR="11430" indent="-228600" algn="just">
              <a:lnSpc>
                <a:spcPts val="2810"/>
              </a:lnSpc>
              <a:spcBef>
                <a:spcPts val="1005"/>
              </a:spcBef>
              <a:buFont typeface="Arial"/>
              <a:buChar char="•"/>
              <a:tabLst>
                <a:tab pos="314960" algn="l"/>
              </a:tabLst>
            </a:pPr>
            <a:r>
              <a:rPr dirty="0"/>
              <a:t>	</a:t>
            </a:r>
            <a:r>
              <a:rPr sz="2600" spc="-10" dirty="0">
                <a:latin typeface="Carlito"/>
                <a:cs typeface="Carlito"/>
              </a:rPr>
              <a:t>Motor </a:t>
            </a:r>
            <a:r>
              <a:rPr sz="2600" spc="-5" dirty="0">
                <a:latin typeface="Carlito"/>
                <a:cs typeface="Carlito"/>
              </a:rPr>
              <a:t>vehicle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industrial accidents are </a:t>
            </a:r>
            <a:r>
              <a:rPr sz="2600" spc="-10" dirty="0">
                <a:latin typeface="Carlito"/>
                <a:cs typeface="Carlito"/>
              </a:rPr>
              <a:t>common  </a:t>
            </a:r>
            <a:r>
              <a:rPr sz="2600" spc="-5" dirty="0">
                <a:latin typeface="Carlito"/>
                <a:cs typeface="Carlito"/>
              </a:rPr>
              <a:t>in </a:t>
            </a:r>
            <a:r>
              <a:rPr sz="2600" spc="-15" dirty="0">
                <a:latin typeface="Carlito"/>
                <a:cs typeface="Carlito"/>
              </a:rPr>
              <a:t>boys </a:t>
            </a:r>
            <a:r>
              <a:rPr sz="2600" spc="-5" dirty="0">
                <a:latin typeface="Carlito"/>
                <a:cs typeface="Carlito"/>
              </a:rPr>
              <a:t>whereas </a:t>
            </a:r>
            <a:r>
              <a:rPr sz="2600" dirty="0">
                <a:latin typeface="Carlito"/>
                <a:cs typeface="Carlito"/>
              </a:rPr>
              <a:t>burns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15" dirty="0">
                <a:latin typeface="Carlito"/>
                <a:cs typeface="Carlito"/>
              </a:rPr>
              <a:t>common </a:t>
            </a:r>
            <a:r>
              <a:rPr sz="2600" spc="-5" dirty="0">
                <a:latin typeface="Carlito"/>
                <a:cs typeface="Carlito"/>
              </a:rPr>
              <a:t>in</a:t>
            </a:r>
            <a:r>
              <a:rPr sz="2600" spc="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girls.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8407" y="0"/>
            <a:ext cx="3593592" cy="445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99" y="1145489"/>
            <a:ext cx="93465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Adolescences-YA</a:t>
            </a:r>
            <a:r>
              <a:rPr sz="3000" spc="-220" dirty="0"/>
              <a:t>10-13yrs;</a:t>
            </a:r>
            <a:r>
              <a:rPr sz="3000" spc="-345" dirty="0"/>
              <a:t> </a:t>
            </a:r>
            <a:r>
              <a:rPr spc="-110" dirty="0"/>
              <a:t>MA</a:t>
            </a:r>
            <a:r>
              <a:rPr sz="3000" spc="-110" dirty="0"/>
              <a:t>14-16yrs;</a:t>
            </a:r>
            <a:r>
              <a:rPr spc="-110" dirty="0"/>
              <a:t>OA</a:t>
            </a:r>
            <a:r>
              <a:rPr sz="3000" spc="-110" dirty="0"/>
              <a:t>17-19yrs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41705" y="2035352"/>
            <a:ext cx="8717915" cy="418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2600" spc="-114" dirty="0">
                <a:latin typeface="Verdana"/>
                <a:cs typeface="Verdana"/>
              </a:rPr>
              <a:t>Adolescence </a:t>
            </a:r>
            <a:r>
              <a:rPr sz="2600" spc="-30" dirty="0">
                <a:latin typeface="Verdana"/>
                <a:cs typeface="Verdana"/>
              </a:rPr>
              <a:t>is </a:t>
            </a:r>
            <a:r>
              <a:rPr sz="2600" spc="-185" dirty="0">
                <a:latin typeface="Verdana"/>
                <a:cs typeface="Verdana"/>
              </a:rPr>
              <a:t>a </a:t>
            </a:r>
            <a:r>
              <a:rPr sz="2600" spc="-180" dirty="0">
                <a:latin typeface="Verdana"/>
                <a:cs typeface="Verdana"/>
              </a:rPr>
              <a:t>time </a:t>
            </a:r>
            <a:r>
              <a:rPr sz="2600" spc="-130" dirty="0">
                <a:latin typeface="Verdana"/>
                <a:cs typeface="Verdana"/>
              </a:rPr>
              <a:t>of </a:t>
            </a:r>
            <a:r>
              <a:rPr sz="2600" spc="-175" dirty="0">
                <a:latin typeface="Verdana"/>
                <a:cs typeface="Verdana"/>
              </a:rPr>
              <a:t>immense </a:t>
            </a:r>
            <a:r>
              <a:rPr sz="2600" spc="-140" dirty="0">
                <a:solidFill>
                  <a:srgbClr val="FF0000"/>
                </a:solidFill>
                <a:latin typeface="Verdana"/>
                <a:cs typeface="Verdana"/>
              </a:rPr>
              <a:t>biologic, </a:t>
            </a:r>
            <a:r>
              <a:rPr sz="2600" spc="-135" dirty="0">
                <a:solidFill>
                  <a:srgbClr val="FF0000"/>
                </a:solidFill>
                <a:latin typeface="Verdana"/>
                <a:cs typeface="Verdana"/>
              </a:rPr>
              <a:t>psychological,  </a:t>
            </a:r>
            <a:r>
              <a:rPr sz="2600" spc="-204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2600" spc="-75" dirty="0">
                <a:solidFill>
                  <a:srgbClr val="FF0000"/>
                </a:solidFill>
                <a:latin typeface="Verdana"/>
                <a:cs typeface="Verdana"/>
              </a:rPr>
              <a:t>social </a:t>
            </a:r>
            <a:r>
              <a:rPr sz="2600" spc="-195" dirty="0">
                <a:solidFill>
                  <a:srgbClr val="FF0000"/>
                </a:solidFill>
                <a:latin typeface="Verdana"/>
                <a:cs typeface="Verdana"/>
              </a:rPr>
              <a:t>change</a:t>
            </a:r>
            <a:r>
              <a:rPr sz="2600" spc="-195" dirty="0">
                <a:latin typeface="Verdana"/>
                <a:cs typeface="Verdana"/>
              </a:rPr>
              <a:t>. </a:t>
            </a:r>
            <a:r>
              <a:rPr sz="2600" spc="-190" dirty="0">
                <a:latin typeface="Verdana"/>
                <a:cs typeface="Verdana"/>
              </a:rPr>
              <a:t>Stage </a:t>
            </a:r>
            <a:r>
              <a:rPr sz="2600" spc="-120" dirty="0">
                <a:latin typeface="Verdana"/>
                <a:cs typeface="Verdana"/>
              </a:rPr>
              <a:t>of </a:t>
            </a:r>
            <a:r>
              <a:rPr sz="2600" spc="-165" dirty="0">
                <a:latin typeface="Verdana"/>
                <a:cs typeface="Verdana"/>
              </a:rPr>
              <a:t>Development- </a:t>
            </a:r>
            <a:r>
              <a:rPr sz="2600" spc="-130" dirty="0">
                <a:latin typeface="Verdana"/>
                <a:cs typeface="Verdana"/>
              </a:rPr>
              <a:t>Transitions  </a:t>
            </a:r>
            <a:r>
              <a:rPr sz="2600" spc="-150" dirty="0">
                <a:latin typeface="Verdana"/>
                <a:cs typeface="Verdana"/>
              </a:rPr>
              <a:t>from </a:t>
            </a:r>
            <a:r>
              <a:rPr sz="2600" spc="-140" dirty="0">
                <a:latin typeface="Verdana"/>
                <a:cs typeface="Verdana"/>
              </a:rPr>
              <a:t>childhood </a:t>
            </a:r>
            <a:r>
              <a:rPr sz="2600" spc="-180" dirty="0">
                <a:latin typeface="Verdana"/>
                <a:cs typeface="Verdana"/>
              </a:rPr>
              <a:t>to </a:t>
            </a:r>
            <a:r>
              <a:rPr sz="2600" spc="-190" dirty="0">
                <a:latin typeface="Verdana"/>
                <a:cs typeface="Verdana"/>
              </a:rPr>
              <a:t>adulthood. </a:t>
            </a:r>
            <a:r>
              <a:rPr sz="2600" spc="-170" dirty="0">
                <a:latin typeface="Verdana"/>
                <a:cs typeface="Verdana"/>
              </a:rPr>
              <a:t>These </a:t>
            </a:r>
            <a:r>
              <a:rPr sz="2600" spc="-140" dirty="0">
                <a:latin typeface="Verdana"/>
                <a:cs typeface="Verdana"/>
              </a:rPr>
              <a:t>rapid </a:t>
            </a:r>
            <a:r>
              <a:rPr sz="2600" spc="-145" dirty="0">
                <a:latin typeface="Verdana"/>
                <a:cs typeface="Verdana"/>
              </a:rPr>
              <a:t>changes </a:t>
            </a:r>
            <a:r>
              <a:rPr sz="2600" spc="-114" dirty="0">
                <a:latin typeface="Verdana"/>
                <a:cs typeface="Verdana"/>
              </a:rPr>
              <a:t>in  </a:t>
            </a:r>
            <a:r>
              <a:rPr sz="2600" spc="-150" dirty="0">
                <a:solidFill>
                  <a:srgbClr val="006FC0"/>
                </a:solidFill>
                <a:latin typeface="Verdana"/>
                <a:cs typeface="Verdana"/>
              </a:rPr>
              <a:t>hormonal </a:t>
            </a:r>
            <a:r>
              <a:rPr sz="2600" spc="-160" dirty="0">
                <a:latin typeface="Verdana"/>
                <a:cs typeface="Verdana"/>
              </a:rPr>
              <a:t>milieu, </a:t>
            </a:r>
            <a:r>
              <a:rPr sz="2600" spc="-170" dirty="0">
                <a:solidFill>
                  <a:srgbClr val="006FC0"/>
                </a:solidFill>
                <a:latin typeface="Verdana"/>
                <a:cs typeface="Verdana"/>
              </a:rPr>
              <a:t>changing </a:t>
            </a:r>
            <a:r>
              <a:rPr sz="2600" spc="-130" dirty="0">
                <a:solidFill>
                  <a:srgbClr val="006FC0"/>
                </a:solidFill>
                <a:latin typeface="Verdana"/>
                <a:cs typeface="Verdana"/>
              </a:rPr>
              <a:t>ideas </a:t>
            </a:r>
            <a:r>
              <a:rPr sz="2600" spc="-204" dirty="0">
                <a:solidFill>
                  <a:srgbClr val="006FC0"/>
                </a:solidFill>
                <a:latin typeface="Verdana"/>
                <a:cs typeface="Verdana"/>
              </a:rPr>
              <a:t>and </a:t>
            </a:r>
            <a:r>
              <a:rPr sz="2600" spc="-130" dirty="0">
                <a:solidFill>
                  <a:srgbClr val="006FC0"/>
                </a:solidFill>
                <a:latin typeface="Verdana"/>
                <a:cs typeface="Verdana"/>
              </a:rPr>
              <a:t>concepts </a:t>
            </a:r>
            <a:r>
              <a:rPr sz="2600" spc="-185" dirty="0">
                <a:latin typeface="Verdana"/>
                <a:cs typeface="Verdana"/>
              </a:rPr>
              <a:t>about </a:t>
            </a:r>
            <a:r>
              <a:rPr sz="2600" spc="-180" dirty="0">
                <a:latin typeface="Verdana"/>
                <a:cs typeface="Verdana"/>
              </a:rPr>
              <a:t>the  </a:t>
            </a:r>
            <a:r>
              <a:rPr sz="2600" spc="-145" dirty="0">
                <a:latin typeface="Verdana"/>
                <a:cs typeface="Verdana"/>
              </a:rPr>
              <a:t>world, </a:t>
            </a:r>
            <a:r>
              <a:rPr sz="2600" spc="-180" dirty="0">
                <a:latin typeface="Verdana"/>
                <a:cs typeface="Verdana"/>
              </a:rPr>
              <a:t>having to </a:t>
            </a:r>
            <a:r>
              <a:rPr sz="2600" spc="-145" dirty="0">
                <a:solidFill>
                  <a:srgbClr val="006FC0"/>
                </a:solidFill>
                <a:latin typeface="Verdana"/>
                <a:cs typeface="Verdana"/>
              </a:rPr>
              <a:t>cope </a:t>
            </a:r>
            <a:r>
              <a:rPr sz="2600" spc="-210" dirty="0">
                <a:solidFill>
                  <a:srgbClr val="006FC0"/>
                </a:solidFill>
                <a:latin typeface="Verdana"/>
                <a:cs typeface="Verdana"/>
              </a:rPr>
              <a:t>up </a:t>
            </a:r>
            <a:r>
              <a:rPr sz="2600" spc="-140" dirty="0">
                <a:solidFill>
                  <a:srgbClr val="006FC0"/>
                </a:solidFill>
                <a:latin typeface="Verdana"/>
                <a:cs typeface="Verdana"/>
              </a:rPr>
              <a:t>with </a:t>
            </a:r>
            <a:r>
              <a:rPr sz="2600" spc="-180" dirty="0">
                <a:solidFill>
                  <a:srgbClr val="006FC0"/>
                </a:solidFill>
                <a:latin typeface="Verdana"/>
                <a:cs typeface="Verdana"/>
              </a:rPr>
              <a:t>the </a:t>
            </a:r>
            <a:r>
              <a:rPr sz="2600" spc="-150" dirty="0">
                <a:solidFill>
                  <a:srgbClr val="006FC0"/>
                </a:solidFill>
                <a:latin typeface="Verdana"/>
                <a:cs typeface="Verdana"/>
              </a:rPr>
              <a:t>expectations from </a:t>
            </a:r>
            <a:r>
              <a:rPr sz="2600" spc="-190" dirty="0">
                <a:solidFill>
                  <a:srgbClr val="006FC0"/>
                </a:solidFill>
                <a:latin typeface="Verdana"/>
                <a:cs typeface="Verdana"/>
              </a:rPr>
              <a:t>the  </a:t>
            </a:r>
            <a:r>
              <a:rPr sz="2600" spc="-135" dirty="0">
                <a:solidFill>
                  <a:srgbClr val="006FC0"/>
                </a:solidFill>
                <a:latin typeface="Verdana"/>
                <a:cs typeface="Verdana"/>
              </a:rPr>
              <a:t>society </a:t>
            </a:r>
            <a:r>
              <a:rPr sz="2600" spc="-204" dirty="0">
                <a:latin typeface="Verdana"/>
                <a:cs typeface="Verdana"/>
              </a:rPr>
              <a:t>and </a:t>
            </a:r>
            <a:r>
              <a:rPr sz="2600" spc="-185" dirty="0">
                <a:latin typeface="Verdana"/>
                <a:cs typeface="Verdana"/>
              </a:rPr>
              <a:t>need </a:t>
            </a:r>
            <a:r>
              <a:rPr sz="2600" spc="-180" dirty="0">
                <a:solidFill>
                  <a:srgbClr val="006FC0"/>
                </a:solidFill>
                <a:latin typeface="Verdana"/>
                <a:cs typeface="Verdana"/>
              </a:rPr>
              <a:t>to </a:t>
            </a:r>
            <a:r>
              <a:rPr sz="2600" spc="-110" dirty="0">
                <a:solidFill>
                  <a:srgbClr val="006FC0"/>
                </a:solidFill>
                <a:latin typeface="Verdana"/>
                <a:cs typeface="Verdana"/>
              </a:rPr>
              <a:t>establish </a:t>
            </a:r>
            <a:r>
              <a:rPr sz="2600" spc="-125" dirty="0">
                <a:solidFill>
                  <a:srgbClr val="006FC0"/>
                </a:solidFill>
                <a:latin typeface="Verdana"/>
                <a:cs typeface="Verdana"/>
              </a:rPr>
              <a:t>their </a:t>
            </a:r>
            <a:r>
              <a:rPr sz="2600" spc="-160" dirty="0">
                <a:solidFill>
                  <a:srgbClr val="006FC0"/>
                </a:solidFill>
                <a:latin typeface="Verdana"/>
                <a:cs typeface="Verdana"/>
              </a:rPr>
              <a:t>own </a:t>
            </a:r>
            <a:r>
              <a:rPr sz="2600" spc="-170" dirty="0">
                <a:solidFill>
                  <a:srgbClr val="006FC0"/>
                </a:solidFill>
                <a:latin typeface="Verdana"/>
                <a:cs typeface="Verdana"/>
              </a:rPr>
              <a:t>identity </a:t>
            </a:r>
            <a:r>
              <a:rPr sz="2600" spc="-175" dirty="0">
                <a:latin typeface="Verdana"/>
                <a:cs typeface="Verdana"/>
              </a:rPr>
              <a:t>keep </a:t>
            </a:r>
            <a:r>
              <a:rPr sz="2600" spc="-210" dirty="0">
                <a:latin typeface="Verdana"/>
                <a:cs typeface="Verdana"/>
              </a:rPr>
              <a:t>them  </a:t>
            </a:r>
            <a:r>
              <a:rPr sz="2600" spc="-135" dirty="0">
                <a:latin typeface="Verdana"/>
                <a:cs typeface="Verdana"/>
              </a:rPr>
              <a:t>in </a:t>
            </a:r>
            <a:r>
              <a:rPr sz="2600" spc="-85" dirty="0">
                <a:latin typeface="Verdana"/>
                <a:cs typeface="Verdana"/>
              </a:rPr>
              <a:t>lots </a:t>
            </a:r>
            <a:r>
              <a:rPr sz="2600" spc="-130" dirty="0">
                <a:latin typeface="Verdana"/>
                <a:cs typeface="Verdana"/>
              </a:rPr>
              <a:t>of</a:t>
            </a:r>
            <a:r>
              <a:rPr sz="2600" spc="-420" dirty="0">
                <a:latin typeface="Verdana"/>
                <a:cs typeface="Verdana"/>
              </a:rPr>
              <a:t> </a:t>
            </a:r>
            <a:r>
              <a:rPr sz="2600" spc="-125" dirty="0">
                <a:latin typeface="Verdana"/>
                <a:cs typeface="Verdana"/>
              </a:rPr>
              <a:t>pressure.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063" y="39623"/>
            <a:ext cx="11929872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18904" y="1036319"/>
            <a:ext cx="2542031" cy="1691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67343" y="0"/>
            <a:ext cx="3724655" cy="2112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47472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Lack </a:t>
            </a:r>
            <a:r>
              <a:rPr spc="-195" dirty="0"/>
              <a:t>of </a:t>
            </a:r>
            <a:r>
              <a:rPr spc="-280" dirty="0"/>
              <a:t>Sex</a:t>
            </a:r>
            <a:r>
              <a:rPr spc="-840" dirty="0"/>
              <a:t> </a:t>
            </a:r>
            <a:r>
              <a:rPr spc="-245" dirty="0"/>
              <a:t>Education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304" y="2019376"/>
            <a:ext cx="9911080" cy="42862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768350" marR="588010" indent="-756285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768350" algn="l"/>
                <a:tab pos="768985" algn="l"/>
              </a:tabLst>
            </a:pPr>
            <a:r>
              <a:rPr sz="3000" dirty="0">
                <a:latin typeface="Carlito"/>
                <a:cs typeface="Carlito"/>
              </a:rPr>
              <a:t>The majority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Indian </a:t>
            </a:r>
            <a:r>
              <a:rPr sz="3000" spc="-5" dirty="0">
                <a:latin typeface="Carlito"/>
                <a:cs typeface="Carlito"/>
              </a:rPr>
              <a:t>adolescent </a:t>
            </a:r>
            <a:r>
              <a:rPr sz="3000" dirty="0">
                <a:latin typeface="Carlito"/>
                <a:cs typeface="Carlito"/>
              </a:rPr>
              <a:t>do </a:t>
            </a:r>
            <a:r>
              <a:rPr sz="3000" spc="-5" dirty="0">
                <a:latin typeface="Carlito"/>
                <a:cs typeface="Carlito"/>
              </a:rPr>
              <a:t>not </a:t>
            </a:r>
            <a:r>
              <a:rPr sz="3000" spc="-20" dirty="0">
                <a:latin typeface="Carlito"/>
                <a:cs typeface="Carlito"/>
              </a:rPr>
              <a:t>get </a:t>
            </a:r>
            <a:r>
              <a:rPr sz="3000" spc="-15" dirty="0">
                <a:latin typeface="Carlito"/>
                <a:cs typeface="Carlito"/>
              </a:rPr>
              <a:t>formal </a:t>
            </a:r>
            <a:r>
              <a:rPr sz="3000" spc="-25" dirty="0">
                <a:latin typeface="Carlito"/>
                <a:cs typeface="Carlito"/>
              </a:rPr>
              <a:t>sex  </a:t>
            </a:r>
            <a:r>
              <a:rPr sz="3000" spc="-5" dirty="0">
                <a:latin typeface="Carlito"/>
                <a:cs typeface="Carlito"/>
              </a:rPr>
              <a:t>education </a:t>
            </a:r>
            <a:r>
              <a:rPr sz="3000" dirty="0">
                <a:latin typeface="Carlito"/>
                <a:cs typeface="Carlito"/>
              </a:rPr>
              <a:t>in an </a:t>
            </a:r>
            <a:r>
              <a:rPr sz="3000" spc="-20" dirty="0">
                <a:latin typeface="Carlito"/>
                <a:cs typeface="Carlito"/>
              </a:rPr>
              <a:t>effective</a:t>
            </a:r>
            <a:r>
              <a:rPr sz="3000" spc="-130" dirty="0">
                <a:latin typeface="Carlito"/>
                <a:cs typeface="Carlito"/>
              </a:rPr>
              <a:t> </a:t>
            </a:r>
            <a:r>
              <a:rPr sz="3000" spc="-75" dirty="0">
                <a:latin typeface="Carlito"/>
                <a:cs typeface="Carlito"/>
              </a:rPr>
              <a:t>way,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250">
              <a:latin typeface="Carlito"/>
              <a:cs typeface="Carlito"/>
            </a:endParaRPr>
          </a:p>
          <a:p>
            <a:pPr marL="768350" marR="5080" indent="-756285">
              <a:lnSpc>
                <a:spcPts val="3240"/>
              </a:lnSpc>
              <a:buFont typeface="Arial"/>
              <a:buChar char="•"/>
              <a:tabLst>
                <a:tab pos="768350" algn="l"/>
                <a:tab pos="768985" algn="l"/>
              </a:tabLst>
            </a:pPr>
            <a:r>
              <a:rPr sz="3000" spc="-25" dirty="0">
                <a:latin typeface="Carlito"/>
                <a:cs typeface="Carlito"/>
              </a:rPr>
              <a:t>Peers, </a:t>
            </a:r>
            <a:r>
              <a:rPr sz="3000" spc="-5" dirty="0">
                <a:latin typeface="Carlito"/>
                <a:cs typeface="Carlito"/>
              </a:rPr>
              <a:t>books, </a:t>
            </a:r>
            <a:r>
              <a:rPr sz="3000" spc="-10" dirty="0">
                <a:latin typeface="Carlito"/>
                <a:cs typeface="Carlito"/>
              </a:rPr>
              <a:t>internet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magazines </a:t>
            </a:r>
            <a:r>
              <a:rPr sz="3000" spc="-15" dirty="0">
                <a:latin typeface="Carlito"/>
                <a:cs typeface="Carlito"/>
              </a:rPr>
              <a:t>are </a:t>
            </a:r>
            <a:r>
              <a:rPr sz="3000" dirty="0">
                <a:latin typeface="Carlito"/>
                <a:cs typeface="Carlito"/>
              </a:rPr>
              <a:t>their main </a:t>
            </a:r>
            <a:r>
              <a:rPr sz="3000" spc="-10" dirty="0">
                <a:latin typeface="Carlito"/>
                <a:cs typeface="Carlito"/>
              </a:rPr>
              <a:t>source 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10" dirty="0">
                <a:latin typeface="Carlito"/>
                <a:cs typeface="Carlito"/>
              </a:rPr>
              <a:t>information </a:t>
            </a:r>
            <a:r>
              <a:rPr sz="3000" dirty="0">
                <a:latin typeface="Carlito"/>
                <a:cs typeface="Carlito"/>
              </a:rPr>
              <a:t>about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sex.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250">
              <a:latin typeface="Carlito"/>
              <a:cs typeface="Carlito"/>
            </a:endParaRPr>
          </a:p>
          <a:p>
            <a:pPr marL="768350" marR="508634" indent="-756285">
              <a:lnSpc>
                <a:spcPct val="90000"/>
              </a:lnSpc>
              <a:buFont typeface="Arial"/>
              <a:buChar char="•"/>
              <a:tabLst>
                <a:tab pos="768350" algn="l"/>
                <a:tab pos="768985" algn="l"/>
              </a:tabLst>
            </a:pPr>
            <a:r>
              <a:rPr sz="3000" spc="-20" dirty="0">
                <a:latin typeface="Carlito"/>
                <a:cs typeface="Carlito"/>
              </a:rPr>
              <a:t>Parents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teachers often </a:t>
            </a:r>
            <a:r>
              <a:rPr sz="3000" spc="-15" dirty="0">
                <a:latin typeface="Carlito"/>
                <a:cs typeface="Carlito"/>
              </a:rPr>
              <a:t>fail to </a:t>
            </a:r>
            <a:r>
              <a:rPr sz="3000" dirty="0">
                <a:latin typeface="Carlito"/>
                <a:cs typeface="Carlito"/>
              </a:rPr>
              <a:t>discuss issues </a:t>
            </a:r>
            <a:r>
              <a:rPr sz="3000" spc="-25" dirty="0">
                <a:latin typeface="Carlito"/>
                <a:cs typeface="Carlito"/>
              </a:rPr>
              <a:t>like</a:t>
            </a:r>
            <a:r>
              <a:rPr sz="3000" spc="-165" dirty="0">
                <a:latin typeface="Carlito"/>
                <a:cs typeface="Carlito"/>
              </a:rPr>
              <a:t> </a:t>
            </a:r>
            <a:r>
              <a:rPr sz="3000" spc="-30" dirty="0">
                <a:latin typeface="Carlito"/>
                <a:cs typeface="Carlito"/>
              </a:rPr>
              <a:t>safe  </a:t>
            </a:r>
            <a:r>
              <a:rPr sz="3000" spc="-20" dirty="0">
                <a:latin typeface="Carlito"/>
                <a:cs typeface="Carlito"/>
              </a:rPr>
              <a:t>sex, </a:t>
            </a:r>
            <a:r>
              <a:rPr sz="3000" spc="-5" dirty="0">
                <a:latin typeface="Carlito"/>
                <a:cs typeface="Carlito"/>
              </a:rPr>
              <a:t>dating </a:t>
            </a:r>
            <a:r>
              <a:rPr sz="3000" dirty="0">
                <a:latin typeface="Carlito"/>
                <a:cs typeface="Carlito"/>
              </a:rPr>
              <a:t>, abortion, </a:t>
            </a:r>
            <a:r>
              <a:rPr sz="3000" spc="-60" dirty="0">
                <a:latin typeface="Carlito"/>
                <a:cs typeface="Carlito"/>
              </a:rPr>
              <a:t>HIV,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sexually </a:t>
            </a:r>
            <a:r>
              <a:rPr sz="3000" spc="-15" dirty="0">
                <a:latin typeface="Carlito"/>
                <a:cs typeface="Carlito"/>
              </a:rPr>
              <a:t>transmitted  </a:t>
            </a:r>
            <a:r>
              <a:rPr sz="3000" dirty="0">
                <a:latin typeface="Carlito"/>
                <a:cs typeface="Carlito"/>
              </a:rPr>
              <a:t>diseases.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36385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Social</a:t>
            </a:r>
            <a:r>
              <a:rPr spc="-345" dirty="0"/>
              <a:t> </a:t>
            </a:r>
            <a:r>
              <a:rPr spc="-240" dirty="0"/>
              <a:t>Challenge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938284"/>
            <a:ext cx="9571355" cy="39935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Carlito"/>
                <a:cs typeface="Carlito"/>
              </a:rPr>
              <a:t>MEDIA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With </a:t>
            </a:r>
            <a:r>
              <a:rPr sz="2800" spc="-5" dirty="0">
                <a:latin typeface="Carlito"/>
                <a:cs typeface="Carlito"/>
              </a:rPr>
              <a:t>the availability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electronic </a:t>
            </a:r>
            <a:r>
              <a:rPr sz="2800" spc="-5" dirty="0">
                <a:latin typeface="Carlito"/>
                <a:cs typeface="Carlito"/>
              </a:rPr>
              <a:t>media, adolescent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exposed 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information form </a:t>
            </a:r>
            <a:r>
              <a:rPr sz="2800" dirty="0">
                <a:latin typeface="Carlito"/>
                <a:cs typeface="Carlito"/>
              </a:rPr>
              <a:t>all </a:t>
            </a:r>
            <a:r>
              <a:rPr sz="2800" spc="-10" dirty="0">
                <a:latin typeface="Carlito"/>
                <a:cs typeface="Carlito"/>
              </a:rPr>
              <a:t>across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world.</a:t>
            </a:r>
            <a:endParaRPr sz="2800">
              <a:latin typeface="Carlito"/>
              <a:cs typeface="Carlito"/>
            </a:endParaRPr>
          </a:p>
          <a:p>
            <a:pPr marL="241300" marR="521334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5" dirty="0">
                <a:latin typeface="Carlito"/>
                <a:cs typeface="Carlito"/>
              </a:rPr>
              <a:t>exposure </a:t>
            </a:r>
            <a:r>
              <a:rPr sz="2800" dirty="0">
                <a:latin typeface="Carlito"/>
                <a:cs typeface="Carlito"/>
              </a:rPr>
              <a:t>is unsupervised </a:t>
            </a:r>
            <a:r>
              <a:rPr sz="2800" spc="-10" dirty="0">
                <a:latin typeface="Carlito"/>
                <a:cs typeface="Carlito"/>
              </a:rPr>
              <a:t>because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working </a:t>
            </a:r>
            <a:r>
              <a:rPr sz="2800" spc="-15" dirty="0">
                <a:latin typeface="Carlito"/>
                <a:cs typeface="Carlito"/>
              </a:rPr>
              <a:t>parents </a:t>
            </a:r>
            <a:r>
              <a:rPr sz="2800" dirty="0">
                <a:latin typeface="Carlito"/>
                <a:cs typeface="Carlito"/>
              </a:rPr>
              <a:t>an  </a:t>
            </a:r>
            <a:r>
              <a:rPr sz="2800" spc="-10" dirty="0">
                <a:latin typeface="Carlito"/>
                <a:cs typeface="Carlito"/>
              </a:rPr>
              <a:t>increasing </a:t>
            </a: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electronic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gadgets.</a:t>
            </a:r>
            <a:endParaRPr sz="2800">
              <a:latin typeface="Carlito"/>
              <a:cs typeface="Carlito"/>
            </a:endParaRPr>
          </a:p>
          <a:p>
            <a:pPr marL="241300" marR="588010" indent="-228600">
              <a:lnSpc>
                <a:spcPct val="900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Due </a:t>
            </a:r>
            <a:r>
              <a:rPr sz="2800" spc="-10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inability </a:t>
            </a:r>
            <a:r>
              <a:rPr sz="2800" spc="-15" dirty="0">
                <a:latin typeface="Carlito"/>
                <a:cs typeface="Carlito"/>
              </a:rPr>
              <a:t>to separate factor </a:t>
            </a:r>
            <a:r>
              <a:rPr sz="2800" spc="-10" dirty="0">
                <a:latin typeface="Carlito"/>
                <a:cs typeface="Carlito"/>
              </a:rPr>
              <a:t>form </a:t>
            </a:r>
            <a:r>
              <a:rPr sz="2800" spc="-20" dirty="0">
                <a:latin typeface="Carlito"/>
                <a:cs typeface="Carlito"/>
              </a:rPr>
              <a:t>fantasy </a:t>
            </a:r>
            <a:r>
              <a:rPr sz="2800" spc="-5" dirty="0">
                <a:latin typeface="Carlito"/>
                <a:cs typeface="Carlito"/>
              </a:rPr>
              <a:t>adolescences  </a:t>
            </a:r>
            <a:r>
              <a:rPr sz="2800" spc="-10" dirty="0">
                <a:latin typeface="Carlito"/>
                <a:cs typeface="Carlito"/>
              </a:rPr>
              <a:t>succumb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glamorous </a:t>
            </a:r>
            <a:r>
              <a:rPr sz="2800" spc="-20" dirty="0">
                <a:latin typeface="Carlito"/>
                <a:cs typeface="Carlito"/>
              </a:rPr>
              <a:t>portrayal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tobacco </a:t>
            </a:r>
            <a:r>
              <a:rPr sz="2800" dirty="0">
                <a:latin typeface="Carlito"/>
                <a:cs typeface="Carlito"/>
              </a:rPr>
              <a:t>or </a:t>
            </a:r>
            <a:r>
              <a:rPr sz="2800" spc="-5" dirty="0">
                <a:latin typeface="Carlito"/>
                <a:cs typeface="Carlito"/>
              </a:rPr>
              <a:t>alcohol  </a:t>
            </a:r>
            <a:r>
              <a:rPr sz="2800" spc="-10" dirty="0">
                <a:latin typeface="Carlito"/>
                <a:cs typeface="Carlito"/>
              </a:rPr>
              <a:t>consumption, unrealistic expectations, </a:t>
            </a:r>
            <a:r>
              <a:rPr sz="2800" spc="-15" dirty="0">
                <a:latin typeface="Carlito"/>
                <a:cs typeface="Carlito"/>
              </a:rPr>
              <a:t>physical </a:t>
            </a:r>
            <a:r>
              <a:rPr sz="2800" spc="-5" dirty="0">
                <a:latin typeface="Carlito"/>
                <a:cs typeface="Carlito"/>
              </a:rPr>
              <a:t>aggression,  destruction </a:t>
            </a:r>
            <a:r>
              <a:rPr sz="2800" spc="-10" dirty="0">
                <a:latin typeface="Carlito"/>
                <a:cs typeface="Carlito"/>
              </a:rPr>
              <a:t>behavior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unprotected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sex.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5192" y="0"/>
            <a:ext cx="3416807" cy="2276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4271" y="3047"/>
            <a:ext cx="3410712" cy="2273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379920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Social</a:t>
            </a:r>
            <a:r>
              <a:rPr spc="-530" dirty="0"/>
              <a:t> </a:t>
            </a:r>
            <a:r>
              <a:rPr spc="-24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8099"/>
            <a:ext cx="10363835" cy="4121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Carlito"/>
                <a:cs typeface="Carlito"/>
              </a:rPr>
              <a:t>PEER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PRESSURE</a:t>
            </a:r>
            <a:endParaRPr sz="280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Peer </a:t>
            </a:r>
            <a:r>
              <a:rPr sz="2800" spc="-10" dirty="0">
                <a:latin typeface="Carlito"/>
                <a:cs typeface="Carlito"/>
              </a:rPr>
              <a:t>formation </a:t>
            </a:r>
            <a:r>
              <a:rPr sz="2800" dirty="0">
                <a:latin typeface="Carlito"/>
                <a:cs typeface="Carlito"/>
              </a:rPr>
              <a:t>is a </a:t>
            </a:r>
            <a:r>
              <a:rPr sz="2800" spc="-5" dirty="0">
                <a:latin typeface="Carlito"/>
                <a:cs typeface="Carlito"/>
              </a:rPr>
              <a:t>part </a:t>
            </a:r>
            <a:r>
              <a:rPr sz="2800" spc="5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adolescent </a:t>
            </a:r>
            <a:r>
              <a:rPr sz="2800" dirty="0">
                <a:latin typeface="Carlito"/>
                <a:cs typeface="Carlito"/>
              </a:rPr>
              <a:t>social</a:t>
            </a:r>
            <a:r>
              <a:rPr sz="2800" spc="-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development.</a:t>
            </a:r>
            <a:endParaRPr sz="280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Pressure </a:t>
            </a:r>
            <a:r>
              <a:rPr sz="2800" spc="-15" dirty="0">
                <a:latin typeface="Carlito"/>
                <a:cs typeface="Carlito"/>
              </a:rPr>
              <a:t>for conforming to </a:t>
            </a:r>
            <a:r>
              <a:rPr sz="2800" spc="-5" dirty="0">
                <a:latin typeface="Carlito"/>
                <a:cs typeface="Carlito"/>
              </a:rPr>
              <a:t>norms drive </a:t>
            </a:r>
            <a:r>
              <a:rPr sz="2800" spc="-15" dirty="0">
                <a:latin typeface="Carlito"/>
                <a:cs typeface="Carlito"/>
              </a:rPr>
              <a:t>many </a:t>
            </a:r>
            <a:r>
              <a:rPr sz="2800" spc="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their actions </a:t>
            </a:r>
            <a:r>
              <a:rPr sz="2800" spc="5" dirty="0">
                <a:latin typeface="Carlito"/>
                <a:cs typeface="Carlito"/>
              </a:rPr>
              <a:t>and  </a:t>
            </a:r>
            <a:r>
              <a:rPr sz="2800" spc="-5" dirty="0">
                <a:latin typeface="Carlito"/>
                <a:cs typeface="Carlito"/>
              </a:rPr>
              <a:t>decisions, including </a:t>
            </a:r>
            <a:r>
              <a:rPr sz="2800" spc="5" dirty="0">
                <a:latin typeface="Carlito"/>
                <a:cs typeface="Carlito"/>
              </a:rPr>
              <a:t>risk </a:t>
            </a:r>
            <a:r>
              <a:rPr sz="2800" spc="-5" dirty="0">
                <a:latin typeface="Carlito"/>
                <a:cs typeface="Carlito"/>
              </a:rPr>
              <a:t>taking </a:t>
            </a:r>
            <a:r>
              <a:rPr sz="2800" spc="-10" dirty="0">
                <a:latin typeface="Carlito"/>
                <a:cs typeface="Carlito"/>
              </a:rPr>
              <a:t>behavior </a:t>
            </a:r>
            <a:r>
              <a:rPr sz="2800" dirty="0">
                <a:latin typeface="Carlito"/>
                <a:cs typeface="Carlito"/>
              </a:rPr>
              <a:t>and initiation </a:t>
            </a:r>
            <a:r>
              <a:rPr sz="2800" spc="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substance  </a:t>
            </a:r>
            <a:r>
              <a:rPr sz="2800" spc="-5" dirty="0">
                <a:latin typeface="Carlito"/>
                <a:cs typeface="Carlito"/>
              </a:rPr>
              <a:t>abuse.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10" dirty="0">
                <a:latin typeface="Carlito"/>
                <a:cs typeface="Carlito"/>
              </a:rPr>
              <a:t>POVERTY</a:t>
            </a:r>
            <a:endParaRPr sz="2800">
              <a:latin typeface="Carlito"/>
              <a:cs typeface="Carlito"/>
            </a:endParaRPr>
          </a:p>
          <a:p>
            <a:pPr marL="241300" marR="6350" indent="-228600" algn="just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Children </a:t>
            </a:r>
            <a:r>
              <a:rPr sz="2800" dirty="0">
                <a:latin typeface="Carlito"/>
                <a:cs typeface="Carlito"/>
              </a:rPr>
              <a:t>belonging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poorer </a:t>
            </a:r>
            <a:r>
              <a:rPr sz="2800" spc="-10" dirty="0">
                <a:latin typeface="Carlito"/>
                <a:cs typeface="Carlito"/>
              </a:rPr>
              <a:t>families </a:t>
            </a:r>
            <a:r>
              <a:rPr sz="2800" spc="-25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likely to </a:t>
            </a:r>
            <a:r>
              <a:rPr sz="2800" spc="-20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inadequate  </a:t>
            </a:r>
            <a:r>
              <a:rPr sz="2800" spc="-5" dirty="0">
                <a:latin typeface="Carlito"/>
                <a:cs typeface="Carlito"/>
              </a:rPr>
              <a:t>diets, </a:t>
            </a:r>
            <a:r>
              <a:rPr sz="2800" spc="-20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higher chances </a:t>
            </a:r>
            <a:r>
              <a:rPr sz="2800" spc="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having </a:t>
            </a:r>
            <a:r>
              <a:rPr sz="2800" spc="-5" dirty="0">
                <a:latin typeface="Carlito"/>
                <a:cs typeface="Carlito"/>
              </a:rPr>
              <a:t>depression, antisocial </a:t>
            </a:r>
            <a:r>
              <a:rPr sz="2800" spc="-10" dirty="0">
                <a:latin typeface="Carlito"/>
                <a:cs typeface="Carlito"/>
              </a:rPr>
              <a:t>behavior 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engaging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drugs </a:t>
            </a:r>
            <a:r>
              <a:rPr sz="2800" spc="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sexual </a:t>
            </a:r>
            <a:r>
              <a:rPr sz="2800" dirty="0">
                <a:latin typeface="Carlito"/>
                <a:cs typeface="Carlito"/>
              </a:rPr>
              <a:t>activity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dirty="0">
                <a:latin typeface="Carlito"/>
                <a:cs typeface="Carlito"/>
              </a:rPr>
              <a:t>earlier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ages.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5608" y="0"/>
            <a:ext cx="6946900" cy="2295525"/>
            <a:chOff x="5245608" y="0"/>
            <a:chExt cx="6946900" cy="2295525"/>
          </a:xfrm>
        </p:grpSpPr>
        <p:sp>
          <p:nvSpPr>
            <p:cNvPr id="5" name="object 5"/>
            <p:cNvSpPr/>
            <p:nvPr/>
          </p:nvSpPr>
          <p:spPr>
            <a:xfrm>
              <a:off x="8720328" y="0"/>
              <a:ext cx="3471671" cy="2295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45608" y="0"/>
              <a:ext cx="3435095" cy="2295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35877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Social</a:t>
            </a:r>
            <a:r>
              <a:rPr spc="-515" dirty="0"/>
              <a:t> </a:t>
            </a:r>
            <a:r>
              <a:rPr spc="-254" dirty="0"/>
              <a:t>Challenge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4410" y="1776551"/>
            <a:ext cx="10284460" cy="4248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rlito"/>
                <a:cs typeface="Carlito"/>
              </a:rPr>
              <a:t>ILLITERACEY</a:t>
            </a:r>
            <a:endParaRPr sz="2800">
              <a:latin typeface="Carlito"/>
              <a:cs typeface="Carlito"/>
            </a:endParaRPr>
          </a:p>
          <a:p>
            <a:pPr marL="241300" marR="803275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Though situation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imp[roving over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years, </a:t>
            </a:r>
            <a:r>
              <a:rPr sz="2800" spc="-5" dirty="0">
                <a:latin typeface="Carlito"/>
                <a:cs typeface="Carlito"/>
              </a:rPr>
              <a:t>still 33%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Indian  </a:t>
            </a:r>
            <a:r>
              <a:rPr sz="2800" spc="-10" dirty="0">
                <a:latin typeface="Carlito"/>
                <a:cs typeface="Carlito"/>
              </a:rPr>
              <a:t>youth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not </a:t>
            </a:r>
            <a:r>
              <a:rPr sz="2800" dirty="0">
                <a:latin typeface="Carlito"/>
                <a:cs typeface="Carlito"/>
              </a:rPr>
              <a:t>able </a:t>
            </a:r>
            <a:r>
              <a:rPr sz="2800" spc="-15" dirty="0">
                <a:latin typeface="Carlito"/>
                <a:cs typeface="Carlito"/>
              </a:rPr>
              <a:t>to complete </a:t>
            </a:r>
            <a:r>
              <a:rPr sz="2800" dirty="0">
                <a:latin typeface="Carlito"/>
                <a:cs typeface="Carlito"/>
              </a:rPr>
              <a:t>their primary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education.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Female gender </a:t>
            </a:r>
            <a:r>
              <a:rPr sz="2800" dirty="0">
                <a:latin typeface="Carlito"/>
                <a:cs typeface="Carlito"/>
              </a:rPr>
              <a:t>belonging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rural </a:t>
            </a:r>
            <a:r>
              <a:rPr sz="2800" dirty="0">
                <a:latin typeface="Carlito"/>
                <a:cs typeface="Carlito"/>
              </a:rPr>
              <a:t>and poor </a:t>
            </a:r>
            <a:r>
              <a:rPr sz="2800" spc="-10" dirty="0">
                <a:latin typeface="Carlito"/>
                <a:cs typeface="Carlito"/>
              </a:rPr>
              <a:t>background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dirty="0">
                <a:latin typeface="Carlito"/>
                <a:cs typeface="Carlito"/>
              </a:rPr>
              <a:t>risk </a:t>
            </a:r>
            <a:r>
              <a:rPr sz="2800" spc="-15" dirty="0">
                <a:latin typeface="Carlito"/>
                <a:cs typeface="Carlito"/>
              </a:rPr>
              <a:t>factor  for</a:t>
            </a:r>
            <a:r>
              <a:rPr sz="2800" spc="-30" dirty="0">
                <a:latin typeface="Carlito"/>
                <a:cs typeface="Carlito"/>
              </a:rPr>
              <a:t> illiteracy.</a:t>
            </a:r>
            <a:endParaRPr sz="2800">
              <a:latin typeface="Carlito"/>
              <a:cs typeface="Carlito"/>
            </a:endParaRPr>
          </a:p>
          <a:p>
            <a:pPr marL="12700" marR="1388110">
              <a:lnSpc>
                <a:spcPts val="4029"/>
              </a:lnSpc>
              <a:spcBef>
                <a:spcPts val="1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Boys </a:t>
            </a:r>
            <a:r>
              <a:rPr sz="2800" dirty="0">
                <a:latin typeface="Carlito"/>
                <a:cs typeface="Carlito"/>
              </a:rPr>
              <a:t>choose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work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young </a:t>
            </a:r>
            <a:r>
              <a:rPr sz="2800" spc="-5" dirty="0">
                <a:latin typeface="Carlito"/>
                <a:cs typeface="Carlito"/>
              </a:rPr>
              <a:t>ages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rural communiites  </a:t>
            </a:r>
            <a:r>
              <a:rPr sz="2800" spc="-50" dirty="0">
                <a:latin typeface="Carlito"/>
                <a:cs typeface="Carlito"/>
              </a:rPr>
              <a:t>EARLY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MARRIAGE</a:t>
            </a:r>
            <a:endParaRPr sz="2800">
              <a:latin typeface="Carlito"/>
              <a:cs typeface="Carlito"/>
            </a:endParaRPr>
          </a:p>
          <a:p>
            <a:pPr marL="241300" marR="504825" indent="-228600">
              <a:lnSpc>
                <a:spcPts val="3020"/>
              </a:lnSpc>
              <a:spcBef>
                <a:spcPts val="8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Though the </a:t>
            </a:r>
            <a:r>
              <a:rPr sz="2800" spc="-10" dirty="0">
                <a:latin typeface="Carlito"/>
                <a:cs typeface="Carlito"/>
              </a:rPr>
              <a:t>legal age </a:t>
            </a: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marriage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18yr </a:t>
            </a: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dirty="0">
                <a:latin typeface="Carlito"/>
                <a:cs typeface="Carlito"/>
              </a:rPr>
              <a:t>girls, </a:t>
            </a:r>
            <a:r>
              <a:rPr sz="2800" spc="-15" dirty="0">
                <a:latin typeface="Carlito"/>
                <a:cs typeface="Carlito"/>
              </a:rPr>
              <a:t>many </a:t>
            </a:r>
            <a:r>
              <a:rPr sz="2800" spc="-20" dirty="0">
                <a:latin typeface="Carlito"/>
                <a:cs typeface="Carlito"/>
              </a:rPr>
              <a:t>states </a:t>
            </a:r>
            <a:r>
              <a:rPr sz="2800" spc="-5" dirty="0">
                <a:latin typeface="Carlito"/>
                <a:cs typeface="Carlito"/>
              </a:rPr>
              <a:t>still  </a:t>
            </a:r>
            <a:r>
              <a:rPr sz="2800" spc="-20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practice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childhood </a:t>
            </a:r>
            <a:r>
              <a:rPr sz="2800" dirty="0">
                <a:latin typeface="Carlito"/>
                <a:cs typeface="Carlito"/>
              </a:rPr>
              <a:t>and early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marriage.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0744" y="0"/>
            <a:ext cx="6900671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36385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Social</a:t>
            </a:r>
            <a:r>
              <a:rPr spc="-345" dirty="0"/>
              <a:t> </a:t>
            </a:r>
            <a:r>
              <a:rPr spc="-240" dirty="0"/>
              <a:t>Challenge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46884"/>
            <a:ext cx="10249535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ACADEMIC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EMOTIONAL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STRESS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Examination cause </a:t>
            </a:r>
            <a:r>
              <a:rPr sz="2400" spc="-5" dirty="0">
                <a:latin typeface="Carlito"/>
                <a:cs typeface="Carlito"/>
              </a:rPr>
              <a:t>significant </a:t>
            </a:r>
            <a:r>
              <a:rPr sz="2400" spc="-10" dirty="0">
                <a:latin typeface="Carlito"/>
                <a:cs typeface="Carlito"/>
              </a:rPr>
              <a:t>physiological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psychological</a:t>
            </a:r>
            <a:r>
              <a:rPr sz="2400" spc="-1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stress.</a:t>
            </a:r>
            <a:endParaRPr sz="2400">
              <a:latin typeface="Carlito"/>
              <a:cs typeface="Carlito"/>
            </a:endParaRPr>
          </a:p>
          <a:p>
            <a:pPr marL="241300" marR="194945" indent="-228600">
              <a:lnSpc>
                <a:spcPct val="70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Apart </a:t>
            </a:r>
            <a:r>
              <a:rPr sz="2400" spc="-10" dirty="0">
                <a:latin typeface="Carlito"/>
                <a:cs typeface="Carlito"/>
              </a:rPr>
              <a:t>form rapid </a:t>
            </a:r>
            <a:r>
              <a:rPr sz="2400" spc="-5" dirty="0">
                <a:latin typeface="Carlito"/>
                <a:cs typeface="Carlito"/>
              </a:rPr>
              <a:t>changes </a:t>
            </a:r>
            <a:r>
              <a:rPr sz="2400" dirty="0">
                <a:latin typeface="Carlito"/>
                <a:cs typeface="Carlito"/>
              </a:rPr>
              <a:t>in their body </a:t>
            </a:r>
            <a:r>
              <a:rPr sz="2400" spc="-5" dirty="0">
                <a:latin typeface="Carlito"/>
                <a:cs typeface="Carlito"/>
              </a:rPr>
              <a:t>structures, various </a:t>
            </a:r>
            <a:r>
              <a:rPr sz="2400" dirty="0">
                <a:latin typeface="Carlito"/>
                <a:cs typeface="Carlito"/>
              </a:rPr>
              <a:t>other </a:t>
            </a:r>
            <a:r>
              <a:rPr sz="2400" spc="-15" dirty="0">
                <a:latin typeface="Carlito"/>
                <a:cs typeface="Carlito"/>
              </a:rPr>
              <a:t>factor </a:t>
            </a:r>
            <a:r>
              <a:rPr sz="2400" spc="-25" dirty="0">
                <a:latin typeface="Carlito"/>
                <a:cs typeface="Carlito"/>
              </a:rPr>
              <a:t>like</a:t>
            </a:r>
            <a:r>
              <a:rPr sz="2400" spc="-25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peer  </a:t>
            </a:r>
            <a:r>
              <a:rPr sz="2400" spc="-5" dirty="0">
                <a:latin typeface="Carlito"/>
                <a:cs typeface="Carlito"/>
              </a:rPr>
              <a:t>acceptance, </a:t>
            </a:r>
            <a:r>
              <a:rPr sz="2400" dirty="0">
                <a:latin typeface="Carlito"/>
                <a:cs typeface="Carlito"/>
              </a:rPr>
              <a:t>discrimination, </a:t>
            </a:r>
            <a:r>
              <a:rPr sz="2400" spc="-5" dirty="0">
                <a:latin typeface="Carlito"/>
                <a:cs typeface="Carlito"/>
              </a:rPr>
              <a:t>academic </a:t>
            </a:r>
            <a:r>
              <a:rPr sz="2400" dirty="0">
                <a:latin typeface="Carlito"/>
                <a:cs typeface="Carlito"/>
              </a:rPr>
              <a:t>burden, </a:t>
            </a:r>
            <a:r>
              <a:rPr sz="2400" spc="-5" dirty="0">
                <a:latin typeface="Carlito"/>
                <a:cs typeface="Carlito"/>
              </a:rPr>
              <a:t>parental </a:t>
            </a:r>
            <a:r>
              <a:rPr sz="2400" spc="-10" dirty="0">
                <a:latin typeface="Carlito"/>
                <a:cs typeface="Carlito"/>
              </a:rPr>
              <a:t>expectations, </a:t>
            </a:r>
            <a:r>
              <a:rPr sz="2400" dirty="0">
                <a:latin typeface="Carlito"/>
                <a:cs typeface="Carlito"/>
              </a:rPr>
              <a:t>changing  </a:t>
            </a:r>
            <a:r>
              <a:rPr sz="2400" spc="-5" dirty="0">
                <a:latin typeface="Carlito"/>
                <a:cs typeface="Carlito"/>
              </a:rPr>
              <a:t>social </a:t>
            </a:r>
            <a:r>
              <a:rPr sz="2400" spc="-10" dirty="0">
                <a:latin typeface="Carlito"/>
                <a:cs typeface="Carlito"/>
              </a:rPr>
              <a:t>environments cause stress </a:t>
            </a:r>
            <a:r>
              <a:rPr sz="2400" dirty="0">
                <a:latin typeface="Carlito"/>
                <a:cs typeface="Carlito"/>
              </a:rPr>
              <a:t>among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adolescents.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ts val="245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Some </a:t>
            </a:r>
            <a:r>
              <a:rPr sz="2400" spc="-5" dirty="0">
                <a:latin typeface="Carlito"/>
                <a:cs typeface="Carlito"/>
              </a:rPr>
              <a:t>adolescents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10" dirty="0">
                <a:latin typeface="Carlito"/>
                <a:cs typeface="Carlito"/>
              </a:rPr>
              <a:t>face </a:t>
            </a:r>
            <a:r>
              <a:rPr sz="2400" spc="-5" dirty="0">
                <a:latin typeface="Carlito"/>
                <a:cs typeface="Carlito"/>
              </a:rPr>
              <a:t>adjustment problems </a:t>
            </a:r>
            <a:r>
              <a:rPr sz="2400" dirty="0">
                <a:latin typeface="Carlito"/>
                <a:cs typeface="Carlito"/>
              </a:rPr>
              <a:t>resulting in</a:t>
            </a:r>
            <a:r>
              <a:rPr sz="2400" spc="-229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various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450"/>
              </a:lnSpc>
            </a:pPr>
            <a:r>
              <a:rPr sz="2400" spc="-10" dirty="0">
                <a:latin typeface="Carlito"/>
                <a:cs typeface="Carlito"/>
              </a:rPr>
              <a:t>psychological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somatic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effects.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Carlito"/>
                <a:cs typeface="Carlito"/>
              </a:rPr>
              <a:t>DISCRIMINATION</a:t>
            </a:r>
            <a:endParaRPr sz="240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Adolescent </a:t>
            </a:r>
            <a:r>
              <a:rPr sz="2400" dirty="0">
                <a:latin typeface="Carlito"/>
                <a:cs typeface="Carlito"/>
              </a:rPr>
              <a:t>girls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often </a:t>
            </a:r>
            <a:r>
              <a:rPr sz="2400" spc="-20" dirty="0">
                <a:latin typeface="Carlito"/>
                <a:cs typeface="Carlito"/>
              </a:rPr>
              <a:t>asked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limit their outdoor </a:t>
            </a:r>
            <a:r>
              <a:rPr sz="2400" spc="-5" dirty="0">
                <a:latin typeface="Carlito"/>
                <a:cs typeface="Carlito"/>
              </a:rPr>
              <a:t>or extracurricular</a:t>
            </a:r>
            <a:r>
              <a:rPr sz="2400" spc="-2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activities  and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involved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dirty="0">
                <a:latin typeface="Carlito"/>
                <a:cs typeface="Carlito"/>
              </a:rPr>
              <a:t>decision making. </a:t>
            </a:r>
            <a:r>
              <a:rPr sz="2400" spc="-5" dirty="0">
                <a:latin typeface="Carlito"/>
                <a:cs typeface="Carlito"/>
              </a:rPr>
              <a:t>They </a:t>
            </a:r>
            <a:r>
              <a:rPr sz="2400" spc="-10" dirty="0">
                <a:latin typeface="Carlito"/>
                <a:cs typeface="Carlito"/>
              </a:rPr>
              <a:t>are expected to </a:t>
            </a:r>
            <a:r>
              <a:rPr sz="2400" dirty="0">
                <a:latin typeface="Carlito"/>
                <a:cs typeface="Carlito"/>
              </a:rPr>
              <a:t>do household  </a:t>
            </a:r>
            <a:r>
              <a:rPr sz="2400" spc="-15" dirty="0">
                <a:latin typeface="Carlito"/>
                <a:cs typeface="Carlito"/>
              </a:rPr>
              <a:t>work.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Gender based </a:t>
            </a:r>
            <a:r>
              <a:rPr sz="2400" spc="-5" dirty="0">
                <a:latin typeface="Carlito"/>
                <a:cs typeface="Carlito"/>
              </a:rPr>
              <a:t>discrimination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seen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education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even food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distribution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57488" y="0"/>
            <a:ext cx="3334511" cy="222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196086"/>
            <a:ext cx="41935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0" dirty="0"/>
              <a:t>Role </a:t>
            </a:r>
            <a:r>
              <a:rPr spc="-195" dirty="0"/>
              <a:t>of </a:t>
            </a:r>
            <a:r>
              <a:rPr spc="-265" dirty="0"/>
              <a:t>Care</a:t>
            </a:r>
            <a:r>
              <a:rPr spc="-550" dirty="0"/>
              <a:t> </a:t>
            </a:r>
            <a:r>
              <a:rPr spc="-280" dirty="0"/>
              <a:t>takers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185233"/>
            <a:ext cx="3653790" cy="3095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Health </a:t>
            </a:r>
            <a:r>
              <a:rPr sz="2800" spc="-20" dirty="0">
                <a:latin typeface="Carlito"/>
                <a:cs typeface="Carlito"/>
              </a:rPr>
              <a:t>care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providers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Educational</a:t>
            </a:r>
            <a:r>
              <a:rPr sz="2800" spc="-5" dirty="0">
                <a:latin typeface="Carlito"/>
                <a:cs typeface="Carlito"/>
              </a:rPr>
              <a:t> Institutions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Families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rlito"/>
                <a:cs typeface="Carlito"/>
              </a:rPr>
              <a:t>Work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place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Community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Society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5047" y="1100327"/>
            <a:ext cx="6729095" cy="5758180"/>
            <a:chOff x="4575047" y="1100327"/>
            <a:chExt cx="6729095" cy="5758180"/>
          </a:xfrm>
        </p:grpSpPr>
        <p:sp>
          <p:nvSpPr>
            <p:cNvPr id="5" name="object 5"/>
            <p:cNvSpPr/>
            <p:nvPr/>
          </p:nvSpPr>
          <p:spPr>
            <a:xfrm>
              <a:off x="4575047" y="3386327"/>
              <a:ext cx="5617463" cy="3471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98598" y="1100327"/>
              <a:ext cx="4805487" cy="2258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1063" y="39623"/>
            <a:ext cx="11929872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01930"/>
            <a:ext cx="53130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50" dirty="0"/>
              <a:t>STAGES </a:t>
            </a:r>
            <a:r>
              <a:rPr sz="4000" spc="-170" dirty="0"/>
              <a:t>OF</a:t>
            </a:r>
            <a:r>
              <a:rPr sz="4000" spc="-420" dirty="0"/>
              <a:t> </a:t>
            </a:r>
            <a:r>
              <a:rPr sz="4000" spc="-165" dirty="0"/>
              <a:t>ADOLESCENCE</a:t>
            </a:r>
            <a:endParaRPr sz="4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16" y="928670"/>
            <a:ext cx="9429816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48577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Reference </a:t>
            </a:r>
            <a:r>
              <a:rPr spc="-190" dirty="0"/>
              <a:t>Video</a:t>
            </a:r>
            <a:r>
              <a:rPr spc="-300" dirty="0"/>
              <a:t> </a:t>
            </a:r>
            <a:r>
              <a:rPr spc="-310" dirty="0"/>
              <a:t>Link: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77060"/>
            <a:ext cx="9103995" cy="10420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5080" indent="-228600">
              <a:lnSpc>
                <a:spcPts val="3800"/>
              </a:lnSpc>
              <a:spcBef>
                <a:spcPts val="56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35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https://www.euro.who.int/en/health-topics/Life-  </a:t>
            </a:r>
            <a:r>
              <a:rPr sz="35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stages/child-and-adolescent-health</a:t>
            </a:r>
            <a:endParaRPr sz="3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826" y="878281"/>
            <a:ext cx="415671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484" dirty="0"/>
              <a:t>Thank</a:t>
            </a:r>
            <a:r>
              <a:rPr sz="8000" spc="-850" dirty="0"/>
              <a:t> </a:t>
            </a:r>
            <a:r>
              <a:rPr sz="8000" spc="-320" dirty="0"/>
              <a:t>you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838200" y="3553967"/>
            <a:ext cx="10360152" cy="2813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623" y="901395"/>
            <a:ext cx="532574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45" dirty="0"/>
              <a:t>Adolescents </a:t>
            </a:r>
            <a:r>
              <a:rPr sz="5000" spc="-235" dirty="0"/>
              <a:t>in</a:t>
            </a:r>
            <a:r>
              <a:rPr sz="5000" spc="-775" dirty="0"/>
              <a:t> </a:t>
            </a:r>
            <a:r>
              <a:rPr sz="5000" spc="-130" dirty="0"/>
              <a:t>India?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183895" y="2689463"/>
            <a:ext cx="11274425" cy="295275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i="1" spc="-165" dirty="0">
                <a:solidFill>
                  <a:srgbClr val="6F2F9F"/>
                </a:solidFill>
                <a:latin typeface="Trebuchet MS"/>
                <a:cs typeface="Trebuchet MS"/>
              </a:rPr>
              <a:t>India</a:t>
            </a:r>
            <a:r>
              <a:rPr sz="3200" i="1" spc="-3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160" dirty="0">
                <a:solidFill>
                  <a:srgbClr val="6F2F9F"/>
                </a:solidFill>
                <a:latin typeface="Trebuchet MS"/>
                <a:cs typeface="Trebuchet MS"/>
              </a:rPr>
              <a:t>is</a:t>
            </a:r>
            <a:r>
              <a:rPr sz="3200" i="1" spc="-3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260" dirty="0">
                <a:solidFill>
                  <a:srgbClr val="6F2F9F"/>
                </a:solidFill>
                <a:latin typeface="Trebuchet MS"/>
                <a:cs typeface="Trebuchet MS"/>
              </a:rPr>
              <a:t>the</a:t>
            </a:r>
            <a:r>
              <a:rPr sz="3200" i="1" spc="-2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180" dirty="0">
                <a:solidFill>
                  <a:srgbClr val="6F2F9F"/>
                </a:solidFill>
                <a:latin typeface="Trebuchet MS"/>
                <a:cs typeface="Trebuchet MS"/>
              </a:rPr>
              <a:t>home</a:t>
            </a:r>
            <a:r>
              <a:rPr sz="3200" i="1" spc="-3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254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3200" i="1" spc="-2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75" dirty="0">
                <a:solidFill>
                  <a:srgbClr val="6F2F9F"/>
                </a:solidFill>
                <a:latin typeface="Trebuchet MS"/>
                <a:cs typeface="Trebuchet MS"/>
              </a:rPr>
              <a:t>243</a:t>
            </a:r>
            <a:r>
              <a:rPr sz="3200" i="1" spc="-3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235" dirty="0">
                <a:solidFill>
                  <a:srgbClr val="6F2F9F"/>
                </a:solidFill>
                <a:latin typeface="Trebuchet MS"/>
                <a:cs typeface="Trebuchet MS"/>
              </a:rPr>
              <a:t>million</a:t>
            </a:r>
            <a:r>
              <a:rPr sz="3200" i="1" spc="-33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185" dirty="0">
                <a:solidFill>
                  <a:srgbClr val="6F2F9F"/>
                </a:solidFill>
                <a:latin typeface="Trebuchet MS"/>
                <a:cs typeface="Trebuchet MS"/>
              </a:rPr>
              <a:t>adolescence-</a:t>
            </a:r>
            <a:r>
              <a:rPr sz="3200" i="1" spc="-3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240" dirty="0">
                <a:solidFill>
                  <a:srgbClr val="6F2F9F"/>
                </a:solidFill>
                <a:latin typeface="Trebuchet MS"/>
                <a:cs typeface="Trebuchet MS"/>
              </a:rPr>
              <a:t>Children</a:t>
            </a:r>
            <a:r>
              <a:rPr sz="3200" i="1" spc="-3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125" dirty="0">
                <a:solidFill>
                  <a:srgbClr val="6F2F9F"/>
                </a:solidFill>
                <a:latin typeface="Trebuchet MS"/>
                <a:cs typeface="Trebuchet MS"/>
              </a:rPr>
              <a:t>aged</a:t>
            </a:r>
            <a:r>
              <a:rPr sz="3200" i="1" spc="-3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700" i="1" spc="-114" dirty="0">
                <a:solidFill>
                  <a:srgbClr val="FF0000"/>
                </a:solidFill>
                <a:latin typeface="Trebuchet MS"/>
                <a:cs typeface="Trebuchet MS"/>
              </a:rPr>
              <a:t>10-19</a:t>
            </a:r>
            <a:r>
              <a:rPr sz="2700" i="1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35" dirty="0">
                <a:solidFill>
                  <a:srgbClr val="FF0000"/>
                </a:solidFill>
                <a:latin typeface="Trebuchet MS"/>
                <a:cs typeface="Trebuchet MS"/>
              </a:rPr>
              <a:t>yrs</a:t>
            </a:r>
            <a:endParaRPr sz="27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i="1" spc="-210" dirty="0">
                <a:solidFill>
                  <a:srgbClr val="FF0000"/>
                </a:solidFill>
                <a:latin typeface="Trebuchet MS"/>
                <a:cs typeface="Trebuchet MS"/>
              </a:rPr>
              <a:t>It </a:t>
            </a:r>
            <a:r>
              <a:rPr sz="3200" i="1" spc="-170" dirty="0">
                <a:solidFill>
                  <a:srgbClr val="FF0000"/>
                </a:solidFill>
                <a:latin typeface="Trebuchet MS"/>
                <a:cs typeface="Trebuchet MS"/>
              </a:rPr>
              <a:t>accounts </a:t>
            </a:r>
            <a:r>
              <a:rPr sz="3200" i="1" spc="-280" dirty="0">
                <a:solidFill>
                  <a:srgbClr val="FF0000"/>
                </a:solidFill>
                <a:latin typeface="Trebuchet MS"/>
                <a:cs typeface="Trebuchet MS"/>
              </a:rPr>
              <a:t>for </a:t>
            </a:r>
            <a:r>
              <a:rPr sz="3200" i="1" spc="-175" dirty="0">
                <a:solidFill>
                  <a:srgbClr val="FF0000"/>
                </a:solidFill>
                <a:latin typeface="Trebuchet MS"/>
                <a:cs typeface="Trebuchet MS"/>
              </a:rPr>
              <a:t>about </a:t>
            </a:r>
            <a:r>
              <a:rPr sz="3200" i="1" spc="-65" dirty="0">
                <a:solidFill>
                  <a:srgbClr val="FF0000"/>
                </a:solidFill>
                <a:latin typeface="Trebuchet MS"/>
                <a:cs typeface="Trebuchet MS"/>
              </a:rPr>
              <a:t>21.3% </a:t>
            </a:r>
            <a:r>
              <a:rPr sz="3200" i="1" spc="-254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3200" i="1" spc="-200" dirty="0">
                <a:solidFill>
                  <a:srgbClr val="FF0000"/>
                </a:solidFill>
                <a:latin typeface="Trebuchet MS"/>
                <a:cs typeface="Trebuchet MS"/>
              </a:rPr>
              <a:t>population</a:t>
            </a:r>
            <a:r>
              <a:rPr sz="3200" i="1" spc="-7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254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3200" i="1" spc="-260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3200" i="1" spc="-200" dirty="0">
                <a:solidFill>
                  <a:srgbClr val="FF0000"/>
                </a:solidFill>
                <a:latin typeface="Trebuchet MS"/>
                <a:cs typeface="Trebuchet MS"/>
              </a:rPr>
              <a:t>country</a:t>
            </a:r>
            <a:endParaRPr sz="32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i="1" spc="-250" dirty="0">
                <a:solidFill>
                  <a:srgbClr val="6F2F9F"/>
                </a:solidFill>
                <a:latin typeface="Trebuchet MS"/>
                <a:cs typeface="Trebuchet MS"/>
              </a:rPr>
              <a:t>Currently</a:t>
            </a:r>
            <a:r>
              <a:rPr sz="3200" i="1" spc="-3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215" dirty="0">
                <a:solidFill>
                  <a:srgbClr val="6F2F9F"/>
                </a:solidFill>
                <a:latin typeface="Trebuchet MS"/>
                <a:cs typeface="Trebuchet MS"/>
              </a:rPr>
              <a:t>married</a:t>
            </a:r>
            <a:r>
              <a:rPr sz="3200" i="1" spc="-3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185" dirty="0">
                <a:solidFill>
                  <a:srgbClr val="6F2F9F"/>
                </a:solidFill>
                <a:latin typeface="Trebuchet MS"/>
                <a:cs typeface="Trebuchet MS"/>
              </a:rPr>
              <a:t>are</a:t>
            </a:r>
            <a:r>
              <a:rPr sz="3200" i="1" spc="-3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25" dirty="0">
                <a:solidFill>
                  <a:srgbClr val="6F2F9F"/>
                </a:solidFill>
                <a:latin typeface="Trebuchet MS"/>
                <a:cs typeface="Trebuchet MS"/>
              </a:rPr>
              <a:t>30%</a:t>
            </a:r>
            <a:r>
              <a:rPr sz="3200" i="1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254" dirty="0">
                <a:solidFill>
                  <a:srgbClr val="6F2F9F"/>
                </a:solidFill>
                <a:latin typeface="Trebuchet MS"/>
                <a:cs typeface="Trebuchet MS"/>
              </a:rPr>
              <a:t>&amp;</a:t>
            </a:r>
            <a:r>
              <a:rPr sz="3200" i="1" spc="-16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229" dirty="0">
                <a:solidFill>
                  <a:srgbClr val="6F2F9F"/>
                </a:solidFill>
                <a:latin typeface="Trebuchet MS"/>
                <a:cs typeface="Trebuchet MS"/>
              </a:rPr>
              <a:t>Birth</a:t>
            </a:r>
            <a:r>
              <a:rPr sz="3200" i="1" spc="-30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235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3200" i="1" spc="-2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105" dirty="0">
                <a:solidFill>
                  <a:srgbClr val="6F2F9F"/>
                </a:solidFill>
                <a:latin typeface="Trebuchet MS"/>
                <a:cs typeface="Trebuchet MS"/>
              </a:rPr>
              <a:t>age</a:t>
            </a:r>
            <a:r>
              <a:rPr sz="3200" i="1" spc="-3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75" dirty="0">
                <a:solidFill>
                  <a:srgbClr val="6F2F9F"/>
                </a:solidFill>
                <a:latin typeface="Trebuchet MS"/>
                <a:cs typeface="Trebuchet MS"/>
              </a:rPr>
              <a:t>18</a:t>
            </a:r>
            <a:r>
              <a:rPr sz="3200" i="1" spc="-3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6F2F9F"/>
                </a:solidFill>
                <a:latin typeface="Trebuchet MS"/>
                <a:cs typeface="Trebuchet MS"/>
              </a:rPr>
              <a:t>yrs-21.7%</a:t>
            </a:r>
            <a:endParaRPr sz="32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192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i="1" spc="-130" dirty="0">
                <a:solidFill>
                  <a:srgbClr val="FF0000"/>
                </a:solidFill>
                <a:latin typeface="Trebuchet MS"/>
                <a:cs typeface="Trebuchet MS"/>
              </a:rPr>
              <a:t>Boys</a:t>
            </a:r>
            <a:r>
              <a:rPr sz="3200" i="1" spc="-3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240" dirty="0">
                <a:solidFill>
                  <a:srgbClr val="FF0000"/>
                </a:solidFill>
                <a:latin typeface="Trebuchet MS"/>
                <a:cs typeface="Trebuchet MS"/>
              </a:rPr>
              <a:t>currently</a:t>
            </a:r>
            <a:r>
              <a:rPr sz="3200" i="1" spc="-3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215" dirty="0">
                <a:solidFill>
                  <a:srgbClr val="FF0000"/>
                </a:solidFill>
                <a:latin typeface="Trebuchet MS"/>
                <a:cs typeface="Trebuchet MS"/>
              </a:rPr>
              <a:t>married</a:t>
            </a:r>
            <a:r>
              <a:rPr sz="3200" i="1" spc="-3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135" dirty="0">
                <a:solidFill>
                  <a:srgbClr val="FF0000"/>
                </a:solidFill>
                <a:latin typeface="Trebuchet MS"/>
                <a:cs typeface="Trebuchet MS"/>
              </a:rPr>
              <a:t>(age</a:t>
            </a:r>
            <a:r>
              <a:rPr sz="3200" i="1" spc="-3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155" dirty="0">
                <a:solidFill>
                  <a:srgbClr val="FF0000"/>
                </a:solidFill>
                <a:latin typeface="Trebuchet MS"/>
                <a:cs typeface="Trebuchet MS"/>
              </a:rPr>
              <a:t>group</a:t>
            </a:r>
            <a:r>
              <a:rPr sz="3200" i="1" spc="-3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150" dirty="0">
                <a:solidFill>
                  <a:srgbClr val="FF0000"/>
                </a:solidFill>
                <a:latin typeface="Trebuchet MS"/>
                <a:cs typeface="Trebuchet MS"/>
              </a:rPr>
              <a:t>15-19yrs)</a:t>
            </a:r>
            <a:r>
              <a:rPr sz="3200" i="1" spc="-3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185" dirty="0">
                <a:solidFill>
                  <a:srgbClr val="FF0000"/>
                </a:solidFill>
                <a:latin typeface="Trebuchet MS"/>
                <a:cs typeface="Trebuchet MS"/>
              </a:rPr>
              <a:t>are</a:t>
            </a:r>
            <a:r>
              <a:rPr sz="3200" i="1" spc="-3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i="1" spc="-50" dirty="0">
                <a:solidFill>
                  <a:srgbClr val="FF0000"/>
                </a:solidFill>
                <a:latin typeface="Trebuchet MS"/>
                <a:cs typeface="Trebuchet MS"/>
              </a:rPr>
              <a:t>4.6%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0911" y="0"/>
            <a:ext cx="3194304" cy="2523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378967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Burden </a:t>
            </a:r>
            <a:r>
              <a:rPr spc="-195" dirty="0"/>
              <a:t>of</a:t>
            </a:r>
            <a:r>
              <a:rPr spc="-740" dirty="0"/>
              <a:t> </a:t>
            </a:r>
            <a:r>
              <a:rPr spc="-250" dirty="0"/>
              <a:t>Health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47" y="1560067"/>
            <a:ext cx="8924925" cy="49803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10160" indent="-2286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rlito"/>
                <a:cs typeface="Carlito"/>
              </a:rPr>
              <a:t>An </a:t>
            </a:r>
            <a:r>
              <a:rPr sz="3000" spc="-10" dirty="0">
                <a:latin typeface="Carlito"/>
                <a:cs typeface="Carlito"/>
              </a:rPr>
              <a:t>estimated </a:t>
            </a:r>
            <a:r>
              <a:rPr sz="3000" dirty="0">
                <a:solidFill>
                  <a:srgbClr val="FF0000"/>
                </a:solidFill>
                <a:latin typeface="Carlito"/>
                <a:cs typeface="Carlito"/>
              </a:rPr>
              <a:t>1.3 million </a:t>
            </a:r>
            <a:r>
              <a:rPr sz="3000" spc="-10" dirty="0">
                <a:solidFill>
                  <a:srgbClr val="FF0000"/>
                </a:solidFill>
                <a:latin typeface="Carlito"/>
                <a:cs typeface="Carlito"/>
              </a:rPr>
              <a:t>adolescent </a:t>
            </a:r>
            <a:r>
              <a:rPr sz="3000" dirty="0">
                <a:solidFill>
                  <a:srgbClr val="FF0000"/>
                </a:solidFill>
                <a:latin typeface="Carlito"/>
                <a:cs typeface="Carlito"/>
              </a:rPr>
              <a:t>died in </a:t>
            </a:r>
            <a:r>
              <a:rPr sz="3000" spc="-10" dirty="0">
                <a:solidFill>
                  <a:srgbClr val="FF0000"/>
                </a:solidFill>
                <a:latin typeface="Carlito"/>
                <a:cs typeface="Carlito"/>
              </a:rPr>
              <a:t>2015</a:t>
            </a:r>
            <a:r>
              <a:rPr sz="3000" spc="-10" dirty="0">
                <a:latin typeface="Carlito"/>
                <a:cs typeface="Carlito"/>
              </a:rPr>
              <a:t>,  </a:t>
            </a:r>
            <a:r>
              <a:rPr sz="3000" spc="-5" dirty="0">
                <a:latin typeface="Carlito"/>
                <a:cs typeface="Carlito"/>
              </a:rPr>
              <a:t>mostly </a:t>
            </a:r>
            <a:r>
              <a:rPr sz="3000" spc="-15" dirty="0">
                <a:latin typeface="Carlito"/>
                <a:cs typeface="Carlito"/>
              </a:rPr>
              <a:t>from preventable </a:t>
            </a:r>
            <a:r>
              <a:rPr sz="3000" dirty="0">
                <a:latin typeface="Carlito"/>
                <a:cs typeface="Carlito"/>
              </a:rPr>
              <a:t>or </a:t>
            </a:r>
            <a:r>
              <a:rPr sz="3000" spc="-15" dirty="0">
                <a:latin typeface="Carlito"/>
                <a:cs typeface="Carlito"/>
              </a:rPr>
              <a:t>treatable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causes.</a:t>
            </a:r>
            <a:endParaRPr sz="3000">
              <a:latin typeface="Carlito"/>
              <a:cs typeface="Carlito"/>
            </a:endParaRPr>
          </a:p>
          <a:p>
            <a:pPr marL="241300" marR="7620" indent="-228600" algn="just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rlito"/>
                <a:cs typeface="Carlito"/>
              </a:rPr>
              <a:t>Road traffic </a:t>
            </a:r>
            <a:r>
              <a:rPr sz="3000" spc="-5" dirty="0">
                <a:latin typeface="Carlito"/>
                <a:cs typeface="Carlito"/>
              </a:rPr>
              <a:t>injuries </a:t>
            </a:r>
            <a:r>
              <a:rPr sz="3000" spc="-20" dirty="0">
                <a:latin typeface="Carlito"/>
                <a:cs typeface="Carlito"/>
              </a:rPr>
              <a:t>were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leading </a:t>
            </a:r>
            <a:r>
              <a:rPr sz="3000" spc="-10" dirty="0">
                <a:latin typeface="Carlito"/>
                <a:cs typeface="Carlito"/>
              </a:rPr>
              <a:t>cause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15" dirty="0">
                <a:latin typeface="Carlito"/>
                <a:cs typeface="Carlito"/>
              </a:rPr>
              <a:t>death </a:t>
            </a:r>
            <a:r>
              <a:rPr sz="3000" spc="-20" dirty="0">
                <a:latin typeface="Carlito"/>
                <a:cs typeface="Carlito"/>
              </a:rPr>
              <a:t>in  </a:t>
            </a:r>
            <a:r>
              <a:rPr sz="3000" spc="-5" dirty="0">
                <a:latin typeface="Carlito"/>
                <a:cs typeface="Carlito"/>
              </a:rPr>
              <a:t>2015, with </a:t>
            </a:r>
            <a:r>
              <a:rPr sz="3000" spc="-15" dirty="0">
                <a:latin typeface="Carlito"/>
                <a:cs typeface="Carlito"/>
              </a:rPr>
              <a:t>approximately </a:t>
            </a:r>
            <a:r>
              <a:rPr sz="3000" spc="-10" dirty="0">
                <a:solidFill>
                  <a:srgbClr val="FF0000"/>
                </a:solidFill>
                <a:latin typeface="Carlito"/>
                <a:cs typeface="Carlito"/>
              </a:rPr>
              <a:t>330 </a:t>
            </a:r>
            <a:r>
              <a:rPr sz="3000" spc="-5" dirty="0">
                <a:solidFill>
                  <a:srgbClr val="FF0000"/>
                </a:solidFill>
                <a:latin typeface="Carlito"/>
                <a:cs typeface="Carlito"/>
              </a:rPr>
              <a:t>adolescent dying </a:t>
            </a:r>
            <a:r>
              <a:rPr sz="3000" spc="-10" dirty="0">
                <a:latin typeface="Carlito"/>
                <a:cs typeface="Carlito"/>
              </a:rPr>
              <a:t>every  </a:t>
            </a:r>
            <a:r>
              <a:rPr sz="3000" spc="-60" dirty="0">
                <a:latin typeface="Carlito"/>
                <a:cs typeface="Carlito"/>
              </a:rPr>
              <a:t>day.</a:t>
            </a:r>
            <a:endParaRPr sz="300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rlito"/>
                <a:cs typeface="Carlito"/>
              </a:rPr>
              <a:t>Other </a:t>
            </a:r>
            <a:r>
              <a:rPr sz="3000" spc="-5" dirty="0">
                <a:latin typeface="Carlito"/>
                <a:cs typeface="Carlito"/>
              </a:rPr>
              <a:t>main causes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5" dirty="0">
                <a:latin typeface="Carlito"/>
                <a:cs typeface="Carlito"/>
              </a:rPr>
              <a:t>adolescent </a:t>
            </a:r>
            <a:r>
              <a:rPr sz="3000" spc="-15" dirty="0">
                <a:latin typeface="Carlito"/>
                <a:cs typeface="Carlito"/>
              </a:rPr>
              <a:t>deaths </a:t>
            </a:r>
            <a:r>
              <a:rPr sz="3000" spc="-5" dirty="0">
                <a:latin typeface="Carlito"/>
                <a:cs typeface="Carlito"/>
              </a:rPr>
              <a:t>include </a:t>
            </a:r>
            <a:r>
              <a:rPr sz="3000" spc="-60" dirty="0">
                <a:solidFill>
                  <a:srgbClr val="FF0000"/>
                </a:solidFill>
                <a:latin typeface="Carlito"/>
                <a:cs typeface="Carlito"/>
              </a:rPr>
              <a:t>HIV,  </a:t>
            </a:r>
            <a:r>
              <a:rPr sz="3000" spc="-5" dirty="0">
                <a:solidFill>
                  <a:srgbClr val="FF0000"/>
                </a:solidFill>
                <a:latin typeface="Carlito"/>
                <a:cs typeface="Carlito"/>
              </a:rPr>
              <a:t>suicide, lower </a:t>
            </a:r>
            <a:r>
              <a:rPr sz="3000" spc="-15" dirty="0">
                <a:solidFill>
                  <a:srgbClr val="FF0000"/>
                </a:solidFill>
                <a:latin typeface="Carlito"/>
                <a:cs typeface="Carlito"/>
              </a:rPr>
              <a:t>respiratory infections </a:t>
            </a:r>
            <a:r>
              <a:rPr sz="3000" spc="5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3000" spc="-15" dirty="0">
                <a:solidFill>
                  <a:srgbClr val="FF0000"/>
                </a:solidFill>
                <a:latin typeface="Carlito"/>
                <a:cs typeface="Carlito"/>
              </a:rPr>
              <a:t>interpersonal  </a:t>
            </a:r>
            <a:r>
              <a:rPr sz="3000" spc="-5" dirty="0">
                <a:solidFill>
                  <a:srgbClr val="FF0000"/>
                </a:solidFill>
                <a:latin typeface="Carlito"/>
                <a:cs typeface="Carlito"/>
              </a:rPr>
              <a:t>violence</a:t>
            </a:r>
            <a:r>
              <a:rPr sz="3000" spc="-5" dirty="0">
                <a:latin typeface="Carlito"/>
                <a:cs typeface="Carlito"/>
              </a:rPr>
              <a:t>.</a:t>
            </a:r>
            <a:endParaRPr sz="300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rlito"/>
                <a:cs typeface="Carlito"/>
              </a:rPr>
              <a:t>Half </a:t>
            </a:r>
            <a:r>
              <a:rPr sz="3000" dirty="0">
                <a:latin typeface="Carlito"/>
                <a:cs typeface="Carlito"/>
              </a:rPr>
              <a:t>of all </a:t>
            </a:r>
            <a:r>
              <a:rPr sz="3000" spc="-15" dirty="0">
                <a:solidFill>
                  <a:srgbClr val="FF0000"/>
                </a:solidFill>
                <a:latin typeface="Carlito"/>
                <a:cs typeface="Carlito"/>
              </a:rPr>
              <a:t>mental </a:t>
            </a:r>
            <a:r>
              <a:rPr sz="3000" spc="-10" dirty="0">
                <a:solidFill>
                  <a:srgbClr val="FF0000"/>
                </a:solidFill>
                <a:latin typeface="Carlito"/>
                <a:cs typeface="Carlito"/>
              </a:rPr>
              <a:t>heath </a:t>
            </a:r>
            <a:r>
              <a:rPr sz="3000" spc="-15" dirty="0">
                <a:solidFill>
                  <a:srgbClr val="FF0000"/>
                </a:solidFill>
                <a:latin typeface="Carlito"/>
                <a:cs typeface="Carlito"/>
              </a:rPr>
              <a:t>disorders </a:t>
            </a:r>
            <a:r>
              <a:rPr sz="3000" spc="-10" dirty="0">
                <a:latin typeface="Carlito"/>
                <a:cs typeface="Carlito"/>
              </a:rPr>
              <a:t>in </a:t>
            </a:r>
            <a:r>
              <a:rPr sz="3000" spc="-5" dirty="0">
                <a:latin typeface="Carlito"/>
                <a:cs typeface="Carlito"/>
              </a:rPr>
              <a:t>adulthood appear  </a:t>
            </a:r>
            <a:r>
              <a:rPr sz="3000" spc="-15" dirty="0">
                <a:latin typeface="Carlito"/>
                <a:cs typeface="Carlito"/>
              </a:rPr>
              <a:t>to start </a:t>
            </a:r>
            <a:r>
              <a:rPr sz="3000" spc="-10" dirty="0">
                <a:latin typeface="Carlito"/>
                <a:cs typeface="Carlito"/>
              </a:rPr>
              <a:t>by </a:t>
            </a:r>
            <a:r>
              <a:rPr sz="3000" spc="-15" dirty="0">
                <a:latin typeface="Carlito"/>
                <a:cs typeface="Carlito"/>
              </a:rPr>
              <a:t>age,14, </a:t>
            </a:r>
            <a:r>
              <a:rPr sz="3000" dirty="0">
                <a:latin typeface="Carlito"/>
                <a:cs typeface="Carlito"/>
              </a:rPr>
              <a:t>but </a:t>
            </a:r>
            <a:r>
              <a:rPr sz="3000" spc="-10" dirty="0">
                <a:latin typeface="Carlito"/>
                <a:cs typeface="Carlito"/>
              </a:rPr>
              <a:t>most </a:t>
            </a:r>
            <a:r>
              <a:rPr sz="3000" spc="-5" dirty="0">
                <a:latin typeface="Carlito"/>
                <a:cs typeface="Carlito"/>
              </a:rPr>
              <a:t>cases </a:t>
            </a:r>
            <a:r>
              <a:rPr sz="3000" spc="-20" dirty="0">
                <a:latin typeface="Carlito"/>
                <a:cs typeface="Carlito"/>
              </a:rPr>
              <a:t>are </a:t>
            </a:r>
            <a:r>
              <a:rPr sz="3000" spc="-15" dirty="0">
                <a:latin typeface="Carlito"/>
                <a:cs typeface="Carlito"/>
              </a:rPr>
              <a:t>undetected </a:t>
            </a:r>
            <a:r>
              <a:rPr sz="3000" spc="5" dirty="0">
                <a:latin typeface="Carlito"/>
                <a:cs typeface="Carlito"/>
              </a:rPr>
              <a:t>an  </a:t>
            </a:r>
            <a:r>
              <a:rPr sz="3000" spc="-15" dirty="0">
                <a:latin typeface="Carlito"/>
                <a:cs typeface="Carlito"/>
              </a:rPr>
              <a:t>untreated.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7023" y="0"/>
            <a:ext cx="2474975" cy="2606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276" y="355803"/>
            <a:ext cx="92360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Why</a:t>
            </a:r>
            <a:r>
              <a:rPr spc="-459" dirty="0"/>
              <a:t> </a:t>
            </a:r>
            <a:r>
              <a:rPr spc="-225" dirty="0"/>
              <a:t>adolescents</a:t>
            </a:r>
            <a:r>
              <a:rPr spc="-430" dirty="0"/>
              <a:t> </a:t>
            </a:r>
            <a:r>
              <a:rPr spc="-250" dirty="0"/>
              <a:t>are</a:t>
            </a:r>
            <a:r>
              <a:rPr spc="-425" dirty="0"/>
              <a:t> </a:t>
            </a:r>
            <a:r>
              <a:rPr spc="-260" dirty="0"/>
              <a:t>Vulnerable</a:t>
            </a:r>
            <a:r>
              <a:rPr spc="-445" dirty="0"/>
              <a:t> </a:t>
            </a:r>
            <a:r>
              <a:rPr spc="-215" dirty="0"/>
              <a:t>to</a:t>
            </a:r>
            <a:r>
              <a:rPr spc="-400" dirty="0"/>
              <a:t> </a:t>
            </a:r>
            <a:r>
              <a:rPr spc="-114" dirty="0"/>
              <a:t>focus?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276" y="1219200"/>
            <a:ext cx="6299200" cy="50615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Adolescence is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critical link </a:t>
            </a:r>
            <a:r>
              <a:rPr sz="2800" spc="-10" dirty="0">
                <a:latin typeface="Carlito"/>
                <a:cs typeface="Carlito"/>
              </a:rPr>
              <a:t>between  </a:t>
            </a:r>
            <a:r>
              <a:rPr sz="2800" spc="-5" dirty="0">
                <a:latin typeface="Carlito"/>
                <a:cs typeface="Carlito"/>
              </a:rPr>
              <a:t>childhood </a:t>
            </a:r>
            <a:r>
              <a:rPr sz="2800" spc="5" dirty="0">
                <a:latin typeface="Carlito"/>
                <a:cs typeface="Carlito"/>
              </a:rPr>
              <a:t>and </a:t>
            </a:r>
            <a:r>
              <a:rPr sz="2800" dirty="0">
                <a:latin typeface="Carlito"/>
                <a:cs typeface="Carlito"/>
              </a:rPr>
              <a:t>adulthood, </a:t>
            </a:r>
            <a:r>
              <a:rPr sz="2800" spc="-15" dirty="0">
                <a:latin typeface="Carlito"/>
                <a:cs typeface="Carlito"/>
              </a:rPr>
              <a:t>characterized  </a:t>
            </a:r>
            <a:r>
              <a:rPr sz="2800" spc="-20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significant </a:t>
            </a:r>
            <a:r>
              <a:rPr sz="2800" spc="-15" dirty="0">
                <a:latin typeface="Carlito"/>
                <a:cs typeface="Carlito"/>
              </a:rPr>
              <a:t>physical, psychological, </a:t>
            </a:r>
            <a:r>
              <a:rPr sz="2800" dirty="0">
                <a:latin typeface="Carlito"/>
                <a:cs typeface="Carlito"/>
              </a:rPr>
              <a:t>and  social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transitions</a:t>
            </a:r>
            <a:r>
              <a:rPr sz="2800" dirty="0">
                <a:latin typeface="Carlito"/>
                <a:cs typeface="Carlito"/>
              </a:rPr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 dirty="0">
              <a:latin typeface="Carlito"/>
              <a:cs typeface="Carlito"/>
            </a:endParaRPr>
          </a:p>
          <a:p>
            <a:pPr marL="241300" marR="10795" indent="-228600" algn="just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Characterized by physical, </a:t>
            </a:r>
            <a:r>
              <a:rPr sz="2800" spc="-5" dirty="0">
                <a:latin typeface="Carlito"/>
                <a:cs typeface="Carlito"/>
              </a:rPr>
              <a:t>emotional, </a:t>
            </a:r>
            <a:r>
              <a:rPr sz="2800" dirty="0">
                <a:latin typeface="Carlito"/>
                <a:cs typeface="Carlito"/>
              </a:rPr>
              <a:t>and  social </a:t>
            </a:r>
            <a:r>
              <a:rPr sz="2800" spc="-5" dirty="0">
                <a:latin typeface="Carlito"/>
                <a:cs typeface="Carlito"/>
              </a:rPr>
              <a:t>changes, </a:t>
            </a:r>
            <a:r>
              <a:rPr sz="2800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dirty="0">
                <a:latin typeface="Carlito"/>
                <a:cs typeface="Carlito"/>
              </a:rPr>
              <a:t>bring </a:t>
            </a:r>
            <a:r>
              <a:rPr sz="2800" spc="-5" dirty="0">
                <a:latin typeface="Carlito"/>
                <a:cs typeface="Carlito"/>
              </a:rPr>
              <a:t>about  </a:t>
            </a:r>
            <a:r>
              <a:rPr sz="2800" spc="-10" dirty="0">
                <a:latin typeface="Carlito"/>
                <a:cs typeface="Carlito"/>
              </a:rPr>
              <a:t>irratic </a:t>
            </a:r>
            <a:r>
              <a:rPr sz="2800" spc="-5" dirty="0">
                <a:latin typeface="Carlito"/>
                <a:cs typeface="Carlito"/>
              </a:rPr>
              <a:t>emotions resulting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stress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conflict.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Adolescence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also viewed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stage </a:t>
            </a:r>
            <a:r>
              <a:rPr sz="2800" dirty="0">
                <a:latin typeface="Carlito"/>
                <a:cs typeface="Carlito"/>
              </a:rPr>
              <a:t>in  </a:t>
            </a:r>
            <a:r>
              <a:rPr sz="2800" spc="-5" dirty="0">
                <a:latin typeface="Carlito"/>
                <a:cs typeface="Carlito"/>
              </a:rPr>
              <a:t>one's </a:t>
            </a:r>
            <a:r>
              <a:rPr sz="2800" spc="-20" dirty="0">
                <a:latin typeface="Carlito"/>
                <a:cs typeface="Carlito"/>
              </a:rPr>
              <a:t>life </a:t>
            </a:r>
            <a:r>
              <a:rPr sz="2800" dirty="0">
                <a:latin typeface="Carlito"/>
                <a:cs typeface="Carlito"/>
              </a:rPr>
              <a:t>when </a:t>
            </a:r>
            <a:r>
              <a:rPr sz="2800" spc="-10" dirty="0">
                <a:latin typeface="Carlito"/>
                <a:cs typeface="Carlito"/>
              </a:rPr>
              <a:t>there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10" dirty="0">
                <a:latin typeface="Carlito"/>
                <a:cs typeface="Carlito"/>
              </a:rPr>
              <a:t>plenty </a:t>
            </a:r>
            <a:r>
              <a:rPr sz="2800" spc="5" dirty="0">
                <a:latin typeface="Carlito"/>
                <a:cs typeface="Carlito"/>
              </a:rPr>
              <a:t>of  </a:t>
            </a:r>
            <a:r>
              <a:rPr sz="2800" spc="-5" dirty="0">
                <a:latin typeface="Carlito"/>
                <a:cs typeface="Carlito"/>
              </a:rPr>
              <a:t>opportunities </a:t>
            </a: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personal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growth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5264" y="2033016"/>
            <a:ext cx="5126735" cy="2374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0" y="457200"/>
            <a:ext cx="3640074" cy="60208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Carlito"/>
                <a:cs typeface="Carlito"/>
              </a:rPr>
              <a:t>Nutrition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5" dirty="0">
                <a:latin typeface="Carlito"/>
                <a:cs typeface="Carlito"/>
              </a:rPr>
              <a:t>Mental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Health</a:t>
            </a:r>
            <a:endParaRPr sz="2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0" dirty="0">
                <a:latin typeface="Carlito"/>
                <a:cs typeface="Carlito"/>
              </a:rPr>
              <a:t>Early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Pregnancy</a:t>
            </a:r>
            <a:endParaRPr sz="2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Carlito"/>
                <a:cs typeface="Carlito"/>
              </a:rPr>
              <a:t>Gender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Dysphoria</a:t>
            </a:r>
            <a:endParaRPr sz="2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5" dirty="0">
                <a:latin typeface="Carlito"/>
                <a:cs typeface="Carlito"/>
              </a:rPr>
              <a:t>Sexually transmitter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disease</a:t>
            </a:r>
            <a:endParaRPr sz="2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rlito"/>
                <a:cs typeface="Carlito"/>
              </a:rPr>
              <a:t>Sleep disturbances</a:t>
            </a:r>
            <a:endParaRPr sz="2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Carlito"/>
                <a:cs typeface="Carlito"/>
              </a:rPr>
              <a:t>Obesity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0" dirty="0">
                <a:latin typeface="Carlito"/>
                <a:cs typeface="Carlito"/>
              </a:rPr>
              <a:t>Gynecological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problems</a:t>
            </a:r>
            <a:endParaRPr sz="2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5" dirty="0">
                <a:latin typeface="Carlito"/>
                <a:cs typeface="Carlito"/>
              </a:rPr>
              <a:t>Substance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Abuse</a:t>
            </a:r>
            <a:endParaRPr sz="2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Carlito"/>
                <a:cs typeface="Carlito"/>
              </a:rPr>
              <a:t>Violence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25" dirty="0">
                <a:latin typeface="Carlito"/>
                <a:cs typeface="Carlito"/>
              </a:rPr>
              <a:t>Sex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Education</a:t>
            </a:r>
            <a:endParaRPr sz="25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rlito"/>
                <a:cs typeface="Carlito"/>
              </a:rPr>
              <a:t>Social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Challenge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793992" cy="6793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6191" y="12190"/>
            <a:ext cx="9119616" cy="6845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0303" y="941832"/>
            <a:ext cx="9056018" cy="5507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092" y="86944"/>
            <a:ext cx="66573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Nutrition </a:t>
            </a:r>
            <a:r>
              <a:rPr spc="-175" dirty="0"/>
              <a:t>throughout</a:t>
            </a:r>
            <a:r>
              <a:rPr spc="-355" dirty="0"/>
              <a:t> </a:t>
            </a:r>
            <a:r>
              <a:rPr spc="-310" dirty="0"/>
              <a:t>lifecycle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44" y="247853"/>
            <a:ext cx="46126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Adolescent</a:t>
            </a:r>
            <a:r>
              <a:rPr spc="-459" dirty="0"/>
              <a:t> </a:t>
            </a:r>
            <a:r>
              <a:rPr spc="-210" dirty="0"/>
              <a:t>Nutrition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990600"/>
            <a:ext cx="8020050" cy="49803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marR="5715" indent="-2286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latin typeface="Carlito"/>
                <a:cs typeface="Carlito"/>
              </a:rPr>
              <a:t>There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5" dirty="0">
                <a:latin typeface="Carlito"/>
                <a:cs typeface="Carlito"/>
              </a:rPr>
              <a:t>increase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5" dirty="0">
                <a:latin typeface="Carlito"/>
                <a:cs typeface="Carlito"/>
              </a:rPr>
              <a:t>nutritional </a:t>
            </a:r>
            <a:r>
              <a:rPr sz="3000" spc="-15" dirty="0">
                <a:latin typeface="Carlito"/>
                <a:cs typeface="Carlito"/>
              </a:rPr>
              <a:t>requirement  </a:t>
            </a:r>
            <a:r>
              <a:rPr sz="3000" spc="-5" dirty="0">
                <a:latin typeface="Carlito"/>
                <a:cs typeface="Carlito"/>
              </a:rPr>
              <a:t>during this period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15" dirty="0">
                <a:latin typeface="Carlito"/>
                <a:cs typeface="Carlito"/>
              </a:rPr>
              <a:t>rapid </a:t>
            </a:r>
            <a:r>
              <a:rPr sz="3000" spc="-10" dirty="0">
                <a:latin typeface="Carlito"/>
                <a:cs typeface="Carlito"/>
              </a:rPr>
              <a:t>growth </a:t>
            </a:r>
            <a:r>
              <a:rPr sz="3000" spc="-15" dirty="0">
                <a:latin typeface="Carlito"/>
                <a:cs typeface="Carlito"/>
              </a:rPr>
              <a:t>micronutrient  </a:t>
            </a:r>
            <a:r>
              <a:rPr sz="3000" dirty="0">
                <a:latin typeface="Carlito"/>
                <a:cs typeface="Carlito"/>
              </a:rPr>
              <a:t>being as </a:t>
            </a:r>
            <a:r>
              <a:rPr sz="3000" spc="-5" dirty="0">
                <a:latin typeface="Carlito"/>
                <a:cs typeface="Carlito"/>
              </a:rPr>
              <a:t>important </a:t>
            </a:r>
            <a:r>
              <a:rPr sz="3000" dirty="0">
                <a:latin typeface="Carlito"/>
                <a:cs typeface="Carlito"/>
              </a:rPr>
              <a:t>as </a:t>
            </a:r>
            <a:r>
              <a:rPr sz="3000" spc="-10" dirty="0">
                <a:latin typeface="Carlito"/>
                <a:cs typeface="Carlito"/>
              </a:rPr>
              <a:t>energy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9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protein.</a:t>
            </a:r>
            <a:endParaRPr sz="3000" dirty="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24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rlito"/>
                <a:cs typeface="Carlito"/>
              </a:rPr>
              <a:t>Lack of sun </a:t>
            </a:r>
            <a:r>
              <a:rPr sz="3000" spc="-15" dirty="0">
                <a:latin typeface="Carlito"/>
                <a:cs typeface="Carlito"/>
              </a:rPr>
              <a:t>exposure </a:t>
            </a:r>
            <a:r>
              <a:rPr sz="3000" spc="-5" dirty="0">
                <a:latin typeface="Carlito"/>
                <a:cs typeface="Carlito"/>
              </a:rPr>
              <a:t>with modest </a:t>
            </a:r>
            <a:r>
              <a:rPr sz="3000" spc="-15" dirty="0">
                <a:latin typeface="Carlito"/>
                <a:cs typeface="Carlito"/>
              </a:rPr>
              <a:t>tradition </a:t>
            </a:r>
            <a:r>
              <a:rPr sz="3000" dirty="0">
                <a:latin typeface="Carlito"/>
                <a:cs typeface="Carlito"/>
              </a:rPr>
              <a:t>of  clothing </a:t>
            </a:r>
            <a:r>
              <a:rPr sz="3000" spc="-5" dirty="0">
                <a:latin typeface="Carlito"/>
                <a:cs typeface="Carlito"/>
              </a:rPr>
              <a:t>coupled </a:t>
            </a:r>
            <a:r>
              <a:rPr sz="3000" spc="-10" dirty="0">
                <a:latin typeface="Carlito"/>
                <a:cs typeface="Carlito"/>
              </a:rPr>
              <a:t>with </a:t>
            </a:r>
            <a:r>
              <a:rPr sz="3000" spc="-5" dirty="0">
                <a:latin typeface="Carlito"/>
                <a:cs typeface="Carlito"/>
              </a:rPr>
              <a:t>dark </a:t>
            </a:r>
            <a:r>
              <a:rPr sz="3000" spc="-10" dirty="0">
                <a:latin typeface="Carlito"/>
                <a:cs typeface="Carlito"/>
              </a:rPr>
              <a:t>skin pigment causes  vitamin </a:t>
            </a:r>
            <a:r>
              <a:rPr sz="3000" dirty="0">
                <a:latin typeface="Carlito"/>
                <a:cs typeface="Carlito"/>
              </a:rPr>
              <a:t>D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deficiency.</a:t>
            </a:r>
            <a:endParaRPr sz="3000" dirty="0">
              <a:latin typeface="Carlito"/>
              <a:cs typeface="Carlito"/>
            </a:endParaRPr>
          </a:p>
          <a:p>
            <a:pPr marL="241300" marR="6350" indent="-228600" algn="just">
              <a:lnSpc>
                <a:spcPct val="9000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latin typeface="Carlito"/>
                <a:cs typeface="Carlito"/>
              </a:rPr>
              <a:t>Insufficient </a:t>
            </a:r>
            <a:r>
              <a:rPr sz="3000" dirty="0">
                <a:latin typeface="Carlito"/>
                <a:cs typeface="Carlito"/>
              </a:rPr>
              <a:t>diary </a:t>
            </a:r>
            <a:r>
              <a:rPr sz="3000" spc="-10" dirty="0">
                <a:latin typeface="Carlito"/>
                <a:cs typeface="Carlito"/>
              </a:rPr>
              <a:t>product </a:t>
            </a:r>
            <a:r>
              <a:rPr sz="3000" spc="-30" dirty="0">
                <a:latin typeface="Carlito"/>
                <a:cs typeface="Carlito"/>
              </a:rPr>
              <a:t>intake </a:t>
            </a:r>
            <a:r>
              <a:rPr sz="3000" dirty="0">
                <a:latin typeface="Carlito"/>
                <a:cs typeface="Carlito"/>
              </a:rPr>
              <a:t>in under  </a:t>
            </a:r>
            <a:r>
              <a:rPr sz="3000" spc="-5" dirty="0">
                <a:latin typeface="Carlito"/>
                <a:cs typeface="Carlito"/>
              </a:rPr>
              <a:t>privileged </a:t>
            </a:r>
            <a:r>
              <a:rPr sz="3000" dirty="0">
                <a:latin typeface="Carlito"/>
                <a:cs typeface="Carlito"/>
              </a:rPr>
              <a:t>girls </a:t>
            </a:r>
            <a:r>
              <a:rPr sz="3000" spc="-5" dirty="0">
                <a:latin typeface="Carlito"/>
                <a:cs typeface="Carlito"/>
              </a:rPr>
              <a:t>leads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poor </a:t>
            </a:r>
            <a:r>
              <a:rPr sz="3000" spc="-25" dirty="0">
                <a:latin typeface="Carlito"/>
                <a:cs typeface="Carlito"/>
              </a:rPr>
              <a:t>intake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15" dirty="0">
                <a:latin typeface="Carlito"/>
                <a:cs typeface="Carlito"/>
              </a:rPr>
              <a:t>protein </a:t>
            </a:r>
            <a:r>
              <a:rPr sz="3000" spc="-5" dirty="0">
                <a:latin typeface="Carlito"/>
                <a:cs typeface="Carlito"/>
              </a:rPr>
              <a:t>and  calcium resulting </a:t>
            </a:r>
            <a:r>
              <a:rPr sz="3000" dirty="0">
                <a:latin typeface="Carlito"/>
                <a:cs typeface="Carlito"/>
              </a:rPr>
              <a:t>low bone </a:t>
            </a:r>
            <a:r>
              <a:rPr sz="3000" spc="-10" dirty="0">
                <a:latin typeface="Carlito"/>
                <a:cs typeface="Carlito"/>
              </a:rPr>
              <a:t>mineral</a:t>
            </a:r>
            <a:r>
              <a:rPr sz="3000" spc="-120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density.</a:t>
            </a:r>
            <a:endParaRPr sz="3000" dirty="0">
              <a:latin typeface="Carlito"/>
              <a:cs typeface="Carlito"/>
            </a:endParaRPr>
          </a:p>
          <a:p>
            <a:pPr marL="241300" marR="8255" indent="-228600" algn="just">
              <a:lnSpc>
                <a:spcPts val="324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latin typeface="Carlito"/>
                <a:cs typeface="Carlito"/>
              </a:rPr>
              <a:t>Vitamin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deficiency </a:t>
            </a:r>
            <a:r>
              <a:rPr sz="3000" dirty="0">
                <a:latin typeface="Carlito"/>
                <a:cs typeface="Carlito"/>
              </a:rPr>
              <a:t>is also </a:t>
            </a:r>
            <a:r>
              <a:rPr sz="3000" spc="-15" dirty="0">
                <a:latin typeface="Carlito"/>
                <a:cs typeface="Carlito"/>
              </a:rPr>
              <a:t>an important </a:t>
            </a:r>
            <a:r>
              <a:rPr sz="3000" spc="-5" dirty="0">
                <a:latin typeface="Carlito"/>
                <a:cs typeface="Carlito"/>
              </a:rPr>
              <a:t>issue </a:t>
            </a:r>
            <a:r>
              <a:rPr sz="3000" spc="-20" dirty="0">
                <a:latin typeface="Carlito"/>
                <a:cs typeface="Carlito"/>
              </a:rPr>
              <a:t>in  </a:t>
            </a:r>
            <a:r>
              <a:rPr sz="3000" spc="-5" dirty="0">
                <a:latin typeface="Carlito"/>
                <a:cs typeface="Carlito"/>
              </a:rPr>
              <a:t>economically deprived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adolescents.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2271" y="1810821"/>
            <a:ext cx="3879386" cy="3242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1477</Words>
  <Application>Microsoft Office PowerPoint</Application>
  <PresentationFormat>Custom</PresentationFormat>
  <Paragraphs>142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ADOLESCENCE HEALTH- Significance and Factors  Influencing Adolescence Health</vt:lpstr>
      <vt:lpstr>Adolescences-YA10-13yrs; MA14-16yrs;OA17-19yrs</vt:lpstr>
      <vt:lpstr>Adolescents in India?</vt:lpstr>
      <vt:lpstr>Burden of Health</vt:lpstr>
      <vt:lpstr>Why adolescents are Vulnerable to focus?</vt:lpstr>
      <vt:lpstr>Slide 6</vt:lpstr>
      <vt:lpstr>Slide 7</vt:lpstr>
      <vt:lpstr>Nutrition throughout lifecycle</vt:lpstr>
      <vt:lpstr>Adolescent Nutrition</vt:lpstr>
      <vt:lpstr>Adolescents Nutrition</vt:lpstr>
      <vt:lpstr>WHY NUTRITIONAL NEEDS ARE INCREASED  DURING ADOLESCNECE</vt:lpstr>
      <vt:lpstr>Mental Health Problems:</vt:lpstr>
      <vt:lpstr>Early pregnancy and child birth</vt:lpstr>
      <vt:lpstr>GENDER DYSPHORIA</vt:lpstr>
      <vt:lpstr>Sexually transmitted infections</vt:lpstr>
      <vt:lpstr>Sleep Disturbance</vt:lpstr>
      <vt:lpstr>Obesity</vt:lpstr>
      <vt:lpstr>Gynecological Problems</vt:lpstr>
      <vt:lpstr>Violence</vt:lpstr>
      <vt:lpstr>Lack of Sex Education</vt:lpstr>
      <vt:lpstr>Social Challenge</vt:lpstr>
      <vt:lpstr>Social Challenges</vt:lpstr>
      <vt:lpstr>Social Challenge</vt:lpstr>
      <vt:lpstr>Social Challenge</vt:lpstr>
      <vt:lpstr>Role of Care takers</vt:lpstr>
      <vt:lpstr>STAGES OF ADOLESCENCE</vt:lpstr>
      <vt:lpstr>Reference Video Link: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Tharani Devi N [Humanities]</dc:creator>
  <cp:lastModifiedBy>RAVELLA ABHINAV</cp:lastModifiedBy>
  <cp:revision>2</cp:revision>
  <dcterms:created xsi:type="dcterms:W3CDTF">2022-09-05T07:00:51Z</dcterms:created>
  <dcterms:modified xsi:type="dcterms:W3CDTF">2022-12-04T16:27:15Z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2022-09-05T00:00:00Z</vt:filetime>
  </property>
</Properties>
</file>