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74" r:id="rId9"/>
    <p:sldId id="266" r:id="rId10"/>
    <p:sldId id="267" r:id="rId11"/>
    <p:sldId id="275" r:id="rId12"/>
    <p:sldId id="268" r:id="rId13"/>
    <p:sldId id="269" r:id="rId14"/>
    <p:sldId id="271" r:id="rId15"/>
    <p:sldId id="272" r:id="rId16"/>
    <p:sldId id="273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382000" cy="4343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</a:rPr>
              <a:t>On-Line Course on Indian Constitution</a:t>
            </a:r>
            <a:r>
              <a:rPr lang="en-IN" sz="3200" dirty="0" smtClean="0">
                <a:solidFill>
                  <a:srgbClr val="C00000"/>
                </a:solidFill>
              </a:rPr>
              <a:t/>
            </a:r>
            <a:br>
              <a:rPr lang="en-IN" sz="3200" dirty="0" smtClean="0">
                <a:solidFill>
                  <a:srgbClr val="C00000"/>
                </a:solidFill>
              </a:rPr>
            </a:br>
            <a:r>
              <a:rPr lang="en-IN" sz="3200" dirty="0" smtClean="0">
                <a:solidFill>
                  <a:srgbClr val="C00000"/>
                </a:solidFill>
              </a:rPr>
              <a:t/>
            </a:r>
            <a:br>
              <a:rPr lang="en-IN" sz="3200" dirty="0" smtClean="0">
                <a:solidFill>
                  <a:srgbClr val="C00000"/>
                </a:solidFill>
              </a:rPr>
            </a:br>
            <a:r>
              <a:rPr lang="en-IN" sz="3200" dirty="0" smtClean="0">
                <a:solidFill>
                  <a:srgbClr val="C00000"/>
                </a:solidFill>
              </a:rPr>
              <a:t/>
            </a:r>
            <a:br>
              <a:rPr lang="en-IN" sz="3200" dirty="0" smtClean="0">
                <a:solidFill>
                  <a:srgbClr val="C00000"/>
                </a:solidFill>
              </a:rPr>
            </a:br>
            <a:r>
              <a:rPr lang="en-IN" sz="2800" dirty="0" smtClean="0"/>
              <a:t>Sponsored by 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2800" b="1" dirty="0" smtClean="0">
                <a:solidFill>
                  <a:srgbClr val="FFFF00"/>
                </a:solidFill>
              </a:rPr>
              <a:t>Department  of Legal Affairs, Ministry of Law &amp; Justice, Government of India, New Delhi</a:t>
            </a:r>
            <a:br>
              <a:rPr lang="en-IN" sz="2800" b="1" dirty="0" smtClean="0">
                <a:solidFill>
                  <a:srgbClr val="FFFF00"/>
                </a:solidFill>
              </a:rPr>
            </a:br>
            <a:r>
              <a:rPr lang="en-IN" sz="2800" b="1" dirty="0">
                <a:solidFill>
                  <a:srgbClr val="0070C0"/>
                </a:solidFill>
              </a:rPr>
              <a:t/>
            </a:r>
            <a:br>
              <a:rPr lang="en-IN" sz="2800" b="1" dirty="0">
                <a:solidFill>
                  <a:srgbClr val="0070C0"/>
                </a:solidFill>
              </a:rPr>
            </a:br>
            <a:r>
              <a:rPr lang="en-IN" sz="2800" b="1" dirty="0" smtClean="0">
                <a:solidFill>
                  <a:srgbClr val="0070C0"/>
                </a:solidFill>
              </a:rPr>
              <a:t/>
            </a:r>
            <a:br>
              <a:rPr lang="en-IN" sz="2800" b="1" dirty="0" smtClean="0">
                <a:solidFill>
                  <a:srgbClr val="0070C0"/>
                </a:solidFill>
              </a:rPr>
            </a:br>
            <a:r>
              <a:rPr lang="en-IN" sz="3100" b="1" dirty="0" smtClean="0">
                <a:solidFill>
                  <a:schemeClr val="tx1"/>
                </a:solidFill>
              </a:rPr>
              <a:t>Conducted By</a:t>
            </a:r>
            <a:br>
              <a:rPr lang="en-IN" sz="3100" b="1" dirty="0" smtClean="0">
                <a:solidFill>
                  <a:schemeClr val="tx1"/>
                </a:solidFill>
              </a:rPr>
            </a:br>
            <a:r>
              <a:rPr lang="en-IN" sz="3100" b="1" dirty="0" smtClean="0">
                <a:solidFill>
                  <a:schemeClr val="tx1"/>
                </a:solidFill>
              </a:rPr>
              <a:t>NALSAR University of Law, Hyderabad</a:t>
            </a:r>
            <a:endParaRPr lang="en-IN" sz="31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638800"/>
            <a:ext cx="7315200" cy="9144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Instructor: Prof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Faizan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Mustafa, </a:t>
            </a:r>
            <a:endParaRPr lang="en-IN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President</a:t>
            </a: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Consortium of National Law 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Universities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288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 smtClean="0"/>
              <a:t>To achieve Constitutionalism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 smtClean="0"/>
              <a:t>To limit the powers of the State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 smtClean="0"/>
              <a:t>To ensure that no organ of Government crosses its ‘</a:t>
            </a:r>
            <a:r>
              <a:rPr lang="en-IN" b="1" smtClean="0"/>
              <a:t>Constitutional Boundaries’</a:t>
            </a:r>
            <a:endParaRPr lang="en-IN" b="1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 smtClean="0"/>
              <a:t>To recognise people’s rights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5256" y="914400"/>
            <a:ext cx="6881115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 smtClean="0">
                <a:solidFill>
                  <a:srgbClr val="C00000"/>
                </a:solidFill>
              </a:rPr>
              <a:t>Why a country drafts a Constitution?</a:t>
            </a:r>
          </a:p>
        </p:txBody>
      </p:sp>
    </p:spTree>
    <p:extLst>
      <p:ext uri="{BB962C8B-B14F-4D97-AF65-F5344CB8AC3E}">
        <p14:creationId xmlns:p14="http://schemas.microsoft.com/office/powerpoint/2010/main" val="22182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9050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N" b="1" dirty="0" smtClean="0"/>
              <a:t>When there is break from Past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N" b="1" dirty="0" smtClean="0"/>
              <a:t>What can be termed such a “Break”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N" b="1" dirty="0" smtClean="0"/>
              <a:t>Independence from Colonial Rule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N" b="1" dirty="0" smtClean="0"/>
              <a:t>Revolution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N" b="1" dirty="0" smtClean="0"/>
              <a:t>Partition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N" b="1" dirty="0" smtClean="0"/>
              <a:t>Merger of Two Countries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5256" y="914400"/>
            <a:ext cx="6881115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 smtClean="0">
                <a:solidFill>
                  <a:srgbClr val="C00000"/>
                </a:solidFill>
              </a:rPr>
              <a:t>When a country drafts its Constitution?</a:t>
            </a:r>
          </a:p>
        </p:txBody>
      </p:sp>
    </p:spTree>
    <p:extLst>
      <p:ext uri="{BB962C8B-B14F-4D97-AF65-F5344CB8AC3E}">
        <p14:creationId xmlns:p14="http://schemas.microsoft.com/office/powerpoint/2010/main" val="6276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981200"/>
            <a:ext cx="746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q"/>
            </a:pPr>
            <a:r>
              <a:rPr lang="en-IN" sz="1600" b="1" dirty="0" smtClean="0"/>
              <a:t>Written &amp; Unwritten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q"/>
            </a:pPr>
            <a:r>
              <a:rPr lang="en-IN" sz="1600" b="1" dirty="0" smtClean="0"/>
              <a:t>Federal &amp; Unitary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q"/>
            </a:pPr>
            <a:r>
              <a:rPr lang="en-IN" sz="1600" b="1" dirty="0" smtClean="0"/>
              <a:t>Parliamentary  &amp; Presidential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q"/>
            </a:pPr>
            <a:r>
              <a:rPr lang="en-IN" sz="1600" b="1" dirty="0" smtClean="0"/>
              <a:t>Rigid &amp; Flexible</a:t>
            </a:r>
            <a:endParaRPr lang="en-IN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838200"/>
            <a:ext cx="6881115" cy="589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solidFill>
                  <a:srgbClr val="C00000"/>
                </a:solidFill>
              </a:rPr>
              <a:t>What are </a:t>
            </a:r>
            <a:r>
              <a:rPr lang="en-IN" sz="2400" b="1" dirty="0" smtClean="0">
                <a:solidFill>
                  <a:srgbClr val="C00000"/>
                </a:solidFill>
              </a:rPr>
              <a:t>the various </a:t>
            </a:r>
            <a:r>
              <a:rPr lang="en-IN" sz="2400" b="1" dirty="0">
                <a:solidFill>
                  <a:srgbClr val="C00000"/>
                </a:solidFill>
              </a:rPr>
              <a:t>Types of Constitutions</a:t>
            </a:r>
            <a:r>
              <a:rPr lang="en-IN" sz="2400" b="1" dirty="0" smtClean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28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828800"/>
            <a:ext cx="6928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The Minimum: United States Constitution</a:t>
            </a:r>
          </a:p>
          <a:p>
            <a:endParaRPr lang="en-IN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Lengthiest Constitution of the World: Indian Constitution</a:t>
            </a:r>
          </a:p>
          <a:p>
            <a:endParaRPr lang="en-IN" sz="2400" b="1" dirty="0"/>
          </a:p>
          <a:p>
            <a:r>
              <a:rPr lang="en-IN" sz="2400" b="1" dirty="0" smtClean="0"/>
              <a:t>Original Constitution: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400" b="1" dirty="0" smtClean="0"/>
              <a:t>Articles -395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400" b="1" dirty="0" smtClean="0"/>
              <a:t>Parts -22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400" b="1" dirty="0" smtClean="0"/>
              <a:t>Schedules- VIII</a:t>
            </a:r>
          </a:p>
          <a:p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838200"/>
            <a:ext cx="6881115" cy="589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C00000"/>
                </a:solidFill>
              </a:rPr>
              <a:t>What a Constitution should contain?</a:t>
            </a:r>
          </a:p>
        </p:txBody>
      </p:sp>
    </p:spTree>
    <p:extLst>
      <p:ext uri="{BB962C8B-B14F-4D97-AF65-F5344CB8AC3E}">
        <p14:creationId xmlns:p14="http://schemas.microsoft.com/office/powerpoint/2010/main" val="45532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24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Constitution is Supreme Law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Constitution signifies a compact between People &amp; State.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Constitution limits powers of the state.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Constitution tells us about our Rights.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Constitution tells us about our duties.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Constitution tells us about power structure of state.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Constitution is drafted when there is break from Past.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Constitutions must be brief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86320" y="762000"/>
            <a:ext cx="7924799" cy="589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C00000"/>
                </a:solidFill>
              </a:rPr>
              <a:t>Summary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3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Next </a:t>
            </a:r>
            <a:r>
              <a:rPr lang="en-US" sz="2400" b="1" dirty="0" smtClean="0">
                <a:solidFill>
                  <a:srgbClr val="C00000"/>
                </a:solidFill>
              </a:rPr>
              <a:t>Lecture</a:t>
            </a:r>
          </a:p>
          <a:p>
            <a:pPr>
              <a:lnSpc>
                <a:spcPct val="2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We will discuss 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British rule and Indian National </a:t>
            </a:r>
            <a:r>
              <a:rPr lang="en-US" sz="2000" b="1" dirty="0" smtClean="0">
                <a:solidFill>
                  <a:srgbClr val="002060"/>
                </a:solidFill>
              </a:rPr>
              <a:t>Movement.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How </a:t>
            </a:r>
            <a:r>
              <a:rPr lang="en-US" sz="2000" b="1" dirty="0">
                <a:solidFill>
                  <a:srgbClr val="002060"/>
                </a:solidFill>
              </a:rPr>
              <a:t>British agreed to formation of Constituent </a:t>
            </a:r>
            <a:r>
              <a:rPr lang="en-US" sz="2000" b="1" dirty="0" smtClean="0">
                <a:solidFill>
                  <a:srgbClr val="002060"/>
                </a:solidFill>
              </a:rPr>
              <a:t>Assembly?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process of drafting of </a:t>
            </a:r>
            <a:r>
              <a:rPr lang="en-US" sz="2000" b="1" dirty="0" smtClean="0">
                <a:solidFill>
                  <a:srgbClr val="002060"/>
                </a:solidFill>
              </a:rPr>
              <a:t>Indian Constitution </a:t>
            </a:r>
            <a:r>
              <a:rPr lang="en-US" sz="2000" b="1" dirty="0">
                <a:solidFill>
                  <a:srgbClr val="002060"/>
                </a:solidFill>
              </a:rPr>
              <a:t>and kinds of choices we </a:t>
            </a:r>
            <a:r>
              <a:rPr lang="en-US" sz="2000" b="1" dirty="0" smtClean="0">
                <a:solidFill>
                  <a:srgbClr val="002060"/>
                </a:solidFill>
              </a:rPr>
              <a:t>made.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</a:rPr>
              <a:t>Who </a:t>
            </a:r>
            <a:r>
              <a:rPr lang="en-US" sz="2000" b="1" dirty="0">
                <a:solidFill>
                  <a:srgbClr val="002060"/>
                </a:solidFill>
              </a:rPr>
              <a:t>were leading members of our Constituent </a:t>
            </a:r>
            <a:r>
              <a:rPr lang="en-US" sz="2000" b="1" dirty="0" smtClean="0">
                <a:solidFill>
                  <a:srgbClr val="002060"/>
                </a:solidFill>
              </a:rPr>
              <a:t>Assembly?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438400"/>
            <a:ext cx="579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rgbClr val="C00000"/>
                </a:solidFill>
                <a:latin typeface="Brush Script MT" pitchFamily="66" charset="0"/>
              </a:rPr>
              <a:t>Thank You</a:t>
            </a:r>
          </a:p>
          <a:p>
            <a:endParaRPr lang="en-IN" sz="2800" b="1" dirty="0" smtClean="0">
              <a:solidFill>
                <a:srgbClr val="C00000"/>
              </a:solidFill>
              <a:latin typeface="Brush Script MT" pitchFamily="66" charset="0"/>
            </a:endParaRPr>
          </a:p>
          <a:p>
            <a:endParaRPr lang="en-IN" sz="2800" b="1" dirty="0">
              <a:solidFill>
                <a:srgbClr val="C00000"/>
              </a:solidFill>
              <a:latin typeface="Brush Script MT" pitchFamily="66" charset="0"/>
            </a:endParaRPr>
          </a:p>
          <a:p>
            <a:endParaRPr lang="en-IN" sz="2800" b="1" dirty="0" smtClean="0">
              <a:solidFill>
                <a:srgbClr val="C00000"/>
              </a:solidFill>
              <a:latin typeface="Brush Script MT" pitchFamily="66" charset="0"/>
            </a:endParaRPr>
          </a:p>
          <a:p>
            <a:endParaRPr lang="en-IN" sz="2800" b="1" dirty="0">
              <a:solidFill>
                <a:srgbClr val="C00000"/>
              </a:solidFill>
              <a:latin typeface="Brush Script MT" pitchFamily="66" charset="0"/>
            </a:endParaRPr>
          </a:p>
          <a:p>
            <a:endParaRPr lang="en-IN" sz="2800" b="1" dirty="0" smtClean="0">
              <a:solidFill>
                <a:srgbClr val="C00000"/>
              </a:solidFill>
              <a:latin typeface="Brush Script MT" pitchFamily="66" charset="0"/>
            </a:endParaRPr>
          </a:p>
          <a:p>
            <a:endParaRPr lang="en-IN" sz="2800" b="1" dirty="0">
              <a:solidFill>
                <a:srgbClr val="C00000"/>
              </a:solidFill>
              <a:latin typeface="Brush Script MT" pitchFamily="66" charset="0"/>
            </a:endParaRPr>
          </a:p>
          <a:p>
            <a:pPr algn="r"/>
            <a:r>
              <a:rPr lang="en-IN" sz="2800" b="1" dirty="0" smtClean="0">
                <a:solidFill>
                  <a:srgbClr val="C00000"/>
                </a:solidFill>
                <a:latin typeface="Brush Script MT" pitchFamily="66" charset="0"/>
              </a:rPr>
              <a:t>See you in the next lecture….</a:t>
            </a:r>
          </a:p>
        </p:txBody>
      </p:sp>
    </p:spTree>
    <p:extLst>
      <p:ext uri="{BB962C8B-B14F-4D97-AF65-F5344CB8AC3E}">
        <p14:creationId xmlns:p14="http://schemas.microsoft.com/office/powerpoint/2010/main" val="281339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82668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/>
              <a:t>Disclaimer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429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The views which have been expressed by the speaker in the lecture are his personal views.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0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219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Insert original logo of constitution</a:t>
            </a:r>
          </a:p>
          <a:p>
            <a:r>
              <a:rPr lang="en-IN" dirty="0" smtClean="0"/>
              <a:t>Insert government of India and NALSAR logo on each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75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620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 smtClean="0"/>
              <a:t> It will make us better citizens &amp; Help in Understanding our Constitutional Journey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 smtClean="0"/>
              <a:t>Constitution is Supreme Law of the Country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 smtClean="0"/>
              <a:t>Constitution tells us about our Fundamental Rights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 smtClean="0"/>
              <a:t>Constitution  describes powers of various organs of the Government &amp;</a:t>
            </a:r>
            <a:r>
              <a:rPr lang="en-IN" sz="2000" b="1" dirty="0"/>
              <a:t> details of the Centre-State </a:t>
            </a:r>
            <a:r>
              <a:rPr lang="en-IN" sz="2000" b="1" dirty="0" smtClean="0"/>
              <a:t>Relations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 smtClean="0"/>
              <a:t>To get familiarized with the text of the Constitution &amp; Leading Judgments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/>
              <a:t> </a:t>
            </a:r>
            <a:r>
              <a:rPr lang="en-IN" sz="2000" b="1" dirty="0" smtClean="0"/>
              <a:t>To better appreciate current constitutional developments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762000"/>
            <a:ext cx="7620000" cy="6718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/>
              <a:t>Why we should do this course?</a:t>
            </a:r>
          </a:p>
        </p:txBody>
      </p:sp>
    </p:spTree>
    <p:extLst>
      <p:ext uri="{BB962C8B-B14F-4D97-AF65-F5344CB8AC3E}">
        <p14:creationId xmlns:p14="http://schemas.microsoft.com/office/powerpoint/2010/main" val="27539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0866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/>
              <a:t>Course Details</a:t>
            </a:r>
          </a:p>
          <a:p>
            <a:endParaRPr lang="en-IN" b="1" dirty="0" smtClean="0"/>
          </a:p>
          <a:p>
            <a:r>
              <a:rPr lang="en-IN" sz="2400" b="1" dirty="0" smtClean="0"/>
              <a:t>Eligibility: </a:t>
            </a:r>
            <a:r>
              <a:rPr lang="en-IN" sz="2400" b="1" dirty="0" smtClean="0">
                <a:solidFill>
                  <a:srgbClr val="C00000"/>
                </a:solidFill>
              </a:rPr>
              <a:t>Anyone  who has passed Class X </a:t>
            </a:r>
          </a:p>
          <a:p>
            <a:endParaRPr lang="en-IN" sz="2400" b="1" dirty="0"/>
          </a:p>
          <a:p>
            <a:r>
              <a:rPr lang="en-IN" sz="2400" b="1" dirty="0" smtClean="0"/>
              <a:t>Duration of Course: Fifteen Lectures</a:t>
            </a:r>
          </a:p>
          <a:p>
            <a:endParaRPr lang="en-IN" sz="2400" b="1" dirty="0"/>
          </a:p>
          <a:p>
            <a:r>
              <a:rPr lang="en-IN" sz="2400" b="1" dirty="0" smtClean="0"/>
              <a:t>Fee: </a:t>
            </a:r>
            <a:r>
              <a:rPr lang="en-IN" sz="2400" b="1" dirty="0" smtClean="0">
                <a:solidFill>
                  <a:srgbClr val="7030A0"/>
                </a:solidFill>
              </a:rPr>
              <a:t>Rs.500/-</a:t>
            </a:r>
          </a:p>
          <a:p>
            <a:endParaRPr lang="en-IN" sz="2400" b="1" dirty="0"/>
          </a:p>
          <a:p>
            <a:r>
              <a:rPr lang="en-IN" sz="2400" b="1" dirty="0" smtClean="0"/>
              <a:t>Examination: </a:t>
            </a:r>
            <a:r>
              <a:rPr lang="en-IN" sz="2400" b="1" dirty="0" smtClean="0">
                <a:solidFill>
                  <a:srgbClr val="C00000"/>
                </a:solidFill>
              </a:rPr>
              <a:t>Online test of 50 multiple choice questions. To pass the course and get NALSAR’s certificate at least 50% marks be secured</a:t>
            </a:r>
            <a:r>
              <a:rPr lang="en-IN" sz="2400" b="1" dirty="0" smtClean="0"/>
              <a:t>.</a:t>
            </a:r>
          </a:p>
          <a:p>
            <a:endParaRPr lang="en-IN" sz="2400" b="1" dirty="0"/>
          </a:p>
          <a:p>
            <a:r>
              <a:rPr lang="en-IN" sz="2400" b="1" dirty="0" smtClean="0"/>
              <a:t>Language: </a:t>
            </a:r>
            <a:r>
              <a:rPr lang="en-IN" sz="2400" b="1" dirty="0" smtClean="0">
                <a:solidFill>
                  <a:srgbClr val="7030A0"/>
                </a:solidFill>
              </a:rPr>
              <a:t>English</a:t>
            </a:r>
          </a:p>
          <a:p>
            <a:endParaRPr lang="en-IN" b="1" dirty="0"/>
          </a:p>
          <a:p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4970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47800"/>
            <a:ext cx="7924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</a:rPr>
              <a:t>Why </a:t>
            </a:r>
            <a:r>
              <a:rPr lang="en-US" sz="2000" b="1" dirty="0">
                <a:solidFill>
                  <a:srgbClr val="C00000"/>
                </a:solidFill>
              </a:rPr>
              <a:t>constitutions are drafted, when they are drafted, what they should contain, what are their types.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</a:rPr>
              <a:t>Constituent </a:t>
            </a:r>
            <a:r>
              <a:rPr lang="en-US" sz="2000" b="1" dirty="0">
                <a:solidFill>
                  <a:srgbClr val="C00000"/>
                </a:solidFill>
              </a:rPr>
              <a:t>Assembly Debates and Choices made by the framers of the </a:t>
            </a:r>
            <a:r>
              <a:rPr lang="en-US" sz="2000" b="1" dirty="0" smtClean="0">
                <a:solidFill>
                  <a:srgbClr val="C00000"/>
                </a:solidFill>
              </a:rPr>
              <a:t>Constitution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</a:rPr>
              <a:t>Preamble- </a:t>
            </a:r>
            <a:r>
              <a:rPr lang="en-US" sz="2000" b="1" dirty="0">
                <a:solidFill>
                  <a:srgbClr val="C00000"/>
                </a:solidFill>
              </a:rPr>
              <a:t>What it includes, how it is amended, how it is </a:t>
            </a:r>
            <a:r>
              <a:rPr lang="en-US" sz="2000" b="1" dirty="0" smtClean="0">
                <a:solidFill>
                  <a:srgbClr val="C00000"/>
                </a:solidFill>
              </a:rPr>
              <a:t>used.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</a:rPr>
              <a:t>Citizenship (</a:t>
            </a:r>
            <a:r>
              <a:rPr lang="en-US" sz="2000" b="1" dirty="0">
                <a:solidFill>
                  <a:srgbClr val="C00000"/>
                </a:solidFill>
              </a:rPr>
              <a:t>Articles 5 to </a:t>
            </a:r>
            <a:r>
              <a:rPr lang="en-US" sz="2000" b="1" dirty="0" smtClean="0">
                <a:solidFill>
                  <a:srgbClr val="C00000"/>
                </a:solidFill>
              </a:rPr>
              <a:t>11)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</a:rPr>
              <a:t>Right </a:t>
            </a:r>
            <a:r>
              <a:rPr lang="en-US" sz="2000" b="1" dirty="0">
                <a:solidFill>
                  <a:srgbClr val="C00000"/>
                </a:solidFill>
              </a:rPr>
              <a:t>to Equality-  Reasonable </a:t>
            </a:r>
            <a:r>
              <a:rPr lang="en-US" sz="2000" b="1" dirty="0" smtClean="0">
                <a:solidFill>
                  <a:srgbClr val="C00000"/>
                </a:solidFill>
              </a:rPr>
              <a:t>Classification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66800" y="762000"/>
            <a:ext cx="70104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Course Syllabus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501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503" y="3810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Continued..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Affirmative </a:t>
            </a:r>
            <a:r>
              <a:rPr lang="en-US" b="1" dirty="0">
                <a:solidFill>
                  <a:srgbClr val="C00000"/>
                </a:solidFill>
              </a:rPr>
              <a:t>Action- Reservation- Need and how long should it continue? Why improvements are to be made?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Freedom of Speech- Limits- Sedition, Blasphemy, Defamation, controlling online </a:t>
            </a:r>
            <a:r>
              <a:rPr lang="en-US" b="1" dirty="0" smtClean="0">
                <a:solidFill>
                  <a:srgbClr val="C00000"/>
                </a:solidFill>
              </a:rPr>
              <a:t>speech.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Right </a:t>
            </a:r>
            <a:r>
              <a:rPr lang="en-US" b="1" dirty="0">
                <a:solidFill>
                  <a:srgbClr val="C00000"/>
                </a:solidFill>
              </a:rPr>
              <a:t>to Life &amp; Liberty- </a:t>
            </a:r>
            <a:r>
              <a:rPr lang="en-US" b="1" dirty="0" err="1">
                <a:solidFill>
                  <a:srgbClr val="C00000"/>
                </a:solidFill>
              </a:rPr>
              <a:t>Aadhar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Privacy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Freedom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Religion- </a:t>
            </a:r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US" b="1" dirty="0" smtClean="0">
                <a:solidFill>
                  <a:srgbClr val="C00000"/>
                </a:solidFill>
              </a:rPr>
              <a:t>ssentiality </a:t>
            </a:r>
            <a:r>
              <a:rPr lang="en-US" b="1" dirty="0">
                <a:solidFill>
                  <a:srgbClr val="C00000"/>
                </a:solidFill>
              </a:rPr>
              <a:t>test- Prayers in </a:t>
            </a:r>
            <a:r>
              <a:rPr lang="en-US" b="1" dirty="0" smtClean="0">
                <a:solidFill>
                  <a:srgbClr val="C00000"/>
                </a:solidFill>
              </a:rPr>
              <a:t>Schools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Rights </a:t>
            </a:r>
            <a:r>
              <a:rPr lang="en-US" b="1" dirty="0">
                <a:solidFill>
                  <a:srgbClr val="C00000"/>
                </a:solidFill>
              </a:rPr>
              <a:t>of Minorities-  Right to Culture, Mother Tongue &amp; </a:t>
            </a:r>
            <a:r>
              <a:rPr lang="en-US" b="1" dirty="0" smtClean="0">
                <a:solidFill>
                  <a:srgbClr val="C00000"/>
                </a:solidFill>
              </a:rPr>
              <a:t>NEP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Directive </a:t>
            </a:r>
            <a:r>
              <a:rPr lang="en-US" b="1" dirty="0">
                <a:solidFill>
                  <a:srgbClr val="C00000"/>
                </a:solidFill>
              </a:rPr>
              <a:t>Principles- Non-Justifiable Relationship Between Fundamental Rights &amp; Directive </a:t>
            </a:r>
            <a:r>
              <a:rPr lang="en-US" b="1" dirty="0" smtClean="0">
                <a:solidFill>
                  <a:srgbClr val="C00000"/>
                </a:solidFill>
              </a:rPr>
              <a:t>Principles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09600"/>
            <a:ext cx="7391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b="1" dirty="0">
                <a:solidFill>
                  <a:srgbClr val="C00000"/>
                </a:solidFill>
              </a:rPr>
              <a:t>Continued..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Union </a:t>
            </a:r>
            <a:r>
              <a:rPr lang="en-US" b="1" dirty="0">
                <a:solidFill>
                  <a:srgbClr val="C00000"/>
                </a:solidFill>
              </a:rPr>
              <a:t>Executive- Prime Minister – President Relations - Ordinance Making  Article 51-A- Fundamental Duties: Relationship Between Fundamental Duties &amp; Fundamental </a:t>
            </a:r>
            <a:r>
              <a:rPr lang="en-US" b="1" dirty="0" smtClean="0">
                <a:solidFill>
                  <a:srgbClr val="C00000"/>
                </a:solidFill>
              </a:rPr>
              <a:t>Rights.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Judiciary- </a:t>
            </a:r>
            <a:r>
              <a:rPr lang="en-US" b="1" dirty="0">
                <a:solidFill>
                  <a:srgbClr val="C00000"/>
                </a:solidFill>
              </a:rPr>
              <a:t>appointment of judges-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Is judicial review anti -</a:t>
            </a:r>
            <a:r>
              <a:rPr lang="en-US" b="1" dirty="0" smtClean="0">
                <a:solidFill>
                  <a:srgbClr val="C00000"/>
                </a:solidFill>
              </a:rPr>
              <a:t>democratic?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Amending </a:t>
            </a:r>
            <a:r>
              <a:rPr lang="en-US" b="1" dirty="0">
                <a:solidFill>
                  <a:srgbClr val="C00000"/>
                </a:solidFill>
              </a:rPr>
              <a:t>Powers </a:t>
            </a:r>
            <a:r>
              <a:rPr lang="en-US" b="1" dirty="0" smtClean="0">
                <a:solidFill>
                  <a:srgbClr val="C00000"/>
                </a:solidFill>
              </a:rPr>
              <a:t>– Need, Important Amendments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Basic </a:t>
            </a:r>
            <a:r>
              <a:rPr lang="en-US" b="1" dirty="0">
                <a:solidFill>
                  <a:srgbClr val="C00000"/>
                </a:solidFill>
              </a:rPr>
              <a:t>Structure – Distinction between the Constituent Power and ordinary legislative powers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362200"/>
            <a:ext cx="7391399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4000" b="1" u="sng" dirty="0" smtClean="0">
                <a:solidFill>
                  <a:srgbClr val="C00000"/>
                </a:solidFill>
              </a:rPr>
              <a:t>First Lecture</a:t>
            </a:r>
          </a:p>
        </p:txBody>
      </p:sp>
    </p:spTree>
    <p:extLst>
      <p:ext uri="{BB962C8B-B14F-4D97-AF65-F5344CB8AC3E}">
        <p14:creationId xmlns:p14="http://schemas.microsoft.com/office/powerpoint/2010/main" val="28253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828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IN" b="1" dirty="0" smtClean="0"/>
              <a:t>Constitution is the Supreme Law of  any country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IN" b="1" dirty="0" smtClean="0"/>
              <a:t>It is the solemn contract between State and People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IN" b="1" dirty="0" smtClean="0"/>
              <a:t>It incorporates people’s aspirations about their society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IN" b="1" dirty="0" smtClean="0"/>
              <a:t>It </a:t>
            </a:r>
            <a:r>
              <a:rPr lang="en-IN" b="1" dirty="0"/>
              <a:t>tells us about our Fundamental </a:t>
            </a:r>
            <a:r>
              <a:rPr lang="en-IN" b="1" dirty="0" smtClean="0"/>
              <a:t>Rights and how to use these rights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IN" b="1" dirty="0" smtClean="0"/>
              <a:t>It informs us about our Fundamental Duties</a:t>
            </a:r>
            <a:endParaRPr lang="en-IN" b="1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IN" b="1" dirty="0" smtClean="0"/>
              <a:t>It  </a:t>
            </a:r>
            <a:r>
              <a:rPr lang="en-IN" b="1" dirty="0"/>
              <a:t>describes powers of various organs of the </a:t>
            </a:r>
            <a:r>
              <a:rPr lang="en-IN" b="1" dirty="0" smtClean="0"/>
              <a:t>Government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IN" b="1" dirty="0" smtClean="0"/>
              <a:t>It gives details </a:t>
            </a:r>
            <a:r>
              <a:rPr lang="en-IN" b="1" dirty="0"/>
              <a:t>of the Centre-State </a:t>
            </a:r>
            <a:r>
              <a:rPr lang="en-IN" b="1" dirty="0" smtClean="0"/>
              <a:t>Relations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15256" y="914400"/>
            <a:ext cx="6881115" cy="671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 smtClean="0">
                <a:solidFill>
                  <a:srgbClr val="C00000"/>
                </a:solidFill>
              </a:rPr>
              <a:t>What is Constitution?</a:t>
            </a:r>
          </a:p>
        </p:txBody>
      </p:sp>
    </p:spTree>
    <p:extLst>
      <p:ext uri="{BB962C8B-B14F-4D97-AF65-F5344CB8AC3E}">
        <p14:creationId xmlns:p14="http://schemas.microsoft.com/office/powerpoint/2010/main" val="28450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</TotalTime>
  <Words>654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On-Line Course on Indian Constitution   Sponsored by  Department  of Legal Affairs, Ministry of Law &amp; Justice, Government of India, New Delhi   Conducted By NALSAR University of Law, Hyderabad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on Indian Constitution Sponsored by  Department  of Legal Affairs, Ministry of Law &amp; Justice, Government of India, New Delhi Conducted By NALSAR University of Law, Hyderabad Instructor</dc:title>
  <dc:creator>Faizan mustafa</dc:creator>
  <cp:lastModifiedBy>NALSAR</cp:lastModifiedBy>
  <cp:revision>22</cp:revision>
  <dcterms:created xsi:type="dcterms:W3CDTF">2006-08-16T00:00:00Z</dcterms:created>
  <dcterms:modified xsi:type="dcterms:W3CDTF">2021-10-24T07:53:55Z</dcterms:modified>
</cp:coreProperties>
</file>