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2" autoAdjust="0"/>
    <p:restoredTop sz="94660"/>
  </p:normalViewPr>
  <p:slideViewPr>
    <p:cSldViewPr>
      <p:cViewPr>
        <p:scale>
          <a:sx n="119" d="100"/>
          <a:sy n="119" d="100"/>
        </p:scale>
        <p:origin x="-1882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8F175-ECAF-4F89-8B23-E3DC6CEA36B2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18EEA-2925-40CF-822D-993BB596C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71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7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2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80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5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4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16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9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29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8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A5BF-9127-4653-BA21-8E900C6ACC95}" type="datetimeFigureOut">
              <a:rPr lang="en-IN" smtClean="0"/>
              <a:t>24-10-2021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A7DD-9A96-40A5-9538-AD00FD3B97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2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Minority Rights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there be minority reservation in admissions?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Yes.</a:t>
            </a:r>
          </a:p>
          <a:p>
            <a:r>
              <a:rPr lang="en-US" dirty="0" smtClean="0"/>
              <a:t>This reservation is different from reservation under Article 15(5).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 fact, Article 15(5) and 15(6) explicitly exempts minority educational institutions from the state’s policies of reservation.</a:t>
            </a:r>
          </a:p>
          <a:p>
            <a:pPr algn="just"/>
            <a:r>
              <a:rPr lang="en-US" dirty="0" smtClean="0"/>
              <a:t>No minority institution can be exclusively for the minorities. It has to admit others. The percentage of reservation is regulated by the State. </a:t>
            </a:r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Minority institutions can reserve seats for the religious or linguistic minority that has established such an institution.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Even though minority institutions are exempt from the SC/ST/OBC reservation but to have diversity in their institutions, they must ensure presence of students from these groups. </a:t>
            </a:r>
          </a:p>
          <a:p>
            <a:pPr algn="just"/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4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today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Minority Rights are for both Religious as well as Linguistic Minorities.</a:t>
            </a:r>
          </a:p>
          <a:p>
            <a:r>
              <a:rPr lang="en-US" dirty="0" smtClean="0"/>
              <a:t>Minorities are defined at the level of State.</a:t>
            </a:r>
          </a:p>
          <a:p>
            <a:r>
              <a:rPr lang="en-US" dirty="0" smtClean="0"/>
              <a:t>These rights are not absolute.</a:t>
            </a:r>
          </a:p>
          <a:p>
            <a:r>
              <a:rPr lang="en-US" dirty="0" smtClean="0"/>
              <a:t>Government has the power to regulate them.</a:t>
            </a:r>
          </a:p>
          <a:p>
            <a:r>
              <a:rPr lang="en-US" dirty="0" smtClean="0"/>
              <a:t>Minorities do not have the right to mal-administer their institutions.</a:t>
            </a:r>
          </a:p>
          <a:p>
            <a:r>
              <a:rPr lang="en-US" dirty="0" smtClean="0"/>
              <a:t>Next we would discuss the relationship between Fundamental Rights &amp; Directive Principles.</a:t>
            </a:r>
          </a:p>
          <a:p>
            <a:r>
              <a:rPr lang="en-US" smtClean="0"/>
              <a:t>Thanks.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91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en-IN" b="1" dirty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/>
              <a:t>The views which have been expressed by the speaker in the lecture are his personal 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9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Constitutional Provisions on Minorities?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Articles 25 to 28 guarantee freedom of religion and guarantee right to profess, practice and propagate  one’s religion and gives substantial autonomy to religious denominations.</a:t>
            </a:r>
          </a:p>
          <a:p>
            <a:r>
              <a:rPr lang="en-US" dirty="0" smtClean="0"/>
              <a:t>Articles 29 and 30 in the Fundamental Rights Chapter appear under the heading Cultural &amp; Educational Rights.</a:t>
            </a:r>
          </a:p>
          <a:p>
            <a:endParaRPr lang="en-US" dirty="0"/>
          </a:p>
          <a:p>
            <a:r>
              <a:rPr lang="en-US" dirty="0" smtClean="0"/>
              <a:t>Justice </a:t>
            </a:r>
            <a:r>
              <a:rPr lang="en-US" dirty="0" err="1" smtClean="0"/>
              <a:t>Khanna</a:t>
            </a:r>
            <a:r>
              <a:rPr lang="en-US" dirty="0" smtClean="0"/>
              <a:t> highlighted the significance of these provisions in Ahmadabad St. </a:t>
            </a:r>
            <a:r>
              <a:rPr lang="en-US" dirty="0" err="1" smtClean="0"/>
              <a:t>Xaviers</a:t>
            </a:r>
            <a:r>
              <a:rPr lang="en-US" dirty="0" smtClean="0"/>
              <a:t> College v. State of </a:t>
            </a:r>
            <a:r>
              <a:rPr lang="en-US" dirty="0" err="1" smtClean="0"/>
              <a:t>Gujrat</a:t>
            </a:r>
            <a:r>
              <a:rPr lang="en-US" dirty="0" smtClean="0"/>
              <a:t> judgment(1974)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these provisions enshrined a befitting pledge to the minorities in the Constitution of the country whose greatest son had laid down his life for the protection of the minorities</a:t>
            </a:r>
            <a:r>
              <a:rPr lang="en-US" dirty="0"/>
              <a:t>. As long as the Constitution stands as it is today , </a:t>
            </a:r>
            <a:r>
              <a:rPr lang="en-US" dirty="0">
                <a:solidFill>
                  <a:srgbClr val="7030A0"/>
                </a:solidFill>
              </a:rPr>
              <a:t>no tampering with those rights can be countenanced. Any attempt to do so would be not only an act of breach of faith, it would be constitutionally impermissible</a:t>
            </a:r>
            <a:r>
              <a:rPr lang="en-US" dirty="0"/>
              <a:t>...”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1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Article 29 Right of Minorities?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Though the headnote of Article 29 says “</a:t>
            </a:r>
            <a:r>
              <a:rPr lang="en-US" dirty="0" smtClean="0">
                <a:solidFill>
                  <a:srgbClr val="7030A0"/>
                </a:solidFill>
              </a:rPr>
              <a:t>protection of interests of minorities” but word minority is missing from the actual text of Article 29.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In fact Article 29(1) says that </a:t>
            </a:r>
            <a:r>
              <a:rPr lang="en-US" dirty="0" smtClean="0">
                <a:solidFill>
                  <a:srgbClr val="FF0000"/>
                </a:solidFill>
              </a:rPr>
              <a:t>any sections of Indian Citizens</a:t>
            </a:r>
            <a:r>
              <a:rPr lang="en-US" dirty="0" smtClean="0">
                <a:solidFill>
                  <a:srgbClr val="7030A0"/>
                </a:solidFill>
              </a:rPr>
              <a:t> having a </a:t>
            </a:r>
            <a:r>
              <a:rPr lang="en-US" dirty="0" smtClean="0">
                <a:solidFill>
                  <a:srgbClr val="FF0000"/>
                </a:solidFill>
              </a:rPr>
              <a:t>distinct language, script or culture of its own shall have the right to conserve the same.</a:t>
            </a:r>
          </a:p>
          <a:p>
            <a:r>
              <a:rPr lang="en-US" dirty="0" smtClean="0"/>
              <a:t>Thus Article 29 is the right of each and every citizen and is not confined to minorities.</a:t>
            </a:r>
          </a:p>
          <a:p>
            <a:r>
              <a:rPr lang="en-US" dirty="0" smtClean="0"/>
              <a:t>Article 29(2) says that </a:t>
            </a:r>
            <a:r>
              <a:rPr lang="en-US" dirty="0" smtClean="0">
                <a:solidFill>
                  <a:srgbClr val="00B0F0"/>
                </a:solidFill>
              </a:rPr>
              <a:t>no citizen shall be denied admission </a:t>
            </a:r>
            <a:r>
              <a:rPr lang="en-US" dirty="0" smtClean="0"/>
              <a:t>in any educational institution maintained by the State or receiving aid out of State funds on grounds </a:t>
            </a:r>
            <a:r>
              <a:rPr lang="en-US" dirty="0" smtClean="0">
                <a:solidFill>
                  <a:srgbClr val="C00000"/>
                </a:solidFill>
              </a:rPr>
              <a:t>only of religion, race, caste , language or any of them.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educational Rights of Minorities?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 Article 21A  State has to provide free and compulsory education to all children of the age of six to fourteen.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Right to Education Act was passed in 2009.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Article 30 gives minorities fundamental right to establish and administer educational institutions of their choice.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Supreme Court has held in In re Kerala Education Bill(1957) that “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key to the understanding of the true meaning and implication of the Article under consideration are the words "</a:t>
            </a:r>
            <a:r>
              <a:rPr lang="en-US" dirty="0">
                <a:solidFill>
                  <a:srgbClr val="FF0000"/>
                </a:solidFill>
              </a:rPr>
              <a:t>of their own choice</a:t>
            </a:r>
            <a:r>
              <a:rPr lang="en-US" dirty="0"/>
              <a:t>".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said that the </a:t>
            </a:r>
            <a:r>
              <a:rPr lang="en-US" dirty="0">
                <a:solidFill>
                  <a:srgbClr val="FF0000"/>
                </a:solidFill>
              </a:rPr>
              <a:t>dominant word is "choice</a:t>
            </a:r>
            <a:r>
              <a:rPr lang="en-US" dirty="0"/>
              <a:t>" and the content of that Article is </a:t>
            </a:r>
            <a:r>
              <a:rPr lang="en-US" dirty="0">
                <a:solidFill>
                  <a:srgbClr val="7030A0"/>
                </a:solidFill>
              </a:rPr>
              <a:t>as wide as the choice </a:t>
            </a:r>
            <a:r>
              <a:rPr lang="en-US" dirty="0"/>
              <a:t>of the particular minority community may make it.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educational Rights of Minorities?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Minorities can establish educational institutions. </a:t>
            </a:r>
            <a:r>
              <a:rPr lang="en-US" dirty="0" smtClean="0">
                <a:solidFill>
                  <a:srgbClr val="C00000"/>
                </a:solidFill>
              </a:rPr>
              <a:t>Term ‘establish’ means to found, to bring into existence etc.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Azeez</a:t>
            </a:r>
            <a:r>
              <a:rPr lang="en-US" dirty="0" smtClean="0"/>
              <a:t> </a:t>
            </a:r>
            <a:r>
              <a:rPr lang="en-US" dirty="0" err="1" smtClean="0"/>
              <a:t>Basha</a:t>
            </a:r>
            <a:r>
              <a:rPr lang="en-US" dirty="0" smtClean="0"/>
              <a:t> v. Union of India(1968), Supreme Court  held that the term </a:t>
            </a:r>
            <a:r>
              <a:rPr lang="en-US" dirty="0" smtClean="0">
                <a:solidFill>
                  <a:srgbClr val="FF0000"/>
                </a:solidFill>
              </a:rPr>
              <a:t>‘Educational institution’ includes a University.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TMA </a:t>
            </a:r>
            <a:r>
              <a:rPr lang="en-US" dirty="0" err="1" smtClean="0"/>
              <a:t>Pai</a:t>
            </a:r>
            <a:r>
              <a:rPr lang="en-US" dirty="0" smtClean="0"/>
              <a:t> Foundation(2003) too held that </a:t>
            </a:r>
            <a:r>
              <a:rPr lang="en-US" dirty="0" smtClean="0">
                <a:solidFill>
                  <a:srgbClr val="7030A0"/>
                </a:solidFill>
              </a:rPr>
              <a:t>education includes education at all levels.</a:t>
            </a:r>
          </a:p>
          <a:p>
            <a:r>
              <a:rPr lang="en-US" dirty="0" smtClean="0"/>
              <a:t>Minorities are free to set up educational institutions of secular and modern education.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Article 26 gives them right to establish religious and charitable institutions.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2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Right to administer mean?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to administer means right to day to day administration.</a:t>
            </a:r>
          </a:p>
          <a:p>
            <a:r>
              <a:rPr lang="en-US" dirty="0" smtClean="0"/>
              <a:t>It includes following rights:</a:t>
            </a:r>
          </a:p>
          <a:p>
            <a:r>
              <a:rPr lang="en-US" dirty="0" smtClean="0"/>
              <a:t>Right to Admit Students</a:t>
            </a:r>
          </a:p>
          <a:p>
            <a:r>
              <a:rPr lang="en-US" dirty="0" smtClean="0"/>
              <a:t>Right to Fix Fees</a:t>
            </a:r>
          </a:p>
          <a:p>
            <a:r>
              <a:rPr lang="en-US" dirty="0" smtClean="0"/>
              <a:t>Right to Choose Governing Body</a:t>
            </a:r>
          </a:p>
          <a:p>
            <a:r>
              <a:rPr lang="en-US" dirty="0" smtClean="0"/>
              <a:t>Right to discipline 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00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Rights of Minorities Absolute?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Yes &amp; No.</a:t>
            </a:r>
          </a:p>
          <a:p>
            <a:pPr algn="just"/>
            <a:r>
              <a:rPr lang="en-US" dirty="0" smtClean="0"/>
              <a:t>As far as text of </a:t>
            </a:r>
            <a:r>
              <a:rPr lang="en-US" dirty="0" smtClean="0">
                <a:solidFill>
                  <a:srgbClr val="FF0000"/>
                </a:solidFill>
              </a:rPr>
              <a:t>Article 30 is concerned, unlike other fundamental rights like Article 19</a:t>
            </a:r>
            <a:r>
              <a:rPr lang="en-US" dirty="0" smtClean="0">
                <a:solidFill>
                  <a:srgbClr val="FF0000"/>
                </a:solidFill>
              </a:rPr>
              <a:t>, 21 </a:t>
            </a:r>
            <a:r>
              <a:rPr lang="en-US" dirty="0" smtClean="0">
                <a:solidFill>
                  <a:srgbClr val="FF0000"/>
                </a:solidFill>
              </a:rPr>
              <a:t>and 25, Constitution does not mention any restriction on minority rights.</a:t>
            </a:r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But Supreme Court  has held no right can be absolute and therefore municipal and health regulations would be equally applicable on the minority institutions.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Educational Qualifications on the </a:t>
            </a:r>
            <a:r>
              <a:rPr lang="en-US" dirty="0" err="1" smtClean="0">
                <a:solidFill>
                  <a:srgbClr val="C00000"/>
                </a:solidFill>
              </a:rPr>
              <a:t>reqruitment</a:t>
            </a:r>
            <a:r>
              <a:rPr lang="en-US" dirty="0" smtClean="0">
                <a:solidFill>
                  <a:srgbClr val="C00000"/>
                </a:solidFill>
              </a:rPr>
              <a:t> of teachers and the appointment of Vice-Chancellor &amp; Principals would also be applied.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Government regulate minority institutions?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Yes.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Ahmadabad St</a:t>
            </a:r>
            <a:r>
              <a:rPr lang="en-US" dirty="0" smtClean="0">
                <a:solidFill>
                  <a:srgbClr val="FFC000"/>
                </a:solidFill>
              </a:rPr>
              <a:t>. </a:t>
            </a:r>
            <a:r>
              <a:rPr lang="en-US" dirty="0" err="1" smtClean="0">
                <a:solidFill>
                  <a:srgbClr val="FFC000"/>
                </a:solidFill>
              </a:rPr>
              <a:t>Xaviers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College Judgment: Regulation must be in the interests of minorities not general public.</a:t>
            </a:r>
          </a:p>
          <a:p>
            <a:r>
              <a:rPr lang="en-US" dirty="0" smtClean="0"/>
              <a:t>But every such regulation must satisfy the dual test laid down by the Supreme Court.</a:t>
            </a:r>
          </a:p>
          <a:p>
            <a:r>
              <a:rPr lang="en-US" dirty="0" smtClean="0"/>
              <a:t>In Rev</a:t>
            </a:r>
            <a:r>
              <a:rPr lang="en-US" dirty="0"/>
              <a:t>. </a:t>
            </a:r>
            <a:r>
              <a:rPr lang="en-US" dirty="0" err="1"/>
              <a:t>Sidhajbhai</a:t>
            </a:r>
            <a:r>
              <a:rPr lang="en-US" dirty="0"/>
              <a:t> </a:t>
            </a:r>
            <a:r>
              <a:rPr lang="en-US" dirty="0" err="1"/>
              <a:t>Sabhai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State of Bombay, </a:t>
            </a:r>
            <a:r>
              <a:rPr lang="en-US" dirty="0" smtClean="0"/>
              <a:t>(1962), Supreme Court held </a:t>
            </a:r>
            <a:r>
              <a:rPr lang="en-US" dirty="0"/>
              <a:t>that the regulations of State “must satisfy a dual test – </a:t>
            </a:r>
            <a:r>
              <a:rPr lang="en-US" dirty="0">
                <a:solidFill>
                  <a:srgbClr val="FF0000"/>
                </a:solidFill>
              </a:rPr>
              <a:t>the test of reasonableness, </a:t>
            </a:r>
            <a:r>
              <a:rPr lang="en-US" dirty="0"/>
              <a:t>and the test </a:t>
            </a:r>
            <a:r>
              <a:rPr lang="en-US" dirty="0" smtClean="0"/>
              <a:t>that </a:t>
            </a:r>
            <a:r>
              <a:rPr lang="en-US" dirty="0">
                <a:solidFill>
                  <a:srgbClr val="7030A0"/>
                </a:solidFill>
              </a:rPr>
              <a:t>it is regulative of the educational character of the institution and is conducive to making institution an effective vehicle for education for the minority community </a:t>
            </a:r>
            <a:r>
              <a:rPr lang="en-US" dirty="0"/>
              <a:t>or other persons who resort to it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51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there be an aided minority education institution?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Yes. There are many such institutions like St. Stephens College.</a:t>
            </a:r>
          </a:p>
          <a:p>
            <a:pPr algn="just"/>
            <a:r>
              <a:rPr lang="en-US" dirty="0" smtClean="0"/>
              <a:t>Article 30(2) says that </a:t>
            </a:r>
            <a:r>
              <a:rPr lang="en-US" dirty="0" smtClean="0">
                <a:solidFill>
                  <a:srgbClr val="FF0000"/>
                </a:solidFill>
              </a:rPr>
              <a:t>State in granting aid to the educational institutions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will not discriminate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against any educational institution </a:t>
            </a:r>
            <a:r>
              <a:rPr lang="en-US" dirty="0" smtClean="0"/>
              <a:t>on the ground that it is under</a:t>
            </a:r>
            <a:r>
              <a:rPr lang="en-US" dirty="0" smtClean="0">
                <a:solidFill>
                  <a:srgbClr val="FF0000"/>
                </a:solidFill>
              </a:rPr>
              <a:t> the management of a minority, whether based on religion or language. 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In St. Stephens College v. University of Delhi(1992), Supreme Court said that government aid cannot come with such conditions that would virtually deprive minorities of their rights.</a:t>
            </a:r>
          </a:p>
          <a:p>
            <a:pPr algn="just"/>
            <a:r>
              <a:rPr lang="en-US" dirty="0" smtClean="0"/>
              <a:t>Government Regulations of Recognition or Aid cannot be destructive or annihilative of minority character of a minority educational institution.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Statutory Commissions: In addition to National Minorities Commission, we also have National Minority Educational Institutions Commission </a:t>
            </a:r>
            <a:r>
              <a:rPr lang="en-US" dirty="0" smtClean="0"/>
              <a:t>to safeguard educational rights of minorities.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5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1066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Minority Rights</vt:lpstr>
      <vt:lpstr>What the Constitutional Provisions on Minorities?</vt:lpstr>
      <vt:lpstr>Is Article 29 Right of Minorities?</vt:lpstr>
      <vt:lpstr>What are the educational Rights of Minorities?</vt:lpstr>
      <vt:lpstr>What are the educational Rights of Minorities?</vt:lpstr>
      <vt:lpstr>What does Right to administer mean?</vt:lpstr>
      <vt:lpstr>Are Rights of Minorities Absolute?</vt:lpstr>
      <vt:lpstr>Can Government regulate minority institutions?</vt:lpstr>
      <vt:lpstr>Can there be an aided minority education institution?</vt:lpstr>
      <vt:lpstr>Can there be minority reservation in admissions?</vt:lpstr>
      <vt:lpstr>What Did we Learn today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Minority Rights</dc:title>
  <dc:creator>NALSAR</dc:creator>
  <cp:lastModifiedBy>NALSAR</cp:lastModifiedBy>
  <cp:revision>20</cp:revision>
  <dcterms:created xsi:type="dcterms:W3CDTF">2021-04-08T03:46:39Z</dcterms:created>
  <dcterms:modified xsi:type="dcterms:W3CDTF">2021-10-24T15:19:22Z</dcterms:modified>
</cp:coreProperties>
</file>