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5" r:id="rId7"/>
    <p:sldId id="260" r:id="rId8"/>
    <p:sldId id="261" r:id="rId9"/>
    <p:sldId id="262" r:id="rId10"/>
    <p:sldId id="266" r:id="rId11"/>
    <p:sldId id="267" r:id="rId12"/>
    <p:sldId id="268" r:id="rId13"/>
    <p:sldId id="270" r:id="rId14"/>
    <p:sldId id="272" r:id="rId15"/>
    <p:sldId id="273" r:id="rId16"/>
    <p:sldId id="274" r:id="rId17"/>
    <p:sldId id="269" r:id="rId18"/>
    <p:sldId id="271"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2" d="100"/>
          <a:sy n="92" d="100"/>
        </p:scale>
        <p:origin x="-2194" y="-5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0F7F671-0299-4426-8C06-22FFD91FA9A4}"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2C528-663F-4707-B23C-541872656F09}" type="slidenum">
              <a:rPr lang="en-IN" smtClean="0"/>
              <a:t>‹#›</a:t>
            </a:fld>
            <a:endParaRPr lang="en-IN"/>
          </a:p>
        </p:txBody>
      </p:sp>
    </p:spTree>
    <p:extLst>
      <p:ext uri="{BB962C8B-B14F-4D97-AF65-F5344CB8AC3E}">
        <p14:creationId xmlns:p14="http://schemas.microsoft.com/office/powerpoint/2010/main" val="4224624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0F7F671-0299-4426-8C06-22FFD91FA9A4}"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2C528-663F-4707-B23C-541872656F09}" type="slidenum">
              <a:rPr lang="en-IN" smtClean="0"/>
              <a:t>‹#›</a:t>
            </a:fld>
            <a:endParaRPr lang="en-IN"/>
          </a:p>
        </p:txBody>
      </p:sp>
    </p:spTree>
    <p:extLst>
      <p:ext uri="{BB962C8B-B14F-4D97-AF65-F5344CB8AC3E}">
        <p14:creationId xmlns:p14="http://schemas.microsoft.com/office/powerpoint/2010/main" val="3511245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0F7F671-0299-4426-8C06-22FFD91FA9A4}"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2C528-663F-4707-B23C-541872656F09}" type="slidenum">
              <a:rPr lang="en-IN" smtClean="0"/>
              <a:t>‹#›</a:t>
            </a:fld>
            <a:endParaRPr lang="en-IN"/>
          </a:p>
        </p:txBody>
      </p:sp>
    </p:spTree>
    <p:extLst>
      <p:ext uri="{BB962C8B-B14F-4D97-AF65-F5344CB8AC3E}">
        <p14:creationId xmlns:p14="http://schemas.microsoft.com/office/powerpoint/2010/main" val="323067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0F7F671-0299-4426-8C06-22FFD91FA9A4}"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2C528-663F-4707-B23C-541872656F09}" type="slidenum">
              <a:rPr lang="en-IN" smtClean="0"/>
              <a:t>‹#›</a:t>
            </a:fld>
            <a:endParaRPr lang="en-IN"/>
          </a:p>
        </p:txBody>
      </p:sp>
    </p:spTree>
    <p:extLst>
      <p:ext uri="{BB962C8B-B14F-4D97-AF65-F5344CB8AC3E}">
        <p14:creationId xmlns:p14="http://schemas.microsoft.com/office/powerpoint/2010/main" val="3136882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F7F671-0299-4426-8C06-22FFD91FA9A4}"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2C528-663F-4707-B23C-541872656F09}" type="slidenum">
              <a:rPr lang="en-IN" smtClean="0"/>
              <a:t>‹#›</a:t>
            </a:fld>
            <a:endParaRPr lang="en-IN"/>
          </a:p>
        </p:txBody>
      </p:sp>
    </p:spTree>
    <p:extLst>
      <p:ext uri="{BB962C8B-B14F-4D97-AF65-F5344CB8AC3E}">
        <p14:creationId xmlns:p14="http://schemas.microsoft.com/office/powerpoint/2010/main" val="4186741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0F7F671-0299-4426-8C06-22FFD91FA9A4}" type="datetimeFigureOut">
              <a:rPr lang="en-IN" smtClean="0"/>
              <a:t>24-10-2021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02C528-663F-4707-B23C-541872656F09}" type="slidenum">
              <a:rPr lang="en-IN" smtClean="0"/>
              <a:t>‹#›</a:t>
            </a:fld>
            <a:endParaRPr lang="en-IN"/>
          </a:p>
        </p:txBody>
      </p:sp>
    </p:spTree>
    <p:extLst>
      <p:ext uri="{BB962C8B-B14F-4D97-AF65-F5344CB8AC3E}">
        <p14:creationId xmlns:p14="http://schemas.microsoft.com/office/powerpoint/2010/main" val="3081327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0F7F671-0299-4426-8C06-22FFD91FA9A4}" type="datetimeFigureOut">
              <a:rPr lang="en-IN" smtClean="0"/>
              <a:t>24-10-2021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02C528-663F-4707-B23C-541872656F09}" type="slidenum">
              <a:rPr lang="en-IN" smtClean="0"/>
              <a:t>‹#›</a:t>
            </a:fld>
            <a:endParaRPr lang="en-IN"/>
          </a:p>
        </p:txBody>
      </p:sp>
    </p:spTree>
    <p:extLst>
      <p:ext uri="{BB962C8B-B14F-4D97-AF65-F5344CB8AC3E}">
        <p14:creationId xmlns:p14="http://schemas.microsoft.com/office/powerpoint/2010/main" val="3729470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0F7F671-0299-4426-8C06-22FFD91FA9A4}" type="datetimeFigureOut">
              <a:rPr lang="en-IN" smtClean="0"/>
              <a:t>24-10-2021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02C528-663F-4707-B23C-541872656F09}" type="slidenum">
              <a:rPr lang="en-IN" smtClean="0"/>
              <a:t>‹#›</a:t>
            </a:fld>
            <a:endParaRPr lang="en-IN"/>
          </a:p>
        </p:txBody>
      </p:sp>
    </p:spTree>
    <p:extLst>
      <p:ext uri="{BB962C8B-B14F-4D97-AF65-F5344CB8AC3E}">
        <p14:creationId xmlns:p14="http://schemas.microsoft.com/office/powerpoint/2010/main" val="3659544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7F671-0299-4426-8C06-22FFD91FA9A4}" type="datetimeFigureOut">
              <a:rPr lang="en-IN" smtClean="0"/>
              <a:t>24-10-2021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02C528-663F-4707-B23C-541872656F09}" type="slidenum">
              <a:rPr lang="en-IN" smtClean="0"/>
              <a:t>‹#›</a:t>
            </a:fld>
            <a:endParaRPr lang="en-IN"/>
          </a:p>
        </p:txBody>
      </p:sp>
    </p:spTree>
    <p:extLst>
      <p:ext uri="{BB962C8B-B14F-4D97-AF65-F5344CB8AC3E}">
        <p14:creationId xmlns:p14="http://schemas.microsoft.com/office/powerpoint/2010/main" val="3319329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7F671-0299-4426-8C06-22FFD91FA9A4}" type="datetimeFigureOut">
              <a:rPr lang="en-IN" smtClean="0"/>
              <a:t>24-10-2021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02C528-663F-4707-B23C-541872656F09}" type="slidenum">
              <a:rPr lang="en-IN" smtClean="0"/>
              <a:t>‹#›</a:t>
            </a:fld>
            <a:endParaRPr lang="en-IN"/>
          </a:p>
        </p:txBody>
      </p:sp>
    </p:spTree>
    <p:extLst>
      <p:ext uri="{BB962C8B-B14F-4D97-AF65-F5344CB8AC3E}">
        <p14:creationId xmlns:p14="http://schemas.microsoft.com/office/powerpoint/2010/main" val="2226509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7F671-0299-4426-8C06-22FFD91FA9A4}" type="datetimeFigureOut">
              <a:rPr lang="en-IN" smtClean="0"/>
              <a:t>24-10-2021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02C528-663F-4707-B23C-541872656F09}" type="slidenum">
              <a:rPr lang="en-IN" smtClean="0"/>
              <a:t>‹#›</a:t>
            </a:fld>
            <a:endParaRPr lang="en-IN"/>
          </a:p>
        </p:txBody>
      </p:sp>
    </p:spTree>
    <p:extLst>
      <p:ext uri="{BB962C8B-B14F-4D97-AF65-F5344CB8AC3E}">
        <p14:creationId xmlns:p14="http://schemas.microsoft.com/office/powerpoint/2010/main" val="1277808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7F671-0299-4426-8C06-22FFD91FA9A4}" type="datetimeFigureOut">
              <a:rPr lang="en-IN" smtClean="0"/>
              <a:t>24-10-2021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02C528-663F-4707-B23C-541872656F09}" type="slidenum">
              <a:rPr lang="en-IN" smtClean="0"/>
              <a:t>‹#›</a:t>
            </a:fld>
            <a:endParaRPr lang="en-IN"/>
          </a:p>
        </p:txBody>
      </p:sp>
    </p:spTree>
    <p:extLst>
      <p:ext uri="{BB962C8B-B14F-4D97-AF65-F5344CB8AC3E}">
        <p14:creationId xmlns:p14="http://schemas.microsoft.com/office/powerpoint/2010/main" val="25660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Directive Principles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089775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are Principles of Policy to be followed by the State?</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 Article 39 states certain important principles to be followed by the State.</a:t>
            </a:r>
          </a:p>
          <a:p>
            <a:r>
              <a:rPr lang="en-US" dirty="0" smtClean="0"/>
              <a:t> </a:t>
            </a:r>
            <a:r>
              <a:rPr lang="en-US" dirty="0">
                <a:solidFill>
                  <a:srgbClr val="FF0000"/>
                </a:solidFill>
              </a:rPr>
              <a:t>The State shall, in particular, direct its policy towards </a:t>
            </a:r>
            <a:r>
              <a:rPr lang="en-US" dirty="0" smtClean="0">
                <a:solidFill>
                  <a:srgbClr val="FF0000"/>
                </a:solidFill>
              </a:rPr>
              <a:t>securing </a:t>
            </a:r>
            <a:r>
              <a:rPr lang="en-US" dirty="0" smtClean="0"/>
              <a:t>(</a:t>
            </a:r>
            <a:r>
              <a:rPr lang="en-US" dirty="0"/>
              <a:t>a) that the citizens, men and women equally, have the </a:t>
            </a:r>
            <a:r>
              <a:rPr lang="en-US" dirty="0">
                <a:solidFill>
                  <a:srgbClr val="7030A0"/>
                </a:solidFill>
              </a:rPr>
              <a:t>right to an adequate means </a:t>
            </a:r>
            <a:r>
              <a:rPr lang="en-US" dirty="0" smtClean="0">
                <a:solidFill>
                  <a:srgbClr val="7030A0"/>
                </a:solidFill>
              </a:rPr>
              <a:t>of livelihood</a:t>
            </a:r>
            <a:r>
              <a:rPr lang="en-US" dirty="0"/>
              <a:t>;</a:t>
            </a:r>
          </a:p>
          <a:p>
            <a:r>
              <a:rPr lang="en-US" dirty="0"/>
              <a:t>(</a:t>
            </a:r>
            <a:r>
              <a:rPr lang="en-US" dirty="0" smtClean="0"/>
              <a:t>b)that </a:t>
            </a:r>
            <a:r>
              <a:rPr lang="en-US" dirty="0"/>
              <a:t>the </a:t>
            </a:r>
            <a:r>
              <a:rPr lang="en-US" dirty="0">
                <a:solidFill>
                  <a:srgbClr val="C00000"/>
                </a:solidFill>
              </a:rPr>
              <a:t>ownership and control of the material resources of the community are so distributed as best to </a:t>
            </a:r>
            <a:r>
              <a:rPr lang="en-US" dirty="0" err="1">
                <a:solidFill>
                  <a:srgbClr val="C00000"/>
                </a:solidFill>
              </a:rPr>
              <a:t>subserve</a:t>
            </a:r>
            <a:r>
              <a:rPr lang="en-US" dirty="0">
                <a:solidFill>
                  <a:srgbClr val="C00000"/>
                </a:solidFill>
              </a:rPr>
              <a:t> the common good</a:t>
            </a:r>
            <a:r>
              <a:rPr lang="en-US" dirty="0"/>
              <a:t>;</a:t>
            </a:r>
          </a:p>
          <a:p>
            <a:r>
              <a:rPr lang="en-US" dirty="0"/>
              <a:t>(</a:t>
            </a:r>
            <a:r>
              <a:rPr lang="en-US" dirty="0" smtClean="0"/>
              <a:t>c)that </a:t>
            </a:r>
            <a:r>
              <a:rPr lang="en-US" dirty="0"/>
              <a:t>the operation of the economic system </a:t>
            </a:r>
            <a:r>
              <a:rPr lang="en-US" dirty="0">
                <a:solidFill>
                  <a:srgbClr val="7030A0"/>
                </a:solidFill>
              </a:rPr>
              <a:t>does not result in the concentration of wealth</a:t>
            </a:r>
            <a:r>
              <a:rPr lang="en-US" dirty="0"/>
              <a:t> and means of production to the common detriment;</a:t>
            </a:r>
          </a:p>
          <a:p>
            <a:endParaRPr lang="en-IN" dirty="0"/>
          </a:p>
        </p:txBody>
      </p:sp>
    </p:spTree>
    <p:extLst>
      <p:ext uri="{BB962C8B-B14F-4D97-AF65-F5344CB8AC3E}">
        <p14:creationId xmlns:p14="http://schemas.microsoft.com/office/powerpoint/2010/main" val="942856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What are Principles of Policy to be followed by the State?</a:t>
            </a:r>
          </a:p>
        </p:txBody>
      </p:sp>
      <p:sp>
        <p:nvSpPr>
          <p:cNvPr id="3" name="Content Placeholder 2"/>
          <p:cNvSpPr>
            <a:spLocks noGrp="1"/>
          </p:cNvSpPr>
          <p:nvPr>
            <p:ph idx="1"/>
          </p:nvPr>
        </p:nvSpPr>
        <p:spPr/>
        <p:txBody>
          <a:bodyPr>
            <a:normAutofit fontScale="62500" lnSpcReduction="20000"/>
          </a:bodyPr>
          <a:lstStyle/>
          <a:p>
            <a:r>
              <a:rPr lang="en-US" dirty="0"/>
              <a:t>(d)that there is </a:t>
            </a:r>
            <a:r>
              <a:rPr lang="en-US" dirty="0">
                <a:solidFill>
                  <a:srgbClr val="FF0000"/>
                </a:solidFill>
              </a:rPr>
              <a:t>equal pay for equal work for both men and women</a:t>
            </a:r>
            <a:r>
              <a:rPr lang="en-US" dirty="0"/>
              <a:t>;</a:t>
            </a:r>
          </a:p>
          <a:p>
            <a:r>
              <a:rPr lang="en-US" dirty="0"/>
              <a:t>(e)that the health and strength of workers, men and women, and the </a:t>
            </a:r>
            <a:r>
              <a:rPr lang="en-US" dirty="0">
                <a:solidFill>
                  <a:srgbClr val="C00000"/>
                </a:solidFill>
              </a:rPr>
              <a:t>tender age of children are not abused </a:t>
            </a:r>
            <a:r>
              <a:rPr lang="en-US" dirty="0"/>
              <a:t>and that citizens are not forced by economic necessity to enter avocations unsuited to their age or strength;</a:t>
            </a:r>
          </a:p>
          <a:p>
            <a:r>
              <a:rPr lang="en-US" dirty="0"/>
              <a:t>(f)that children are given opportunities and facilities to develop in a healthy manner and in </a:t>
            </a:r>
            <a:r>
              <a:rPr lang="en-US" dirty="0">
                <a:solidFill>
                  <a:srgbClr val="00B0F0"/>
                </a:solidFill>
              </a:rPr>
              <a:t>conditions of freedom and dignity and that childhood and youth are protected against exploitation and against moral and material </a:t>
            </a:r>
            <a:r>
              <a:rPr lang="en-US" dirty="0" smtClean="0">
                <a:solidFill>
                  <a:srgbClr val="00B0F0"/>
                </a:solidFill>
              </a:rPr>
              <a:t>abandonment.</a:t>
            </a:r>
          </a:p>
          <a:p>
            <a:pPr algn="just"/>
            <a:r>
              <a:rPr lang="en-US" dirty="0" smtClean="0"/>
              <a:t>State of Bihar v. </a:t>
            </a:r>
            <a:r>
              <a:rPr lang="en-US" dirty="0" err="1" smtClean="0"/>
              <a:t>Kameshwar</a:t>
            </a:r>
            <a:r>
              <a:rPr lang="en-US" dirty="0" smtClean="0"/>
              <a:t> Singh (</a:t>
            </a:r>
            <a:r>
              <a:rPr lang="en-US" dirty="0" smtClean="0"/>
              <a:t>1952): Land Reforms were aimed at reducing concentration of wealth and land in few hand</a:t>
            </a:r>
            <a:r>
              <a:rPr lang="en-US" dirty="0" smtClean="0">
                <a:solidFill>
                  <a:srgbClr val="00B0F0"/>
                </a:solidFill>
              </a:rPr>
              <a:t>.</a:t>
            </a:r>
          </a:p>
          <a:p>
            <a:pPr algn="just"/>
            <a:r>
              <a:rPr lang="en-US" dirty="0" err="1" smtClean="0">
                <a:solidFill>
                  <a:srgbClr val="FF0000"/>
                </a:solidFill>
              </a:rPr>
              <a:t>Keshavand</a:t>
            </a:r>
            <a:r>
              <a:rPr lang="en-US" dirty="0" smtClean="0">
                <a:solidFill>
                  <a:srgbClr val="FF0000"/>
                </a:solidFill>
              </a:rPr>
              <a:t> </a:t>
            </a:r>
            <a:r>
              <a:rPr lang="en-US" dirty="0" err="1">
                <a:solidFill>
                  <a:srgbClr val="FF0000"/>
                </a:solidFill>
              </a:rPr>
              <a:t>Bhart</a:t>
            </a:r>
            <a:r>
              <a:rPr lang="en-US" dirty="0">
                <a:solidFill>
                  <a:srgbClr val="FF0000"/>
                </a:solidFill>
              </a:rPr>
              <a:t> Judgment(1973): </a:t>
            </a:r>
            <a:r>
              <a:rPr lang="en-US" dirty="0" smtClean="0">
                <a:solidFill>
                  <a:srgbClr val="FF0000"/>
                </a:solidFill>
              </a:rPr>
              <a:t>Article 39  is the constitutional mandate of how to develop a welfare state and an egalitarian society and  how to achieve dignity of the individual.</a:t>
            </a:r>
          </a:p>
          <a:p>
            <a:pPr algn="just"/>
            <a:r>
              <a:rPr lang="en-US" dirty="0" err="1"/>
              <a:t>Sanjeev</a:t>
            </a:r>
            <a:r>
              <a:rPr lang="en-US" dirty="0"/>
              <a:t> Coke v. Bharat Cooking Coal Ltd.(1983): Supreme Court held that ‘</a:t>
            </a:r>
            <a:r>
              <a:rPr lang="en-US" dirty="0">
                <a:solidFill>
                  <a:srgbClr val="FF0000"/>
                </a:solidFill>
              </a:rPr>
              <a:t>material resources of the community’ include such resources in the hands of the private persons and not only those which are vested in the State.</a:t>
            </a:r>
            <a:endParaRPr lang="en-IN" dirty="0">
              <a:solidFill>
                <a:srgbClr val="FF0000"/>
              </a:solidFill>
            </a:endParaRPr>
          </a:p>
          <a:p>
            <a:pPr algn="just"/>
            <a:endParaRPr lang="en-US" dirty="0">
              <a:solidFill>
                <a:srgbClr val="FF0000"/>
              </a:solidFill>
            </a:endParaRPr>
          </a:p>
          <a:p>
            <a:pPr marL="0" indent="0" algn="just">
              <a:buNone/>
            </a:pPr>
            <a:endParaRPr lang="en-IN" dirty="0">
              <a:solidFill>
                <a:srgbClr val="FF0000"/>
              </a:solidFill>
            </a:endParaRPr>
          </a:p>
        </p:txBody>
      </p:sp>
    </p:spTree>
    <p:extLst>
      <p:ext uri="{BB962C8B-B14F-4D97-AF65-F5344CB8AC3E}">
        <p14:creationId xmlns:p14="http://schemas.microsoft.com/office/powerpoint/2010/main" val="1075750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provisions on conditions of Work &amp; Wages?</a:t>
            </a:r>
            <a:endParaRPr lang="en-IN" dirty="0"/>
          </a:p>
        </p:txBody>
      </p:sp>
      <p:sp>
        <p:nvSpPr>
          <p:cNvPr id="3" name="Content Placeholder 2"/>
          <p:cNvSpPr>
            <a:spLocks noGrp="1"/>
          </p:cNvSpPr>
          <p:nvPr>
            <p:ph idx="1"/>
          </p:nvPr>
        </p:nvSpPr>
        <p:spPr/>
        <p:txBody>
          <a:bodyPr>
            <a:normAutofit fontScale="47500" lnSpcReduction="20000"/>
          </a:bodyPr>
          <a:lstStyle/>
          <a:p>
            <a:pPr marL="0" indent="0" algn="just">
              <a:buNone/>
            </a:pPr>
            <a:endParaRPr lang="en-US" dirty="0" smtClean="0"/>
          </a:p>
          <a:p>
            <a:pPr marL="0" indent="0">
              <a:buNone/>
            </a:pPr>
            <a:endParaRPr lang="en-US" dirty="0" smtClean="0"/>
          </a:p>
          <a:p>
            <a:r>
              <a:rPr lang="en-US" dirty="0" smtClean="0"/>
              <a:t>Article 42 says State shall make provision for securing just and humane conditions of work and for Maternity Relief.</a:t>
            </a:r>
          </a:p>
          <a:p>
            <a:r>
              <a:rPr lang="en-US" dirty="0" smtClean="0"/>
              <a:t>Following Laws try to achieve humane conditions of work:</a:t>
            </a:r>
          </a:p>
          <a:p>
            <a:r>
              <a:rPr lang="en-US" dirty="0" smtClean="0"/>
              <a:t>Factories Act</a:t>
            </a:r>
          </a:p>
          <a:p>
            <a:r>
              <a:rPr lang="en-US" dirty="0" smtClean="0"/>
              <a:t>Industrial Disputes Act</a:t>
            </a:r>
          </a:p>
          <a:p>
            <a:r>
              <a:rPr lang="en-US" dirty="0" smtClean="0"/>
              <a:t>Minimum Wages Act </a:t>
            </a:r>
          </a:p>
          <a:p>
            <a:r>
              <a:rPr lang="en-US" dirty="0" smtClean="0"/>
              <a:t>Workmen Compensation Act</a:t>
            </a:r>
          </a:p>
          <a:p>
            <a:r>
              <a:rPr lang="en-US" dirty="0" smtClean="0"/>
              <a:t>Employees Insurance Act</a:t>
            </a:r>
          </a:p>
          <a:p>
            <a:r>
              <a:rPr lang="en-US" dirty="0" smtClean="0"/>
              <a:t> </a:t>
            </a:r>
            <a:r>
              <a:rPr lang="en-US" dirty="0" smtClean="0">
                <a:solidFill>
                  <a:srgbClr val="FF0000"/>
                </a:solidFill>
              </a:rPr>
              <a:t>Maternity Relief Act,1961. The 2017 amendment now gives 26   weeks maternity leave for the first two pregnancies.</a:t>
            </a:r>
          </a:p>
          <a:p>
            <a:r>
              <a:rPr lang="en-US" dirty="0" smtClean="0"/>
              <a:t>Article 43 provides for Living Wages. There are three types of wages:</a:t>
            </a:r>
          </a:p>
          <a:p>
            <a:r>
              <a:rPr lang="en-US" dirty="0" smtClean="0">
                <a:solidFill>
                  <a:srgbClr val="7030A0"/>
                </a:solidFill>
              </a:rPr>
              <a:t>Minimum Wages-  Lowest wage to be paid-Sufficient just for the bare subsistence of  workers</a:t>
            </a:r>
          </a:p>
          <a:p>
            <a:r>
              <a:rPr lang="en-US" dirty="0" smtClean="0">
                <a:solidFill>
                  <a:srgbClr val="7030A0"/>
                </a:solidFill>
              </a:rPr>
              <a:t>Fair Wages- Sufficient for food, shelter, clothing, education of children.</a:t>
            </a:r>
          </a:p>
          <a:p>
            <a:r>
              <a:rPr lang="en-US" dirty="0" smtClean="0">
                <a:solidFill>
                  <a:srgbClr val="7030A0"/>
                </a:solidFill>
              </a:rPr>
              <a:t>Living Wages- Sufficient for a decent standard of life and full enjoyment of leisure and social and cultural opportunities</a:t>
            </a:r>
          </a:p>
          <a:p>
            <a:r>
              <a:rPr lang="en-US" dirty="0" smtClean="0">
                <a:solidFill>
                  <a:srgbClr val="C00000"/>
                </a:solidFill>
              </a:rPr>
              <a:t>In 2020, Central Government consolidated 44 Labor Laws and enacted 4 Labor Codes.</a:t>
            </a:r>
          </a:p>
          <a:p>
            <a:pPr marL="0" indent="0" algn="just">
              <a:buNone/>
            </a:pPr>
            <a:endParaRPr lang="en-IN" dirty="0">
              <a:solidFill>
                <a:srgbClr val="C00000"/>
              </a:solidFill>
            </a:endParaRPr>
          </a:p>
        </p:txBody>
      </p:sp>
    </p:spTree>
    <p:extLst>
      <p:ext uri="{BB962C8B-B14F-4D97-AF65-F5344CB8AC3E}">
        <p14:creationId xmlns:p14="http://schemas.microsoft.com/office/powerpoint/2010/main" val="3622790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do Directive Principles say on Cow Protection?</a:t>
            </a:r>
            <a:endParaRPr lang="en-IN" dirty="0"/>
          </a:p>
        </p:txBody>
      </p:sp>
      <p:sp>
        <p:nvSpPr>
          <p:cNvPr id="3" name="Content Placeholder 2"/>
          <p:cNvSpPr>
            <a:spLocks noGrp="1"/>
          </p:cNvSpPr>
          <p:nvPr>
            <p:ph idx="1"/>
          </p:nvPr>
        </p:nvSpPr>
        <p:spPr/>
        <p:txBody>
          <a:bodyPr>
            <a:noAutofit/>
          </a:bodyPr>
          <a:lstStyle/>
          <a:p>
            <a:pPr marL="0" indent="0">
              <a:buNone/>
            </a:pPr>
            <a:endParaRPr lang="en-US" sz="2000" dirty="0" smtClean="0"/>
          </a:p>
          <a:p>
            <a:r>
              <a:rPr lang="en-US" sz="2000" dirty="0" smtClean="0"/>
              <a:t>In view of religious and cultural importance of cow in India, Muslim members of the Constituent Assembly wanted cow protection provision to be made a Fundamental </a:t>
            </a:r>
            <a:r>
              <a:rPr lang="en-US" sz="2000" dirty="0"/>
              <a:t>R</a:t>
            </a:r>
            <a:r>
              <a:rPr lang="en-US" sz="2000" dirty="0" smtClean="0"/>
              <a:t>ight.</a:t>
            </a:r>
          </a:p>
          <a:p>
            <a:r>
              <a:rPr lang="en-US" sz="2000" dirty="0" smtClean="0"/>
              <a:t>But </a:t>
            </a:r>
            <a:r>
              <a:rPr lang="en-US" sz="2000" dirty="0" err="1" smtClean="0"/>
              <a:t>Dr</a:t>
            </a:r>
            <a:r>
              <a:rPr lang="en-US" sz="2000" dirty="0" smtClean="0"/>
              <a:t> </a:t>
            </a:r>
            <a:r>
              <a:rPr lang="en-US" sz="2000" dirty="0" err="1" smtClean="0"/>
              <a:t>Ambedkar</a:t>
            </a:r>
            <a:r>
              <a:rPr lang="en-US" sz="2000" dirty="0" smtClean="0"/>
              <a:t> finally included it in the Directive Principle.</a:t>
            </a:r>
          </a:p>
          <a:p>
            <a:r>
              <a:rPr lang="en-US" sz="2000" dirty="0" smtClean="0"/>
              <a:t>Article 48 says  that the </a:t>
            </a:r>
            <a:r>
              <a:rPr lang="en-US" sz="2000" dirty="0"/>
              <a:t>State shall </a:t>
            </a:r>
            <a:r>
              <a:rPr lang="en-US" sz="2000" dirty="0" smtClean="0"/>
              <a:t>endeavor </a:t>
            </a:r>
            <a:r>
              <a:rPr lang="en-US" sz="2000" dirty="0"/>
              <a:t>to </a:t>
            </a:r>
            <a:r>
              <a:rPr lang="en-US" sz="2000" dirty="0" smtClean="0">
                <a:solidFill>
                  <a:srgbClr val="FF0000"/>
                </a:solidFill>
              </a:rPr>
              <a:t>organize </a:t>
            </a:r>
            <a:r>
              <a:rPr lang="en-US" sz="2000" dirty="0">
                <a:solidFill>
                  <a:srgbClr val="FF0000"/>
                </a:solidFill>
              </a:rPr>
              <a:t>agriculture and animal husbandry on modern and scientific lines </a:t>
            </a:r>
            <a:r>
              <a:rPr lang="en-US" sz="2000" dirty="0"/>
              <a:t>and shall, in particular, take steps for preserving and </a:t>
            </a:r>
            <a:r>
              <a:rPr lang="en-US" sz="2000" dirty="0">
                <a:solidFill>
                  <a:srgbClr val="FF0000"/>
                </a:solidFill>
              </a:rPr>
              <a:t>improving the breeds, and prohibiting the slaughter, of cows</a:t>
            </a:r>
            <a:r>
              <a:rPr lang="en-US" sz="2000" dirty="0"/>
              <a:t> and calves and other </a:t>
            </a:r>
            <a:r>
              <a:rPr lang="en-US" sz="2000" dirty="0" err="1"/>
              <a:t>milch</a:t>
            </a:r>
            <a:r>
              <a:rPr lang="en-US" sz="2000" dirty="0"/>
              <a:t> and draught </a:t>
            </a:r>
            <a:r>
              <a:rPr lang="en-US" sz="2000" dirty="0" smtClean="0"/>
              <a:t>cattle.</a:t>
            </a:r>
          </a:p>
          <a:p>
            <a:r>
              <a:rPr lang="en-US" sz="2000" dirty="0" smtClean="0"/>
              <a:t>Most States have enacted laws that prohibit slaughter of cows which with the recent amendments now provide  heavy punishments.</a:t>
            </a:r>
          </a:p>
          <a:p>
            <a:pPr marL="0" indent="0">
              <a:buNone/>
            </a:pPr>
            <a:endParaRPr lang="en-US" sz="2400" dirty="0" smtClean="0"/>
          </a:p>
        </p:txBody>
      </p:sp>
    </p:spTree>
    <p:extLst>
      <p:ext uri="{BB962C8B-B14F-4D97-AF65-F5344CB8AC3E}">
        <p14:creationId xmlns:p14="http://schemas.microsoft.com/office/powerpoint/2010/main" val="3035844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 Directive Principles say on Cow Protection?</a:t>
            </a:r>
            <a:endParaRPr lang="en-IN" dirty="0"/>
          </a:p>
        </p:txBody>
      </p:sp>
      <p:sp>
        <p:nvSpPr>
          <p:cNvPr id="3" name="Content Placeholder 2"/>
          <p:cNvSpPr>
            <a:spLocks noGrp="1"/>
          </p:cNvSpPr>
          <p:nvPr>
            <p:ph idx="1"/>
          </p:nvPr>
        </p:nvSpPr>
        <p:spPr/>
        <p:txBody>
          <a:bodyPr>
            <a:normAutofit fontScale="70000" lnSpcReduction="20000"/>
          </a:bodyPr>
          <a:lstStyle/>
          <a:p>
            <a:r>
              <a:rPr lang="en-US" dirty="0"/>
              <a:t>In </a:t>
            </a:r>
            <a:r>
              <a:rPr lang="en-US" dirty="0" err="1"/>
              <a:t>Hanif</a:t>
            </a:r>
            <a:r>
              <a:rPr lang="en-US" dirty="0"/>
              <a:t> </a:t>
            </a:r>
            <a:r>
              <a:rPr lang="en-US" dirty="0" err="1"/>
              <a:t>Quraishi</a:t>
            </a:r>
            <a:r>
              <a:rPr lang="en-US" dirty="0"/>
              <a:t> </a:t>
            </a:r>
            <a:r>
              <a:rPr lang="en-US" dirty="0" err="1"/>
              <a:t>v.State</a:t>
            </a:r>
            <a:r>
              <a:rPr lang="en-US" dirty="0"/>
              <a:t> of Bihar(1958), </a:t>
            </a:r>
            <a:r>
              <a:rPr lang="en-US" dirty="0">
                <a:solidFill>
                  <a:srgbClr val="0070C0"/>
                </a:solidFill>
              </a:rPr>
              <a:t>Supreme Court held that cow slaughter on Bark-</a:t>
            </a:r>
            <a:r>
              <a:rPr lang="en-US" dirty="0" err="1">
                <a:solidFill>
                  <a:srgbClr val="0070C0"/>
                </a:solidFill>
              </a:rPr>
              <a:t>Idd</a:t>
            </a:r>
            <a:r>
              <a:rPr lang="en-US" dirty="0">
                <a:solidFill>
                  <a:srgbClr val="0070C0"/>
                </a:solidFill>
              </a:rPr>
              <a:t> is not an essential Islamic practice as Islam does not mandatorily require Muslims to slaughter cows. The court made a classification between useful and unproductive cattle</a:t>
            </a:r>
            <a:r>
              <a:rPr lang="en-US" dirty="0">
                <a:solidFill>
                  <a:srgbClr val="FF0000"/>
                </a:solidFill>
              </a:rPr>
              <a:t>. </a:t>
            </a:r>
          </a:p>
          <a:p>
            <a:r>
              <a:rPr lang="en-US" dirty="0">
                <a:solidFill>
                  <a:srgbClr val="FF0000"/>
                </a:solidFill>
              </a:rPr>
              <a:t>But in </a:t>
            </a:r>
            <a:r>
              <a:rPr lang="en-US" dirty="0" err="1">
                <a:solidFill>
                  <a:srgbClr val="FF0000"/>
                </a:solidFill>
              </a:rPr>
              <a:t>Mirzapur</a:t>
            </a:r>
            <a:r>
              <a:rPr lang="en-US" dirty="0">
                <a:solidFill>
                  <a:srgbClr val="FF0000"/>
                </a:solidFill>
              </a:rPr>
              <a:t> </a:t>
            </a:r>
            <a:r>
              <a:rPr lang="en-US" dirty="0" err="1">
                <a:solidFill>
                  <a:srgbClr val="FF0000"/>
                </a:solidFill>
              </a:rPr>
              <a:t>Moti</a:t>
            </a:r>
            <a:r>
              <a:rPr lang="en-US" dirty="0">
                <a:solidFill>
                  <a:srgbClr val="FF0000"/>
                </a:solidFill>
              </a:rPr>
              <a:t> </a:t>
            </a:r>
            <a:r>
              <a:rPr lang="en-US" dirty="0" err="1">
                <a:solidFill>
                  <a:srgbClr val="FF0000"/>
                </a:solidFill>
              </a:rPr>
              <a:t>Quraishi</a:t>
            </a:r>
            <a:r>
              <a:rPr lang="en-US" dirty="0">
                <a:solidFill>
                  <a:srgbClr val="FF0000"/>
                </a:solidFill>
              </a:rPr>
              <a:t>(2005), Supreme Court overruled this classification.</a:t>
            </a:r>
            <a:r>
              <a:rPr lang="en-US" dirty="0"/>
              <a:t> The interesting point in the </a:t>
            </a:r>
            <a:r>
              <a:rPr lang="en-US" i="1" dirty="0" err="1"/>
              <a:t>Mirzapur</a:t>
            </a:r>
            <a:r>
              <a:rPr lang="en-US" i="1" dirty="0"/>
              <a:t> </a:t>
            </a:r>
            <a:r>
              <a:rPr lang="en-US" dirty="0"/>
              <a:t>case is that the court rejected the argument that </a:t>
            </a:r>
            <a:r>
              <a:rPr lang="en-US" dirty="0">
                <a:solidFill>
                  <a:srgbClr val="7030A0"/>
                </a:solidFill>
              </a:rPr>
              <a:t>a total ban on animals of cows progeny does  affect the fundamental right to practice any profession, occupation, trade or business on grounds that this ban is not in the nature of prohibition, rather it is a mere ‘restriction’ for few days. </a:t>
            </a:r>
          </a:p>
          <a:p>
            <a:endParaRPr lang="en-US" dirty="0">
              <a:solidFill>
                <a:srgbClr val="FF0000"/>
              </a:solidFill>
            </a:endParaRPr>
          </a:p>
          <a:p>
            <a:r>
              <a:rPr lang="en-US" dirty="0"/>
              <a:t>Since Right to Privacy has now been recognized as Fundamental right and culinary freedom is implicit in privacy, some  provisions of Beef Laws may come in conflict with right to privacy.</a:t>
            </a:r>
          </a:p>
          <a:p>
            <a:endParaRPr lang="en-IN" dirty="0"/>
          </a:p>
        </p:txBody>
      </p:sp>
    </p:spTree>
    <p:extLst>
      <p:ext uri="{BB962C8B-B14F-4D97-AF65-F5344CB8AC3E}">
        <p14:creationId xmlns:p14="http://schemas.microsoft.com/office/powerpoint/2010/main" val="2861793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do Directive Principles say on Cow Protection?</a:t>
            </a:r>
            <a:endParaRPr lang="en-IN" dirty="0"/>
          </a:p>
        </p:txBody>
      </p:sp>
      <p:sp>
        <p:nvSpPr>
          <p:cNvPr id="3" name="Content Placeholder 2"/>
          <p:cNvSpPr>
            <a:spLocks noGrp="1"/>
          </p:cNvSpPr>
          <p:nvPr>
            <p:ph idx="1"/>
          </p:nvPr>
        </p:nvSpPr>
        <p:spPr/>
        <p:txBody>
          <a:bodyPr>
            <a:noAutofit/>
          </a:bodyPr>
          <a:lstStyle/>
          <a:p>
            <a:pPr marL="0" indent="0">
              <a:buNone/>
            </a:pPr>
            <a:endParaRPr lang="en-US" sz="2000" dirty="0" smtClean="0"/>
          </a:p>
          <a:p>
            <a:r>
              <a:rPr lang="en-US" sz="2000" dirty="0" smtClean="0"/>
              <a:t>In view of religious and cultural importance of cow in India, Muslim members of the Constituent Assembly wanted cow protection provision to be made a Fundamental </a:t>
            </a:r>
            <a:r>
              <a:rPr lang="en-US" sz="2000" dirty="0"/>
              <a:t>R</a:t>
            </a:r>
            <a:r>
              <a:rPr lang="en-US" sz="2000" dirty="0" smtClean="0"/>
              <a:t>ight.</a:t>
            </a:r>
          </a:p>
          <a:p>
            <a:r>
              <a:rPr lang="en-US" sz="2000" dirty="0" smtClean="0"/>
              <a:t>But </a:t>
            </a:r>
            <a:r>
              <a:rPr lang="en-US" sz="2000" dirty="0" err="1" smtClean="0"/>
              <a:t>Dr</a:t>
            </a:r>
            <a:r>
              <a:rPr lang="en-US" sz="2000" dirty="0" smtClean="0"/>
              <a:t> </a:t>
            </a:r>
            <a:r>
              <a:rPr lang="en-US" sz="2000" dirty="0" err="1" smtClean="0"/>
              <a:t>Ambedkar</a:t>
            </a:r>
            <a:r>
              <a:rPr lang="en-US" sz="2000" dirty="0" smtClean="0"/>
              <a:t> finally included it in the Directive Principle.</a:t>
            </a:r>
          </a:p>
          <a:p>
            <a:r>
              <a:rPr lang="en-US" sz="2000" dirty="0" smtClean="0"/>
              <a:t>Article 48 says  that the </a:t>
            </a:r>
            <a:r>
              <a:rPr lang="en-US" sz="2000" dirty="0"/>
              <a:t>State shall </a:t>
            </a:r>
            <a:r>
              <a:rPr lang="en-US" sz="2000" dirty="0" smtClean="0"/>
              <a:t>endeavor </a:t>
            </a:r>
            <a:r>
              <a:rPr lang="en-US" sz="2000" dirty="0"/>
              <a:t>to </a:t>
            </a:r>
            <a:r>
              <a:rPr lang="en-US" sz="2000" dirty="0" smtClean="0">
                <a:solidFill>
                  <a:srgbClr val="FF0000"/>
                </a:solidFill>
              </a:rPr>
              <a:t>organize </a:t>
            </a:r>
            <a:r>
              <a:rPr lang="en-US" sz="2000" dirty="0">
                <a:solidFill>
                  <a:srgbClr val="FF0000"/>
                </a:solidFill>
              </a:rPr>
              <a:t>agriculture and animal husbandry on modern and scientific lines </a:t>
            </a:r>
            <a:r>
              <a:rPr lang="en-US" sz="2000" dirty="0"/>
              <a:t>and shall, in particular, take steps for preserving and </a:t>
            </a:r>
            <a:r>
              <a:rPr lang="en-US" sz="2000" dirty="0">
                <a:solidFill>
                  <a:srgbClr val="FF0000"/>
                </a:solidFill>
              </a:rPr>
              <a:t>improving the breeds, and prohibiting the slaughter, of cows</a:t>
            </a:r>
            <a:r>
              <a:rPr lang="en-US" sz="2000" dirty="0"/>
              <a:t> and calves and other </a:t>
            </a:r>
            <a:r>
              <a:rPr lang="en-US" sz="2000" dirty="0" err="1"/>
              <a:t>milch</a:t>
            </a:r>
            <a:r>
              <a:rPr lang="en-US" sz="2000" dirty="0"/>
              <a:t> and draught </a:t>
            </a:r>
            <a:r>
              <a:rPr lang="en-US" sz="2000" dirty="0" smtClean="0"/>
              <a:t>cattle.</a:t>
            </a:r>
          </a:p>
          <a:p>
            <a:r>
              <a:rPr lang="en-US" sz="2000" dirty="0" smtClean="0"/>
              <a:t>Most States have enacted laws that prohibit slaughter of cows which with the recent amendments now provide  heavy punishments.</a:t>
            </a:r>
          </a:p>
          <a:p>
            <a:pPr marL="0" indent="0">
              <a:buNone/>
            </a:pPr>
            <a:endParaRPr lang="en-US" sz="2400" dirty="0" smtClean="0"/>
          </a:p>
        </p:txBody>
      </p:sp>
    </p:spTree>
    <p:extLst>
      <p:ext uri="{BB962C8B-B14F-4D97-AF65-F5344CB8AC3E}">
        <p14:creationId xmlns:p14="http://schemas.microsoft.com/office/powerpoint/2010/main" val="246875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 Directive Principles say on Cow Protection?</a:t>
            </a:r>
            <a:endParaRPr lang="en-IN" dirty="0"/>
          </a:p>
        </p:txBody>
      </p:sp>
      <p:sp>
        <p:nvSpPr>
          <p:cNvPr id="3" name="Content Placeholder 2"/>
          <p:cNvSpPr>
            <a:spLocks noGrp="1"/>
          </p:cNvSpPr>
          <p:nvPr>
            <p:ph idx="1"/>
          </p:nvPr>
        </p:nvSpPr>
        <p:spPr/>
        <p:txBody>
          <a:bodyPr>
            <a:normAutofit fontScale="70000" lnSpcReduction="20000"/>
          </a:bodyPr>
          <a:lstStyle/>
          <a:p>
            <a:r>
              <a:rPr lang="en-US" dirty="0"/>
              <a:t>In </a:t>
            </a:r>
            <a:r>
              <a:rPr lang="en-US" dirty="0" err="1"/>
              <a:t>Hanif</a:t>
            </a:r>
            <a:r>
              <a:rPr lang="en-US" dirty="0"/>
              <a:t> </a:t>
            </a:r>
            <a:r>
              <a:rPr lang="en-US" dirty="0" err="1"/>
              <a:t>Quraishi</a:t>
            </a:r>
            <a:r>
              <a:rPr lang="en-US" dirty="0"/>
              <a:t> </a:t>
            </a:r>
            <a:r>
              <a:rPr lang="en-US" dirty="0" err="1"/>
              <a:t>v.State</a:t>
            </a:r>
            <a:r>
              <a:rPr lang="en-US" dirty="0"/>
              <a:t> of Bihar(1958), </a:t>
            </a:r>
            <a:r>
              <a:rPr lang="en-US" dirty="0">
                <a:solidFill>
                  <a:srgbClr val="0070C0"/>
                </a:solidFill>
              </a:rPr>
              <a:t>Supreme Court held that cow slaughter on Bark-</a:t>
            </a:r>
            <a:r>
              <a:rPr lang="en-US" dirty="0" err="1">
                <a:solidFill>
                  <a:srgbClr val="0070C0"/>
                </a:solidFill>
              </a:rPr>
              <a:t>Idd</a:t>
            </a:r>
            <a:r>
              <a:rPr lang="en-US" dirty="0">
                <a:solidFill>
                  <a:srgbClr val="0070C0"/>
                </a:solidFill>
              </a:rPr>
              <a:t> is not an essential Islamic practice as Islam does not mandatorily require Muslims to slaughter cows. The court made a classification between useful and unproductive cattle</a:t>
            </a:r>
            <a:r>
              <a:rPr lang="en-US" dirty="0">
                <a:solidFill>
                  <a:srgbClr val="FF0000"/>
                </a:solidFill>
              </a:rPr>
              <a:t>. </a:t>
            </a:r>
          </a:p>
          <a:p>
            <a:r>
              <a:rPr lang="en-US" dirty="0">
                <a:solidFill>
                  <a:srgbClr val="FF0000"/>
                </a:solidFill>
              </a:rPr>
              <a:t>But in </a:t>
            </a:r>
            <a:r>
              <a:rPr lang="en-US" dirty="0" err="1">
                <a:solidFill>
                  <a:srgbClr val="FF0000"/>
                </a:solidFill>
              </a:rPr>
              <a:t>Mirzapur</a:t>
            </a:r>
            <a:r>
              <a:rPr lang="en-US" dirty="0">
                <a:solidFill>
                  <a:srgbClr val="FF0000"/>
                </a:solidFill>
              </a:rPr>
              <a:t> </a:t>
            </a:r>
            <a:r>
              <a:rPr lang="en-US" dirty="0" err="1">
                <a:solidFill>
                  <a:srgbClr val="FF0000"/>
                </a:solidFill>
              </a:rPr>
              <a:t>Moti</a:t>
            </a:r>
            <a:r>
              <a:rPr lang="en-US" dirty="0">
                <a:solidFill>
                  <a:srgbClr val="FF0000"/>
                </a:solidFill>
              </a:rPr>
              <a:t> </a:t>
            </a:r>
            <a:r>
              <a:rPr lang="en-US" dirty="0" err="1">
                <a:solidFill>
                  <a:srgbClr val="FF0000"/>
                </a:solidFill>
              </a:rPr>
              <a:t>Quraishi</a:t>
            </a:r>
            <a:r>
              <a:rPr lang="en-US" dirty="0">
                <a:solidFill>
                  <a:srgbClr val="FF0000"/>
                </a:solidFill>
              </a:rPr>
              <a:t>(2005), Supreme Court overruled this classification.</a:t>
            </a:r>
            <a:r>
              <a:rPr lang="en-US" dirty="0"/>
              <a:t> The interesting point in the </a:t>
            </a:r>
            <a:r>
              <a:rPr lang="en-US" i="1" dirty="0" err="1"/>
              <a:t>Mirzapur</a:t>
            </a:r>
            <a:r>
              <a:rPr lang="en-US" i="1" dirty="0"/>
              <a:t> </a:t>
            </a:r>
            <a:r>
              <a:rPr lang="en-US" dirty="0"/>
              <a:t>case is that the court rejected the argument that </a:t>
            </a:r>
            <a:r>
              <a:rPr lang="en-US" dirty="0">
                <a:solidFill>
                  <a:srgbClr val="7030A0"/>
                </a:solidFill>
              </a:rPr>
              <a:t>a total ban on animals of cows progeny does  affect the fundamental right to practice any profession, occupation, trade or business on grounds that this ban is not in the nature of prohibition, rather it is a mere ‘restriction’ for few days. </a:t>
            </a:r>
          </a:p>
          <a:p>
            <a:endParaRPr lang="en-US" dirty="0">
              <a:solidFill>
                <a:srgbClr val="FF0000"/>
              </a:solidFill>
            </a:endParaRPr>
          </a:p>
          <a:p>
            <a:r>
              <a:rPr lang="en-US" dirty="0"/>
              <a:t>Since Right to Privacy has now been recognized as Fundamental right and culinary freedom is implicit in privacy, some  provisions of Beef Laws may come in conflict with right to privacy.</a:t>
            </a:r>
          </a:p>
          <a:p>
            <a:endParaRPr lang="en-IN" dirty="0"/>
          </a:p>
        </p:txBody>
      </p:sp>
    </p:spTree>
    <p:extLst>
      <p:ext uri="{BB962C8B-B14F-4D97-AF65-F5344CB8AC3E}">
        <p14:creationId xmlns:p14="http://schemas.microsoft.com/office/powerpoint/2010/main" val="620767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amendments have so far been made to Directive Principles?</a:t>
            </a:r>
            <a:endParaRPr lang="en-IN" dirty="0"/>
          </a:p>
        </p:txBody>
      </p:sp>
      <p:sp>
        <p:nvSpPr>
          <p:cNvPr id="3" name="Content Placeholder 2"/>
          <p:cNvSpPr>
            <a:spLocks noGrp="1"/>
          </p:cNvSpPr>
          <p:nvPr>
            <p:ph idx="1"/>
          </p:nvPr>
        </p:nvSpPr>
        <p:spPr/>
        <p:txBody>
          <a:bodyPr>
            <a:noAutofit/>
          </a:bodyPr>
          <a:lstStyle/>
          <a:p>
            <a:r>
              <a:rPr lang="en-US" sz="1600" dirty="0" smtClean="0"/>
              <a:t>42</a:t>
            </a:r>
            <a:r>
              <a:rPr lang="en-US" sz="1600" baseline="30000" dirty="0" smtClean="0"/>
              <a:t>nd</a:t>
            </a:r>
            <a:r>
              <a:rPr lang="en-US" sz="1600" dirty="0" smtClean="0"/>
              <a:t> Amendment inserted following new articles.</a:t>
            </a:r>
          </a:p>
          <a:p>
            <a:r>
              <a:rPr lang="en-US" sz="1600" dirty="0" smtClean="0"/>
              <a:t>Article 39A  says that </a:t>
            </a:r>
            <a:r>
              <a:rPr lang="en-US" sz="1600" dirty="0"/>
              <a:t>The State shall secure that the </a:t>
            </a:r>
            <a:r>
              <a:rPr lang="en-US" sz="1600" dirty="0">
                <a:solidFill>
                  <a:srgbClr val="FF0000"/>
                </a:solidFill>
              </a:rPr>
              <a:t>operation of the legal system promotes justice,</a:t>
            </a:r>
            <a:r>
              <a:rPr lang="en-US" sz="1600" dirty="0"/>
              <a:t> on a basis of </a:t>
            </a:r>
            <a:r>
              <a:rPr lang="en-US" sz="1600" dirty="0">
                <a:solidFill>
                  <a:srgbClr val="FF0000"/>
                </a:solidFill>
              </a:rPr>
              <a:t>equal opportunity</a:t>
            </a:r>
            <a:r>
              <a:rPr lang="en-US" sz="1600" dirty="0"/>
              <a:t>, and shall, in </a:t>
            </a:r>
            <a:r>
              <a:rPr lang="en-US" sz="1600" dirty="0">
                <a:solidFill>
                  <a:srgbClr val="FF0000"/>
                </a:solidFill>
              </a:rPr>
              <a:t>particular, provide free legal aid, by suitable legislation</a:t>
            </a:r>
            <a:r>
              <a:rPr lang="en-US" sz="1600" dirty="0"/>
              <a:t> or schemes or in any other way, to ensure that opportunities for securing justice are not denied to any citizen by reason of economic or other disabilities.</a:t>
            </a:r>
          </a:p>
          <a:p>
            <a:r>
              <a:rPr lang="en-US" sz="1600" dirty="0" smtClean="0">
                <a:solidFill>
                  <a:srgbClr val="7030A0"/>
                </a:solidFill>
              </a:rPr>
              <a:t>Accordingly Legal Services Authorities Act was passed in 1987 which came into force in 1995</a:t>
            </a:r>
            <a:r>
              <a:rPr lang="en-US" sz="1600" dirty="0" smtClean="0"/>
              <a:t>.</a:t>
            </a:r>
          </a:p>
          <a:p>
            <a:r>
              <a:rPr lang="en-US" sz="1600" dirty="0" smtClean="0"/>
              <a:t>Article 43A made provision for the workers participation in the management of industries.</a:t>
            </a:r>
          </a:p>
          <a:p>
            <a:r>
              <a:rPr lang="en-US" sz="1600" dirty="0" smtClean="0"/>
              <a:t>Article 48A makes provision for the protection of environment and safeguarding of forests and wild life. Subsequently Environment(Protection )Act,1986.</a:t>
            </a:r>
          </a:p>
          <a:p>
            <a:r>
              <a:rPr lang="en-US" sz="1600" dirty="0" smtClean="0">
                <a:solidFill>
                  <a:srgbClr val="FF0000"/>
                </a:solidFill>
              </a:rPr>
              <a:t>86</a:t>
            </a:r>
            <a:r>
              <a:rPr lang="en-US" sz="1600" baseline="30000" dirty="0" smtClean="0">
                <a:solidFill>
                  <a:srgbClr val="FF0000"/>
                </a:solidFill>
              </a:rPr>
              <a:t>th</a:t>
            </a:r>
            <a:r>
              <a:rPr lang="en-US" sz="1600" dirty="0" smtClean="0">
                <a:solidFill>
                  <a:srgbClr val="FF0000"/>
                </a:solidFill>
              </a:rPr>
              <a:t> Amendment,2002 substituted Article 45 which originally provided for the free and compulsory education for all children till 14 years of age. The new provision provides it to until 6 years of age.</a:t>
            </a:r>
          </a:p>
          <a:p>
            <a:r>
              <a:rPr lang="en-US" sz="1600" dirty="0" smtClean="0"/>
              <a:t>But Article 21-A inserted by the 86</a:t>
            </a:r>
            <a:r>
              <a:rPr lang="en-US" sz="1600" baseline="30000" dirty="0" smtClean="0"/>
              <a:t>th</a:t>
            </a:r>
            <a:r>
              <a:rPr lang="en-US" sz="1600" dirty="0" smtClean="0"/>
              <a:t> amendment has made free and compulsory education between 6 to 14 years as Fundamental Right. Right to Education Act was passed in 2009.</a:t>
            </a:r>
            <a:r>
              <a:rPr lang="en-US" sz="1600" dirty="0"/>
              <a:t/>
            </a:r>
            <a:br>
              <a:rPr lang="en-US" sz="1600" dirty="0"/>
            </a:br>
            <a:endParaRPr lang="en-IN" sz="1600" dirty="0"/>
          </a:p>
        </p:txBody>
      </p:sp>
    </p:spTree>
    <p:extLst>
      <p:ext uri="{BB962C8B-B14F-4D97-AF65-F5344CB8AC3E}">
        <p14:creationId xmlns:p14="http://schemas.microsoft.com/office/powerpoint/2010/main" val="3914818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Learn today?</a:t>
            </a:r>
            <a:endParaRPr lang="en-IN" dirty="0"/>
          </a:p>
        </p:txBody>
      </p:sp>
      <p:sp>
        <p:nvSpPr>
          <p:cNvPr id="3" name="Content Placeholder 2"/>
          <p:cNvSpPr>
            <a:spLocks noGrp="1"/>
          </p:cNvSpPr>
          <p:nvPr>
            <p:ph idx="1"/>
          </p:nvPr>
        </p:nvSpPr>
        <p:spPr/>
        <p:txBody>
          <a:bodyPr>
            <a:normAutofit lnSpcReduction="10000"/>
          </a:bodyPr>
          <a:lstStyle/>
          <a:p>
            <a:r>
              <a:rPr lang="en-US" dirty="0" smtClean="0"/>
              <a:t> Directive Principles are non-justiciable.</a:t>
            </a:r>
          </a:p>
          <a:p>
            <a:r>
              <a:rPr lang="en-US" dirty="0" smtClean="0"/>
              <a:t>These were borrowed from the Irish Constitution.</a:t>
            </a:r>
          </a:p>
          <a:p>
            <a:r>
              <a:rPr lang="en-US" dirty="0" smtClean="0"/>
              <a:t>Directive Principles are the positive obligations of the State.</a:t>
            </a:r>
          </a:p>
          <a:p>
            <a:r>
              <a:rPr lang="en-US" dirty="0" smtClean="0"/>
              <a:t>Next we would discuss Fundamental Duties, relationship between Fundamental Rights, Directive Principles &amp; Fundamental Duties.</a:t>
            </a:r>
          </a:p>
          <a:p>
            <a:r>
              <a:rPr lang="en-US" dirty="0" smtClean="0"/>
              <a:t>Thanks and see you in the next lecture.</a:t>
            </a:r>
          </a:p>
          <a:p>
            <a:pPr marL="0" indent="0">
              <a:buNone/>
            </a:pPr>
            <a:endParaRPr lang="en-IN" dirty="0"/>
          </a:p>
        </p:txBody>
      </p:sp>
    </p:spTree>
    <p:extLst>
      <p:ext uri="{BB962C8B-B14F-4D97-AF65-F5344CB8AC3E}">
        <p14:creationId xmlns:p14="http://schemas.microsoft.com/office/powerpoint/2010/main" val="2734856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564904"/>
            <a:ext cx="8229600" cy="1143000"/>
          </a:xfrm>
        </p:spPr>
        <p:txBody>
          <a:bodyPr/>
          <a:lstStyle/>
          <a:p>
            <a:r>
              <a:rPr lang="en-IN" b="1" dirty="0"/>
              <a:t>Disclaimer</a:t>
            </a:r>
            <a:endParaRPr lang="en-IN" dirty="0"/>
          </a:p>
        </p:txBody>
      </p:sp>
      <p:sp>
        <p:nvSpPr>
          <p:cNvPr id="3" name="Content Placeholder 2"/>
          <p:cNvSpPr>
            <a:spLocks noGrp="1"/>
          </p:cNvSpPr>
          <p:nvPr>
            <p:ph idx="1"/>
          </p:nvPr>
        </p:nvSpPr>
        <p:spPr>
          <a:xfrm>
            <a:off x="467544" y="3501008"/>
            <a:ext cx="8229600" cy="4525963"/>
          </a:xfrm>
        </p:spPr>
        <p:txBody>
          <a:bodyPr>
            <a:normAutofit/>
          </a:bodyPr>
          <a:lstStyle/>
          <a:p>
            <a:pPr marL="0" indent="0" algn="ctr">
              <a:buNone/>
            </a:pPr>
            <a:r>
              <a:rPr lang="en-IN" sz="2000" dirty="0"/>
              <a:t>The views which have been expressed by the speaker in the lecture are his personal views.</a:t>
            </a:r>
          </a:p>
          <a:p>
            <a:pPr marL="0" indent="0">
              <a:buNone/>
            </a:pPr>
            <a:endParaRPr lang="en-IN" dirty="0"/>
          </a:p>
        </p:txBody>
      </p:sp>
    </p:spTree>
    <p:extLst>
      <p:ext uri="{BB962C8B-B14F-4D97-AF65-F5344CB8AC3E}">
        <p14:creationId xmlns:p14="http://schemas.microsoft.com/office/powerpoint/2010/main" val="4056781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are the various Generations of Human Rights?</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Human Rights post cold war were divided into </a:t>
            </a:r>
            <a:r>
              <a:rPr lang="en-IN" dirty="0" smtClean="0">
                <a:solidFill>
                  <a:srgbClr val="FF0000"/>
                </a:solidFill>
              </a:rPr>
              <a:t>First Generation &amp; Second Generation.</a:t>
            </a:r>
          </a:p>
          <a:p>
            <a:r>
              <a:rPr lang="en-IN" dirty="0" smtClean="0"/>
              <a:t> Civil &amp; Political Rights were called First Generation Rights.</a:t>
            </a:r>
          </a:p>
          <a:p>
            <a:r>
              <a:rPr lang="en-IN" dirty="0" smtClean="0"/>
              <a:t>Socio-Economic &amp; Cultural Rights were called Second Generation Rights.</a:t>
            </a:r>
          </a:p>
          <a:p>
            <a:r>
              <a:rPr lang="en-IN" dirty="0"/>
              <a:t> </a:t>
            </a:r>
            <a:r>
              <a:rPr lang="en-IN" dirty="0" smtClean="0"/>
              <a:t>This artificial classification damaged the Human Rights movement.</a:t>
            </a:r>
          </a:p>
          <a:p>
            <a:r>
              <a:rPr lang="en-IN" dirty="0"/>
              <a:t> </a:t>
            </a:r>
            <a:r>
              <a:rPr lang="en-IN" dirty="0" smtClean="0">
                <a:solidFill>
                  <a:srgbClr val="7030A0"/>
                </a:solidFill>
              </a:rPr>
              <a:t>While the Western Liberal Democracies emphasised Civil &amp; Political Rights, Socialist Nations gave more importance to the Socio-Economic Rights.</a:t>
            </a:r>
            <a:endParaRPr lang="en-IN" dirty="0">
              <a:solidFill>
                <a:srgbClr val="7030A0"/>
              </a:solidFill>
            </a:endParaRPr>
          </a:p>
        </p:txBody>
      </p:sp>
    </p:spTree>
    <p:extLst>
      <p:ext uri="{BB962C8B-B14F-4D97-AF65-F5344CB8AC3E}">
        <p14:creationId xmlns:p14="http://schemas.microsoft.com/office/powerpoint/2010/main" val="3118361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are the various Generations of Rights?</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Accordingly liberal West </a:t>
            </a:r>
            <a:r>
              <a:rPr lang="en-IN" dirty="0" smtClean="0">
                <a:solidFill>
                  <a:srgbClr val="C00000"/>
                </a:solidFill>
              </a:rPr>
              <a:t>gave liberty and did not bother much about right to food and Socialist East provided food but denied civil liberties.</a:t>
            </a:r>
          </a:p>
          <a:p>
            <a:r>
              <a:rPr lang="en-IN" dirty="0" smtClean="0"/>
              <a:t> Right to Environment was  subsequently termed as Third Generation Right. </a:t>
            </a:r>
          </a:p>
          <a:p>
            <a:r>
              <a:rPr lang="en-IN" dirty="0"/>
              <a:t>A</a:t>
            </a:r>
            <a:r>
              <a:rPr lang="en-IN" dirty="0" smtClean="0"/>
              <a:t>fter the end of cold war, United Nations' Human Rights conference was held in Vienna in 1994 which resolved that </a:t>
            </a:r>
            <a:r>
              <a:rPr lang="en-IN" dirty="0" smtClean="0">
                <a:solidFill>
                  <a:srgbClr val="FF0000"/>
                </a:solidFill>
              </a:rPr>
              <a:t>all </a:t>
            </a:r>
            <a:r>
              <a:rPr lang="en-IN" dirty="0">
                <a:solidFill>
                  <a:srgbClr val="FF0000"/>
                </a:solidFill>
              </a:rPr>
              <a:t>H</a:t>
            </a:r>
            <a:r>
              <a:rPr lang="en-IN" dirty="0" smtClean="0">
                <a:solidFill>
                  <a:srgbClr val="FF0000"/>
                </a:solidFill>
              </a:rPr>
              <a:t>uman Rights are universal, indivisible and inalienable. </a:t>
            </a:r>
          </a:p>
          <a:p>
            <a:r>
              <a:rPr lang="en-IN" dirty="0" err="1" smtClean="0"/>
              <a:t>Tej</a:t>
            </a:r>
            <a:r>
              <a:rPr lang="en-IN" dirty="0" smtClean="0"/>
              <a:t> </a:t>
            </a:r>
            <a:r>
              <a:rPr lang="en-IN" dirty="0" err="1" smtClean="0"/>
              <a:t>Bahadur</a:t>
            </a:r>
            <a:r>
              <a:rPr lang="en-IN" dirty="0" smtClean="0"/>
              <a:t> </a:t>
            </a:r>
            <a:r>
              <a:rPr lang="en-IN" dirty="0" err="1" smtClean="0"/>
              <a:t>Sapru</a:t>
            </a:r>
            <a:r>
              <a:rPr lang="en-IN" dirty="0" smtClean="0"/>
              <a:t> Committee(1945) had suggested that we should have Justifiable &amp; Non-Justifiable Rights. </a:t>
            </a:r>
          </a:p>
          <a:p>
            <a:r>
              <a:rPr lang="en-IN" dirty="0" smtClean="0"/>
              <a:t>This distinction later on led to the  inclusion of  Civil &amp; Political Rights in the Fundamental Rights Chapter and Socio-Economic Rights  under Directive  Principles.</a:t>
            </a:r>
            <a:endParaRPr lang="en-IN" dirty="0"/>
          </a:p>
        </p:txBody>
      </p:sp>
    </p:spTree>
    <p:extLst>
      <p:ext uri="{BB962C8B-B14F-4D97-AF65-F5344CB8AC3E}">
        <p14:creationId xmlns:p14="http://schemas.microsoft.com/office/powerpoint/2010/main" val="1510481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are Directive Principles?</a:t>
            </a:r>
            <a:endParaRPr lang="en-IN" dirty="0"/>
          </a:p>
        </p:txBody>
      </p:sp>
      <p:sp>
        <p:nvSpPr>
          <p:cNvPr id="3" name="Content Placeholder 2"/>
          <p:cNvSpPr>
            <a:spLocks noGrp="1"/>
          </p:cNvSpPr>
          <p:nvPr>
            <p:ph idx="1"/>
          </p:nvPr>
        </p:nvSpPr>
        <p:spPr/>
        <p:txBody>
          <a:bodyPr>
            <a:normAutofit fontScale="77500" lnSpcReduction="20000"/>
          </a:bodyPr>
          <a:lstStyle/>
          <a:p>
            <a:endParaRPr lang="en-IN" dirty="0" smtClean="0"/>
          </a:p>
          <a:p>
            <a:r>
              <a:rPr lang="en-IN" dirty="0" smtClean="0"/>
              <a:t> If Fundamental Rights were borrowed from United States, Directive Principles were taken from the Irish Constitution.</a:t>
            </a:r>
          </a:p>
          <a:p>
            <a:r>
              <a:rPr lang="en-IN" dirty="0" smtClean="0"/>
              <a:t>Article 37 says that Directive Principles of Chapter IV of  Indian Constitution shall not be enforceable by any court.</a:t>
            </a:r>
          </a:p>
          <a:p>
            <a:r>
              <a:rPr lang="en-IN" dirty="0" smtClean="0"/>
              <a:t>But the principles mentioned in Directive Principles are nevertheless fundamental in the governance of the country.</a:t>
            </a:r>
          </a:p>
          <a:p>
            <a:r>
              <a:rPr lang="en-IN" dirty="0" smtClean="0"/>
              <a:t>Moreover it shall be the duty of the State to apply these principles in making laws.</a:t>
            </a:r>
          </a:p>
          <a:p>
            <a:r>
              <a:rPr lang="en-US" dirty="0" smtClean="0">
                <a:solidFill>
                  <a:srgbClr val="FF0000"/>
                </a:solidFill>
              </a:rPr>
              <a:t>B. R. </a:t>
            </a:r>
            <a:r>
              <a:rPr lang="en-US" dirty="0" err="1" smtClean="0">
                <a:solidFill>
                  <a:srgbClr val="FF0000"/>
                </a:solidFill>
              </a:rPr>
              <a:t>Ambedkar</a:t>
            </a:r>
            <a:r>
              <a:rPr lang="en-US" dirty="0" smtClean="0">
                <a:solidFill>
                  <a:srgbClr val="FF0000"/>
                </a:solidFill>
              </a:rPr>
              <a:t> called Directive Principles as Novel Features of our Constitution</a:t>
            </a:r>
            <a:r>
              <a:rPr lang="en-US" dirty="0" smtClean="0">
                <a:solidFill>
                  <a:srgbClr val="FF0000"/>
                </a:solidFill>
              </a:rPr>
              <a:t>.</a:t>
            </a:r>
            <a:endParaRPr lang="en-US" dirty="0" smtClean="0"/>
          </a:p>
        </p:txBody>
      </p:sp>
    </p:spTree>
    <p:extLst>
      <p:ext uri="{BB962C8B-B14F-4D97-AF65-F5344CB8AC3E}">
        <p14:creationId xmlns:p14="http://schemas.microsoft.com/office/powerpoint/2010/main" val="1090740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are Directive Principles?</a:t>
            </a:r>
            <a:endParaRPr lang="en-IN" dirty="0"/>
          </a:p>
        </p:txBody>
      </p:sp>
      <p:sp>
        <p:nvSpPr>
          <p:cNvPr id="3" name="Content Placeholder 2"/>
          <p:cNvSpPr>
            <a:spLocks noGrp="1"/>
          </p:cNvSpPr>
          <p:nvPr>
            <p:ph idx="1"/>
          </p:nvPr>
        </p:nvSpPr>
        <p:spPr/>
        <p:txBody>
          <a:bodyPr>
            <a:normAutofit fontScale="25000" lnSpcReduction="20000"/>
          </a:bodyPr>
          <a:lstStyle/>
          <a:p>
            <a:pPr marL="0" indent="0">
              <a:buNone/>
            </a:pPr>
            <a:endParaRPr lang="en-US" dirty="0"/>
          </a:p>
          <a:p>
            <a:r>
              <a:rPr lang="en-US" sz="8000" dirty="0" smtClean="0"/>
              <a:t>Article </a:t>
            </a:r>
            <a:r>
              <a:rPr lang="en-US" sz="8000" dirty="0"/>
              <a:t>36: Defines State as same as Article 12 unless the context otherwise </a:t>
            </a:r>
            <a:r>
              <a:rPr lang="en-US" sz="8000" dirty="0" smtClean="0"/>
              <a:t>defines.</a:t>
            </a:r>
            <a:endParaRPr lang="en-US" sz="8000" dirty="0"/>
          </a:p>
          <a:p>
            <a:r>
              <a:rPr lang="en-US" sz="8000" dirty="0" smtClean="0"/>
              <a:t>Article </a:t>
            </a:r>
            <a:r>
              <a:rPr lang="en-US" sz="8000" dirty="0"/>
              <a:t>37: Application of the Principles contained in this </a:t>
            </a:r>
            <a:r>
              <a:rPr lang="en-US" sz="8000" dirty="0" smtClean="0"/>
              <a:t>part.</a:t>
            </a:r>
            <a:endParaRPr lang="en-US" sz="8000" dirty="0"/>
          </a:p>
          <a:p>
            <a:r>
              <a:rPr lang="en-US" sz="8000" dirty="0" smtClean="0"/>
              <a:t>Article </a:t>
            </a:r>
            <a:r>
              <a:rPr lang="en-US" sz="8000" dirty="0"/>
              <a:t>38: It authorizes the state to secure a social order for the promotion of the welfare of </a:t>
            </a:r>
            <a:r>
              <a:rPr lang="en-US" sz="8000" dirty="0" smtClean="0"/>
              <a:t>people.</a:t>
            </a:r>
            <a:endParaRPr lang="en-US" sz="8000" dirty="0"/>
          </a:p>
          <a:p>
            <a:r>
              <a:rPr lang="en-US" sz="8000" dirty="0" smtClean="0"/>
              <a:t>Article </a:t>
            </a:r>
            <a:r>
              <a:rPr lang="en-US" sz="8000" dirty="0"/>
              <a:t>39: </a:t>
            </a:r>
            <a:r>
              <a:rPr lang="en-US" sz="8000" dirty="0">
                <a:solidFill>
                  <a:srgbClr val="FF0000"/>
                </a:solidFill>
              </a:rPr>
              <a:t>Certain principles of policies to be followed by the </a:t>
            </a:r>
            <a:r>
              <a:rPr lang="en-US" sz="8000" dirty="0" smtClean="0">
                <a:solidFill>
                  <a:srgbClr val="FF0000"/>
                </a:solidFill>
              </a:rPr>
              <a:t>state</a:t>
            </a:r>
            <a:r>
              <a:rPr lang="en-US" sz="8000" dirty="0" smtClean="0"/>
              <a:t>.</a:t>
            </a:r>
            <a:endParaRPr lang="en-US" sz="8000" dirty="0"/>
          </a:p>
          <a:p>
            <a:r>
              <a:rPr lang="en-US" sz="8000" dirty="0" smtClean="0"/>
              <a:t>Article </a:t>
            </a:r>
            <a:r>
              <a:rPr lang="en-US" sz="8000" dirty="0"/>
              <a:t>39A: Equal justice and free legal </a:t>
            </a:r>
            <a:r>
              <a:rPr lang="en-US" sz="8000" dirty="0" smtClean="0"/>
              <a:t>aid.</a:t>
            </a:r>
            <a:endParaRPr lang="en-US" sz="8000" dirty="0"/>
          </a:p>
          <a:p>
            <a:r>
              <a:rPr lang="en-US" sz="8000" dirty="0" smtClean="0"/>
              <a:t>Article </a:t>
            </a:r>
            <a:r>
              <a:rPr lang="en-US" sz="8000" dirty="0"/>
              <a:t>40: Organization of village </a:t>
            </a:r>
            <a:r>
              <a:rPr lang="en-US" sz="8000" dirty="0" err="1" smtClean="0"/>
              <a:t>panchayats</a:t>
            </a:r>
            <a:r>
              <a:rPr lang="en-US" sz="8000" dirty="0" smtClean="0"/>
              <a:t>.</a:t>
            </a:r>
            <a:endParaRPr lang="en-US" sz="8000" dirty="0"/>
          </a:p>
          <a:p>
            <a:r>
              <a:rPr lang="en-US" sz="8000" dirty="0" smtClean="0"/>
              <a:t>Article </a:t>
            </a:r>
            <a:r>
              <a:rPr lang="en-US" sz="8000" dirty="0"/>
              <a:t>41: Right to work, to education and to public assistance in certain </a:t>
            </a:r>
            <a:r>
              <a:rPr lang="en-US" sz="8000" dirty="0" smtClean="0"/>
              <a:t>cases.</a:t>
            </a:r>
            <a:endParaRPr lang="en-US" sz="8000" dirty="0"/>
          </a:p>
          <a:p>
            <a:r>
              <a:rPr lang="en-US" sz="8000" dirty="0" smtClean="0"/>
              <a:t>Article </a:t>
            </a:r>
            <a:r>
              <a:rPr lang="en-US" sz="8000" dirty="0"/>
              <a:t>42: </a:t>
            </a:r>
            <a:r>
              <a:rPr lang="en-US" sz="8000" dirty="0">
                <a:solidFill>
                  <a:srgbClr val="FF0000"/>
                </a:solidFill>
              </a:rPr>
              <a:t>Provision for just and humane conditions of work and maternity </a:t>
            </a:r>
            <a:r>
              <a:rPr lang="en-US" sz="8000" dirty="0" smtClean="0">
                <a:solidFill>
                  <a:srgbClr val="FF0000"/>
                </a:solidFill>
              </a:rPr>
              <a:t>leaves.</a:t>
            </a:r>
            <a:endParaRPr lang="en-US" sz="8000" dirty="0">
              <a:solidFill>
                <a:srgbClr val="FF0000"/>
              </a:solidFill>
            </a:endParaRPr>
          </a:p>
          <a:p>
            <a:r>
              <a:rPr lang="en-US" sz="8000" dirty="0" smtClean="0"/>
              <a:t>Article </a:t>
            </a:r>
            <a:r>
              <a:rPr lang="en-US" sz="8000" dirty="0"/>
              <a:t>43: Living wage etc. for workers.</a:t>
            </a:r>
            <a:r>
              <a:rPr lang="en-US" sz="9600" dirty="0" smtClean="0"/>
              <a:t/>
            </a:r>
            <a:br>
              <a:rPr lang="en-US" sz="9600" dirty="0" smtClean="0"/>
            </a:br>
            <a:endParaRPr lang="en-IN" sz="9600" dirty="0"/>
          </a:p>
        </p:txBody>
      </p:sp>
    </p:spTree>
    <p:extLst>
      <p:ext uri="{BB962C8B-B14F-4D97-AF65-F5344CB8AC3E}">
        <p14:creationId xmlns:p14="http://schemas.microsoft.com/office/powerpoint/2010/main" val="23106451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are Directive Principles?</a:t>
            </a:r>
            <a:endParaRPr lang="en-IN" dirty="0"/>
          </a:p>
        </p:txBody>
      </p:sp>
      <p:sp>
        <p:nvSpPr>
          <p:cNvPr id="3" name="Content Placeholder 2"/>
          <p:cNvSpPr>
            <a:spLocks noGrp="1"/>
          </p:cNvSpPr>
          <p:nvPr>
            <p:ph idx="1"/>
          </p:nvPr>
        </p:nvSpPr>
        <p:spPr/>
        <p:txBody>
          <a:bodyPr>
            <a:normAutofit fontScale="32500" lnSpcReduction="20000"/>
          </a:bodyPr>
          <a:lstStyle/>
          <a:p>
            <a:r>
              <a:rPr lang="en-US" sz="4200" dirty="0" smtClean="0"/>
              <a:t>Article 43-A: Participation of workers in management of industries.</a:t>
            </a:r>
            <a:br>
              <a:rPr lang="en-US" sz="4200" dirty="0" smtClean="0"/>
            </a:br>
            <a:r>
              <a:rPr lang="en-US" sz="4200" dirty="0" smtClean="0"/>
              <a:t>Article 43-B: Promotion of cooperative societies.</a:t>
            </a:r>
            <a:br>
              <a:rPr lang="en-US" sz="4200" dirty="0" smtClean="0"/>
            </a:br>
            <a:r>
              <a:rPr lang="en-US" sz="4200" dirty="0" smtClean="0"/>
              <a:t>Article 44: Uniform Civil Code for the citizens.</a:t>
            </a:r>
            <a:br>
              <a:rPr lang="en-US" sz="4200" dirty="0" smtClean="0"/>
            </a:br>
            <a:r>
              <a:rPr lang="en-US" sz="4200" dirty="0" smtClean="0"/>
              <a:t>Article 45: Provision for early childhood care and education to children below the age of six years.</a:t>
            </a:r>
            <a:br>
              <a:rPr lang="en-US" sz="4200" dirty="0" smtClean="0"/>
            </a:br>
            <a:r>
              <a:rPr lang="en-US" sz="4200" dirty="0" smtClean="0"/>
              <a:t>Article 46: Promotion of education and economic interests of SC, ST, and other weaker sections.</a:t>
            </a:r>
            <a:br>
              <a:rPr lang="en-US" sz="4200" dirty="0" smtClean="0"/>
            </a:br>
            <a:r>
              <a:rPr lang="en-US" sz="4200" dirty="0" smtClean="0"/>
              <a:t>Article 47: Duty of the state to raise the level of nutrition and the standard of living and to improve public health.</a:t>
            </a:r>
            <a:br>
              <a:rPr lang="en-US" sz="4200" dirty="0" smtClean="0"/>
            </a:br>
            <a:r>
              <a:rPr lang="en-US" sz="4200" dirty="0" smtClean="0"/>
              <a:t>Article 48: Organization of agriculture and animal husbandry.</a:t>
            </a:r>
            <a:br>
              <a:rPr lang="en-US" sz="4200" dirty="0" smtClean="0"/>
            </a:br>
            <a:r>
              <a:rPr lang="en-US" sz="4200" dirty="0" smtClean="0"/>
              <a:t>Article 48-A: Protection and improvement of environment and safeguarding of forests and wildlife.</a:t>
            </a:r>
            <a:br>
              <a:rPr lang="en-US" sz="4200" dirty="0" smtClean="0"/>
            </a:br>
            <a:r>
              <a:rPr lang="en-US" sz="4200" dirty="0" smtClean="0"/>
              <a:t>Article 49: Protection of monuments and places and objects of national importance.</a:t>
            </a:r>
            <a:br>
              <a:rPr lang="en-US" sz="4200" dirty="0" smtClean="0"/>
            </a:br>
            <a:r>
              <a:rPr lang="en-US" sz="4200" dirty="0" smtClean="0"/>
              <a:t>Article 50: Separation of judiciary from the executive.</a:t>
            </a:r>
            <a:br>
              <a:rPr lang="en-US" sz="4200" dirty="0" smtClean="0"/>
            </a:br>
            <a:r>
              <a:rPr lang="en-US" sz="4200" dirty="0" smtClean="0"/>
              <a:t>Article 51: Promotion of international peace and security.</a:t>
            </a:r>
          </a:p>
          <a:p>
            <a:endParaRPr lang="en-US" sz="4200" dirty="0"/>
          </a:p>
          <a:p>
            <a:r>
              <a:rPr lang="en-US" sz="4200" dirty="0" smtClean="0"/>
              <a:t>We cannot discuss all the Directive Principles in this lecture and would try to understand the essential message of Directive Principles.</a:t>
            </a:r>
          </a:p>
          <a:p>
            <a:r>
              <a:rPr lang="en-US" sz="4200" dirty="0" smtClean="0">
                <a:solidFill>
                  <a:srgbClr val="FF0000"/>
                </a:solidFill>
              </a:rPr>
              <a:t>We have already discussed Directive Principles of Articles 46 in our lecture on Reservation and Article 44  in the lecture on Freedom of Religion.</a:t>
            </a:r>
            <a:br>
              <a:rPr lang="en-US" sz="4200" dirty="0" smtClean="0">
                <a:solidFill>
                  <a:srgbClr val="FF0000"/>
                </a:solidFill>
              </a:rPr>
            </a:br>
            <a:endParaRPr lang="en-US" sz="4200" dirty="0" smtClean="0">
              <a:solidFill>
                <a:srgbClr val="FF0000"/>
              </a:solidFill>
            </a:endParaRPr>
          </a:p>
          <a:p>
            <a:r>
              <a:rPr lang="en-US" sz="4200" dirty="0" smtClean="0">
                <a:solidFill>
                  <a:srgbClr val="7030A0"/>
                </a:solidFill>
              </a:rPr>
              <a:t>It is clear that Directive Principles are based on Socialistic , </a:t>
            </a:r>
            <a:r>
              <a:rPr lang="en-US" sz="4200" dirty="0" err="1" smtClean="0">
                <a:solidFill>
                  <a:srgbClr val="7030A0"/>
                </a:solidFill>
              </a:rPr>
              <a:t>Gandhian</a:t>
            </a:r>
            <a:r>
              <a:rPr lang="en-US" sz="4200" dirty="0" smtClean="0">
                <a:solidFill>
                  <a:srgbClr val="7030A0"/>
                </a:solidFill>
              </a:rPr>
              <a:t>  &amp; Liberal principles.</a:t>
            </a:r>
            <a:endParaRPr lang="en-IN" sz="4200" dirty="0" smtClean="0">
              <a:solidFill>
                <a:srgbClr val="7030A0"/>
              </a:solidFill>
            </a:endParaRPr>
          </a:p>
          <a:p>
            <a:pPr marL="0" indent="0">
              <a:buNone/>
            </a:pPr>
            <a:endParaRPr lang="en-IN" dirty="0">
              <a:solidFill>
                <a:srgbClr val="7030A0"/>
              </a:solidFill>
            </a:endParaRPr>
          </a:p>
        </p:txBody>
      </p:sp>
    </p:spTree>
    <p:extLst>
      <p:ext uri="{BB962C8B-B14F-4D97-AF65-F5344CB8AC3E}">
        <p14:creationId xmlns:p14="http://schemas.microsoft.com/office/powerpoint/2010/main" val="2041289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is the significance of  Directive Principles?</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Articles 37 to 51 contain what are termed as the obligations of the State.</a:t>
            </a:r>
          </a:p>
          <a:p>
            <a:r>
              <a:rPr lang="en-IN" dirty="0" err="1" smtClean="0"/>
              <a:t>Dr.</a:t>
            </a:r>
            <a:r>
              <a:rPr lang="en-IN" dirty="0" smtClean="0"/>
              <a:t> B.R. </a:t>
            </a:r>
            <a:r>
              <a:rPr lang="en-IN" dirty="0" err="1" smtClean="0"/>
              <a:t>Ambedkar</a:t>
            </a:r>
            <a:r>
              <a:rPr lang="en-IN" dirty="0" smtClean="0"/>
              <a:t> himself explained the idea of </a:t>
            </a:r>
            <a:r>
              <a:rPr lang="en-IN" dirty="0"/>
              <a:t>D</a:t>
            </a:r>
            <a:r>
              <a:rPr lang="en-IN" dirty="0" smtClean="0"/>
              <a:t>irective Principles. He Said:</a:t>
            </a:r>
          </a:p>
          <a:p>
            <a:r>
              <a:rPr lang="en-IN" dirty="0" smtClean="0">
                <a:solidFill>
                  <a:srgbClr val="FF0000"/>
                </a:solidFill>
              </a:rPr>
              <a:t>It is no use giving a fixed, rigid form to something which is not rigid, which is fundamentally changing and must, having regard to the circumstances and the times, keep on changing it</a:t>
            </a:r>
            <a:r>
              <a:rPr lang="en-IN" dirty="0" smtClean="0"/>
              <a:t>. It is, therefore, no use saying that Directive Principles have no value. </a:t>
            </a:r>
            <a:r>
              <a:rPr lang="en-IN" dirty="0" smtClean="0">
                <a:solidFill>
                  <a:srgbClr val="7030A0"/>
                </a:solidFill>
              </a:rPr>
              <a:t>In my judgment, the Directive Principles have a great value, for they lay down our ideal is economic democracy.</a:t>
            </a:r>
            <a:endParaRPr lang="en-IN" dirty="0">
              <a:solidFill>
                <a:srgbClr val="7030A0"/>
              </a:solidFill>
            </a:endParaRPr>
          </a:p>
        </p:txBody>
      </p:sp>
    </p:spTree>
    <p:extLst>
      <p:ext uri="{BB962C8B-B14F-4D97-AF65-F5344CB8AC3E}">
        <p14:creationId xmlns:p14="http://schemas.microsoft.com/office/powerpoint/2010/main" val="1389611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is the significance of  Directive Principles?</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Preamble of the Constitution promises </a:t>
            </a:r>
            <a:r>
              <a:rPr lang="en-IN" dirty="0" smtClean="0">
                <a:solidFill>
                  <a:srgbClr val="FF0000"/>
                </a:solidFill>
              </a:rPr>
              <a:t>Justice, Social &amp; Economic and Directive Principles are the means to achieve these ideals.</a:t>
            </a:r>
          </a:p>
          <a:p>
            <a:r>
              <a:rPr lang="en-IN" dirty="0" smtClean="0"/>
              <a:t>While Fundamental Rights  promote political Democracy, </a:t>
            </a:r>
            <a:r>
              <a:rPr lang="en-IN" dirty="0" smtClean="0">
                <a:solidFill>
                  <a:srgbClr val="FF0000"/>
                </a:solidFill>
              </a:rPr>
              <a:t>Directive Principles are aimed at achieving Economic Democracy</a:t>
            </a:r>
            <a:r>
              <a:rPr lang="en-IN" dirty="0" smtClean="0"/>
              <a:t>.</a:t>
            </a:r>
          </a:p>
          <a:p>
            <a:r>
              <a:rPr lang="en-IN" dirty="0" err="1" smtClean="0"/>
              <a:t>Ambedkar</a:t>
            </a:r>
            <a:r>
              <a:rPr lang="en-IN" dirty="0" smtClean="0"/>
              <a:t> went on to say  that ‘Because we did not want merely a parliamentary form of government to be instituted through the various mechanisms provided in the Constitution, </a:t>
            </a:r>
            <a:r>
              <a:rPr lang="en-IN" dirty="0" smtClean="0">
                <a:solidFill>
                  <a:srgbClr val="7030A0"/>
                </a:solidFill>
              </a:rPr>
              <a:t>without any direction as to what our economic ideal or as to what our social order ought to be, we deliberately included the Directive Principles in our constitution.</a:t>
            </a:r>
            <a:endParaRPr lang="en-IN" dirty="0">
              <a:solidFill>
                <a:srgbClr val="7030A0"/>
              </a:solidFill>
            </a:endParaRPr>
          </a:p>
        </p:txBody>
      </p:sp>
    </p:spTree>
    <p:extLst>
      <p:ext uri="{BB962C8B-B14F-4D97-AF65-F5344CB8AC3E}">
        <p14:creationId xmlns:p14="http://schemas.microsoft.com/office/powerpoint/2010/main" val="2643508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Social Order for the promotion of welfare of the People?</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Article  38(1) says </a:t>
            </a:r>
            <a:r>
              <a:rPr lang="en-US" dirty="0"/>
              <a:t> The State shall strive to </a:t>
            </a:r>
            <a:r>
              <a:rPr lang="en-US" dirty="0">
                <a:solidFill>
                  <a:srgbClr val="FF0000"/>
                </a:solidFill>
              </a:rPr>
              <a:t>promote the welfare of the people by securing and protecting as effectively as it may a social order in which justice, social, economic and political, shall inform all the institutions of the national life</a:t>
            </a:r>
          </a:p>
          <a:p>
            <a:r>
              <a:rPr lang="en-US" dirty="0" smtClean="0"/>
              <a:t>Article 38(2</a:t>
            </a:r>
            <a:r>
              <a:rPr lang="en-US" dirty="0"/>
              <a:t>) The State shall, in particular, strive to </a:t>
            </a:r>
            <a:r>
              <a:rPr lang="en-US" dirty="0">
                <a:solidFill>
                  <a:srgbClr val="C00000"/>
                </a:solidFill>
              </a:rPr>
              <a:t>minimize the inequalities in income</a:t>
            </a:r>
            <a:r>
              <a:rPr lang="en-US" dirty="0"/>
              <a:t>, and endeavor to eliminate inequalities in status, facilities and opportunities, not only amongst individuals but also amongst groups of people residing in different areas or engaged in different </a:t>
            </a:r>
            <a:r>
              <a:rPr lang="en-US" dirty="0" smtClean="0"/>
              <a:t>vocations.</a:t>
            </a:r>
            <a:endParaRPr lang="en-US" dirty="0"/>
          </a:p>
          <a:p>
            <a:endParaRPr lang="en-IN" dirty="0"/>
          </a:p>
        </p:txBody>
      </p:sp>
    </p:spTree>
    <p:extLst>
      <p:ext uri="{BB962C8B-B14F-4D97-AF65-F5344CB8AC3E}">
        <p14:creationId xmlns:p14="http://schemas.microsoft.com/office/powerpoint/2010/main" val="3789334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1201</TotalTime>
  <Words>1899</Words>
  <Application>Microsoft Office PowerPoint</Application>
  <PresentationFormat>On-screen Show (4:3)</PresentationFormat>
  <Paragraphs>114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Directive Principles</vt:lpstr>
      <vt:lpstr>What are the various Generations of Human Rights?</vt:lpstr>
      <vt:lpstr>What are the various Generations of Rights?</vt:lpstr>
      <vt:lpstr>What are Directive Principles?</vt:lpstr>
      <vt:lpstr>What are Directive Principles?</vt:lpstr>
      <vt:lpstr>What are Directive Principles?</vt:lpstr>
      <vt:lpstr>What is the significance of  Directive Principles?</vt:lpstr>
      <vt:lpstr>What is the significance of  Directive Principles?</vt:lpstr>
      <vt:lpstr>Social Order for the promotion of welfare of the People?</vt:lpstr>
      <vt:lpstr>What are Principles of Policy to be followed by the State?</vt:lpstr>
      <vt:lpstr>What are Principles of Policy to be followed by the State?</vt:lpstr>
      <vt:lpstr>What are provisions on conditions of Work &amp; Wages?</vt:lpstr>
      <vt:lpstr>What do Directive Principles say on Cow Protection?</vt:lpstr>
      <vt:lpstr>What do Directive Principles say on Cow Protection?</vt:lpstr>
      <vt:lpstr>What do Directive Principles say on Cow Protection?</vt:lpstr>
      <vt:lpstr>What do Directive Principles say on Cow Protection?</vt:lpstr>
      <vt:lpstr>What amendments have so far been made to Directive Principles?</vt:lpstr>
      <vt:lpstr>What Did we Learn today?</vt:lpstr>
      <vt:lpstr>Disclaimer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Directive Principles</dc:title>
  <dc:creator>Windows User</dc:creator>
  <cp:lastModifiedBy>NALSAR</cp:lastModifiedBy>
  <cp:revision>32</cp:revision>
  <dcterms:created xsi:type="dcterms:W3CDTF">2021-04-08T15:37:09Z</dcterms:created>
  <dcterms:modified xsi:type="dcterms:W3CDTF">2021-10-24T15:28:40Z</dcterms:modified>
</cp:coreProperties>
</file>