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650" y="-8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7DFBF7-6E53-417A-98A7-36AB90C7469F}"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15000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7DFBF7-6E53-417A-98A7-36AB90C7469F}"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413441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7DFBF7-6E53-417A-98A7-36AB90C7469F}"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410096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7DFBF7-6E53-417A-98A7-36AB90C7469F}"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164118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DFBF7-6E53-417A-98A7-36AB90C7469F}"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57381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7DFBF7-6E53-417A-98A7-36AB90C7469F}"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61831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7DFBF7-6E53-417A-98A7-36AB90C7469F}"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193459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7DFBF7-6E53-417A-98A7-36AB90C7469F}"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271255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DFBF7-6E53-417A-98A7-36AB90C7469F}"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90273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DFBF7-6E53-417A-98A7-36AB90C7469F}"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401932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DFBF7-6E53-417A-98A7-36AB90C7469F}"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75577-E9BD-419F-AD41-869C19C4D6AC}" type="slidenum">
              <a:rPr lang="en-IN" smtClean="0"/>
              <a:t>‹#›</a:t>
            </a:fld>
            <a:endParaRPr lang="en-IN"/>
          </a:p>
        </p:txBody>
      </p:sp>
    </p:spTree>
    <p:extLst>
      <p:ext uri="{BB962C8B-B14F-4D97-AF65-F5344CB8AC3E}">
        <p14:creationId xmlns:p14="http://schemas.microsoft.com/office/powerpoint/2010/main" val="69177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DFBF7-6E53-417A-98A7-36AB90C7469F}" type="datetimeFigureOut">
              <a:rPr lang="en-IN" smtClean="0"/>
              <a:t>24-10-2021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75577-E9BD-419F-AD41-869C19C4D6AC}" type="slidenum">
              <a:rPr lang="en-IN" smtClean="0"/>
              <a:t>‹#›</a:t>
            </a:fld>
            <a:endParaRPr lang="en-IN"/>
          </a:p>
        </p:txBody>
      </p:sp>
    </p:spTree>
    <p:extLst>
      <p:ext uri="{BB962C8B-B14F-4D97-AF65-F5344CB8AC3E}">
        <p14:creationId xmlns:p14="http://schemas.microsoft.com/office/powerpoint/2010/main" val="108096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Judiciary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086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Supreme Court Judges are appointed?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a:solidFill>
                  <a:srgbClr val="FF0000"/>
                </a:solidFill>
              </a:rPr>
              <a:t>I</a:t>
            </a:r>
            <a:r>
              <a:rPr lang="en-US" dirty="0" smtClean="0">
                <a:solidFill>
                  <a:srgbClr val="FF0000"/>
                </a:solidFill>
              </a:rPr>
              <a:t>ndian Supreme Court is the most powerful court in the world. It has 33+1 judges. </a:t>
            </a:r>
          </a:p>
          <a:p>
            <a:r>
              <a:rPr lang="en-US" dirty="0" smtClean="0"/>
              <a:t>Originally  Article 124 of the constitution had provided 7+1 but gave the power to the Parliament to prescribe a larger number.</a:t>
            </a:r>
          </a:p>
          <a:p>
            <a:r>
              <a:rPr lang="en-US" dirty="0" smtClean="0">
                <a:solidFill>
                  <a:srgbClr val="00B0F0"/>
                </a:solidFill>
              </a:rPr>
              <a:t>Accordingly Parliament enacted the Supreme Court(Number of Judges)Act,1956  which provided for the maximum of 10 judges.</a:t>
            </a:r>
          </a:p>
          <a:p>
            <a:r>
              <a:rPr lang="en-US" dirty="0" smtClean="0">
                <a:solidFill>
                  <a:srgbClr val="FF0000"/>
                </a:solidFill>
              </a:rPr>
              <a:t>Article 124 says that judges of the Supreme Court would be appointed by the President after consultation with such of the judges of the Supreme Court and of the High Courts  as President may deep necessary. But the Chief Justice of India shall always be consulted in the appointment of Judges.</a:t>
            </a:r>
            <a:r>
              <a:rPr lang="en-US" dirty="0" smtClean="0"/>
              <a:t>.</a:t>
            </a:r>
            <a:endParaRPr lang="en-IN" dirty="0">
              <a:solidFill>
                <a:srgbClr val="FF0000"/>
              </a:solidFill>
            </a:endParaRPr>
          </a:p>
        </p:txBody>
      </p:sp>
    </p:spTree>
    <p:extLst>
      <p:ext uri="{BB962C8B-B14F-4D97-AF65-F5344CB8AC3E}">
        <p14:creationId xmlns:p14="http://schemas.microsoft.com/office/powerpoint/2010/main" val="270805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Collegium system came into being?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As per Article 124,President has to merely consult Chief Justice of  India and such other judges he deems necessary. </a:t>
            </a:r>
            <a:r>
              <a:rPr lang="en-US" dirty="0" smtClean="0">
                <a:solidFill>
                  <a:srgbClr val="FF0000"/>
                </a:solidFill>
              </a:rPr>
              <a:t>Supreme Court has itself held in S.P Gupta v. Union of India (1981) held that President is not bound by the advice of CJI and other judges.</a:t>
            </a:r>
          </a:p>
          <a:p>
            <a:r>
              <a:rPr lang="en-US" dirty="0" smtClean="0">
                <a:solidFill>
                  <a:srgbClr val="00B050"/>
                </a:solidFill>
              </a:rPr>
              <a:t>Accordingly we </a:t>
            </a:r>
            <a:r>
              <a:rPr lang="en-US" dirty="0">
                <a:solidFill>
                  <a:srgbClr val="00B050"/>
                </a:solidFill>
              </a:rPr>
              <a:t>had the primacy of the executive in the appointment of judges in the first four decades of our republic. </a:t>
            </a:r>
            <a:endParaRPr lang="en-US" dirty="0" smtClean="0">
              <a:solidFill>
                <a:srgbClr val="00B050"/>
              </a:solidFill>
            </a:endParaRPr>
          </a:p>
          <a:p>
            <a:r>
              <a:rPr lang="en-US" dirty="0"/>
              <a:t>M</a:t>
            </a:r>
            <a:r>
              <a:rPr lang="en-US" dirty="0" smtClean="0"/>
              <a:t>ost </a:t>
            </a:r>
            <a:r>
              <a:rPr lang="en-US" dirty="0"/>
              <a:t>of the judges </a:t>
            </a:r>
            <a:r>
              <a:rPr lang="en-US" dirty="0" smtClean="0"/>
              <a:t>picked up </a:t>
            </a:r>
            <a:r>
              <a:rPr lang="en-US" dirty="0"/>
              <a:t>under this system were independent, upright and </a:t>
            </a:r>
            <a:r>
              <a:rPr lang="en-US" dirty="0" smtClean="0"/>
              <a:t>fearless.</a:t>
            </a:r>
          </a:p>
        </p:txBody>
      </p:sp>
    </p:spTree>
    <p:extLst>
      <p:ext uri="{BB962C8B-B14F-4D97-AF65-F5344CB8AC3E}">
        <p14:creationId xmlns:p14="http://schemas.microsoft.com/office/powerpoint/2010/main" val="4108503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Collegium system has worked?</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FF0000"/>
                </a:solidFill>
              </a:rPr>
              <a:t>Ideally the Collegium system should have ensured timely appointment  of more competent , independent and fearless judges.</a:t>
            </a:r>
          </a:p>
          <a:p>
            <a:r>
              <a:rPr lang="en-US" dirty="0" smtClean="0"/>
              <a:t>But a closer scrutiny of their decisions reveals that  </a:t>
            </a:r>
            <a:r>
              <a:rPr lang="en-US" dirty="0"/>
              <a:t>at times </a:t>
            </a:r>
            <a:r>
              <a:rPr lang="en-US" dirty="0" smtClean="0"/>
              <a:t> their decisions are </a:t>
            </a:r>
            <a:r>
              <a:rPr lang="en-US" dirty="0"/>
              <a:t>as unpredictable as the English weather. </a:t>
            </a:r>
            <a:r>
              <a:rPr lang="en-US" dirty="0" smtClean="0"/>
              <a:t> There is neither transparency nor any accountability. </a:t>
            </a:r>
          </a:p>
          <a:p>
            <a:r>
              <a:rPr lang="en-US" dirty="0" smtClean="0"/>
              <a:t>Thus</a:t>
            </a:r>
            <a:r>
              <a:rPr lang="en-US" dirty="0"/>
              <a:t>, the Constitution </a:t>
            </a:r>
            <a:r>
              <a:rPr lang="en-US" dirty="0" smtClean="0"/>
              <a:t>favors </a:t>
            </a:r>
            <a:r>
              <a:rPr lang="en-US" dirty="0"/>
              <a:t>what may be called a “wider consultative process” in the appointment of judges. There is great merit in this provision. Wisdom is not the monopoly of a few chosen ones in the apex court.</a:t>
            </a:r>
            <a:endParaRPr lang="en-US" dirty="0" smtClean="0">
              <a:solidFill>
                <a:srgbClr val="7030A0"/>
              </a:solidFill>
            </a:endParaRPr>
          </a:p>
          <a:p>
            <a:r>
              <a:rPr lang="en-US" dirty="0" smtClean="0">
                <a:solidFill>
                  <a:srgbClr val="00B0F0"/>
                </a:solidFill>
              </a:rPr>
              <a:t>A </a:t>
            </a:r>
            <a:r>
              <a:rPr lang="en-US" dirty="0">
                <a:solidFill>
                  <a:srgbClr val="00B0F0"/>
                </a:solidFill>
              </a:rPr>
              <a:t>large number of judges were superseded during the last two decades. Several </a:t>
            </a:r>
            <a:r>
              <a:rPr lang="en-US" dirty="0" smtClean="0">
                <a:solidFill>
                  <a:srgbClr val="00B0F0"/>
                </a:solidFill>
              </a:rPr>
              <a:t>senior-most Chief Justices </a:t>
            </a:r>
            <a:r>
              <a:rPr lang="en-US" dirty="0">
                <a:solidFill>
                  <a:srgbClr val="00B0F0"/>
                </a:solidFill>
              </a:rPr>
              <a:t>of various </a:t>
            </a:r>
            <a:r>
              <a:rPr lang="en-US" dirty="0" smtClean="0">
                <a:solidFill>
                  <a:srgbClr val="00B0F0"/>
                </a:solidFill>
              </a:rPr>
              <a:t>High Courts were </a:t>
            </a:r>
            <a:r>
              <a:rPr lang="en-US" dirty="0">
                <a:solidFill>
                  <a:srgbClr val="00B0F0"/>
                </a:solidFill>
              </a:rPr>
              <a:t>not elevated</a:t>
            </a:r>
            <a:r>
              <a:rPr lang="en-US" dirty="0" smtClean="0">
                <a:solidFill>
                  <a:srgbClr val="00B0F0"/>
                </a:solidFill>
              </a:rPr>
              <a:t>.</a:t>
            </a:r>
          </a:p>
          <a:p>
            <a:r>
              <a:rPr lang="en-US" dirty="0" smtClean="0"/>
              <a:t> </a:t>
            </a:r>
            <a:r>
              <a:rPr lang="en-US" dirty="0"/>
              <a:t>Some of the finest judges were brought in late to ensure they did not become CJI</a:t>
            </a:r>
            <a:r>
              <a:rPr lang="en-US" dirty="0" smtClean="0"/>
              <a:t>.</a:t>
            </a:r>
          </a:p>
          <a:p>
            <a:r>
              <a:rPr lang="en-US" dirty="0" smtClean="0">
                <a:solidFill>
                  <a:srgbClr val="FF0000"/>
                </a:solidFill>
              </a:rPr>
              <a:t>Accordingly in 2014 National Judicial Appointment Commission Act was passed and the Constitution was amended. </a:t>
            </a:r>
          </a:p>
          <a:p>
            <a:r>
              <a:rPr lang="en-US" dirty="0" smtClean="0">
                <a:solidFill>
                  <a:srgbClr val="00B0F0"/>
                </a:solidFill>
              </a:rPr>
              <a:t>But in 2016, Supreme Court struck them down as unconstitutional as primacy of the opinion of Chief Justice of India was held to be the basic structure of the Constitution.</a:t>
            </a:r>
            <a:endParaRPr lang="en-IN" dirty="0">
              <a:solidFill>
                <a:srgbClr val="00B0F0"/>
              </a:solidFill>
            </a:endParaRPr>
          </a:p>
        </p:txBody>
      </p:sp>
    </p:spTree>
    <p:extLst>
      <p:ext uri="{BB962C8B-B14F-4D97-AF65-F5344CB8AC3E}">
        <p14:creationId xmlns:p14="http://schemas.microsoft.com/office/powerpoint/2010/main" val="1923534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 Independence of Judiciary is important for any democratic country.</a:t>
            </a:r>
          </a:p>
          <a:p>
            <a:r>
              <a:rPr lang="en-US" dirty="0" smtClean="0"/>
              <a:t>Judicial Review is a mechanism to ensure supremacy of the Constitution.</a:t>
            </a:r>
          </a:p>
          <a:p>
            <a:r>
              <a:rPr lang="en-US" dirty="0" smtClean="0"/>
              <a:t>Judicial Activism is not good as it goes against the Separation of Powers.</a:t>
            </a:r>
          </a:p>
          <a:p>
            <a:r>
              <a:rPr lang="en-US" dirty="0" smtClean="0">
                <a:solidFill>
                  <a:srgbClr val="FF0000"/>
                </a:solidFill>
              </a:rPr>
              <a:t>Supreme </a:t>
            </a:r>
            <a:r>
              <a:rPr lang="en-US" dirty="0" smtClean="0">
                <a:solidFill>
                  <a:srgbClr val="FF0000"/>
                </a:solidFill>
              </a:rPr>
              <a:t>Court must not cross its </a:t>
            </a:r>
            <a:r>
              <a:rPr lang="en-US" dirty="0" smtClean="0">
                <a:solidFill>
                  <a:srgbClr val="FF0000"/>
                </a:solidFill>
              </a:rPr>
              <a:t>limits and </a:t>
            </a:r>
            <a:r>
              <a:rPr lang="en-US" dirty="0" smtClean="0">
                <a:solidFill>
                  <a:srgbClr val="FF0000"/>
                </a:solidFill>
              </a:rPr>
              <a:t>take over the governance of the country.</a:t>
            </a:r>
          </a:p>
          <a:p>
            <a:r>
              <a:rPr lang="en-US" dirty="0" smtClean="0"/>
              <a:t>Next: We would discuss the Parliament’s power to amend the constitution.</a:t>
            </a:r>
            <a:endParaRPr lang="en-IN" dirty="0"/>
          </a:p>
        </p:txBody>
      </p:sp>
    </p:spTree>
    <p:extLst>
      <p:ext uri="{BB962C8B-B14F-4D97-AF65-F5344CB8AC3E}">
        <p14:creationId xmlns:p14="http://schemas.microsoft.com/office/powerpoint/2010/main" val="2554808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lstStyle/>
          <a:p>
            <a:r>
              <a:rPr lang="en-IN" b="1" dirty="0"/>
              <a:t>Disclaimer</a:t>
            </a:r>
            <a:endParaRPr lang="en-IN" b="1" dirty="0"/>
          </a:p>
        </p:txBody>
      </p:sp>
      <p:sp>
        <p:nvSpPr>
          <p:cNvPr id="3" name="Content Placeholder 2"/>
          <p:cNvSpPr>
            <a:spLocks noGrp="1"/>
          </p:cNvSpPr>
          <p:nvPr>
            <p:ph idx="1"/>
          </p:nvPr>
        </p:nvSpPr>
        <p:spPr>
          <a:xfrm>
            <a:off x="467544" y="3429000"/>
            <a:ext cx="8229600" cy="4525963"/>
          </a:xfrm>
        </p:spPr>
        <p:txBody>
          <a:bodyPr>
            <a:normAutofit/>
          </a:bodyPr>
          <a:lstStyle/>
          <a:p>
            <a:pPr marL="0" indent="0" algn="ctr">
              <a:buNone/>
            </a:pPr>
            <a:r>
              <a:rPr lang="en-IN" sz="2000" dirty="0"/>
              <a:t>The views which have been expressed by the speaker in the lecture are his personal views.</a:t>
            </a:r>
          </a:p>
          <a:p>
            <a:pPr marL="0" indent="0">
              <a:buNone/>
            </a:pPr>
            <a:endParaRPr lang="en-IN" dirty="0"/>
          </a:p>
        </p:txBody>
      </p:sp>
    </p:spTree>
    <p:extLst>
      <p:ext uri="{BB962C8B-B14F-4D97-AF65-F5344CB8AC3E}">
        <p14:creationId xmlns:p14="http://schemas.microsoft.com/office/powerpoint/2010/main" val="1380873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Judiciary is important?</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US" dirty="0" smtClean="0"/>
              <a:t>Indian Constitution is a Federal Constitution. </a:t>
            </a:r>
            <a:r>
              <a:rPr lang="en-US" dirty="0" smtClean="0">
                <a:solidFill>
                  <a:srgbClr val="FF0000"/>
                </a:solidFill>
              </a:rPr>
              <a:t>Federalism has Distribution of Powers between Centre &amp; States</a:t>
            </a:r>
            <a:r>
              <a:rPr lang="en-US" dirty="0" smtClean="0"/>
              <a:t>. The disputes between Centre and States and two States are bound to arise and therefore an independent organ was required to resolve these disputes. </a:t>
            </a:r>
            <a:endParaRPr lang="en-US" dirty="0"/>
          </a:p>
          <a:p>
            <a:pPr algn="just"/>
            <a:r>
              <a:rPr lang="en-US" dirty="0" smtClean="0">
                <a:solidFill>
                  <a:srgbClr val="7030A0"/>
                </a:solidFill>
              </a:rPr>
              <a:t>Supremacy of Constitution too requires independent and impartial judiciary</a:t>
            </a:r>
            <a:r>
              <a:rPr lang="en-US" dirty="0">
                <a:solidFill>
                  <a:srgbClr val="7030A0"/>
                </a:solidFill>
              </a:rPr>
              <a:t> </a:t>
            </a:r>
            <a:r>
              <a:rPr lang="en-US" dirty="0" smtClean="0"/>
              <a:t>which has been given the important </a:t>
            </a:r>
            <a:r>
              <a:rPr lang="en-US" dirty="0" smtClean="0">
                <a:solidFill>
                  <a:srgbClr val="C00000"/>
                </a:solidFill>
              </a:rPr>
              <a:t>function of interpreting Constitution.</a:t>
            </a:r>
          </a:p>
          <a:p>
            <a:pPr algn="just"/>
            <a:r>
              <a:rPr lang="en-US" dirty="0" smtClean="0"/>
              <a:t>Moreover Constitution guarantees certain Fundamental Rights. </a:t>
            </a:r>
            <a:r>
              <a:rPr lang="en-US" dirty="0">
                <a:solidFill>
                  <a:srgbClr val="FF0000"/>
                </a:solidFill>
              </a:rPr>
              <a:t>O</a:t>
            </a:r>
            <a:r>
              <a:rPr lang="en-US" dirty="0" smtClean="0">
                <a:solidFill>
                  <a:srgbClr val="FF0000"/>
                </a:solidFill>
              </a:rPr>
              <a:t>nly an independent organ can protect these rights and therefore judiciary was given the role of protecting people’s rights.</a:t>
            </a:r>
          </a:p>
          <a:p>
            <a:pPr algn="just"/>
            <a:r>
              <a:rPr lang="en-US" dirty="0"/>
              <a:t>As a matter of fact, true federalism as per the Constitution was provided only in the judicial </a:t>
            </a:r>
            <a:r>
              <a:rPr lang="en-US" dirty="0" smtClean="0"/>
              <a:t>system as our High Courts </a:t>
            </a:r>
            <a:r>
              <a:rPr lang="en-US" dirty="0"/>
              <a:t>are in no way subordinate to the </a:t>
            </a:r>
            <a:r>
              <a:rPr lang="en-US" dirty="0" smtClean="0"/>
              <a:t> Chief Justice of India. Supreme Court has no administrative control over the High Courts. </a:t>
            </a:r>
          </a:p>
          <a:p>
            <a:pPr algn="just"/>
            <a:r>
              <a:rPr lang="en-US" dirty="0" smtClean="0">
                <a:solidFill>
                  <a:srgbClr val="FF0000"/>
                </a:solidFill>
              </a:rPr>
              <a:t>In fact CJI is  not the boss of Supreme Court judges but  just First amongst equals.</a:t>
            </a:r>
            <a:endParaRPr lang="en-IN" dirty="0">
              <a:solidFill>
                <a:srgbClr val="FF0000"/>
              </a:solidFill>
            </a:endParaRPr>
          </a:p>
        </p:txBody>
      </p:sp>
    </p:spTree>
    <p:extLst>
      <p:ext uri="{BB962C8B-B14F-4D97-AF65-F5344CB8AC3E}">
        <p14:creationId xmlns:p14="http://schemas.microsoft.com/office/powerpoint/2010/main" val="702719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Judicial Review?</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smtClean="0"/>
              <a:t> Judicial Review is the power of constitutional courts to examine the </a:t>
            </a:r>
            <a:r>
              <a:rPr lang="en-US" dirty="0" smtClean="0">
                <a:solidFill>
                  <a:srgbClr val="FF0000"/>
                </a:solidFill>
              </a:rPr>
              <a:t>constitutionality of laws and </a:t>
            </a:r>
            <a:r>
              <a:rPr lang="en-US" dirty="0">
                <a:solidFill>
                  <a:srgbClr val="FF0000"/>
                </a:solidFill>
              </a:rPr>
              <a:t> </a:t>
            </a:r>
            <a:r>
              <a:rPr lang="en-US" dirty="0" smtClean="0">
                <a:solidFill>
                  <a:srgbClr val="FF0000"/>
                </a:solidFill>
              </a:rPr>
              <a:t>the Executive’s actions.</a:t>
            </a:r>
          </a:p>
          <a:p>
            <a:pPr algn="just"/>
            <a:r>
              <a:rPr lang="en-US" dirty="0" smtClean="0">
                <a:solidFill>
                  <a:srgbClr val="7030A0"/>
                </a:solidFill>
              </a:rPr>
              <a:t>Expression Judicial Review has not been used in the Indian Constitution.</a:t>
            </a:r>
            <a:endParaRPr lang="en-IN" dirty="0">
              <a:solidFill>
                <a:srgbClr val="7030A0"/>
              </a:solidFill>
            </a:endParaRPr>
          </a:p>
          <a:p>
            <a:pPr algn="just"/>
            <a:r>
              <a:rPr lang="en-US" dirty="0" smtClean="0"/>
              <a:t>Unlike American Constitution, our Constitution does not even expressly vest judicial power in the courts but the separation of powers principle has been incorporated.</a:t>
            </a:r>
          </a:p>
          <a:p>
            <a:pPr algn="just"/>
            <a:r>
              <a:rPr lang="en-US" dirty="0" smtClean="0">
                <a:solidFill>
                  <a:srgbClr val="00B050"/>
                </a:solidFill>
              </a:rPr>
              <a:t>Judicial Power in the sense of Judicial Power of State is clearly  vested in the courts. This was so even prior to independence.</a:t>
            </a:r>
          </a:p>
          <a:p>
            <a:pPr algn="just"/>
            <a:r>
              <a:rPr lang="en-US" dirty="0" smtClean="0"/>
              <a:t>The courts have power to review the State action. </a:t>
            </a:r>
            <a:r>
              <a:rPr lang="en-US" dirty="0" smtClean="0">
                <a:solidFill>
                  <a:srgbClr val="C00000"/>
                </a:solidFill>
              </a:rPr>
              <a:t>Article 13 read with Articles 32 and 226 of the Indian Constitution give the power of judicial review to the Supreme Court and High Courts to declare, any legislative, executive or administrative action, void if it is in contravention with the Constitution.</a:t>
            </a:r>
            <a:endParaRPr lang="en-IN" dirty="0">
              <a:solidFill>
                <a:srgbClr val="C00000"/>
              </a:solidFill>
            </a:endParaRPr>
          </a:p>
        </p:txBody>
      </p:sp>
    </p:spTree>
    <p:extLst>
      <p:ext uri="{BB962C8B-B14F-4D97-AF65-F5344CB8AC3E}">
        <p14:creationId xmlns:p14="http://schemas.microsoft.com/office/powerpoint/2010/main" val="3198269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Judicial Review Anti democratic?</a:t>
            </a:r>
            <a:endParaRPr lang="en-IN" dirty="0"/>
          </a:p>
        </p:txBody>
      </p:sp>
      <p:sp>
        <p:nvSpPr>
          <p:cNvPr id="3" name="Content Placeholder 2"/>
          <p:cNvSpPr>
            <a:spLocks noGrp="1"/>
          </p:cNvSpPr>
          <p:nvPr>
            <p:ph idx="1"/>
          </p:nvPr>
        </p:nvSpPr>
        <p:spPr>
          <a:xfrm>
            <a:off x="467544" y="1628800"/>
            <a:ext cx="8229600" cy="4525963"/>
          </a:xfrm>
        </p:spPr>
        <p:txBody>
          <a:bodyPr>
            <a:noAutofit/>
          </a:bodyPr>
          <a:lstStyle/>
          <a:p>
            <a:r>
              <a:rPr lang="en-IN" sz="1600" dirty="0" smtClean="0"/>
              <a:t>The power of </a:t>
            </a:r>
            <a:r>
              <a:rPr lang="en-IN" sz="1600" dirty="0" smtClean="0"/>
              <a:t>judges </a:t>
            </a:r>
            <a:r>
              <a:rPr lang="en-IN" sz="1600" dirty="0" smtClean="0"/>
              <a:t>to quash laws passed by the Parliament may look like anti-democratic. But this power has been given so that Parliament does not become majoritarian.</a:t>
            </a:r>
          </a:p>
          <a:p>
            <a:r>
              <a:rPr lang="en-IN" sz="1600" dirty="0" smtClean="0"/>
              <a:t>Even </a:t>
            </a:r>
            <a:r>
              <a:rPr lang="en-IN" sz="1600" dirty="0"/>
              <a:t>before the birth of the republic  statesman of Nehru’s stature explicitly elaborated government’s view on the judicial review on 10</a:t>
            </a:r>
            <a:r>
              <a:rPr lang="en-IN" sz="1600" baseline="30000" dirty="0"/>
              <a:t>th</a:t>
            </a:r>
            <a:r>
              <a:rPr lang="en-IN" sz="1600" dirty="0"/>
              <a:t> September,1949 in the Constituent Assembly:  “</a:t>
            </a:r>
            <a:r>
              <a:rPr lang="en-IN" sz="1600" b="1" dirty="0">
                <a:solidFill>
                  <a:srgbClr val="FF0000"/>
                </a:solidFill>
              </a:rPr>
              <a:t>Within limits no judge and no Supreme Court can make itself a third chamber. No Supreme Court and no judiciary can stand in judgment over the sovereign will of Parliament. If we go wrong here and there, it can point it out,</a:t>
            </a:r>
            <a:r>
              <a:rPr lang="en-IN" sz="1600" dirty="0">
                <a:solidFill>
                  <a:srgbClr val="FF0000"/>
                </a:solidFill>
              </a:rPr>
              <a:t> </a:t>
            </a:r>
            <a:r>
              <a:rPr lang="en-IN" sz="1600" b="1" dirty="0">
                <a:solidFill>
                  <a:srgbClr val="FF0000"/>
                </a:solidFill>
              </a:rPr>
              <a:t>but in the ultimate analysis where, the future of the community is concerned, no judiciary can come in the way. </a:t>
            </a:r>
            <a:r>
              <a:rPr lang="en-IN" sz="1600" dirty="0" smtClean="0"/>
              <a:t>And </a:t>
            </a:r>
            <a:r>
              <a:rPr lang="en-IN" sz="1600" dirty="0"/>
              <a:t>if it comes in the way ultimately the whole constitution is a creature of Parliament.”  </a:t>
            </a:r>
            <a:r>
              <a:rPr lang="en-IN" sz="1600" dirty="0" smtClean="0"/>
              <a:t>He  </a:t>
            </a:r>
            <a:r>
              <a:rPr lang="en-IN" sz="1600" dirty="0"/>
              <a:t>went on to observe on the possibility of picking up pro- government judges: </a:t>
            </a:r>
            <a:r>
              <a:rPr lang="en-IN" sz="1600" dirty="0">
                <a:solidFill>
                  <a:srgbClr val="FF0000"/>
                </a:solidFill>
              </a:rPr>
              <a:t>“If courts proved obstructive, one method of overcoming hurdle is… the executive which is the appointing authority of judges begin to appoint judges of its own liking for getting decisions in its own favour</a:t>
            </a:r>
            <a:r>
              <a:rPr lang="en-IN" sz="1600" dirty="0" smtClean="0">
                <a:solidFill>
                  <a:srgbClr val="FF0000"/>
                </a:solidFill>
              </a:rPr>
              <a:t>.”.</a:t>
            </a:r>
          </a:p>
          <a:p>
            <a:r>
              <a:rPr lang="en-IN" sz="1600" dirty="0" smtClean="0">
                <a:solidFill>
                  <a:srgbClr val="FF0000"/>
                </a:solidFill>
              </a:rPr>
              <a:t> </a:t>
            </a:r>
            <a:r>
              <a:rPr lang="en-US" sz="1600" dirty="0" smtClean="0">
                <a:solidFill>
                  <a:srgbClr val="C00000"/>
                </a:solidFill>
              </a:rPr>
              <a:t>Indian </a:t>
            </a:r>
            <a:r>
              <a:rPr lang="en-US" sz="1600" dirty="0" smtClean="0">
                <a:solidFill>
                  <a:srgbClr val="C00000"/>
                </a:solidFill>
              </a:rPr>
              <a:t>Constitution does not prescribe  any procedure for the appointment of Chief Justice of India. A healthy convention has been developed to appoint senior most judge as CJI. </a:t>
            </a:r>
            <a:endParaRPr lang="en-IN" sz="1600" dirty="0"/>
          </a:p>
        </p:txBody>
      </p:sp>
    </p:spTree>
    <p:extLst>
      <p:ext uri="{BB962C8B-B14F-4D97-AF65-F5344CB8AC3E}">
        <p14:creationId xmlns:p14="http://schemas.microsoft.com/office/powerpoint/2010/main" val="118600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Judicial Activism?</a:t>
            </a:r>
            <a:endParaRPr lang="en-IN" dirty="0"/>
          </a:p>
        </p:txBody>
      </p:sp>
      <p:sp>
        <p:nvSpPr>
          <p:cNvPr id="3" name="Content Placeholder 2"/>
          <p:cNvSpPr>
            <a:spLocks noGrp="1"/>
          </p:cNvSpPr>
          <p:nvPr>
            <p:ph idx="1"/>
          </p:nvPr>
        </p:nvSpPr>
        <p:spPr/>
        <p:txBody>
          <a:bodyPr>
            <a:noAutofit/>
          </a:bodyPr>
          <a:lstStyle/>
          <a:p>
            <a:pPr algn="just"/>
            <a:r>
              <a:rPr lang="en-US" sz="1600" dirty="0" smtClean="0"/>
              <a:t> </a:t>
            </a:r>
            <a:r>
              <a:rPr lang="en-US" sz="1600" dirty="0"/>
              <a:t>According to Black's Law Dictionary </a:t>
            </a:r>
            <a:r>
              <a:rPr lang="en-US" sz="1600" dirty="0">
                <a:solidFill>
                  <a:srgbClr val="FF0000"/>
                </a:solidFill>
              </a:rPr>
              <a:t>judicial activism is a philosophy of judicial decision-making whereby judges allow their personal views about public policy, among other factors, to guide their decisions</a:t>
            </a:r>
            <a:r>
              <a:rPr lang="en-US" sz="1600" dirty="0" smtClean="0">
                <a:solidFill>
                  <a:srgbClr val="FF0000"/>
                </a:solidFill>
              </a:rPr>
              <a:t>.</a:t>
            </a:r>
          </a:p>
          <a:p>
            <a:pPr algn="just"/>
            <a:r>
              <a:rPr lang="en-US" sz="1600" dirty="0" smtClean="0"/>
              <a:t>Giving </a:t>
            </a:r>
            <a:r>
              <a:rPr lang="en-US" sz="1600" dirty="0"/>
              <a:t>a new meaning to the provision to suit the changing social or economic conditions or </a:t>
            </a:r>
            <a:r>
              <a:rPr lang="en-US" sz="1600" dirty="0">
                <a:solidFill>
                  <a:srgbClr val="00B050"/>
                </a:solidFill>
              </a:rPr>
              <a:t>expanding the horizons of the rights of the individual is </a:t>
            </a:r>
            <a:r>
              <a:rPr lang="en-US" sz="1600" dirty="0" smtClean="0">
                <a:solidFill>
                  <a:srgbClr val="00B050"/>
                </a:solidFill>
              </a:rPr>
              <a:t>termed as Judicial Activism.</a:t>
            </a:r>
          </a:p>
          <a:p>
            <a:pPr algn="just"/>
            <a:r>
              <a:rPr lang="en-US" sz="1600" dirty="0" smtClean="0"/>
              <a:t>Thus when courts start assuming even the functions of the Executive and Legislature, it is called Judicial Activism. </a:t>
            </a:r>
          </a:p>
          <a:p>
            <a:pPr algn="just"/>
            <a:r>
              <a:rPr lang="en-US" sz="1600" dirty="0" smtClean="0"/>
              <a:t>In the name of  achieving Justice social, economic &amp; political and other lofty goals mentioned in the Preamble, judges have been expanding their powers. They have been critical of inactions or wrong doings of the Executive.</a:t>
            </a:r>
          </a:p>
          <a:p>
            <a:pPr algn="just"/>
            <a:r>
              <a:rPr lang="en-US" sz="1600" dirty="0" smtClean="0"/>
              <a:t>One of the most important constitutional provisions giving extraordinary power to the Supreme Court is Article 142 of the Indian Constitution. </a:t>
            </a:r>
            <a:r>
              <a:rPr lang="en-US" sz="1600" dirty="0" smtClean="0">
                <a:solidFill>
                  <a:srgbClr val="FF0000"/>
                </a:solidFill>
              </a:rPr>
              <a:t>This provision empowers the Supreme Court to pass suitable decree or order for doing complete justice</a:t>
            </a:r>
            <a:r>
              <a:rPr lang="en-US" sz="1600" dirty="0" smtClean="0"/>
              <a:t>. </a:t>
            </a:r>
          </a:p>
          <a:p>
            <a:pPr algn="just"/>
            <a:r>
              <a:rPr lang="en-US" sz="1600" dirty="0" smtClean="0"/>
              <a:t>Despite the fact that the law-making power in India lies primarily with the Parliament only, the Supreme Court is able to legislate under Article 142. </a:t>
            </a:r>
            <a:r>
              <a:rPr lang="en-US" sz="1600" dirty="0" smtClean="0">
                <a:solidFill>
                  <a:srgbClr val="FF0000"/>
                </a:solidFill>
              </a:rPr>
              <a:t>This provision is responsible not only for the judicial activism but even judicial legislation in India.</a:t>
            </a:r>
            <a:r>
              <a:rPr lang="en-US" sz="1600" dirty="0" smtClean="0"/>
              <a:t> </a:t>
            </a:r>
            <a:endParaRPr lang="en-US" sz="1600" dirty="0" smtClean="0"/>
          </a:p>
        </p:txBody>
      </p:sp>
    </p:spTree>
    <p:extLst>
      <p:ext uri="{BB962C8B-B14F-4D97-AF65-F5344CB8AC3E}">
        <p14:creationId xmlns:p14="http://schemas.microsoft.com/office/powerpoint/2010/main" val="26261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Judicial Activism Has worked? </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smtClean="0"/>
              <a:t>In </a:t>
            </a:r>
            <a:r>
              <a:rPr lang="en-US" dirty="0" err="1" smtClean="0"/>
              <a:t>Vishaka</a:t>
            </a:r>
            <a:r>
              <a:rPr lang="en-US" dirty="0" smtClean="0"/>
              <a:t> v. State of Rajasthan(2004) the Supreme Court held that in the “absence of enacted law to provide for the effective enforcement of the basic human right of gender equality and guarantee against sexual harassment and abuse, more particularly against sexual harassment at work places, </a:t>
            </a:r>
            <a:r>
              <a:rPr lang="en-US" dirty="0" smtClean="0">
                <a:solidFill>
                  <a:srgbClr val="7030A0"/>
                </a:solidFill>
              </a:rPr>
              <a:t>we lay down the guidelines and norms specified hereinafter for due observance at all workplaces or other institutions, until a legislation is enacted for the purpose</a:t>
            </a:r>
            <a:r>
              <a:rPr lang="en-US" dirty="0" smtClean="0">
                <a:solidFill>
                  <a:srgbClr val="00B0F0"/>
                </a:solidFill>
              </a:rPr>
              <a:t>.</a:t>
            </a:r>
          </a:p>
          <a:p>
            <a:pPr algn="just"/>
            <a:r>
              <a:rPr lang="en-US" dirty="0" smtClean="0">
                <a:solidFill>
                  <a:srgbClr val="FF0000"/>
                </a:solidFill>
              </a:rPr>
              <a:t>The Law was eventually enacted by the Parliament </a:t>
            </a:r>
            <a:r>
              <a:rPr lang="en-US" dirty="0" err="1" smtClean="0">
                <a:solidFill>
                  <a:srgbClr val="FF0000"/>
                </a:solidFill>
              </a:rPr>
              <a:t>ie</a:t>
            </a:r>
            <a:r>
              <a:rPr lang="en-US" dirty="0" smtClean="0">
                <a:solidFill>
                  <a:srgbClr val="FF0000"/>
                </a:solidFill>
              </a:rPr>
              <a:t> Sexual Harassment at Workplace(Prevention, Prohibition &amp; </a:t>
            </a:r>
            <a:r>
              <a:rPr lang="en-US" dirty="0" err="1" smtClean="0">
                <a:solidFill>
                  <a:srgbClr val="FF0000"/>
                </a:solidFill>
              </a:rPr>
              <a:t>Redressal</a:t>
            </a:r>
            <a:r>
              <a:rPr lang="en-US" dirty="0" smtClean="0">
                <a:solidFill>
                  <a:srgbClr val="FF0000"/>
                </a:solidFill>
              </a:rPr>
              <a:t> Act,2013.</a:t>
            </a:r>
          </a:p>
          <a:p>
            <a:pPr algn="just"/>
            <a:r>
              <a:rPr lang="en-US" dirty="0" smtClean="0"/>
              <a:t>Similarly </a:t>
            </a:r>
            <a:r>
              <a:rPr lang="en-US" dirty="0"/>
              <a:t> </a:t>
            </a:r>
            <a:r>
              <a:rPr lang="en-US" dirty="0" smtClean="0"/>
              <a:t>Supreme Court in 2018 had laid down guidelines in cases of  Honor Killings &amp; mob-lynching.</a:t>
            </a:r>
            <a:endParaRPr lang="en-IN" dirty="0"/>
          </a:p>
        </p:txBody>
      </p:sp>
    </p:spTree>
    <p:extLst>
      <p:ext uri="{BB962C8B-B14F-4D97-AF65-F5344CB8AC3E}">
        <p14:creationId xmlns:p14="http://schemas.microsoft.com/office/powerpoint/2010/main" val="155293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Judicial Activism was used by the Courts?</a:t>
            </a:r>
            <a:endParaRPr lang="en-IN" dirty="0"/>
          </a:p>
        </p:txBody>
      </p:sp>
      <p:sp>
        <p:nvSpPr>
          <p:cNvPr id="3" name="Content Placeholder 2"/>
          <p:cNvSpPr>
            <a:spLocks noGrp="1"/>
          </p:cNvSpPr>
          <p:nvPr>
            <p:ph idx="1"/>
          </p:nvPr>
        </p:nvSpPr>
        <p:spPr/>
        <p:txBody>
          <a:bodyPr>
            <a:normAutofit fontScale="55000" lnSpcReduction="20000"/>
          </a:bodyPr>
          <a:lstStyle/>
          <a:p>
            <a:pPr algn="just"/>
            <a:r>
              <a:rPr lang="en-US" dirty="0" smtClean="0"/>
              <a:t>For the first two decades of so of our constitution, </a:t>
            </a:r>
            <a:r>
              <a:rPr lang="en-US" dirty="0" smtClean="0">
                <a:solidFill>
                  <a:srgbClr val="FF0000"/>
                </a:solidFill>
              </a:rPr>
              <a:t>our Supreme Court  demonstrated Judicial Restraint and strictly operated within the constitutional limits.</a:t>
            </a:r>
          </a:p>
          <a:p>
            <a:pPr algn="just"/>
            <a:r>
              <a:rPr lang="en-US" dirty="0" smtClean="0"/>
              <a:t>Accordingly as we had discussed earlier in our lecture on Article 21, </a:t>
            </a:r>
            <a:r>
              <a:rPr lang="en-US" dirty="0" smtClean="0">
                <a:solidFill>
                  <a:srgbClr val="00B050"/>
                </a:solidFill>
              </a:rPr>
              <a:t>it gave a narrow and textual interpretation to the expression ‘procedure established by law’ in AK </a:t>
            </a:r>
            <a:r>
              <a:rPr lang="en-US" dirty="0" err="1" smtClean="0">
                <a:solidFill>
                  <a:srgbClr val="00B050"/>
                </a:solidFill>
              </a:rPr>
              <a:t>Gopalan</a:t>
            </a:r>
            <a:r>
              <a:rPr lang="en-US" dirty="0" smtClean="0">
                <a:solidFill>
                  <a:srgbClr val="00B050"/>
                </a:solidFill>
              </a:rPr>
              <a:t>(1951) </a:t>
            </a:r>
            <a:r>
              <a:rPr lang="en-US" dirty="0" smtClean="0"/>
              <a:t>and held if there is procedure established by law, it cannot do much.</a:t>
            </a:r>
          </a:p>
          <a:p>
            <a:pPr algn="just"/>
            <a:r>
              <a:rPr lang="en-US" dirty="0" smtClean="0"/>
              <a:t>Subsequently in </a:t>
            </a:r>
            <a:r>
              <a:rPr lang="en-US" dirty="0" err="1" smtClean="0"/>
              <a:t>Maneka</a:t>
            </a:r>
            <a:r>
              <a:rPr lang="en-US" dirty="0" smtClean="0"/>
              <a:t> Gandhi(1978), it said that such a law must be just, fair, reasonable and non-arbitrary.</a:t>
            </a:r>
          </a:p>
          <a:p>
            <a:pPr algn="just"/>
            <a:r>
              <a:rPr lang="en-US" dirty="0" smtClean="0">
                <a:solidFill>
                  <a:srgbClr val="C00000"/>
                </a:solidFill>
              </a:rPr>
              <a:t>The court therefore started widening the ambit of the Fundamental </a:t>
            </a:r>
            <a:r>
              <a:rPr lang="en-US" dirty="0" err="1" smtClean="0">
                <a:solidFill>
                  <a:srgbClr val="C00000"/>
                </a:solidFill>
              </a:rPr>
              <a:t>Rights.It</a:t>
            </a:r>
            <a:r>
              <a:rPr lang="en-US" dirty="0" smtClean="0">
                <a:solidFill>
                  <a:srgbClr val="C00000"/>
                </a:solidFill>
              </a:rPr>
              <a:t> expanded the definition of State under Article 12.</a:t>
            </a:r>
          </a:p>
          <a:p>
            <a:pPr algn="just"/>
            <a:r>
              <a:rPr lang="en-US" dirty="0" smtClean="0"/>
              <a:t>In fact several new rights like Right to Fair and Speedy trial, Right to Education, Right to Livelihood, Right to Health, Right to Environment etc. were made part of Article 21.</a:t>
            </a:r>
          </a:p>
          <a:p>
            <a:pPr algn="just"/>
            <a:r>
              <a:rPr lang="en-US" dirty="0" smtClean="0">
                <a:solidFill>
                  <a:srgbClr val="00B0F0"/>
                </a:solidFill>
              </a:rPr>
              <a:t>Several Directive Principles were elevated to the status of Fundamental Rights.</a:t>
            </a:r>
          </a:p>
          <a:p>
            <a:pPr algn="just"/>
            <a:r>
              <a:rPr lang="en-US" dirty="0" smtClean="0"/>
              <a:t>Through interpretation of the Constitution, Supreme Court has virtually given to itself final say in the appointment of Judges. We would discuss it in some details.</a:t>
            </a:r>
            <a:endParaRPr lang="en-IN" dirty="0"/>
          </a:p>
        </p:txBody>
      </p:sp>
    </p:spTree>
    <p:extLst>
      <p:ext uri="{BB962C8B-B14F-4D97-AF65-F5344CB8AC3E}">
        <p14:creationId xmlns:p14="http://schemas.microsoft.com/office/powerpoint/2010/main" val="2088795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independence of Judiciary is important?</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Independence of Judiciary is the hallmark of modern, liberal and democratic State. </a:t>
            </a:r>
            <a:r>
              <a:rPr lang="en-US" dirty="0"/>
              <a:t>Independent Judiciary is required to maintain balance between the interests of individuals and society</a:t>
            </a:r>
            <a:r>
              <a:rPr lang="en-US" dirty="0" smtClean="0"/>
              <a:t>.</a:t>
            </a:r>
            <a:r>
              <a:rPr lang="en-US" dirty="0"/>
              <a:t> </a:t>
            </a:r>
            <a:r>
              <a:rPr lang="en-US" dirty="0">
                <a:solidFill>
                  <a:srgbClr val="7030A0"/>
                </a:solidFill>
              </a:rPr>
              <a:t>Montesquieu in his book Spirit of Laws  </a:t>
            </a:r>
            <a:r>
              <a:rPr lang="en-US" dirty="0" smtClean="0">
                <a:solidFill>
                  <a:srgbClr val="7030A0"/>
                </a:solidFill>
              </a:rPr>
              <a:t>had said  </a:t>
            </a:r>
            <a:r>
              <a:rPr lang="en-US" dirty="0">
                <a:solidFill>
                  <a:srgbClr val="7030A0"/>
                </a:solidFill>
              </a:rPr>
              <a:t>there is no liberty, if the power of judging be not separated from the legislative and the Executive powers.</a:t>
            </a:r>
            <a:endParaRPr lang="en-US" dirty="0" smtClean="0">
              <a:solidFill>
                <a:srgbClr val="7030A0"/>
              </a:solidFill>
            </a:endParaRPr>
          </a:p>
          <a:p>
            <a:r>
              <a:rPr lang="en-US" dirty="0">
                <a:solidFill>
                  <a:srgbClr val="FF0000"/>
                </a:solidFill>
              </a:rPr>
              <a:t>An Independent Judiciary is the sine qua non of a vibrant democratic system. </a:t>
            </a:r>
            <a:r>
              <a:rPr lang="en-US" dirty="0"/>
              <a:t>Only an impartial and Independent Judiciary can stand as a bulwark for the protection of the rights of the individuals and meet out even handed justice without fear or </a:t>
            </a:r>
            <a:r>
              <a:rPr lang="en-US" dirty="0" smtClean="0"/>
              <a:t>favor</a:t>
            </a:r>
            <a:r>
              <a:rPr lang="en-US" dirty="0"/>
              <a:t>. </a:t>
            </a:r>
            <a:endParaRPr lang="en-US" dirty="0" smtClean="0"/>
          </a:p>
          <a:p>
            <a:r>
              <a:rPr lang="en-US" dirty="0" smtClean="0"/>
              <a:t>In</a:t>
            </a:r>
            <a:r>
              <a:rPr lang="en-US" dirty="0"/>
              <a:t> S.P. Gupta </a:t>
            </a:r>
            <a:r>
              <a:rPr lang="en-US" dirty="0" smtClean="0"/>
              <a:t>v. </a:t>
            </a:r>
            <a:r>
              <a:rPr lang="en-US" dirty="0"/>
              <a:t>Union of </a:t>
            </a:r>
            <a:r>
              <a:rPr lang="en-US" dirty="0" smtClean="0"/>
              <a:t>India</a:t>
            </a:r>
            <a:r>
              <a:rPr lang="en-US" dirty="0"/>
              <a:t> </a:t>
            </a:r>
            <a:r>
              <a:rPr lang="en-US" dirty="0" smtClean="0"/>
              <a:t>(1982)  </a:t>
            </a:r>
            <a:r>
              <a:rPr lang="en-US" dirty="0"/>
              <a:t>Supreme Court </a:t>
            </a:r>
            <a:r>
              <a:rPr lang="en-US" dirty="0" smtClean="0"/>
              <a:t>held: </a:t>
            </a:r>
            <a:r>
              <a:rPr lang="en-US" dirty="0" smtClean="0">
                <a:solidFill>
                  <a:srgbClr val="00B050"/>
                </a:solidFill>
              </a:rPr>
              <a:t>Judges </a:t>
            </a:r>
            <a:r>
              <a:rPr lang="en-US" dirty="0">
                <a:solidFill>
                  <a:srgbClr val="00B050"/>
                </a:solidFill>
              </a:rPr>
              <a:t>should be of stern stuff and tough </a:t>
            </a:r>
            <a:r>
              <a:rPr lang="en-US" dirty="0" smtClean="0">
                <a:solidFill>
                  <a:srgbClr val="00B050"/>
                </a:solidFill>
              </a:rPr>
              <a:t>fiber, </a:t>
            </a:r>
            <a:r>
              <a:rPr lang="en-US" dirty="0">
                <a:solidFill>
                  <a:srgbClr val="00B050"/>
                </a:solidFill>
              </a:rPr>
              <a:t>unbending before power, economic or political, and they must uphold the core principle of the rule of law which says Be you ever so high, the law is above you. </a:t>
            </a:r>
            <a:endParaRPr lang="en-US" dirty="0" smtClean="0">
              <a:solidFill>
                <a:srgbClr val="00B050"/>
              </a:solidFill>
            </a:endParaRPr>
          </a:p>
          <a:p>
            <a:r>
              <a:rPr lang="en-US" dirty="0" smtClean="0"/>
              <a:t>This </a:t>
            </a:r>
            <a:r>
              <a:rPr lang="en-US" dirty="0"/>
              <a:t>is the principle of independence of the judiciary which is vital for the establishment of real participatory democracy, maintenance of the rule of law as a dynamic concept and delivery of social justice to the vulnerable sections of the community. </a:t>
            </a:r>
            <a:r>
              <a:rPr lang="en-US" dirty="0">
                <a:solidFill>
                  <a:srgbClr val="FF0000"/>
                </a:solidFill>
              </a:rPr>
              <a:t>It is this principle of independence of the judiciary which we m</a:t>
            </a:r>
            <a:r>
              <a:rPr lang="en-US" dirty="0" smtClean="0">
                <a:solidFill>
                  <a:srgbClr val="FF0000"/>
                </a:solidFill>
              </a:rPr>
              <a:t>ust </a:t>
            </a:r>
            <a:r>
              <a:rPr lang="en-US" dirty="0">
                <a:solidFill>
                  <a:srgbClr val="FF0000"/>
                </a:solidFill>
              </a:rPr>
              <a:t>keep in mind while interpreting the relevant provisions of the Constitution</a:t>
            </a:r>
            <a:r>
              <a:rPr lang="en-US" dirty="0" smtClean="0">
                <a:solidFill>
                  <a:srgbClr val="FF0000"/>
                </a:solidFill>
              </a:rPr>
              <a:t>.</a:t>
            </a:r>
          </a:p>
        </p:txBody>
      </p:sp>
    </p:spTree>
    <p:extLst>
      <p:ext uri="{BB962C8B-B14F-4D97-AF65-F5344CB8AC3E}">
        <p14:creationId xmlns:p14="http://schemas.microsoft.com/office/powerpoint/2010/main" val="1455611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independence of Judiciary has been ensured?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7030A0"/>
                </a:solidFill>
              </a:rPr>
              <a:t>The independence and impartiality of the judiciary are not the private rights of judges; they are the rights of citizens. </a:t>
            </a:r>
          </a:p>
          <a:p>
            <a:r>
              <a:rPr lang="en-US" dirty="0" smtClean="0"/>
              <a:t>Ultimately, judicial legitimacy (and power) rests on </a:t>
            </a:r>
            <a:r>
              <a:rPr lang="en-US" dirty="0" smtClean="0">
                <a:solidFill>
                  <a:srgbClr val="7030A0"/>
                </a:solidFill>
              </a:rPr>
              <a:t>public confidence in the courts</a:t>
            </a:r>
            <a:r>
              <a:rPr lang="en-US" dirty="0" smtClean="0"/>
              <a:t>, in the judges themselves, and in their decisions. </a:t>
            </a:r>
          </a:p>
          <a:p>
            <a:r>
              <a:rPr lang="en-US" dirty="0" smtClean="0"/>
              <a:t>Independence of the judiciary is the most cherished goal of any legal system, and </a:t>
            </a:r>
            <a:r>
              <a:rPr lang="en-US" dirty="0" smtClean="0">
                <a:solidFill>
                  <a:srgbClr val="FF0000"/>
                </a:solidFill>
              </a:rPr>
              <a:t>the process of appointment of judges is rightly seen as a crucial mechanism to achieve this goal.</a:t>
            </a:r>
          </a:p>
          <a:p>
            <a:r>
              <a:rPr lang="en-US" dirty="0" smtClean="0">
                <a:solidFill>
                  <a:srgbClr val="FF0000"/>
                </a:solidFill>
              </a:rPr>
              <a:t> </a:t>
            </a:r>
            <a:r>
              <a:rPr lang="en-US" dirty="0" smtClean="0"/>
              <a:t>Judges’ salaries cannot be varied or reduced except during financial emergency.</a:t>
            </a:r>
          </a:p>
          <a:p>
            <a:r>
              <a:rPr lang="en-US" dirty="0" smtClean="0">
                <a:solidFill>
                  <a:srgbClr val="00B050"/>
                </a:solidFill>
              </a:rPr>
              <a:t>Security of their tenure has been guaranteed and  their impeachment process has been made </a:t>
            </a:r>
            <a:r>
              <a:rPr lang="en-US" dirty="0" smtClean="0">
                <a:solidFill>
                  <a:srgbClr val="00B050"/>
                </a:solidFill>
              </a:rPr>
              <a:t>difficult. </a:t>
            </a:r>
            <a:r>
              <a:rPr lang="en-US" dirty="0" smtClean="0">
                <a:solidFill>
                  <a:srgbClr val="00B050"/>
                </a:solidFill>
              </a:rPr>
              <a:t>They can be impeached only on the grounds of proved misbehavior or incapacity.</a:t>
            </a:r>
          </a:p>
          <a:p>
            <a:pPr marL="0" indent="0">
              <a:buNone/>
            </a:pPr>
            <a:endParaRPr lang="en-IN" dirty="0"/>
          </a:p>
        </p:txBody>
      </p:sp>
    </p:spTree>
    <p:extLst>
      <p:ext uri="{BB962C8B-B14F-4D97-AF65-F5344CB8AC3E}">
        <p14:creationId xmlns:p14="http://schemas.microsoft.com/office/powerpoint/2010/main" val="3368654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1807</Words>
  <Application>Microsoft Office PowerPoint</Application>
  <PresentationFormat>On-screen Show (4:3)</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Indian Judiciary</vt:lpstr>
      <vt:lpstr>Why Judiciary is important?</vt:lpstr>
      <vt:lpstr>What is Judicial Review?</vt:lpstr>
      <vt:lpstr>Is Judicial Review Anti democratic?</vt:lpstr>
      <vt:lpstr>What is Judicial Activism?</vt:lpstr>
      <vt:lpstr> How Judicial Activism Has worked? </vt:lpstr>
      <vt:lpstr>How Judicial Activism was used by the Courts?</vt:lpstr>
      <vt:lpstr>Why independence of Judiciary is important?</vt:lpstr>
      <vt:lpstr>How independence of Judiciary has been ensured?</vt:lpstr>
      <vt:lpstr>How Supreme Court Judges are appointed?</vt:lpstr>
      <vt:lpstr>How Collegium system came into being?</vt:lpstr>
      <vt:lpstr>How Collegium system has worked?</vt:lpstr>
      <vt:lpstr>What did we learn today?</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NALSAR</dc:creator>
  <cp:lastModifiedBy>NALSAR</cp:lastModifiedBy>
  <cp:revision>24</cp:revision>
  <dcterms:created xsi:type="dcterms:W3CDTF">2021-04-12T00:34:59Z</dcterms:created>
  <dcterms:modified xsi:type="dcterms:W3CDTF">2021-10-24T16:02:07Z</dcterms:modified>
</cp:coreProperties>
</file>