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2074" y="-4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577F5AC-01CB-4B29-A570-D9CE689EE43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139151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77F5AC-01CB-4B29-A570-D9CE689EE43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2779308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77F5AC-01CB-4B29-A570-D9CE689EE43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281878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77F5AC-01CB-4B29-A570-D9CE689EE43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381267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7F5AC-01CB-4B29-A570-D9CE689EE437}" type="datetimeFigureOut">
              <a:rPr lang="en-IN" smtClean="0"/>
              <a:t>24-10-2021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232334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577F5AC-01CB-4B29-A570-D9CE689EE437}"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324163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577F5AC-01CB-4B29-A570-D9CE689EE437}" type="datetimeFigureOut">
              <a:rPr lang="en-IN" smtClean="0"/>
              <a:t>24-10-2021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1984026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577F5AC-01CB-4B29-A570-D9CE689EE437}" type="datetimeFigureOut">
              <a:rPr lang="en-IN" smtClean="0"/>
              <a:t>24-10-2021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43698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7F5AC-01CB-4B29-A570-D9CE689EE437}" type="datetimeFigureOut">
              <a:rPr lang="en-IN" smtClean="0"/>
              <a:t>24-10-2021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298942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7F5AC-01CB-4B29-A570-D9CE689EE437}"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315892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7F5AC-01CB-4B29-A570-D9CE689EE437}" type="datetimeFigureOut">
              <a:rPr lang="en-IN" smtClean="0"/>
              <a:t>24-10-2021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E19808-8135-4BEC-AD71-5671DC3FF2F0}" type="slidenum">
              <a:rPr lang="en-IN" smtClean="0"/>
              <a:t>‹#›</a:t>
            </a:fld>
            <a:endParaRPr lang="en-IN"/>
          </a:p>
        </p:txBody>
      </p:sp>
    </p:spTree>
    <p:extLst>
      <p:ext uri="{BB962C8B-B14F-4D97-AF65-F5344CB8AC3E}">
        <p14:creationId xmlns:p14="http://schemas.microsoft.com/office/powerpoint/2010/main" val="209318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7F5AC-01CB-4B29-A570-D9CE689EE437}" type="datetimeFigureOut">
              <a:rPr lang="en-IN" smtClean="0"/>
              <a:t>24-10-2021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19808-8135-4BEC-AD71-5671DC3FF2F0}" type="slidenum">
              <a:rPr lang="en-IN" smtClean="0"/>
              <a:t>‹#›</a:t>
            </a:fld>
            <a:endParaRPr lang="en-IN"/>
          </a:p>
        </p:txBody>
      </p:sp>
    </p:spTree>
    <p:extLst>
      <p:ext uri="{BB962C8B-B14F-4D97-AF65-F5344CB8AC3E}">
        <p14:creationId xmlns:p14="http://schemas.microsoft.com/office/powerpoint/2010/main" val="3551150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Constitutional Amendments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42894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Supreme </a:t>
            </a:r>
            <a:r>
              <a:rPr lang="en-US" sz="3200" smtClean="0"/>
              <a:t>Court Restricted </a:t>
            </a:r>
            <a:r>
              <a:rPr lang="en-US" sz="3200" dirty="0" smtClean="0"/>
              <a:t>Parliament Power to amend the Constitution? </a:t>
            </a:r>
            <a:endParaRPr lang="en-IN" sz="3200" dirty="0"/>
          </a:p>
        </p:txBody>
      </p:sp>
      <p:sp>
        <p:nvSpPr>
          <p:cNvPr id="3" name="Content Placeholder 2"/>
          <p:cNvSpPr>
            <a:spLocks noGrp="1"/>
          </p:cNvSpPr>
          <p:nvPr>
            <p:ph idx="1"/>
          </p:nvPr>
        </p:nvSpPr>
        <p:spPr/>
        <p:txBody>
          <a:bodyPr>
            <a:normAutofit fontScale="92500"/>
          </a:bodyPr>
          <a:lstStyle/>
          <a:p>
            <a:r>
              <a:rPr lang="en-US" dirty="0" smtClean="0">
                <a:solidFill>
                  <a:srgbClr val="00B050"/>
                </a:solidFill>
              </a:rPr>
              <a:t>In </a:t>
            </a:r>
            <a:r>
              <a:rPr lang="en-US" dirty="0" err="1" smtClean="0">
                <a:solidFill>
                  <a:srgbClr val="00B050"/>
                </a:solidFill>
              </a:rPr>
              <a:t>Golakhnath</a:t>
            </a:r>
            <a:r>
              <a:rPr lang="en-US" dirty="0" smtClean="0">
                <a:solidFill>
                  <a:srgbClr val="00B050"/>
                </a:solidFill>
              </a:rPr>
              <a:t> </a:t>
            </a:r>
            <a:r>
              <a:rPr lang="en-US" dirty="0" smtClean="0">
                <a:solidFill>
                  <a:srgbClr val="00B050"/>
                </a:solidFill>
              </a:rPr>
              <a:t>v. State of </a:t>
            </a:r>
            <a:r>
              <a:rPr lang="en-US" dirty="0" smtClean="0">
                <a:solidFill>
                  <a:srgbClr val="00B050"/>
                </a:solidFill>
              </a:rPr>
              <a:t>Punjab (</a:t>
            </a:r>
            <a:r>
              <a:rPr lang="en-US" dirty="0" smtClean="0">
                <a:solidFill>
                  <a:srgbClr val="00B050"/>
                </a:solidFill>
              </a:rPr>
              <a:t>1967) </a:t>
            </a:r>
            <a:r>
              <a:rPr lang="en-US" dirty="0" smtClean="0"/>
              <a:t>the Supreme </a:t>
            </a:r>
            <a:r>
              <a:rPr lang="en-US" dirty="0" smtClean="0"/>
              <a:t>Court tried to apply the breaks on the Parliament’s powers to amend the Constitution.</a:t>
            </a:r>
          </a:p>
          <a:p>
            <a:r>
              <a:rPr lang="en-US" dirty="0" smtClean="0"/>
              <a:t>In a sharply divided verdict, </a:t>
            </a:r>
            <a:r>
              <a:rPr lang="en-US" dirty="0" smtClean="0">
                <a:solidFill>
                  <a:srgbClr val="7030A0"/>
                </a:solidFill>
              </a:rPr>
              <a:t>Supreme court by a majority of six to five overruled earlier decisions of </a:t>
            </a:r>
            <a:r>
              <a:rPr lang="en-US" dirty="0" err="1" smtClean="0">
                <a:solidFill>
                  <a:srgbClr val="7030A0"/>
                </a:solidFill>
              </a:rPr>
              <a:t>Shankari</a:t>
            </a:r>
            <a:r>
              <a:rPr lang="en-US" dirty="0" smtClean="0">
                <a:solidFill>
                  <a:srgbClr val="7030A0"/>
                </a:solidFill>
              </a:rPr>
              <a:t> Prasad and </a:t>
            </a:r>
            <a:r>
              <a:rPr lang="en-US" dirty="0" err="1" smtClean="0">
                <a:solidFill>
                  <a:srgbClr val="7030A0"/>
                </a:solidFill>
              </a:rPr>
              <a:t>Sajjan</a:t>
            </a:r>
            <a:r>
              <a:rPr lang="en-US" dirty="0" smtClean="0">
                <a:solidFill>
                  <a:srgbClr val="7030A0"/>
                </a:solidFill>
              </a:rPr>
              <a:t> Singh </a:t>
            </a:r>
            <a:r>
              <a:rPr lang="en-US" dirty="0" smtClean="0">
                <a:solidFill>
                  <a:srgbClr val="7030A0"/>
                </a:solidFill>
              </a:rPr>
              <a:t>and </a:t>
            </a:r>
            <a:r>
              <a:rPr lang="en-US" dirty="0" smtClean="0">
                <a:solidFill>
                  <a:srgbClr val="7030A0"/>
                </a:solidFill>
              </a:rPr>
              <a:t>took Fundamental Rights outside the purview of amending powers of the Parliament.</a:t>
            </a:r>
            <a:endParaRPr lang="en-IN" dirty="0">
              <a:solidFill>
                <a:srgbClr val="7030A0"/>
              </a:solidFill>
            </a:endParaRPr>
          </a:p>
        </p:txBody>
      </p:sp>
    </p:spTree>
    <p:extLst>
      <p:ext uri="{BB962C8B-B14F-4D97-AF65-F5344CB8AC3E}">
        <p14:creationId xmlns:p14="http://schemas.microsoft.com/office/powerpoint/2010/main" val="845518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Supreme Court denied Parliament Power to amend the Constitution? </a:t>
            </a:r>
            <a:endParaRPr lang="en-IN" sz="3200" dirty="0"/>
          </a:p>
        </p:txBody>
      </p:sp>
      <p:sp>
        <p:nvSpPr>
          <p:cNvPr id="3" name="Content Placeholder 2"/>
          <p:cNvSpPr>
            <a:spLocks noGrp="1"/>
          </p:cNvSpPr>
          <p:nvPr>
            <p:ph idx="1"/>
          </p:nvPr>
        </p:nvSpPr>
        <p:spPr/>
        <p:txBody>
          <a:bodyPr>
            <a:normAutofit fontScale="55000" lnSpcReduction="20000"/>
          </a:bodyPr>
          <a:lstStyle/>
          <a:p>
            <a:r>
              <a:rPr lang="en-US" dirty="0" smtClean="0"/>
              <a:t>The court held that Fundamental Rights are basically the implied limitations on the </a:t>
            </a:r>
            <a:r>
              <a:rPr lang="en-US" dirty="0"/>
              <a:t>P</a:t>
            </a:r>
            <a:r>
              <a:rPr lang="en-US" dirty="0" smtClean="0"/>
              <a:t>arliament’s power to amend the Constitution. </a:t>
            </a:r>
            <a:r>
              <a:rPr lang="en-US" dirty="0" smtClean="0">
                <a:solidFill>
                  <a:srgbClr val="00B050"/>
                </a:solidFill>
              </a:rPr>
              <a:t>The power to amend Fundamental Rights has not been specifically been given to the Parliament.</a:t>
            </a:r>
          </a:p>
          <a:p>
            <a:r>
              <a:rPr lang="en-US" dirty="0" smtClean="0">
                <a:solidFill>
                  <a:srgbClr val="FF0000"/>
                </a:solidFill>
              </a:rPr>
              <a:t>The Apex </a:t>
            </a:r>
            <a:r>
              <a:rPr lang="en-US" dirty="0">
                <a:solidFill>
                  <a:srgbClr val="FF0000"/>
                </a:solidFill>
              </a:rPr>
              <a:t>C</a:t>
            </a:r>
            <a:r>
              <a:rPr lang="en-US" dirty="0" smtClean="0">
                <a:solidFill>
                  <a:srgbClr val="FF0000"/>
                </a:solidFill>
              </a:rPr>
              <a:t>ourt held that Article 368 does not confer on Parliament power to amend the Constitution but merely provides the procedure of the Amendment.</a:t>
            </a:r>
          </a:p>
          <a:p>
            <a:r>
              <a:rPr lang="en-US" dirty="0" smtClean="0"/>
              <a:t>The power to amend the constitution is found in the plenary legislative powers of Parliament as is clear from the Articles 245, 246 and 248 and Entry 97 of list I of the Seventh Schedule. </a:t>
            </a:r>
            <a:r>
              <a:rPr lang="en-US" dirty="0" smtClean="0">
                <a:solidFill>
                  <a:srgbClr val="7030A0"/>
                </a:solidFill>
              </a:rPr>
              <a:t>The Residuary Power of the Parliament was held to include the power of the Parliament to amend the Constitution.</a:t>
            </a:r>
          </a:p>
          <a:p>
            <a:r>
              <a:rPr lang="en-US" dirty="0" smtClean="0"/>
              <a:t>The court held that term ‘law’ in Article 13 includes an Amendment and therefore Fundamental Rights are beyond the power of amendment.</a:t>
            </a:r>
          </a:p>
          <a:p>
            <a:r>
              <a:rPr lang="en-US" dirty="0" smtClean="0">
                <a:solidFill>
                  <a:srgbClr val="C00000"/>
                </a:solidFill>
              </a:rPr>
              <a:t>If Fundamental Rights are to amended, a Constituent Assembly is to be convened.</a:t>
            </a:r>
          </a:p>
          <a:p>
            <a:r>
              <a:rPr lang="en-US" dirty="0" smtClean="0"/>
              <a:t>The 11 judge </a:t>
            </a:r>
            <a:r>
              <a:rPr lang="en-US" dirty="0" smtClean="0"/>
              <a:t>bench made</a:t>
            </a:r>
            <a:r>
              <a:rPr lang="en-US" dirty="0" smtClean="0"/>
              <a:t>, however, made this historic decision prospective through the doctrine of </a:t>
            </a:r>
            <a:r>
              <a:rPr lang="en-US" dirty="0" smtClean="0">
                <a:solidFill>
                  <a:srgbClr val="00B050"/>
                </a:solidFill>
              </a:rPr>
              <a:t>Prospective Overruling and  therefore earlier amendments were not invalidated.</a:t>
            </a:r>
            <a:endParaRPr lang="en-IN" dirty="0">
              <a:solidFill>
                <a:srgbClr val="00B050"/>
              </a:solidFill>
            </a:endParaRPr>
          </a:p>
        </p:txBody>
      </p:sp>
    </p:spTree>
    <p:extLst>
      <p:ext uri="{BB962C8B-B14F-4D97-AF65-F5344CB8AC3E}">
        <p14:creationId xmlns:p14="http://schemas.microsoft.com/office/powerpoint/2010/main" val="3544496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Did Parliament respond to </a:t>
            </a:r>
            <a:r>
              <a:rPr lang="en-US" dirty="0" err="1"/>
              <a:t>G</a:t>
            </a:r>
            <a:r>
              <a:rPr lang="en-US" dirty="0" err="1" smtClean="0"/>
              <a:t>olakhnath</a:t>
            </a:r>
            <a:r>
              <a:rPr lang="en-US" dirty="0" smtClean="0"/>
              <a:t>?</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 To nullify this judgment, Parliament passed the </a:t>
            </a:r>
            <a:r>
              <a:rPr lang="en-US" dirty="0" smtClean="0">
                <a:solidFill>
                  <a:srgbClr val="FF0000"/>
                </a:solidFill>
              </a:rPr>
              <a:t>24</a:t>
            </a:r>
            <a:r>
              <a:rPr lang="en-US" baseline="30000" dirty="0" smtClean="0">
                <a:solidFill>
                  <a:srgbClr val="FF0000"/>
                </a:solidFill>
              </a:rPr>
              <a:t>th</a:t>
            </a:r>
            <a:r>
              <a:rPr lang="en-US" dirty="0" smtClean="0">
                <a:solidFill>
                  <a:srgbClr val="FF0000"/>
                </a:solidFill>
              </a:rPr>
              <a:t> Amendment in 1971 which made some vital and crucial changes in Article 368.</a:t>
            </a:r>
          </a:p>
          <a:p>
            <a:r>
              <a:rPr lang="en-US" dirty="0" smtClean="0">
                <a:solidFill>
                  <a:srgbClr val="7030A0"/>
                </a:solidFill>
              </a:rPr>
              <a:t>It added clause 4 to article 368 which now </a:t>
            </a:r>
            <a:r>
              <a:rPr lang="en-US" dirty="0" err="1" smtClean="0">
                <a:solidFill>
                  <a:srgbClr val="7030A0"/>
                </a:solidFill>
              </a:rPr>
              <a:t>proived</a:t>
            </a:r>
            <a:r>
              <a:rPr lang="en-US" dirty="0" smtClean="0">
                <a:solidFill>
                  <a:srgbClr val="7030A0"/>
                </a:solidFill>
              </a:rPr>
              <a:t> that nothing in Article 13 shall apply to a Constitutional Amendment.</a:t>
            </a:r>
          </a:p>
          <a:p>
            <a:r>
              <a:rPr lang="en-US" dirty="0" smtClean="0"/>
              <a:t>The marginal note of Article 368 now provided “power of Parliament to amend the Constitution and the procedure thereof’.</a:t>
            </a:r>
          </a:p>
          <a:p>
            <a:r>
              <a:rPr lang="en-US" dirty="0" smtClean="0">
                <a:solidFill>
                  <a:srgbClr val="7030A0"/>
                </a:solidFill>
              </a:rPr>
              <a:t>The opening Paragraph of article 368 was now numbered as clause(1) and it  provided  that </a:t>
            </a:r>
            <a:r>
              <a:rPr lang="en-US" dirty="0" smtClean="0">
                <a:solidFill>
                  <a:srgbClr val="C00000"/>
                </a:solidFill>
              </a:rPr>
              <a:t>Parliament may in exercise of its constituent power amend by way of addition, variation or repeal any provision of this Constitution in accordance with the procedure laid down in this article.</a:t>
            </a:r>
          </a:p>
          <a:p>
            <a:r>
              <a:rPr lang="en-US" dirty="0">
                <a:solidFill>
                  <a:srgbClr val="C00000"/>
                </a:solidFill>
              </a:rPr>
              <a:t> </a:t>
            </a:r>
            <a:r>
              <a:rPr lang="en-US" dirty="0" smtClean="0"/>
              <a:t>Thus ‘constituent power’ and ‘legislative power’ were distinguished.</a:t>
            </a:r>
          </a:p>
          <a:p>
            <a:r>
              <a:rPr lang="en-US" dirty="0" smtClean="0"/>
              <a:t> </a:t>
            </a:r>
            <a:r>
              <a:rPr lang="en-US" dirty="0" smtClean="0">
                <a:solidFill>
                  <a:srgbClr val="FF0000"/>
                </a:solidFill>
              </a:rPr>
              <a:t>President was denied power to refuse assent to a Constitutional </a:t>
            </a:r>
            <a:r>
              <a:rPr lang="en-US" dirty="0">
                <a:solidFill>
                  <a:srgbClr val="FF0000"/>
                </a:solidFill>
              </a:rPr>
              <a:t>A</a:t>
            </a:r>
            <a:r>
              <a:rPr lang="en-US" dirty="0" smtClean="0">
                <a:solidFill>
                  <a:srgbClr val="FF0000"/>
                </a:solidFill>
              </a:rPr>
              <a:t>mendment.</a:t>
            </a:r>
            <a:r>
              <a:rPr lang="en-US" dirty="0" smtClean="0">
                <a:solidFill>
                  <a:srgbClr val="C00000"/>
                </a:solidFill>
              </a:rPr>
              <a:t> </a:t>
            </a:r>
            <a:endParaRPr lang="en-IN" dirty="0">
              <a:solidFill>
                <a:srgbClr val="FF0000"/>
              </a:solidFill>
            </a:endParaRPr>
          </a:p>
        </p:txBody>
      </p:sp>
    </p:spTree>
    <p:extLst>
      <p:ext uri="{BB962C8B-B14F-4D97-AF65-F5344CB8AC3E}">
        <p14:creationId xmlns:p14="http://schemas.microsoft.com/office/powerpoint/2010/main" val="2946782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How Did Supreme Court Respond to Parliament’s assertion of amending powers?</a:t>
            </a:r>
            <a:endParaRPr lang="en-IN" sz="3200" dirty="0"/>
          </a:p>
        </p:txBody>
      </p:sp>
      <p:sp>
        <p:nvSpPr>
          <p:cNvPr id="3" name="Content Placeholder 2"/>
          <p:cNvSpPr>
            <a:spLocks noGrp="1"/>
          </p:cNvSpPr>
          <p:nvPr>
            <p:ph idx="1"/>
          </p:nvPr>
        </p:nvSpPr>
        <p:spPr/>
        <p:txBody>
          <a:bodyPr>
            <a:normAutofit fontScale="77500" lnSpcReduction="20000"/>
          </a:bodyPr>
          <a:lstStyle/>
          <a:p>
            <a:r>
              <a:rPr lang="en-US" dirty="0" smtClean="0"/>
              <a:t> Thus we had two extreme views </a:t>
            </a:r>
            <a:r>
              <a:rPr lang="en-US" dirty="0" err="1" smtClean="0"/>
              <a:t>ie</a:t>
            </a:r>
            <a:r>
              <a:rPr lang="en-US" dirty="0" smtClean="0"/>
              <a:t> </a:t>
            </a:r>
            <a:r>
              <a:rPr lang="en-US" dirty="0" smtClean="0">
                <a:solidFill>
                  <a:srgbClr val="00B050"/>
                </a:solidFill>
              </a:rPr>
              <a:t>one was that Parliament can amend any provision of the Constitution and other that Parliament cannot amend the Fundamental Rights.</a:t>
            </a:r>
          </a:p>
          <a:p>
            <a:r>
              <a:rPr lang="en-US" dirty="0" smtClean="0"/>
              <a:t>Since 24</a:t>
            </a:r>
            <a:r>
              <a:rPr lang="en-US" baseline="30000" dirty="0" smtClean="0"/>
              <a:t>th</a:t>
            </a:r>
            <a:r>
              <a:rPr lang="en-US" dirty="0" smtClean="0"/>
              <a:t>, 25</a:t>
            </a:r>
            <a:r>
              <a:rPr lang="en-US" baseline="30000" dirty="0" smtClean="0"/>
              <a:t>th</a:t>
            </a:r>
            <a:r>
              <a:rPr lang="en-US" dirty="0" smtClean="0"/>
              <a:t>, 29</a:t>
            </a:r>
            <a:r>
              <a:rPr lang="en-US" baseline="30000" dirty="0" smtClean="0"/>
              <a:t>th</a:t>
            </a:r>
            <a:r>
              <a:rPr lang="en-US" dirty="0" smtClean="0"/>
              <a:t> Amendments too abridged  </a:t>
            </a:r>
            <a:r>
              <a:rPr lang="en-US" dirty="0"/>
              <a:t>F</a:t>
            </a:r>
            <a:r>
              <a:rPr lang="en-US" dirty="0" smtClean="0"/>
              <a:t>undamental Rights, </a:t>
            </a:r>
            <a:r>
              <a:rPr lang="en-US" dirty="0" smtClean="0">
                <a:solidFill>
                  <a:srgbClr val="FF0000"/>
                </a:solidFill>
              </a:rPr>
              <a:t>Supreme Court was again moved in </a:t>
            </a:r>
            <a:r>
              <a:rPr lang="en-US" dirty="0" err="1" smtClean="0">
                <a:solidFill>
                  <a:srgbClr val="FF0000"/>
                </a:solidFill>
              </a:rPr>
              <a:t>Keshvanand</a:t>
            </a:r>
            <a:r>
              <a:rPr lang="en-US" dirty="0" smtClean="0">
                <a:solidFill>
                  <a:srgbClr val="FF0000"/>
                </a:solidFill>
              </a:rPr>
              <a:t> </a:t>
            </a:r>
            <a:r>
              <a:rPr lang="en-US" dirty="0" err="1" smtClean="0">
                <a:solidFill>
                  <a:srgbClr val="FF0000"/>
                </a:solidFill>
              </a:rPr>
              <a:t>Bharti</a:t>
            </a:r>
            <a:r>
              <a:rPr lang="en-US" dirty="0" smtClean="0">
                <a:solidFill>
                  <a:srgbClr val="FF0000"/>
                </a:solidFill>
              </a:rPr>
              <a:t> v. State of Kerala(1973).</a:t>
            </a:r>
          </a:p>
          <a:p>
            <a:r>
              <a:rPr lang="en-US" dirty="0">
                <a:solidFill>
                  <a:srgbClr val="FF0000"/>
                </a:solidFill>
              </a:rPr>
              <a:t> </a:t>
            </a:r>
            <a:r>
              <a:rPr lang="en-US" dirty="0" smtClean="0">
                <a:solidFill>
                  <a:srgbClr val="FF0000"/>
                </a:solidFill>
              </a:rPr>
              <a:t>13 judges bench that was the  largest bench of Supreme </a:t>
            </a:r>
            <a:r>
              <a:rPr lang="en-US" dirty="0">
                <a:solidFill>
                  <a:srgbClr val="FF0000"/>
                </a:solidFill>
              </a:rPr>
              <a:t>C</a:t>
            </a:r>
            <a:r>
              <a:rPr lang="en-US" dirty="0" smtClean="0">
                <a:solidFill>
                  <a:srgbClr val="FF0000"/>
                </a:solidFill>
              </a:rPr>
              <a:t>ourt’s history  held marathon hearing.</a:t>
            </a:r>
          </a:p>
          <a:p>
            <a:r>
              <a:rPr lang="en-US" dirty="0" smtClean="0"/>
              <a:t>The court upheld the validity of 24</a:t>
            </a:r>
            <a:r>
              <a:rPr lang="en-US" baseline="30000" dirty="0" smtClean="0"/>
              <a:t>th</a:t>
            </a:r>
            <a:r>
              <a:rPr lang="en-US" dirty="0" smtClean="0"/>
              <a:t> Amendment and accepted the position that Parliament can amend any provision of the Constitution including Fundamental Rights.</a:t>
            </a:r>
          </a:p>
          <a:p>
            <a:endParaRPr lang="en-IN" dirty="0">
              <a:solidFill>
                <a:srgbClr val="FF0000"/>
              </a:solidFill>
            </a:endParaRPr>
          </a:p>
        </p:txBody>
      </p:sp>
    </p:spTree>
    <p:extLst>
      <p:ext uri="{BB962C8B-B14F-4D97-AF65-F5344CB8AC3E}">
        <p14:creationId xmlns:p14="http://schemas.microsoft.com/office/powerpoint/2010/main" val="1525376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Basic Structure </a:t>
            </a:r>
            <a:r>
              <a:rPr lang="en-US" dirty="0" smtClean="0"/>
              <a:t>doctrine</a:t>
            </a:r>
            <a:r>
              <a:rPr lang="en-US" dirty="0" smtClean="0"/>
              <a:t>?</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solidFill>
                  <a:srgbClr val="FF0000"/>
                </a:solidFill>
              </a:rPr>
              <a:t>But 7 out of 13 judges held that this power to amend the Constitution is not absolute and Parliament does not have the power to alter the basic Structure of the Constitution.</a:t>
            </a:r>
          </a:p>
          <a:p>
            <a:r>
              <a:rPr lang="en-US" dirty="0">
                <a:solidFill>
                  <a:srgbClr val="FF0000"/>
                </a:solidFill>
              </a:rPr>
              <a:t> </a:t>
            </a:r>
            <a:r>
              <a:rPr lang="en-US" dirty="0" smtClean="0">
                <a:solidFill>
                  <a:srgbClr val="7030A0"/>
                </a:solidFill>
              </a:rPr>
              <a:t>Six Judges excluding Justice </a:t>
            </a:r>
            <a:r>
              <a:rPr lang="en-US" dirty="0" err="1" smtClean="0">
                <a:solidFill>
                  <a:srgbClr val="7030A0"/>
                </a:solidFill>
              </a:rPr>
              <a:t>H.R.Khanna</a:t>
            </a:r>
            <a:r>
              <a:rPr lang="en-US" dirty="0" smtClean="0">
                <a:solidFill>
                  <a:srgbClr val="7030A0"/>
                </a:solidFill>
              </a:rPr>
              <a:t> held Fundamental Rights as part of Basic Structure and therefore cannot be amended.</a:t>
            </a:r>
          </a:p>
          <a:p>
            <a:r>
              <a:rPr lang="en-US" dirty="0">
                <a:solidFill>
                  <a:srgbClr val="7030A0"/>
                </a:solidFill>
              </a:rPr>
              <a:t> </a:t>
            </a:r>
            <a:r>
              <a:rPr lang="en-US" dirty="0" smtClean="0">
                <a:solidFill>
                  <a:srgbClr val="7030A0"/>
                </a:solidFill>
              </a:rPr>
              <a:t> </a:t>
            </a:r>
            <a:r>
              <a:rPr lang="en-US" dirty="0" smtClean="0">
                <a:solidFill>
                  <a:srgbClr val="C00000"/>
                </a:solidFill>
              </a:rPr>
              <a:t>The court did not give any definition of the Basic structure but Chief Justice </a:t>
            </a:r>
            <a:r>
              <a:rPr lang="en-US" dirty="0" err="1" smtClean="0">
                <a:solidFill>
                  <a:srgbClr val="C00000"/>
                </a:solidFill>
              </a:rPr>
              <a:t>Sikri</a:t>
            </a:r>
            <a:r>
              <a:rPr lang="en-US" dirty="0" smtClean="0">
                <a:solidFill>
                  <a:srgbClr val="C00000"/>
                </a:solidFill>
              </a:rPr>
              <a:t> by way of illustration said following  are included within Basic Structure: </a:t>
            </a:r>
          </a:p>
          <a:p>
            <a:r>
              <a:rPr lang="en-US" dirty="0" smtClean="0">
                <a:solidFill>
                  <a:srgbClr val="00B050"/>
                </a:solidFill>
              </a:rPr>
              <a:t>Supremacy of the Constitution</a:t>
            </a:r>
          </a:p>
          <a:p>
            <a:r>
              <a:rPr lang="en-US" dirty="0" smtClean="0">
                <a:solidFill>
                  <a:srgbClr val="00B050"/>
                </a:solidFill>
              </a:rPr>
              <a:t>Republican &amp; democratic Form of Government</a:t>
            </a:r>
          </a:p>
          <a:p>
            <a:r>
              <a:rPr lang="en-US" dirty="0" smtClean="0">
                <a:solidFill>
                  <a:srgbClr val="00B050"/>
                </a:solidFill>
              </a:rPr>
              <a:t>Secular Character of the constitution</a:t>
            </a:r>
          </a:p>
          <a:p>
            <a:r>
              <a:rPr lang="en-US" dirty="0" smtClean="0">
                <a:solidFill>
                  <a:srgbClr val="00B050"/>
                </a:solidFill>
              </a:rPr>
              <a:t>Separation of Powers</a:t>
            </a:r>
          </a:p>
          <a:p>
            <a:r>
              <a:rPr lang="en-US" dirty="0" smtClean="0">
                <a:solidFill>
                  <a:srgbClr val="00B050"/>
                </a:solidFill>
              </a:rPr>
              <a:t>Federal Character of the constitution</a:t>
            </a:r>
          </a:p>
          <a:p>
            <a:r>
              <a:rPr lang="en-US" dirty="0" smtClean="0"/>
              <a:t>In Indira Nehru </a:t>
            </a:r>
            <a:r>
              <a:rPr lang="en-US" dirty="0"/>
              <a:t>G</a:t>
            </a:r>
            <a:r>
              <a:rPr lang="en-US" dirty="0" smtClean="0"/>
              <a:t>andhi v</a:t>
            </a:r>
            <a:r>
              <a:rPr lang="en-US" dirty="0" smtClean="0"/>
              <a:t>. Raj </a:t>
            </a:r>
            <a:r>
              <a:rPr lang="en-US" dirty="0" err="1" smtClean="0"/>
              <a:t>Narain</a:t>
            </a:r>
            <a:r>
              <a:rPr lang="en-US" dirty="0" smtClean="0"/>
              <a:t> (</a:t>
            </a:r>
            <a:r>
              <a:rPr lang="en-US" dirty="0" smtClean="0"/>
              <a:t>1975), Judicial Review was held as part of Basic Structure</a:t>
            </a:r>
            <a:endParaRPr lang="en-IN" dirty="0"/>
          </a:p>
        </p:txBody>
      </p:sp>
    </p:spTree>
    <p:extLst>
      <p:ext uri="{BB962C8B-B14F-4D97-AF65-F5344CB8AC3E}">
        <p14:creationId xmlns:p14="http://schemas.microsoft.com/office/powerpoint/2010/main" val="2126539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Basic Structure  doctrine has been used?</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In I.R. Coelho v. State of Tamil Nadu(2007), Supreme court held that all amendments made after </a:t>
            </a:r>
            <a:r>
              <a:rPr lang="en-US" dirty="0" err="1" smtClean="0">
                <a:solidFill>
                  <a:srgbClr val="FF0000"/>
                </a:solidFill>
              </a:rPr>
              <a:t>Keshavanand</a:t>
            </a:r>
            <a:r>
              <a:rPr lang="en-US" dirty="0" smtClean="0">
                <a:solidFill>
                  <a:srgbClr val="FF0000"/>
                </a:solidFill>
              </a:rPr>
              <a:t> </a:t>
            </a:r>
            <a:r>
              <a:rPr lang="en-US" dirty="0" err="1" smtClean="0">
                <a:solidFill>
                  <a:srgbClr val="FF0000"/>
                </a:solidFill>
              </a:rPr>
              <a:t>Bhari</a:t>
            </a:r>
            <a:r>
              <a:rPr lang="en-US" dirty="0" smtClean="0">
                <a:solidFill>
                  <a:srgbClr val="FF0000"/>
                </a:solidFill>
              </a:rPr>
              <a:t> Judgment </a:t>
            </a:r>
            <a:r>
              <a:rPr lang="en-US" dirty="0" err="1" smtClean="0">
                <a:solidFill>
                  <a:srgbClr val="FF0000"/>
                </a:solidFill>
              </a:rPr>
              <a:t>ie</a:t>
            </a:r>
            <a:r>
              <a:rPr lang="en-US" dirty="0" smtClean="0">
                <a:solidFill>
                  <a:srgbClr val="FF0000"/>
                </a:solidFill>
              </a:rPr>
              <a:t> April 24,1973 even though included in 9</a:t>
            </a:r>
            <a:r>
              <a:rPr lang="en-US" baseline="30000" dirty="0" smtClean="0">
                <a:solidFill>
                  <a:srgbClr val="FF0000"/>
                </a:solidFill>
              </a:rPr>
              <a:t>th</a:t>
            </a:r>
            <a:r>
              <a:rPr lang="en-US" dirty="0" smtClean="0">
                <a:solidFill>
                  <a:srgbClr val="FF0000"/>
                </a:solidFill>
              </a:rPr>
              <a:t> schedule are subject to Judicial Review.</a:t>
            </a:r>
          </a:p>
          <a:p>
            <a:r>
              <a:rPr lang="en-US" dirty="0">
                <a:solidFill>
                  <a:srgbClr val="FF0000"/>
                </a:solidFill>
              </a:rPr>
              <a:t> </a:t>
            </a:r>
            <a:r>
              <a:rPr lang="en-US" dirty="0" smtClean="0"/>
              <a:t>In S.R. </a:t>
            </a:r>
            <a:r>
              <a:rPr lang="en-US" dirty="0" err="1" smtClean="0"/>
              <a:t>Bommai</a:t>
            </a:r>
            <a:r>
              <a:rPr lang="en-US" dirty="0" smtClean="0"/>
              <a:t> (</a:t>
            </a:r>
            <a:r>
              <a:rPr lang="en-US" dirty="0" smtClean="0"/>
              <a:t>1994), doctrine of basic Structure was extended to Executive Acts and the dismissal of few State Governments was upheld under Article 356.</a:t>
            </a:r>
          </a:p>
          <a:p>
            <a:r>
              <a:rPr lang="en-US" dirty="0" smtClean="0"/>
              <a:t>In </a:t>
            </a:r>
            <a:r>
              <a:rPr lang="en-US" dirty="0" err="1" smtClean="0"/>
              <a:t>M.Nagraj</a:t>
            </a:r>
            <a:r>
              <a:rPr lang="en-US" dirty="0" smtClean="0"/>
              <a:t> v</a:t>
            </a:r>
            <a:r>
              <a:rPr lang="en-US" dirty="0" smtClean="0"/>
              <a:t>. Union </a:t>
            </a:r>
            <a:r>
              <a:rPr lang="en-US" dirty="0" smtClean="0"/>
              <a:t>of </a:t>
            </a:r>
            <a:r>
              <a:rPr lang="en-US" dirty="0" smtClean="0"/>
              <a:t>India (</a:t>
            </a:r>
            <a:r>
              <a:rPr lang="en-US" dirty="0" smtClean="0"/>
              <a:t>2006), Supreme Court mentioned two tests for determining the Basic Structure </a:t>
            </a:r>
            <a:r>
              <a:rPr lang="en-US" dirty="0" smtClean="0"/>
              <a:t>i.e. </a:t>
            </a:r>
            <a:r>
              <a:rPr lang="en-US" dirty="0" smtClean="0">
                <a:solidFill>
                  <a:srgbClr val="C00000"/>
                </a:solidFill>
              </a:rPr>
              <a:t>The </a:t>
            </a:r>
            <a:r>
              <a:rPr lang="en-US" dirty="0" smtClean="0">
                <a:solidFill>
                  <a:srgbClr val="C00000"/>
                </a:solidFill>
              </a:rPr>
              <a:t>Width Test &amp; </a:t>
            </a:r>
            <a:r>
              <a:rPr lang="en-US" dirty="0" smtClean="0">
                <a:solidFill>
                  <a:srgbClr val="C00000"/>
                </a:solidFill>
              </a:rPr>
              <a:t>The Identity </a:t>
            </a:r>
            <a:r>
              <a:rPr lang="en-US" dirty="0" smtClean="0">
                <a:solidFill>
                  <a:srgbClr val="C00000"/>
                </a:solidFill>
              </a:rPr>
              <a:t>Test.</a:t>
            </a:r>
          </a:p>
          <a:p>
            <a:r>
              <a:rPr lang="en-US" dirty="0" smtClean="0">
                <a:solidFill>
                  <a:srgbClr val="00B050"/>
                </a:solidFill>
              </a:rPr>
              <a:t>The Court said that any Amendment that changes the wider principles such as democracy, secularism, equality and that which changes the identity of the Constitution shall not be permissible.</a:t>
            </a:r>
          </a:p>
          <a:p>
            <a:pPr marL="0" indent="0">
              <a:buNone/>
            </a:pPr>
            <a:endParaRPr lang="en-IN" dirty="0">
              <a:solidFill>
                <a:srgbClr val="00B050"/>
              </a:solidFill>
            </a:endParaRPr>
          </a:p>
        </p:txBody>
      </p:sp>
    </p:spTree>
    <p:extLst>
      <p:ext uri="{BB962C8B-B14F-4D97-AF65-F5344CB8AC3E}">
        <p14:creationId xmlns:p14="http://schemas.microsoft.com/office/powerpoint/2010/main" val="2501472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 today?</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C00000"/>
                </a:solidFill>
              </a:rPr>
              <a:t>Times are not static and therefore Constitutional Amendments are necessary.</a:t>
            </a:r>
          </a:p>
          <a:p>
            <a:r>
              <a:rPr lang="en-US" dirty="0" smtClean="0"/>
              <a:t>Indian Constitution has three types of Amendments.</a:t>
            </a:r>
          </a:p>
          <a:p>
            <a:r>
              <a:rPr lang="en-US" dirty="0" smtClean="0"/>
              <a:t>Parliament can amend any provision of the Constitution including Fundamental Rights.</a:t>
            </a:r>
          </a:p>
          <a:p>
            <a:r>
              <a:rPr lang="en-US" dirty="0" smtClean="0">
                <a:solidFill>
                  <a:srgbClr val="00B0F0"/>
                </a:solidFill>
              </a:rPr>
              <a:t>Parliament cannot destroy the Basic Structure of the Constitution.</a:t>
            </a:r>
          </a:p>
          <a:p>
            <a:r>
              <a:rPr lang="en-US" dirty="0" smtClean="0"/>
              <a:t>With this we come to the end of this course.</a:t>
            </a:r>
          </a:p>
          <a:p>
            <a:r>
              <a:rPr lang="en-US" dirty="0" smtClean="0">
                <a:solidFill>
                  <a:srgbClr val="FF0000"/>
                </a:solidFill>
              </a:rPr>
              <a:t>We hope each one of you would  uphold constitutional</a:t>
            </a:r>
          </a:p>
          <a:p>
            <a:pPr marL="0" indent="0">
              <a:buNone/>
            </a:pPr>
            <a:r>
              <a:rPr lang="en-US" dirty="0" smtClean="0">
                <a:solidFill>
                  <a:srgbClr val="FF0000"/>
                </a:solidFill>
              </a:rPr>
              <a:t>Values and fulfill   Fundamental Duties. </a:t>
            </a:r>
          </a:p>
          <a:p>
            <a:pPr marL="0" indent="0">
              <a:buNone/>
            </a:pPr>
            <a:r>
              <a:rPr lang="en-US" dirty="0" smtClean="0">
                <a:solidFill>
                  <a:srgbClr val="FF0000"/>
                </a:solidFill>
              </a:rPr>
              <a:t>Thanks</a:t>
            </a:r>
            <a:endParaRPr lang="en-IN" dirty="0">
              <a:solidFill>
                <a:srgbClr val="FF0000"/>
              </a:solidFill>
            </a:endParaRPr>
          </a:p>
        </p:txBody>
      </p:sp>
    </p:spTree>
    <p:extLst>
      <p:ext uri="{BB962C8B-B14F-4D97-AF65-F5344CB8AC3E}">
        <p14:creationId xmlns:p14="http://schemas.microsoft.com/office/powerpoint/2010/main" val="3023221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1143000"/>
          </a:xfrm>
        </p:spPr>
        <p:txBody>
          <a:bodyPr/>
          <a:lstStyle/>
          <a:p>
            <a:r>
              <a:rPr lang="en-IN" b="1" dirty="0"/>
              <a:t>Disclaimer</a:t>
            </a:r>
            <a:endParaRPr lang="en-IN" b="1" dirty="0"/>
          </a:p>
        </p:txBody>
      </p:sp>
      <p:sp>
        <p:nvSpPr>
          <p:cNvPr id="3" name="Content Placeholder 2"/>
          <p:cNvSpPr>
            <a:spLocks noGrp="1"/>
          </p:cNvSpPr>
          <p:nvPr>
            <p:ph idx="1"/>
          </p:nvPr>
        </p:nvSpPr>
        <p:spPr>
          <a:xfrm>
            <a:off x="467544" y="3356992"/>
            <a:ext cx="8229600" cy="4525963"/>
          </a:xfrm>
        </p:spPr>
        <p:txBody>
          <a:bodyPr>
            <a:normAutofit/>
          </a:bodyPr>
          <a:lstStyle/>
          <a:p>
            <a:pPr marL="0" indent="0" algn="ctr">
              <a:buNone/>
            </a:pPr>
            <a:r>
              <a:rPr lang="en-IN" sz="2000" dirty="0"/>
              <a:t>The views which have been expressed by the speaker in the lecture are his personal views.</a:t>
            </a:r>
          </a:p>
          <a:p>
            <a:pPr marL="0" indent="0">
              <a:buNone/>
            </a:pPr>
            <a:endParaRPr lang="en-IN" dirty="0">
              <a:solidFill>
                <a:srgbClr val="FF0000"/>
              </a:solidFill>
            </a:endParaRPr>
          </a:p>
        </p:txBody>
      </p:sp>
    </p:spTree>
    <p:extLst>
      <p:ext uri="{BB962C8B-B14F-4D97-AF65-F5344CB8AC3E}">
        <p14:creationId xmlns:p14="http://schemas.microsoft.com/office/powerpoint/2010/main" val="780279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power to amend the Constitution is necessary?</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solidFill>
                  <a:srgbClr val="7030A0"/>
                </a:solidFill>
              </a:rPr>
              <a:t>No Constitution can anticipate all the future problems  and provide solutions for them.</a:t>
            </a:r>
          </a:p>
          <a:p>
            <a:r>
              <a:rPr lang="en-US" dirty="0" smtClean="0"/>
              <a:t>Change is the only permanent thing and Socio-Economic &amp; Political Conditions do change over time.</a:t>
            </a:r>
          </a:p>
          <a:p>
            <a:r>
              <a:rPr lang="en-US" dirty="0" smtClean="0">
                <a:solidFill>
                  <a:srgbClr val="FF0000"/>
                </a:solidFill>
              </a:rPr>
              <a:t>No one generation can claim the monopoly of wisdom. Every Generation is entitled to take some decisions on its own.</a:t>
            </a:r>
          </a:p>
          <a:p>
            <a:r>
              <a:rPr lang="en-US" dirty="0" smtClean="0">
                <a:solidFill>
                  <a:srgbClr val="C00000"/>
                </a:solidFill>
              </a:rPr>
              <a:t>Times </a:t>
            </a:r>
            <a:r>
              <a:rPr lang="en-US" dirty="0" smtClean="0">
                <a:solidFill>
                  <a:srgbClr val="C00000"/>
                </a:solidFill>
              </a:rPr>
              <a:t>are not Static and future needs may require changes in the constitution.</a:t>
            </a:r>
          </a:p>
          <a:p>
            <a:r>
              <a:rPr lang="en-US" dirty="0" smtClean="0">
                <a:solidFill>
                  <a:srgbClr val="00B050"/>
                </a:solidFill>
              </a:rPr>
              <a:t>Constitution as a Living Organism must be Dynamic.</a:t>
            </a:r>
          </a:p>
          <a:p>
            <a:endParaRPr lang="en-IN" dirty="0"/>
          </a:p>
        </p:txBody>
      </p:sp>
    </p:spTree>
    <p:extLst>
      <p:ext uri="{BB962C8B-B14F-4D97-AF65-F5344CB8AC3E}">
        <p14:creationId xmlns:p14="http://schemas.microsoft.com/office/powerpoint/2010/main" val="109323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Constitutions are Changed?</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 There two methods: Formal &amp; informal</a:t>
            </a:r>
          </a:p>
          <a:p>
            <a:r>
              <a:rPr lang="en-US" dirty="0" smtClean="0"/>
              <a:t>Formal: Through Constitutional Amendments</a:t>
            </a:r>
          </a:p>
          <a:p>
            <a:r>
              <a:rPr lang="en-US" dirty="0" smtClean="0"/>
              <a:t>A Rigid Constitution cannot be easily amended. Its amending process would be extremely difficult and cumbersome.</a:t>
            </a:r>
          </a:p>
          <a:p>
            <a:r>
              <a:rPr lang="en-US" dirty="0" smtClean="0">
                <a:solidFill>
                  <a:srgbClr val="FF0000"/>
                </a:solidFill>
              </a:rPr>
              <a:t>United States’ Constitution is the classic example  of Rigid Constitution and has so far been amended just 27 Times.</a:t>
            </a:r>
          </a:p>
          <a:p>
            <a:r>
              <a:rPr lang="en-US" dirty="0" smtClean="0">
                <a:solidFill>
                  <a:srgbClr val="FF0000"/>
                </a:solidFill>
              </a:rPr>
              <a:t>New Zealand’s Constitution is most flexible and amendments are passed like ordinary laws.</a:t>
            </a:r>
          </a:p>
          <a:p>
            <a:r>
              <a:rPr lang="en-US" dirty="0" smtClean="0"/>
              <a:t>In last 120 years, Australian Constitution was amended just 8 times.</a:t>
            </a:r>
          </a:p>
          <a:p>
            <a:r>
              <a:rPr lang="en-US" dirty="0" smtClean="0"/>
              <a:t>In Switzerland, no amendment can be made </a:t>
            </a:r>
            <a:r>
              <a:rPr lang="en-US" dirty="0" smtClean="0">
                <a:solidFill>
                  <a:srgbClr val="00B050"/>
                </a:solidFill>
              </a:rPr>
              <a:t>without a Referendum.</a:t>
            </a:r>
          </a:p>
          <a:p>
            <a:r>
              <a:rPr lang="en-US" dirty="0" smtClean="0">
                <a:solidFill>
                  <a:srgbClr val="C00000"/>
                </a:solidFill>
              </a:rPr>
              <a:t>Indian Constitution, on the other hand has been amended </a:t>
            </a:r>
            <a:r>
              <a:rPr lang="en-US" dirty="0" smtClean="0">
                <a:solidFill>
                  <a:srgbClr val="C00000"/>
                </a:solidFill>
              </a:rPr>
              <a:t>104 </a:t>
            </a:r>
            <a:r>
              <a:rPr lang="en-US" dirty="0" smtClean="0">
                <a:solidFill>
                  <a:srgbClr val="C00000"/>
                </a:solidFill>
              </a:rPr>
              <a:t>times in last 71 years.</a:t>
            </a:r>
          </a:p>
          <a:p>
            <a:endParaRPr lang="en-US" dirty="0" smtClean="0">
              <a:solidFill>
                <a:srgbClr val="C00000"/>
              </a:solidFill>
            </a:endParaRPr>
          </a:p>
          <a:p>
            <a:endParaRPr lang="en-IN" dirty="0">
              <a:solidFill>
                <a:srgbClr val="C00000"/>
              </a:solidFill>
            </a:endParaRPr>
          </a:p>
        </p:txBody>
      </p:sp>
    </p:spTree>
    <p:extLst>
      <p:ext uri="{BB962C8B-B14F-4D97-AF65-F5344CB8AC3E}">
        <p14:creationId xmlns:p14="http://schemas.microsoft.com/office/powerpoint/2010/main" val="2782506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Constitutions are Changed?</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7030A0"/>
                </a:solidFill>
              </a:rPr>
              <a:t>Informal: Through Constitutional Conventions &amp; Judicial Interpretations</a:t>
            </a:r>
          </a:p>
          <a:p>
            <a:r>
              <a:rPr lang="en-US" dirty="0" smtClean="0"/>
              <a:t>Practice of Inviting Leader of Single Largest Party in case of a Hung Parliament/Assembly amounts to amendment of the Constitution. </a:t>
            </a:r>
          </a:p>
          <a:p>
            <a:r>
              <a:rPr lang="en-US" dirty="0" smtClean="0">
                <a:solidFill>
                  <a:srgbClr val="FF0000"/>
                </a:solidFill>
              </a:rPr>
              <a:t>Supreme Court’s decision restricting Parliament’s power to amend the Constitution through Basic Structure was nothing but an </a:t>
            </a:r>
            <a:r>
              <a:rPr lang="en-US" dirty="0">
                <a:solidFill>
                  <a:srgbClr val="FF0000"/>
                </a:solidFill>
              </a:rPr>
              <a:t>I</a:t>
            </a:r>
            <a:r>
              <a:rPr lang="en-US" dirty="0" smtClean="0">
                <a:solidFill>
                  <a:srgbClr val="FF0000"/>
                </a:solidFill>
              </a:rPr>
              <a:t>nformal Amendment to the Constitution.</a:t>
            </a:r>
          </a:p>
          <a:p>
            <a:r>
              <a:rPr lang="en-US" dirty="0" smtClean="0"/>
              <a:t>Collegium’s Right to recommend names for the Judicial Appointments too was a sort of Informal Constitutional Amendment.</a:t>
            </a:r>
            <a:endParaRPr lang="en-IN" dirty="0"/>
          </a:p>
        </p:txBody>
      </p:sp>
    </p:spTree>
    <p:extLst>
      <p:ext uri="{BB962C8B-B14F-4D97-AF65-F5344CB8AC3E}">
        <p14:creationId xmlns:p14="http://schemas.microsoft.com/office/powerpoint/2010/main" val="2180317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types of Amendments Indian Constitution provide for?</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 There are  three types of Amendments:</a:t>
            </a:r>
          </a:p>
          <a:p>
            <a:r>
              <a:rPr lang="en-US" dirty="0" smtClean="0">
                <a:solidFill>
                  <a:srgbClr val="7030A0"/>
                </a:solidFill>
              </a:rPr>
              <a:t>Amendments which are  not called Amendments </a:t>
            </a:r>
            <a:r>
              <a:rPr lang="en-US" dirty="0" err="1" smtClean="0">
                <a:solidFill>
                  <a:srgbClr val="7030A0"/>
                </a:solidFill>
              </a:rPr>
              <a:t>ie</a:t>
            </a:r>
            <a:r>
              <a:rPr lang="en-US" dirty="0" smtClean="0">
                <a:solidFill>
                  <a:srgbClr val="7030A0"/>
                </a:solidFill>
              </a:rPr>
              <a:t>  Creation of New States or change of Names &amp; Boundaries of States(Articles 3 &amp;4);</a:t>
            </a:r>
            <a:r>
              <a:rPr lang="en-US" dirty="0" smtClean="0"/>
              <a:t>Abolition of Legislative Councils in States(Article 169).</a:t>
            </a:r>
          </a:p>
          <a:p>
            <a:r>
              <a:rPr lang="en-US" dirty="0" smtClean="0"/>
              <a:t>This type of amendments are passed by simple Majority.</a:t>
            </a:r>
          </a:p>
          <a:p>
            <a:r>
              <a:rPr lang="en-US" dirty="0" smtClean="0">
                <a:solidFill>
                  <a:srgbClr val="FF0000"/>
                </a:solidFill>
              </a:rPr>
              <a:t>Amendments that are  passed by the Parliament by the majority of the House and Two-Thirds of Present &amp; Voting. Majority of Constitutional Amendments are done by this process under Article 368(2).</a:t>
            </a:r>
          </a:p>
          <a:p>
            <a:r>
              <a:rPr lang="en-US" dirty="0" smtClean="0"/>
              <a:t>Amendments that after the </a:t>
            </a:r>
            <a:r>
              <a:rPr lang="en-US" dirty="0" smtClean="0">
                <a:solidFill>
                  <a:srgbClr val="00B050"/>
                </a:solidFill>
              </a:rPr>
              <a:t>approval by the Parliament require Ratification by Half of the States</a:t>
            </a:r>
            <a:r>
              <a:rPr lang="en-US" dirty="0" smtClean="0"/>
              <a:t>. These are about Distribution of Powers  in the Seventh Schedule, Representation of States in Parliament and Presidential Election, provisions dealing with Supreme Court.</a:t>
            </a:r>
          </a:p>
          <a:p>
            <a:r>
              <a:rPr lang="en-US" dirty="0" smtClean="0">
                <a:solidFill>
                  <a:srgbClr val="FF0000"/>
                </a:solidFill>
              </a:rPr>
              <a:t>In </a:t>
            </a:r>
            <a:r>
              <a:rPr lang="en-US" dirty="0" err="1" smtClean="0">
                <a:solidFill>
                  <a:srgbClr val="FF0000"/>
                </a:solidFill>
              </a:rPr>
              <a:t>Kihoto</a:t>
            </a:r>
            <a:r>
              <a:rPr lang="en-US" dirty="0" smtClean="0">
                <a:solidFill>
                  <a:srgbClr val="FF0000"/>
                </a:solidFill>
              </a:rPr>
              <a:t> </a:t>
            </a:r>
            <a:r>
              <a:rPr lang="en-US" dirty="0" err="1" smtClean="0">
                <a:solidFill>
                  <a:srgbClr val="FF0000"/>
                </a:solidFill>
              </a:rPr>
              <a:t>Hollohan</a:t>
            </a:r>
            <a:r>
              <a:rPr lang="en-US" dirty="0" smtClean="0">
                <a:solidFill>
                  <a:srgbClr val="FF0000"/>
                </a:solidFill>
              </a:rPr>
              <a:t> </a:t>
            </a:r>
            <a:r>
              <a:rPr lang="en-US" dirty="0" smtClean="0">
                <a:solidFill>
                  <a:srgbClr val="FF0000"/>
                </a:solidFill>
              </a:rPr>
              <a:t>v .</a:t>
            </a:r>
            <a:r>
              <a:rPr lang="en-US" dirty="0" err="1" smtClean="0">
                <a:solidFill>
                  <a:srgbClr val="FF0000"/>
                </a:solidFill>
              </a:rPr>
              <a:t>Zachillhu</a:t>
            </a:r>
            <a:r>
              <a:rPr lang="en-US" dirty="0" smtClean="0">
                <a:solidFill>
                  <a:srgbClr val="FF0000"/>
                </a:solidFill>
              </a:rPr>
              <a:t>(1992), Para 7 of Anti-Defection Law that ousted the jurisdiction of courts was struck down as Ratification process was not done.</a:t>
            </a:r>
            <a:endParaRPr lang="en-IN" dirty="0">
              <a:solidFill>
                <a:srgbClr val="FF0000"/>
              </a:solidFill>
            </a:endParaRPr>
          </a:p>
        </p:txBody>
      </p:sp>
    </p:spTree>
    <p:extLst>
      <p:ext uri="{BB962C8B-B14F-4D97-AF65-F5344CB8AC3E}">
        <p14:creationId xmlns:p14="http://schemas.microsoft.com/office/powerpoint/2010/main" val="1906713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Does the Indian Constitution give power to Parliament to amend the Constitution?</a:t>
            </a:r>
            <a:endParaRPr lang="en-IN" sz="3200" dirty="0"/>
          </a:p>
        </p:txBody>
      </p:sp>
      <p:sp>
        <p:nvSpPr>
          <p:cNvPr id="3" name="Content Placeholder 2"/>
          <p:cNvSpPr>
            <a:spLocks noGrp="1"/>
          </p:cNvSpPr>
          <p:nvPr>
            <p:ph idx="1"/>
          </p:nvPr>
        </p:nvSpPr>
        <p:spPr/>
        <p:txBody>
          <a:bodyPr>
            <a:normAutofit fontScale="70000" lnSpcReduction="20000"/>
          </a:bodyPr>
          <a:lstStyle/>
          <a:p>
            <a:r>
              <a:rPr lang="en-US" dirty="0" smtClean="0"/>
              <a:t> The marginal note of the original Article 368 was  ‘</a:t>
            </a:r>
            <a:r>
              <a:rPr lang="en-US" dirty="0" smtClean="0">
                <a:solidFill>
                  <a:srgbClr val="FF0000"/>
                </a:solidFill>
              </a:rPr>
              <a:t>Procedure for amendment of the constitution”.</a:t>
            </a:r>
          </a:p>
          <a:p>
            <a:r>
              <a:rPr lang="en-US" dirty="0" smtClean="0"/>
              <a:t>The 24</a:t>
            </a:r>
            <a:r>
              <a:rPr lang="en-US" baseline="30000" dirty="0" smtClean="0"/>
              <a:t>th</a:t>
            </a:r>
            <a:r>
              <a:rPr lang="en-US" dirty="0" smtClean="0"/>
              <a:t> Constitutional amendment of 1971 changed the marginal note of Article 368 to </a:t>
            </a:r>
            <a:r>
              <a:rPr lang="en-US" dirty="0" smtClean="0">
                <a:solidFill>
                  <a:srgbClr val="00B050"/>
                </a:solidFill>
              </a:rPr>
              <a:t>Power of Parliament to amend the Constitution and Procedure thereof.</a:t>
            </a:r>
          </a:p>
          <a:p>
            <a:r>
              <a:rPr lang="en-US" dirty="0" smtClean="0">
                <a:solidFill>
                  <a:srgbClr val="C00000"/>
                </a:solidFill>
              </a:rPr>
              <a:t>24</a:t>
            </a:r>
            <a:r>
              <a:rPr lang="en-US" baseline="30000" dirty="0" smtClean="0">
                <a:solidFill>
                  <a:srgbClr val="C00000"/>
                </a:solidFill>
              </a:rPr>
              <a:t>th</a:t>
            </a:r>
            <a:r>
              <a:rPr lang="en-US" dirty="0" smtClean="0">
                <a:solidFill>
                  <a:srgbClr val="C00000"/>
                </a:solidFill>
              </a:rPr>
              <a:t> Amendment provided  that notwithstanding anything in this Constitution, Parliament may in exercise of its constituent power amend by way of addition, variation or repeal any provision of this Constitution in accordance with the procedure laid down in this article.</a:t>
            </a:r>
          </a:p>
          <a:p>
            <a:r>
              <a:rPr lang="en-US" dirty="0" smtClean="0"/>
              <a:t>Article 368(5) further says that for the removal doubts, </a:t>
            </a:r>
            <a:r>
              <a:rPr lang="en-US" dirty="0" smtClean="0">
                <a:solidFill>
                  <a:srgbClr val="7030A0"/>
                </a:solidFill>
              </a:rPr>
              <a:t>it is hereby declared that there shall be no limitation whatever on the constituent power of Parliament to amend by way of addition, variation or repeal </a:t>
            </a:r>
            <a:r>
              <a:rPr lang="en-US" dirty="0" smtClean="0"/>
              <a:t>the provisions of this Constitution under this Article.</a:t>
            </a:r>
          </a:p>
          <a:p>
            <a:pPr marL="0" indent="0">
              <a:buNone/>
            </a:pPr>
            <a:endParaRPr lang="en-IN" dirty="0"/>
          </a:p>
        </p:txBody>
      </p:sp>
    </p:spTree>
    <p:extLst>
      <p:ext uri="{BB962C8B-B14F-4D97-AF65-F5344CB8AC3E}">
        <p14:creationId xmlns:p14="http://schemas.microsoft.com/office/powerpoint/2010/main" val="2324871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Fundamental Rights be amended?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You may recall we had discussed  in our lecture on the Relationship between Fundamental Rights &amp; Directive Principles that Fundamental Rights are the </a:t>
            </a:r>
            <a:r>
              <a:rPr lang="en-US" dirty="0" smtClean="0">
                <a:solidFill>
                  <a:srgbClr val="FF0000"/>
                </a:solidFill>
              </a:rPr>
              <a:t>Negative Restrictions on the Power of the State.</a:t>
            </a:r>
          </a:p>
          <a:p>
            <a:r>
              <a:rPr lang="en-US" dirty="0" smtClean="0">
                <a:solidFill>
                  <a:srgbClr val="7030A0"/>
                </a:solidFill>
              </a:rPr>
              <a:t>Every State would, therefore, like to delete or restrict the guarantee of Fundamental Rights.</a:t>
            </a:r>
          </a:p>
          <a:p>
            <a:r>
              <a:rPr lang="en-US" dirty="0" smtClean="0">
                <a:solidFill>
                  <a:srgbClr val="C00000"/>
                </a:solidFill>
              </a:rPr>
              <a:t>Parliament’s Power to amend  the Fundamental Rights has seen the most fascinating struggle between Supreme Court &amp; Parliament.</a:t>
            </a:r>
            <a:endParaRPr lang="en-IN" dirty="0">
              <a:solidFill>
                <a:srgbClr val="C00000"/>
              </a:solidFill>
            </a:endParaRPr>
          </a:p>
        </p:txBody>
      </p:sp>
    </p:spTree>
    <p:extLst>
      <p:ext uri="{BB962C8B-B14F-4D97-AF65-F5344CB8AC3E}">
        <p14:creationId xmlns:p14="http://schemas.microsoft.com/office/powerpoint/2010/main" val="394660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Fundamental Rights be amended?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 The question came before the Supreme Court as early as 1951 in </a:t>
            </a:r>
            <a:r>
              <a:rPr lang="en-US" dirty="0" err="1" smtClean="0">
                <a:solidFill>
                  <a:srgbClr val="FF0000"/>
                </a:solidFill>
              </a:rPr>
              <a:t>Shankari</a:t>
            </a:r>
            <a:r>
              <a:rPr lang="en-US" dirty="0" smtClean="0">
                <a:solidFill>
                  <a:srgbClr val="FF0000"/>
                </a:solidFill>
              </a:rPr>
              <a:t> Prasad v. Union of India(1951) when the validity of First Constitutional Amendment of 1951 </a:t>
            </a:r>
            <a:r>
              <a:rPr lang="en-US" dirty="0" smtClean="0">
                <a:solidFill>
                  <a:srgbClr val="7030A0"/>
                </a:solidFill>
              </a:rPr>
              <a:t>was challenged in the context of insertion of Article 31-A and Article 31-B.</a:t>
            </a:r>
          </a:p>
          <a:p>
            <a:r>
              <a:rPr lang="en-US" dirty="0" smtClean="0"/>
              <a:t>It was argued that since Article 13(2) prohibits</a:t>
            </a:r>
            <a:endParaRPr lang="en-IN" dirty="0" smtClean="0"/>
          </a:p>
          <a:p>
            <a:pPr marL="0" indent="0">
              <a:buNone/>
            </a:pPr>
            <a:r>
              <a:rPr lang="en-US" dirty="0" smtClean="0"/>
              <a:t>    enactment of any law that contravenes the </a:t>
            </a:r>
            <a:r>
              <a:rPr lang="en-US" dirty="0"/>
              <a:t> </a:t>
            </a:r>
            <a:r>
              <a:rPr lang="en-US" dirty="0" smtClean="0"/>
              <a:t>Fundamental Rights, even a Constitutional </a:t>
            </a:r>
            <a:r>
              <a:rPr lang="en-US" dirty="0"/>
              <a:t>A</a:t>
            </a:r>
            <a:r>
              <a:rPr lang="en-US" dirty="0" smtClean="0"/>
              <a:t>mendment cannot go violate Fundamental Rights.</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409893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 Fundamental Rights be amended?</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 Court rejected this argument and held that an amendment is not ‘law’ as the </a:t>
            </a:r>
            <a:r>
              <a:rPr lang="en-US" dirty="0" smtClean="0">
                <a:solidFill>
                  <a:srgbClr val="FF0000"/>
                </a:solidFill>
              </a:rPr>
              <a:t>same is passed invoking constituent power rather than ordinary legislative power.</a:t>
            </a:r>
          </a:p>
          <a:p>
            <a:r>
              <a:rPr lang="en-US" dirty="0">
                <a:solidFill>
                  <a:srgbClr val="FF0000"/>
                </a:solidFill>
              </a:rPr>
              <a:t> </a:t>
            </a:r>
            <a:r>
              <a:rPr lang="en-US" dirty="0">
                <a:solidFill>
                  <a:srgbClr val="7030A0"/>
                </a:solidFill>
              </a:rPr>
              <a:t>1</a:t>
            </a:r>
            <a:r>
              <a:rPr lang="en-US" dirty="0" smtClean="0">
                <a:solidFill>
                  <a:srgbClr val="7030A0"/>
                </a:solidFill>
              </a:rPr>
              <a:t>7</a:t>
            </a:r>
            <a:r>
              <a:rPr lang="en-US" baseline="30000" dirty="0" smtClean="0">
                <a:solidFill>
                  <a:srgbClr val="7030A0"/>
                </a:solidFill>
              </a:rPr>
              <a:t>th</a:t>
            </a:r>
            <a:r>
              <a:rPr lang="en-US" dirty="0" smtClean="0">
                <a:solidFill>
                  <a:srgbClr val="7030A0"/>
                </a:solidFill>
              </a:rPr>
              <a:t> Constitutional Amendment that added number of laws to the 9</a:t>
            </a:r>
            <a:r>
              <a:rPr lang="en-US" baseline="30000" dirty="0" smtClean="0">
                <a:solidFill>
                  <a:srgbClr val="7030A0"/>
                </a:solidFill>
              </a:rPr>
              <a:t>th</a:t>
            </a:r>
            <a:r>
              <a:rPr lang="en-US" dirty="0" smtClean="0">
                <a:solidFill>
                  <a:srgbClr val="7030A0"/>
                </a:solidFill>
              </a:rPr>
              <a:t> schedule was challenged in </a:t>
            </a:r>
            <a:r>
              <a:rPr lang="en-US" dirty="0" err="1" smtClean="0">
                <a:solidFill>
                  <a:srgbClr val="7030A0"/>
                </a:solidFill>
              </a:rPr>
              <a:t>Sajjan</a:t>
            </a:r>
            <a:r>
              <a:rPr lang="en-US" dirty="0" smtClean="0">
                <a:solidFill>
                  <a:srgbClr val="7030A0"/>
                </a:solidFill>
              </a:rPr>
              <a:t> Singh(1965).</a:t>
            </a:r>
          </a:p>
          <a:p>
            <a:pPr marL="0" indent="0">
              <a:buNone/>
            </a:pPr>
            <a:endParaRPr lang="en-US" dirty="0" smtClean="0">
              <a:solidFill>
                <a:srgbClr val="7030A0"/>
              </a:solidFill>
            </a:endParaRPr>
          </a:p>
          <a:p>
            <a:r>
              <a:rPr lang="en-US" dirty="0">
                <a:solidFill>
                  <a:srgbClr val="7030A0"/>
                </a:solidFill>
              </a:rPr>
              <a:t> </a:t>
            </a:r>
            <a:r>
              <a:rPr lang="en-US" dirty="0" smtClean="0">
                <a:solidFill>
                  <a:srgbClr val="7030A0"/>
                </a:solidFill>
              </a:rPr>
              <a:t>Three of the Five </a:t>
            </a:r>
            <a:r>
              <a:rPr lang="en-US" dirty="0" smtClean="0">
                <a:solidFill>
                  <a:srgbClr val="7030A0"/>
                </a:solidFill>
              </a:rPr>
              <a:t>judges (CJI </a:t>
            </a:r>
            <a:r>
              <a:rPr lang="en-US" dirty="0" err="1" smtClean="0">
                <a:solidFill>
                  <a:srgbClr val="7030A0"/>
                </a:solidFill>
              </a:rPr>
              <a:t>Gajendragadkar</a:t>
            </a:r>
            <a:r>
              <a:rPr lang="en-US" dirty="0">
                <a:solidFill>
                  <a:srgbClr val="7030A0"/>
                </a:solidFill>
              </a:rPr>
              <a:t> </a:t>
            </a:r>
            <a:r>
              <a:rPr lang="en-US" dirty="0" smtClean="0">
                <a:solidFill>
                  <a:srgbClr val="7030A0"/>
                </a:solidFill>
              </a:rPr>
              <a:t> and Justice </a:t>
            </a:r>
            <a:r>
              <a:rPr lang="en-US" dirty="0" err="1" smtClean="0">
                <a:solidFill>
                  <a:srgbClr val="7030A0"/>
                </a:solidFill>
              </a:rPr>
              <a:t>Wanchoo</a:t>
            </a:r>
            <a:r>
              <a:rPr lang="en-US" dirty="0" smtClean="0">
                <a:solidFill>
                  <a:srgbClr val="7030A0"/>
                </a:solidFill>
              </a:rPr>
              <a:t> &amp; Justice </a:t>
            </a:r>
            <a:r>
              <a:rPr lang="en-US" dirty="0" err="1" smtClean="0">
                <a:solidFill>
                  <a:srgbClr val="7030A0"/>
                </a:solidFill>
              </a:rPr>
              <a:t>Dayal</a:t>
            </a:r>
            <a:r>
              <a:rPr lang="en-US" dirty="0" smtClean="0">
                <a:solidFill>
                  <a:srgbClr val="7030A0"/>
                </a:solidFill>
              </a:rPr>
              <a:t>) without reservation reiterated Shankar Prasad Judgment.</a:t>
            </a:r>
          </a:p>
          <a:p>
            <a:r>
              <a:rPr lang="en-US" dirty="0" smtClean="0"/>
              <a:t>But </a:t>
            </a:r>
            <a:r>
              <a:rPr lang="en-US" dirty="0" smtClean="0"/>
              <a:t>two Judges </a:t>
            </a:r>
            <a:r>
              <a:rPr lang="en-US" dirty="0" smtClean="0"/>
              <a:t>i.e. (Justice </a:t>
            </a:r>
            <a:r>
              <a:rPr lang="en-US" dirty="0" err="1" smtClean="0"/>
              <a:t>Hidyatullah</a:t>
            </a:r>
            <a:r>
              <a:rPr lang="en-US" dirty="0" smtClean="0"/>
              <a:t> &amp; </a:t>
            </a:r>
            <a:r>
              <a:rPr lang="en-US" dirty="0" err="1" smtClean="0"/>
              <a:t>Mudolkar</a:t>
            </a:r>
            <a:r>
              <a:rPr lang="en-US" dirty="0" smtClean="0"/>
              <a:t>) in their separate concurring opinions </a:t>
            </a:r>
            <a:r>
              <a:rPr lang="en-US" dirty="0" smtClean="0">
                <a:solidFill>
                  <a:srgbClr val="C00000"/>
                </a:solidFill>
              </a:rPr>
              <a:t>expressed doubts </a:t>
            </a:r>
            <a:r>
              <a:rPr lang="en-US" dirty="0" smtClean="0"/>
              <a:t>on the Parliament’s absolute power to amend the Fundamental Rights.</a:t>
            </a:r>
            <a:endParaRPr lang="en-IN" dirty="0"/>
          </a:p>
        </p:txBody>
      </p:sp>
    </p:spTree>
    <p:extLst>
      <p:ext uri="{BB962C8B-B14F-4D97-AF65-F5344CB8AC3E}">
        <p14:creationId xmlns:p14="http://schemas.microsoft.com/office/powerpoint/2010/main" val="1974703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1732</Words>
  <Application>Microsoft Office PowerPoint</Application>
  <PresentationFormat>On-screen Show (4:3)</PresentationFormat>
  <Paragraphs>97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Constitutional Amendments</vt:lpstr>
      <vt:lpstr>Why power to amend the Constitution is necessary?</vt:lpstr>
      <vt:lpstr>How Constitutions are Changed?</vt:lpstr>
      <vt:lpstr>How Constitutions are Changed?</vt:lpstr>
      <vt:lpstr>What types of Amendments Indian Constitution provide for?</vt:lpstr>
      <vt:lpstr>Does the Indian Constitution give power to Parliament to amend the Constitution?</vt:lpstr>
      <vt:lpstr>Can Fundamental Rights be amended?</vt:lpstr>
      <vt:lpstr>Can Fundamental Rights be amended?</vt:lpstr>
      <vt:lpstr>Can Fundamental Rights be amended?</vt:lpstr>
      <vt:lpstr>How Supreme Court Restricted Parliament Power to amend the Constitution? </vt:lpstr>
      <vt:lpstr>How Supreme Court denied Parliament Power to amend the Constitution? </vt:lpstr>
      <vt:lpstr>How Did Parliament respond to Golakhnath?</vt:lpstr>
      <vt:lpstr>How Did Supreme Court Respond to Parliament’s assertion of amending powers?</vt:lpstr>
      <vt:lpstr>What is Basic Structure doctrine?</vt:lpstr>
      <vt:lpstr>How Basic Structure  doctrine has been used?</vt:lpstr>
      <vt:lpstr>What did we learn today?</vt:lpstr>
      <vt:lpstr>Disclaimer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Constitutional Amendments</dc:title>
  <dc:creator>NALSAR</dc:creator>
  <cp:lastModifiedBy>NALSAR</cp:lastModifiedBy>
  <cp:revision>25</cp:revision>
  <dcterms:created xsi:type="dcterms:W3CDTF">2021-04-13T11:02:51Z</dcterms:created>
  <dcterms:modified xsi:type="dcterms:W3CDTF">2021-10-24T16:44:49Z</dcterms:modified>
</cp:coreProperties>
</file>