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0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4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6533-AECB-41A3-B2B2-85EE47A1D5E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F7A-62CA-4361-BA24-D324DB16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4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On-Line Course on Indian Constitution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Constituent Assembly Debates &amp; </a:t>
            </a:r>
            <a:r>
              <a:rPr lang="en-IN" sz="4000" dirty="0" smtClean="0">
                <a:solidFill>
                  <a:schemeClr val="tx1"/>
                </a:solidFill>
              </a:rPr>
              <a:t>Choices Made by the Framers of Constitution</a:t>
            </a:r>
          </a:p>
          <a:p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6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Evolution </a:t>
            </a:r>
            <a:r>
              <a:rPr lang="en-US" sz="3200" dirty="0"/>
              <a:t>of Indian </a:t>
            </a:r>
            <a:r>
              <a:rPr lang="en-US" sz="3200" dirty="0" smtClean="0"/>
              <a:t>Constitution Post 1935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Congress ministers </a:t>
            </a:r>
            <a:r>
              <a:rPr lang="en-IN" dirty="0" smtClean="0"/>
              <a:t>resigned </a:t>
            </a:r>
            <a:r>
              <a:rPr lang="en-IN" dirty="0" smtClean="0"/>
              <a:t>in 1939; Federation postponed indefinitely. </a:t>
            </a:r>
          </a:p>
          <a:p>
            <a:r>
              <a:rPr lang="en-IN" dirty="0" smtClean="0"/>
              <a:t>1942-Cripps Mission: After World War II-Independent Dominion in Commonwealth &amp; Elected Body to Frame Constitution.</a:t>
            </a:r>
          </a:p>
          <a:p>
            <a:r>
              <a:rPr lang="en-IN" dirty="0" smtClean="0"/>
              <a:t>Members of Constitution Body to be elected by an electoral College formed by the Provincial Legislatures.</a:t>
            </a:r>
          </a:p>
          <a:p>
            <a:r>
              <a:rPr lang="en-IN" dirty="0" smtClean="0"/>
              <a:t>Princely States would send their Representatives.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Evolution </a:t>
            </a:r>
            <a:r>
              <a:rPr lang="en-IN" dirty="0" smtClean="0"/>
              <a:t>of Constitution  </a:t>
            </a:r>
            <a:r>
              <a:rPr lang="en-IN" dirty="0" smtClean="0"/>
              <a:t>Post 1942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1946-The Cabinet Plan: End of W.W II and Labour Party coming to power.</a:t>
            </a:r>
          </a:p>
          <a:p>
            <a:r>
              <a:rPr lang="en-IN" dirty="0" smtClean="0"/>
              <a:t>May 15,1946 Proposals: Federation- Centre to have Defence, foreign affairs and communications.</a:t>
            </a:r>
          </a:p>
          <a:p>
            <a:r>
              <a:rPr lang="en-IN" dirty="0" smtClean="0"/>
              <a:t>Residue with Provinces &amp; Princely States.</a:t>
            </a:r>
          </a:p>
          <a:p>
            <a:r>
              <a:rPr lang="en-IN" dirty="0" smtClean="0"/>
              <a:t>Constituent Assembly to be formed immediately: </a:t>
            </a:r>
            <a:r>
              <a:rPr lang="en-US" dirty="0"/>
              <a:t>One seat at one </a:t>
            </a:r>
            <a:r>
              <a:rPr lang="en-US" dirty="0" smtClean="0"/>
              <a:t>million and then </a:t>
            </a:r>
            <a:r>
              <a:rPr lang="en-IN" dirty="0" smtClean="0"/>
              <a:t>Distribution of seats between Major Communities.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03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Constituent Assembly 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Elections in July 1946</a:t>
            </a:r>
          </a:p>
          <a:p>
            <a:r>
              <a:rPr lang="en-IN" dirty="0" smtClean="0"/>
              <a:t>National Government formed on September 2,1946 under  Pt. </a:t>
            </a:r>
            <a:r>
              <a:rPr lang="en-IN" dirty="0" err="1" smtClean="0"/>
              <a:t>Jawahar</a:t>
            </a:r>
            <a:r>
              <a:rPr lang="en-IN" dirty="0" smtClean="0"/>
              <a:t> </a:t>
            </a:r>
            <a:r>
              <a:rPr lang="en-IN" dirty="0" err="1" smtClean="0"/>
              <a:t>Lal</a:t>
            </a:r>
            <a:r>
              <a:rPr lang="en-IN" dirty="0" smtClean="0"/>
              <a:t> Nehru with 14 ministers-6 Congress Ministers and 5 Muslim League and 3 of Minorities.</a:t>
            </a:r>
          </a:p>
          <a:p>
            <a:r>
              <a:rPr lang="en-IN" dirty="0" smtClean="0"/>
              <a:t>Muslim League joined in October,1946.</a:t>
            </a:r>
          </a:p>
          <a:p>
            <a:r>
              <a:rPr lang="en-IN" dirty="0" smtClean="0"/>
              <a:t>First Meeting of Constituent Assembly: December 9</a:t>
            </a:r>
            <a:r>
              <a:rPr lang="en-IN" dirty="0" smtClean="0"/>
              <a:t>, 1946 </a:t>
            </a:r>
            <a:r>
              <a:rPr lang="en-IN" dirty="0" smtClean="0"/>
              <a:t>with </a:t>
            </a:r>
            <a:r>
              <a:rPr lang="en-IN" dirty="0" err="1" smtClean="0"/>
              <a:t>Sachchidananda</a:t>
            </a:r>
            <a:r>
              <a:rPr lang="en-IN" dirty="0" smtClean="0"/>
              <a:t> </a:t>
            </a:r>
            <a:r>
              <a:rPr lang="en-IN" dirty="0" err="1" smtClean="0"/>
              <a:t>Sinha</a:t>
            </a:r>
            <a:r>
              <a:rPr lang="en-IN" dirty="0" smtClean="0"/>
              <a:t> </a:t>
            </a:r>
            <a:r>
              <a:rPr lang="en-IN" dirty="0" smtClean="0"/>
              <a:t>as interim President.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98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Constituent Assembly </a:t>
            </a:r>
            <a:r>
              <a:rPr lang="en-IN" dirty="0" smtClean="0"/>
              <a:t>Composition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December 11,1946: </a:t>
            </a:r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Rajendra</a:t>
            </a:r>
            <a:r>
              <a:rPr lang="en-IN" dirty="0" smtClean="0"/>
              <a:t> </a:t>
            </a:r>
            <a:r>
              <a:rPr lang="en-IN" dirty="0" smtClean="0"/>
              <a:t>Prasad elected as President.</a:t>
            </a:r>
          </a:p>
          <a:p>
            <a:r>
              <a:rPr lang="en-IN" dirty="0" smtClean="0"/>
              <a:t>Advisor: </a:t>
            </a:r>
            <a:r>
              <a:rPr lang="en-IN" dirty="0" smtClean="0"/>
              <a:t>Sir </a:t>
            </a:r>
            <a:r>
              <a:rPr lang="en-IN" dirty="0" err="1" smtClean="0"/>
              <a:t>B.N.Rau</a:t>
            </a:r>
            <a:r>
              <a:rPr lang="en-IN" dirty="0" smtClean="0"/>
              <a:t>; Sir Ivor Jennings name was suggested by Gandhi </a:t>
            </a:r>
            <a:r>
              <a:rPr lang="en-IN" dirty="0" err="1" smtClean="0"/>
              <a:t>Ji</a:t>
            </a:r>
            <a:r>
              <a:rPr lang="en-IN" dirty="0" smtClean="0"/>
              <a:t> preferred an Indian.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Composition:389 Members(292 from Governor’s Provinces and 4 from Chief Commissioner’s Provinces.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93 nominated by Princely States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Congress won 199 of 210 General Seats.</a:t>
            </a:r>
          </a:p>
          <a:p>
            <a:r>
              <a:rPr lang="en-IN" dirty="0" smtClean="0"/>
              <a:t>Muslim League won 73 out of 78 Muslim seats.</a:t>
            </a:r>
          </a:p>
          <a:p>
            <a:r>
              <a:rPr lang="en-IN" dirty="0" smtClean="0"/>
              <a:t>Out of 296 members ,207 took part in proceedings on December 9,1946.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6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Constituent Assembly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Had several Committees: </a:t>
            </a:r>
            <a:r>
              <a:rPr lang="en-IN" dirty="0" smtClean="0">
                <a:solidFill>
                  <a:srgbClr val="FF0000"/>
                </a:solidFill>
              </a:rPr>
              <a:t>Drafting Committee headed by </a:t>
            </a:r>
            <a:r>
              <a:rPr lang="en-IN" dirty="0" err="1" smtClean="0">
                <a:solidFill>
                  <a:srgbClr val="FF0000"/>
                </a:solidFill>
              </a:rPr>
              <a:t>Dr.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B.R.Ambedkar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Union Powers Committee &amp; Union Constitution Committee- Pt. </a:t>
            </a:r>
            <a:r>
              <a:rPr lang="en-IN" dirty="0" err="1" smtClean="0"/>
              <a:t>J.N.Nehru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Provincial </a:t>
            </a:r>
            <a:r>
              <a:rPr lang="en-IN" dirty="0">
                <a:solidFill>
                  <a:srgbClr val="FF0000"/>
                </a:solidFill>
              </a:rPr>
              <a:t>Constitution Committee- - </a:t>
            </a:r>
            <a:r>
              <a:rPr lang="en-IN" dirty="0" err="1">
                <a:solidFill>
                  <a:srgbClr val="FF0000"/>
                </a:solidFill>
              </a:rPr>
              <a:t>Sardar</a:t>
            </a:r>
            <a:r>
              <a:rPr lang="en-IN" dirty="0">
                <a:solidFill>
                  <a:srgbClr val="FF0000"/>
                </a:solidFill>
              </a:rPr>
              <a:t> Patel</a:t>
            </a:r>
          </a:p>
          <a:p>
            <a:r>
              <a:rPr lang="en-IN" dirty="0" smtClean="0"/>
              <a:t>Advisory Committee on Fundamental Rights &amp; Minority Rights- </a:t>
            </a:r>
            <a:r>
              <a:rPr lang="en-IN" dirty="0" err="1" smtClean="0"/>
              <a:t>Sardar</a:t>
            </a:r>
            <a:r>
              <a:rPr lang="en-IN" dirty="0" smtClean="0"/>
              <a:t>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77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Constituent Assembly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December 13,1946: </a:t>
            </a:r>
            <a:r>
              <a:rPr lang="en-US" dirty="0" smtClean="0">
                <a:solidFill>
                  <a:srgbClr val="FF0000"/>
                </a:solidFill>
              </a:rPr>
              <a:t>Objective Resolution Moved and Passed on January 22,1947.(Preamble)</a:t>
            </a:r>
          </a:p>
          <a:p>
            <a:r>
              <a:rPr lang="en-US" dirty="0" smtClean="0"/>
              <a:t>July 22,1947- National Flag adopted.</a:t>
            </a:r>
          </a:p>
          <a:p>
            <a:r>
              <a:rPr lang="en-US" dirty="0" smtClean="0"/>
              <a:t>Biggest Day of our History: August 15,1947- Country Partitioned &amp; Communal Riots.</a:t>
            </a:r>
          </a:p>
          <a:p>
            <a:r>
              <a:rPr lang="en-US" dirty="0" smtClean="0"/>
              <a:t>Constitution Adopted: </a:t>
            </a:r>
            <a:r>
              <a:rPr lang="en-US" dirty="0" smtClean="0">
                <a:solidFill>
                  <a:srgbClr val="FF0000"/>
                </a:solidFill>
              </a:rPr>
              <a:t>November 26,1949.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Days </a:t>
            </a:r>
            <a:r>
              <a:rPr lang="en-US" dirty="0">
                <a:solidFill>
                  <a:srgbClr val="FF0000"/>
                </a:solidFill>
              </a:rPr>
              <a:t>in Drafting Constitution: 2 Years, 11 Months,18 Days.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9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Constituent Assembly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Three Phases</a:t>
            </a:r>
          </a:p>
          <a:p>
            <a:r>
              <a:rPr lang="en-IN" dirty="0" smtClean="0"/>
              <a:t>Dec 11,1946 to August 14,1947: Only </a:t>
            </a:r>
            <a:r>
              <a:rPr lang="en-IN" dirty="0" smtClean="0">
                <a:solidFill>
                  <a:srgbClr val="FF0000"/>
                </a:solidFill>
              </a:rPr>
              <a:t>Drafting of Constitution.</a:t>
            </a:r>
          </a:p>
          <a:p>
            <a:r>
              <a:rPr lang="en-IN" dirty="0" smtClean="0"/>
              <a:t>August 15,1947 to November 26,1949: Drafting of Constitution &amp; </a:t>
            </a:r>
            <a:r>
              <a:rPr lang="en-IN" dirty="0" smtClean="0">
                <a:solidFill>
                  <a:srgbClr val="FF0000"/>
                </a:solidFill>
              </a:rPr>
              <a:t>Provisional Parliament</a:t>
            </a:r>
            <a:r>
              <a:rPr lang="en-IN" dirty="0" smtClean="0"/>
              <a:t> </a:t>
            </a:r>
            <a:r>
              <a:rPr lang="en-IN" dirty="0" smtClean="0"/>
              <a:t>of Independent India.</a:t>
            </a:r>
          </a:p>
          <a:p>
            <a:r>
              <a:rPr lang="en-IN" dirty="0" smtClean="0"/>
              <a:t>November 27,1949 to </a:t>
            </a:r>
            <a:r>
              <a:rPr lang="en-IN" dirty="0" smtClean="0"/>
              <a:t>1952:</a:t>
            </a:r>
            <a:r>
              <a:rPr lang="en-US" dirty="0" smtClean="0"/>
              <a:t>Provisional Parliament </a:t>
            </a:r>
            <a:r>
              <a:rPr lang="en-US" dirty="0"/>
              <a:t>of Independent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46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Constituent Assembly Choices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17 Democracies that had been set up after First World War, only few continued as Democratic states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Italy, Portugal, Poland, Japan &amp; Germany had reverted to authoritarianism.</a:t>
            </a:r>
            <a:endParaRPr lang="en-IN" dirty="0" smtClean="0"/>
          </a:p>
          <a:p>
            <a:r>
              <a:rPr lang="en-IN" dirty="0" smtClean="0"/>
              <a:t>Parliamentary Democracy- Continuity </a:t>
            </a:r>
          </a:p>
          <a:p>
            <a:r>
              <a:rPr lang="en-IN" dirty="0" smtClean="0"/>
              <a:t>Universal Adult Suffrage  in spite of </a:t>
            </a:r>
            <a:r>
              <a:rPr lang="en-IN" dirty="0" smtClean="0"/>
              <a:t>illiteracy </a:t>
            </a:r>
            <a:r>
              <a:rPr lang="en-IN" dirty="0" smtClean="0"/>
              <a:t>was a bold and courageous Choice.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Ambedkar</a:t>
            </a:r>
            <a:r>
              <a:rPr lang="en-IN" dirty="0" smtClean="0"/>
              <a:t>- </a:t>
            </a:r>
            <a:r>
              <a:rPr lang="en-IN" dirty="0" smtClean="0">
                <a:solidFill>
                  <a:srgbClr val="FF0000"/>
                </a:solidFill>
              </a:rPr>
              <a:t>Franchise is Right not Privilege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0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Constituent Assembly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No Presidential Form of Government: British not American system to avoid Concentration of Power in one Person.</a:t>
            </a:r>
          </a:p>
          <a:p>
            <a:r>
              <a:rPr lang="en-IN" dirty="0" smtClean="0"/>
              <a:t>Single Citizenship by Birth</a:t>
            </a:r>
          </a:p>
          <a:p>
            <a:r>
              <a:rPr lang="en-IN" dirty="0" smtClean="0"/>
              <a:t>Federalism Against Unitary; Distribution of Powers</a:t>
            </a:r>
          </a:p>
          <a:p>
            <a:r>
              <a:rPr lang="en-IN" dirty="0" smtClean="0"/>
              <a:t>Fundamental Rights from USA: Restrictions not Mentioned</a:t>
            </a:r>
          </a:p>
          <a:p>
            <a:r>
              <a:rPr lang="en-IN" dirty="0" smtClean="0"/>
              <a:t>Procedure Established by Law Not Due Process of Law</a:t>
            </a:r>
          </a:p>
          <a:p>
            <a:r>
              <a:rPr lang="en-IN" dirty="0" smtClean="0"/>
              <a:t>Directive Principles: Ireland</a:t>
            </a:r>
          </a:p>
          <a:p>
            <a:r>
              <a:rPr lang="en-IN" dirty="0" smtClean="0"/>
              <a:t>Written in </a:t>
            </a:r>
            <a:r>
              <a:rPr lang="en-IN" dirty="0" smtClean="0">
                <a:solidFill>
                  <a:srgbClr val="FF0000"/>
                </a:solidFill>
              </a:rPr>
              <a:t>English(1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17,369 words</a:t>
            </a:r>
            <a:r>
              <a:rPr lang="en-US" dirty="0" smtClean="0"/>
              <a:t>) </a:t>
            </a:r>
            <a:r>
              <a:rPr lang="en-IN" dirty="0" smtClean="0"/>
              <a:t>&amp; Hindi- Each member signed two copies.</a:t>
            </a:r>
          </a:p>
          <a:p>
            <a:r>
              <a:rPr lang="en-US" dirty="0" smtClean="0"/>
              <a:t>Lengthiest Constitution: 22 parts </a:t>
            </a:r>
            <a:r>
              <a:rPr lang="en-US" dirty="0"/>
              <a:t>with </a:t>
            </a:r>
            <a:r>
              <a:rPr lang="en-US" dirty="0" smtClean="0"/>
              <a:t>395 </a:t>
            </a:r>
            <a:r>
              <a:rPr lang="en-US" dirty="0"/>
              <a:t>articles, </a:t>
            </a:r>
            <a:r>
              <a:rPr lang="en-US" dirty="0" smtClean="0"/>
              <a:t>VIII schedules- Original was Handwritten by </a:t>
            </a:r>
            <a:r>
              <a:rPr lang="en-US" dirty="0" err="1" smtClean="0">
                <a:solidFill>
                  <a:srgbClr val="FF0000"/>
                </a:solidFill>
              </a:rPr>
              <a:t>Prem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Narain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Raizada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not typed.</a:t>
            </a:r>
          </a:p>
          <a:p>
            <a:r>
              <a:rPr lang="en-US" dirty="0" smtClean="0"/>
              <a:t>Each Page Decorated by the artists from </a:t>
            </a:r>
            <a:r>
              <a:rPr lang="en-US" dirty="0" err="1" smtClean="0"/>
              <a:t>Shantiniketan</a:t>
            </a:r>
            <a:r>
              <a:rPr lang="en-US" dirty="0" smtClean="0"/>
              <a:t> such as </a:t>
            </a:r>
            <a:r>
              <a:rPr lang="en-US" dirty="0" err="1" smtClean="0">
                <a:solidFill>
                  <a:srgbClr val="FF0000"/>
                </a:solidFill>
              </a:rPr>
              <a:t>Ramanohar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Nandlal</a:t>
            </a:r>
            <a:r>
              <a:rPr lang="en-US" dirty="0" smtClean="0">
                <a:solidFill>
                  <a:srgbClr val="FF0000"/>
                </a:solidFill>
              </a:rPr>
              <a:t> Bose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3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Did We Learn Today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Evolution of Constitution</a:t>
            </a:r>
          </a:p>
          <a:p>
            <a:r>
              <a:rPr lang="en-IN" dirty="0" smtClean="0"/>
              <a:t>How Constituent Assembly was constituted and how it worked.</a:t>
            </a:r>
          </a:p>
          <a:p>
            <a:r>
              <a:rPr lang="en-IN" dirty="0" smtClean="0"/>
              <a:t>What choices were made and why.</a:t>
            </a:r>
          </a:p>
          <a:p>
            <a:r>
              <a:rPr lang="en-IN" dirty="0" smtClean="0"/>
              <a:t>Next Lecture:</a:t>
            </a:r>
          </a:p>
          <a:p>
            <a:r>
              <a:rPr lang="en-IN" dirty="0" smtClean="0"/>
              <a:t>Preamble: What is there? Is </a:t>
            </a:r>
            <a:r>
              <a:rPr lang="en-IN" dirty="0" err="1" smtClean="0"/>
              <a:t>is</a:t>
            </a:r>
            <a:r>
              <a:rPr lang="en-IN" dirty="0" smtClean="0"/>
              <a:t> Part of Constitution? How it can be amended? What use of it can be made in interpreting the Constitution?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91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are Constitutions Drafted?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 Election of Members</a:t>
            </a:r>
          </a:p>
          <a:p>
            <a:r>
              <a:rPr lang="en-IN" dirty="0" smtClean="0"/>
              <a:t>First Parliament Elections &amp; Drafting by it</a:t>
            </a:r>
          </a:p>
          <a:p>
            <a:r>
              <a:rPr lang="en-IN" dirty="0" smtClean="0"/>
              <a:t>Drafting by </a:t>
            </a:r>
            <a:r>
              <a:rPr lang="en-IN" dirty="0" smtClean="0"/>
              <a:t>Experts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66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1143000"/>
          </a:xfrm>
        </p:spPr>
        <p:txBody>
          <a:bodyPr/>
          <a:lstStyle/>
          <a:p>
            <a:r>
              <a:rPr lang="en-IN" dirty="0" smtClean="0"/>
              <a:t>Disclaimer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 smtClean="0"/>
              <a:t>The </a:t>
            </a:r>
            <a:r>
              <a:rPr lang="en-IN" sz="2400" dirty="0"/>
              <a:t>views which have been expressed by the speaker in the lecture are his personal views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99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Evolution of Constitution after 1857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1857-First War of Independence &amp; Company Raj</a:t>
            </a:r>
          </a:p>
          <a:p>
            <a:r>
              <a:rPr lang="en-IN" dirty="0" smtClean="0"/>
              <a:t>1858: Initiation of Constitutional Reforms with Direct Rule by the British Government</a:t>
            </a:r>
          </a:p>
          <a:p>
            <a:r>
              <a:rPr lang="en-IN" dirty="0" smtClean="0"/>
              <a:t>1861:Indian Council Act: No Indian was made Member</a:t>
            </a:r>
          </a:p>
          <a:p>
            <a:r>
              <a:rPr lang="en-IN" dirty="0" smtClean="0"/>
              <a:t>1885: Indian National Congress Founded</a:t>
            </a:r>
          </a:p>
          <a:p>
            <a:r>
              <a:rPr lang="en-IN" dirty="0" smtClean="0"/>
              <a:t>1892: Inclusion of Indians in Council but not Executive Council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6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Evolution of  Constitution in Early 20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Century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1909: Government of India Act(</a:t>
            </a:r>
            <a:r>
              <a:rPr lang="en-IN" dirty="0" err="1" smtClean="0"/>
              <a:t>Minto</a:t>
            </a:r>
            <a:r>
              <a:rPr lang="en-IN" dirty="0" smtClean="0"/>
              <a:t>-Morley Reforms):Legislative Council More Representative.</a:t>
            </a:r>
          </a:p>
          <a:p>
            <a:r>
              <a:rPr lang="en-IN" dirty="0" smtClean="0"/>
              <a:t>Membership increased from 16 to 60.</a:t>
            </a:r>
          </a:p>
          <a:p>
            <a:r>
              <a:rPr lang="en-IN" dirty="0" smtClean="0"/>
              <a:t>Indirect Election of Provincial Councils</a:t>
            </a:r>
          </a:p>
          <a:p>
            <a:r>
              <a:rPr lang="en-IN" dirty="0" smtClean="0"/>
              <a:t>Three Members from traders, universities, tea plantation, municipalities and Muslims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3154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Evolution of  Constitution in </a:t>
            </a:r>
            <a:r>
              <a:rPr lang="en-US" sz="3200" dirty="0" smtClean="0"/>
              <a:t> </a:t>
            </a:r>
            <a:r>
              <a:rPr lang="en-US" sz="3200" dirty="0"/>
              <a:t>20th Century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1919: Government of India Act(Montague-Chelmsford) Reforms</a:t>
            </a:r>
          </a:p>
          <a:p>
            <a:r>
              <a:rPr lang="en-IN" dirty="0" smtClean="0"/>
              <a:t>First Significant Constitutional Document</a:t>
            </a:r>
          </a:p>
          <a:p>
            <a:r>
              <a:rPr lang="en-IN" dirty="0" smtClean="0"/>
              <a:t>Autonomy to Provinces: Provincial &amp; Central Subjects</a:t>
            </a:r>
          </a:p>
          <a:p>
            <a:r>
              <a:rPr lang="en-IN" dirty="0" smtClean="0"/>
              <a:t>Governor-General in Council: No mention of Numbers or Inclusion of Indians</a:t>
            </a:r>
          </a:p>
          <a:p>
            <a:r>
              <a:rPr lang="en-IN" dirty="0" smtClean="0"/>
              <a:t>All Decisions by Majority but Governor General could overrule.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83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Evolution of  Constitution in Early 20th Century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Indian Legislature: Two Houses- Legislative Assembly &amp; Council of State</a:t>
            </a:r>
          </a:p>
          <a:p>
            <a:r>
              <a:rPr lang="en-IN" dirty="0" smtClean="0"/>
              <a:t>Council of State: Out of 60,official members not to exceed 20</a:t>
            </a:r>
          </a:p>
          <a:p>
            <a:r>
              <a:rPr lang="en-IN" dirty="0" smtClean="0"/>
              <a:t>Legislative Assembly: out of 140, 100 to be elected and 40 to be nominated with 26 official members.</a:t>
            </a:r>
          </a:p>
          <a:p>
            <a:r>
              <a:rPr lang="en-IN" dirty="0" smtClean="0"/>
              <a:t>Powers: Substantial including power to modify or repeal laws enacted by the British Parliament</a:t>
            </a:r>
          </a:p>
          <a:p>
            <a:r>
              <a:rPr lang="en-IN" dirty="0" smtClean="0"/>
              <a:t>Executive Control 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08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Evolution of  Constitution in Early 20th Century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 of  </a:t>
            </a:r>
            <a:r>
              <a:rPr lang="en-IN" dirty="0" err="1" smtClean="0"/>
              <a:t>Dyarchy</a:t>
            </a:r>
            <a:r>
              <a:rPr lang="en-IN" dirty="0" smtClean="0"/>
              <a:t> or Dual Government in Provinces</a:t>
            </a:r>
          </a:p>
          <a:p>
            <a:r>
              <a:rPr lang="en-IN" dirty="0" smtClean="0"/>
              <a:t>Reserved Subjects: Revenue, Administration of Justice, Police</a:t>
            </a:r>
          </a:p>
          <a:p>
            <a:r>
              <a:rPr lang="en-IN" dirty="0" smtClean="0"/>
              <a:t> Transferred Subjects: Public Health, Education, Local Self-Government</a:t>
            </a:r>
          </a:p>
          <a:p>
            <a:r>
              <a:rPr lang="en-IN" dirty="0" smtClean="0"/>
              <a:t>Provincial Legislature: 139 in Bengal, 50 in Assam</a:t>
            </a:r>
          </a:p>
          <a:p>
            <a:r>
              <a:rPr lang="en-IN" dirty="0" err="1" smtClean="0"/>
              <a:t>Jalianwala</a:t>
            </a:r>
            <a:r>
              <a:rPr lang="en-IN" dirty="0" smtClean="0"/>
              <a:t> </a:t>
            </a:r>
            <a:r>
              <a:rPr lang="en-IN" dirty="0" err="1" smtClean="0"/>
              <a:t>Bagh</a:t>
            </a:r>
            <a:r>
              <a:rPr lang="en-IN" dirty="0" smtClean="0"/>
              <a:t> Massacre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Evolution of Constitution &amp; Government of India Act,1935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Moti</a:t>
            </a:r>
            <a:r>
              <a:rPr lang="en-IN" dirty="0" smtClean="0"/>
              <a:t> </a:t>
            </a:r>
            <a:r>
              <a:rPr lang="en-IN" dirty="0" err="1"/>
              <a:t>L</a:t>
            </a:r>
            <a:r>
              <a:rPr lang="en-IN" dirty="0" err="1" smtClean="0"/>
              <a:t>al</a:t>
            </a:r>
            <a:r>
              <a:rPr lang="en-IN" dirty="0" smtClean="0"/>
              <a:t> Nehru Committee:  Adult Suffrage: Federalism-Princely States willing to join Federation; Rights</a:t>
            </a:r>
          </a:p>
          <a:p>
            <a:r>
              <a:rPr lang="en-IN" dirty="0" smtClean="0"/>
              <a:t>1927: Simon Commission. Report submitted in 1930.</a:t>
            </a:r>
          </a:p>
          <a:p>
            <a:r>
              <a:rPr lang="en-IN" dirty="0" smtClean="0"/>
              <a:t>Congress Demanded Constituent Assembly from 1934 onwards</a:t>
            </a:r>
          </a:p>
          <a:p>
            <a:r>
              <a:rPr lang="en-IN" dirty="0" smtClean="0"/>
              <a:t>1935: Government of India Act</a:t>
            </a:r>
          </a:p>
          <a:p>
            <a:r>
              <a:rPr lang="en-IN" dirty="0" smtClean="0"/>
              <a:t>2/3</a:t>
            </a:r>
            <a:r>
              <a:rPr lang="en-IN" baseline="30000" dirty="0" smtClean="0"/>
              <a:t>rd</a:t>
            </a:r>
            <a:r>
              <a:rPr lang="en-IN" dirty="0" smtClean="0"/>
              <a:t> of Indian Constitution is based on it.</a:t>
            </a:r>
          </a:p>
          <a:p>
            <a:r>
              <a:rPr lang="en-IN" dirty="0" smtClean="0"/>
              <a:t>Federalism: Governor’s Provinces &amp; </a:t>
            </a:r>
            <a:r>
              <a:rPr lang="en-IN" dirty="0" smtClean="0"/>
              <a:t>Princely </a:t>
            </a:r>
            <a:r>
              <a:rPr lang="en-IN" dirty="0" smtClean="0"/>
              <a:t>States. </a:t>
            </a:r>
            <a:r>
              <a:rPr lang="en-IN" dirty="0" smtClean="0"/>
              <a:t>Princely States </a:t>
            </a:r>
            <a:r>
              <a:rPr lang="en-IN" dirty="0" smtClean="0"/>
              <a:t>were given option to join Federation through the Instrument of Accession.</a:t>
            </a:r>
          </a:p>
          <a:p>
            <a:r>
              <a:rPr lang="en-IN" dirty="0" smtClean="0"/>
              <a:t>Precondition of Federation: Consent of half of Princely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Evolution of Constitution &amp; Government of India Act,1935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r>
              <a:rPr lang="en-IN" sz="8000" dirty="0" err="1" smtClean="0"/>
              <a:t>Dyarchy</a:t>
            </a:r>
            <a:r>
              <a:rPr lang="en-IN" sz="8000" dirty="0" smtClean="0"/>
              <a:t> at Centre : Governor General too powerful( Legislature by Courtesy)</a:t>
            </a:r>
          </a:p>
          <a:p>
            <a:r>
              <a:rPr lang="en-IN" sz="8000" dirty="0" smtClean="0"/>
              <a:t>Central &amp; Provincial Subjects</a:t>
            </a:r>
          </a:p>
          <a:p>
            <a:r>
              <a:rPr lang="en-IN" sz="8000" dirty="0" smtClean="0"/>
              <a:t>1935 Act was never enforced at the Central level. For Provinces, it came into being in 1937</a:t>
            </a:r>
          </a:p>
          <a:p>
            <a:r>
              <a:rPr lang="en-IN" sz="8000" dirty="0" smtClean="0"/>
              <a:t>Residue Subjects: Governor General could give to either Centre or Provinces</a:t>
            </a:r>
          </a:p>
          <a:p>
            <a:r>
              <a:rPr lang="en-IN" sz="8000" dirty="0" smtClean="0"/>
              <a:t>Powerful Centre: Quasi Federal</a:t>
            </a:r>
          </a:p>
          <a:p>
            <a:r>
              <a:rPr lang="en-IN" sz="8000" dirty="0" smtClean="0"/>
              <a:t>No Responsible Government</a:t>
            </a:r>
          </a:p>
          <a:p>
            <a:r>
              <a:rPr lang="en-IN" sz="8000" dirty="0" smtClean="0"/>
              <a:t>Council of State: Permanent House like </a:t>
            </a:r>
            <a:r>
              <a:rPr lang="en-IN" sz="8000" dirty="0" err="1" smtClean="0"/>
              <a:t>Rajya</a:t>
            </a:r>
            <a:r>
              <a:rPr lang="en-IN" sz="8000" dirty="0" smtClean="0"/>
              <a:t> </a:t>
            </a:r>
            <a:r>
              <a:rPr lang="en-IN" sz="8000" dirty="0" err="1" smtClean="0"/>
              <a:t>Sabha</a:t>
            </a:r>
            <a:endParaRPr lang="en-IN" sz="8000" dirty="0" smtClean="0"/>
          </a:p>
          <a:p>
            <a:r>
              <a:rPr lang="en-IN" sz="8000" dirty="0" smtClean="0"/>
              <a:t>Composition: Provinces: 156 Indian States 104</a:t>
            </a:r>
          </a:p>
          <a:p>
            <a:r>
              <a:rPr lang="en-IN" sz="8000" dirty="0" smtClean="0"/>
              <a:t>Legislative Assembly: Like </a:t>
            </a:r>
            <a:r>
              <a:rPr lang="en-IN" sz="8000" dirty="0" err="1" smtClean="0"/>
              <a:t>Lok</a:t>
            </a:r>
            <a:r>
              <a:rPr lang="en-IN" sz="8000" dirty="0" smtClean="0"/>
              <a:t> </a:t>
            </a:r>
            <a:r>
              <a:rPr lang="en-IN" sz="8000" dirty="0" err="1"/>
              <a:t>S</a:t>
            </a:r>
            <a:r>
              <a:rPr lang="en-IN" sz="8000" dirty="0" err="1" smtClean="0"/>
              <a:t>abha</a:t>
            </a:r>
            <a:endParaRPr lang="en-IN" sz="8000" dirty="0" smtClean="0"/>
          </a:p>
          <a:p>
            <a:r>
              <a:rPr lang="en-IN" sz="8000" dirty="0" smtClean="0"/>
              <a:t>Composition:125 from Indian States and 250 from Provinces elected by Provincial Assemblies</a:t>
            </a:r>
          </a:p>
          <a:p>
            <a:r>
              <a:rPr lang="en-IN" sz="8000" dirty="0" smtClean="0"/>
              <a:t>Powers: equal except in Financial matters which were with Legislative Assembly.</a:t>
            </a:r>
          </a:p>
          <a:p>
            <a:r>
              <a:rPr lang="en-IN" sz="8000" dirty="0" smtClean="0"/>
              <a:t>Federal </a:t>
            </a:r>
            <a:r>
              <a:rPr lang="en-IN" sz="8000" dirty="0" smtClean="0"/>
              <a:t>Court: Chief Justice plus Six Judges</a:t>
            </a:r>
          </a:p>
          <a:p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95218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561</TotalTime>
  <Words>1145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On-Line Course on Indian Constitution</vt:lpstr>
      <vt:lpstr>How are Constitutions Drafted?</vt:lpstr>
      <vt:lpstr>Evolution of Constitution after 1857</vt:lpstr>
      <vt:lpstr>Evolution of  Constitution in Early 20th Century</vt:lpstr>
      <vt:lpstr>Evolution of  Constitution in  20th Century</vt:lpstr>
      <vt:lpstr>Evolution of  Constitution in Early 20th Century</vt:lpstr>
      <vt:lpstr>Evolution of  Constitution in Early 20th Century</vt:lpstr>
      <vt:lpstr>Evolution of Constitution &amp; Government of India Act,1935</vt:lpstr>
      <vt:lpstr>Evolution of Constitution &amp; Government of India Act,1935</vt:lpstr>
      <vt:lpstr>Evolution of Indian Constitution Post 1935</vt:lpstr>
      <vt:lpstr>Evolution of Constitution  Post 1942</vt:lpstr>
      <vt:lpstr>Constituent Assembly Formation</vt:lpstr>
      <vt:lpstr>Constituent Assembly Composition Working</vt:lpstr>
      <vt:lpstr>Constituent Assembly Working</vt:lpstr>
      <vt:lpstr>Constituent Assembly Working</vt:lpstr>
      <vt:lpstr>Working of Constituent Assembly</vt:lpstr>
      <vt:lpstr>Constituent Assembly Choices</vt:lpstr>
      <vt:lpstr>Constituent Assembly Choices</vt:lpstr>
      <vt:lpstr>What Did We Learn Today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Constituent Assembly Debates &amp; Choices</dc:title>
  <dc:creator>Windows User</dc:creator>
  <cp:lastModifiedBy>NALSAR</cp:lastModifiedBy>
  <cp:revision>30</cp:revision>
  <dcterms:created xsi:type="dcterms:W3CDTF">2020-12-20T05:51:43Z</dcterms:created>
  <dcterms:modified xsi:type="dcterms:W3CDTF">2021-10-24T08:09:27Z</dcterms:modified>
</cp:coreProperties>
</file>