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9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5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0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5874-790D-4235-BC25-F58824019B09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DD95-E354-481A-8FD9-3870590C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Preamble of Indian Constitution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-27384"/>
            <a:ext cx="6904856" cy="6624736"/>
          </a:xfrm>
        </p:spPr>
        <p:txBody>
          <a:bodyPr>
            <a:noAutofit/>
          </a:bodyPr>
          <a:lstStyle/>
          <a:p>
            <a:r>
              <a:rPr lang="en-US" sz="1600" dirty="0" smtClean="0"/>
              <a:t>Paste preamble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484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there in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“</a:t>
            </a:r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dirty="0" smtClean="0">
                <a:solidFill>
                  <a:srgbClr val="FF0000"/>
                </a:solidFill>
              </a:rPr>
              <a:t>e the people of India</a:t>
            </a:r>
            <a:r>
              <a:rPr lang="en-IN" dirty="0" smtClean="0"/>
              <a:t>” adopted from the United States’ Constitution &amp; United Nations Charter.</a:t>
            </a:r>
          </a:p>
          <a:p>
            <a:r>
              <a:rPr lang="en-IN" dirty="0" smtClean="0"/>
              <a:t>Adopt, enact and give to ourselves this constitution.</a:t>
            </a:r>
          </a:p>
          <a:p>
            <a:r>
              <a:rPr lang="en-IN" dirty="0" smtClean="0"/>
              <a:t>Three Vital Things: </a:t>
            </a:r>
          </a:p>
          <a:p>
            <a:r>
              <a:rPr lang="en-IN" dirty="0" smtClean="0"/>
              <a:t>i. Description of Nation</a:t>
            </a:r>
          </a:p>
          <a:p>
            <a:r>
              <a:rPr lang="en-IN" dirty="0"/>
              <a:t>i</a:t>
            </a:r>
            <a:r>
              <a:rPr lang="en-IN" dirty="0" smtClean="0"/>
              <a:t>i. Three Entitlements of Citizens</a:t>
            </a:r>
          </a:p>
          <a:p>
            <a:r>
              <a:rPr lang="en-IN" dirty="0"/>
              <a:t>i</a:t>
            </a:r>
            <a:r>
              <a:rPr lang="en-IN" dirty="0" smtClean="0"/>
              <a:t>ii. Purposes of Entitlements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A. Description of Nation</a:t>
            </a:r>
            <a:r>
              <a:rPr lang="en-IN" dirty="0" smtClean="0"/>
              <a:t>: Sovereign Socialist Secular Democratic Republic.</a:t>
            </a:r>
          </a:p>
          <a:p>
            <a:r>
              <a:rPr lang="en-IN" dirty="0" smtClean="0"/>
              <a:t>B. </a:t>
            </a:r>
            <a:r>
              <a:rPr lang="en-IN" dirty="0" smtClean="0">
                <a:solidFill>
                  <a:srgbClr val="7030A0"/>
                </a:solidFill>
              </a:rPr>
              <a:t>Three Entitlements of Citizens</a:t>
            </a:r>
            <a:r>
              <a:rPr lang="en-IN" dirty="0" smtClean="0"/>
              <a:t>: </a:t>
            </a:r>
          </a:p>
          <a:p>
            <a:r>
              <a:rPr lang="en-IN" dirty="0" smtClean="0"/>
              <a:t>i.  </a:t>
            </a:r>
            <a:r>
              <a:rPr lang="en-IN" dirty="0" smtClean="0">
                <a:solidFill>
                  <a:srgbClr val="FF0000"/>
                </a:solidFill>
              </a:rPr>
              <a:t>Justice</a:t>
            </a:r>
            <a:r>
              <a:rPr lang="en-IN" dirty="0" smtClean="0"/>
              <a:t>-social, economic &amp; Political; </a:t>
            </a:r>
          </a:p>
          <a:p>
            <a:r>
              <a:rPr lang="en-IN" dirty="0" smtClean="0"/>
              <a:t>ii. </a:t>
            </a:r>
            <a:r>
              <a:rPr lang="en-IN" dirty="0" smtClean="0">
                <a:solidFill>
                  <a:srgbClr val="FF0000"/>
                </a:solidFill>
              </a:rPr>
              <a:t>Liberty</a:t>
            </a:r>
            <a:r>
              <a:rPr lang="en-IN" dirty="0" smtClean="0"/>
              <a:t> of thought, belief, faith and worship</a:t>
            </a:r>
          </a:p>
          <a:p>
            <a:r>
              <a:rPr lang="en-IN" dirty="0" smtClean="0"/>
              <a:t>iii. </a:t>
            </a:r>
            <a:r>
              <a:rPr lang="en-IN" dirty="0" smtClean="0">
                <a:solidFill>
                  <a:srgbClr val="FF0000"/>
                </a:solidFill>
              </a:rPr>
              <a:t>Equality</a:t>
            </a:r>
            <a:r>
              <a:rPr lang="en-IN" dirty="0" smtClean="0"/>
              <a:t> of status and opportunity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Three Vital Things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2622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there in Indian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C. Three Purpose of Entitlements:</a:t>
            </a:r>
          </a:p>
          <a:p>
            <a:r>
              <a:rPr lang="en-IN" dirty="0" smtClean="0"/>
              <a:t>To promote among the People of India </a:t>
            </a:r>
            <a:r>
              <a:rPr lang="en-IN" dirty="0" smtClean="0">
                <a:solidFill>
                  <a:srgbClr val="FF0000"/>
                </a:solidFill>
              </a:rPr>
              <a:t>Fraternity</a:t>
            </a:r>
          </a:p>
          <a:p>
            <a:r>
              <a:rPr lang="en-IN" dirty="0" smtClean="0"/>
              <a:t>Assuring the </a:t>
            </a:r>
            <a:r>
              <a:rPr lang="en-IN" dirty="0" smtClean="0">
                <a:solidFill>
                  <a:srgbClr val="FF0000"/>
                </a:solidFill>
              </a:rPr>
              <a:t>Dignity of the Individual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Unity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Integrity</a:t>
            </a:r>
            <a:r>
              <a:rPr lang="en-IN" dirty="0" smtClean="0"/>
              <a:t> of the 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73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Preamble is reflected in the Constitution?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Fundamental Rights: Liberty &amp; Equality; Dignity of Individual</a:t>
            </a:r>
          </a:p>
          <a:p>
            <a:r>
              <a:rPr lang="en-IN" dirty="0" smtClean="0"/>
              <a:t>Directive Principles: Social &amp; Economic Justice</a:t>
            </a:r>
          </a:p>
          <a:p>
            <a:r>
              <a:rPr lang="en-IN" dirty="0" smtClean="0"/>
              <a:t>Fundamental Duties: Fraternity</a:t>
            </a:r>
          </a:p>
          <a:p>
            <a:r>
              <a:rPr lang="en-IN" dirty="0" smtClean="0"/>
              <a:t>Affirmative Action: Primacy of Justice over Equality</a:t>
            </a:r>
          </a:p>
          <a:p>
            <a:r>
              <a:rPr lang="en-IN" dirty="0" smtClean="0"/>
              <a:t>SC/ST/OBC Commissions</a:t>
            </a:r>
          </a:p>
          <a:p>
            <a:r>
              <a:rPr lang="en-IN" dirty="0" smtClean="0"/>
              <a:t>Constitutionalism: Distribution of Powers, Separation of Powers, Judicial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1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Sovereign: Internally Supreme &amp; Externally Free</a:t>
            </a:r>
          </a:p>
          <a:p>
            <a:r>
              <a:rPr lang="en-IN" dirty="0" smtClean="0"/>
              <a:t>Secular: State Religion Neutral &amp; Equal respect for all Religions</a:t>
            </a:r>
          </a:p>
          <a:p>
            <a:r>
              <a:rPr lang="en-IN" dirty="0" smtClean="0"/>
              <a:t>Socialist: Democratic Socialism &amp; Mixed Economy- Distributive Justice &amp; Elimination of inequalities in income.</a:t>
            </a:r>
          </a:p>
          <a:p>
            <a:r>
              <a:rPr lang="en-IN" dirty="0" smtClean="0"/>
              <a:t>New Economic Policies of 1991</a:t>
            </a:r>
          </a:p>
          <a:p>
            <a:r>
              <a:rPr lang="en-IN" dirty="0" smtClean="0"/>
              <a:t>Democratic: Government by Choice: Will of People</a:t>
            </a:r>
          </a:p>
          <a:p>
            <a:r>
              <a:rPr lang="en-IN" dirty="0" smtClean="0"/>
              <a:t>Republic :Elected Head of State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03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520946" cy="63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40152" y="5239179"/>
            <a:ext cx="2232248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Constitutions Have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Preamble means introduction &amp; tells us the source of the authority of the Constitution.</a:t>
            </a:r>
          </a:p>
          <a:p>
            <a:r>
              <a:rPr lang="en-IN" dirty="0" smtClean="0"/>
              <a:t>It indicates the Ideals, goals &amp; Vision of framers</a:t>
            </a:r>
          </a:p>
          <a:p>
            <a:r>
              <a:rPr lang="en-IN" dirty="0" smtClean="0"/>
              <a:t>It tells us about the  Values Constitution wishes to achieve</a:t>
            </a:r>
          </a:p>
          <a:p>
            <a:r>
              <a:rPr lang="en-IN" dirty="0" smtClean="0"/>
              <a:t>It tells us the kind of society Constitution envisages.</a:t>
            </a:r>
          </a:p>
          <a:p>
            <a:r>
              <a:rPr lang="en-IN" dirty="0" err="1" smtClean="0"/>
              <a:t>Golakhnath</a:t>
            </a:r>
            <a:r>
              <a:rPr lang="en-IN" dirty="0" smtClean="0"/>
              <a:t> v. State of Punjab(1967): </a:t>
            </a:r>
            <a:r>
              <a:rPr lang="en-IN" dirty="0" err="1" smtClean="0"/>
              <a:t>Subba</a:t>
            </a:r>
            <a:r>
              <a:rPr lang="en-IN" dirty="0" smtClean="0"/>
              <a:t> </a:t>
            </a:r>
            <a:r>
              <a:rPr lang="en-IN" dirty="0" err="1" smtClean="0"/>
              <a:t>Rao,CJI</a:t>
            </a:r>
            <a:r>
              <a:rPr lang="en-IN" dirty="0" smtClean="0"/>
              <a:t>- “The Preamble contains in a nutshell its ideals and aspirations.”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Do all Constitutions Have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is not mandatory to have a Preamble.</a:t>
            </a:r>
          </a:p>
          <a:p>
            <a:r>
              <a:rPr lang="en-IN" dirty="0" smtClean="0"/>
              <a:t>But most Constitutions do have Preamble.</a:t>
            </a:r>
          </a:p>
          <a:p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s many as 54 Constitutions in the world do </a:t>
            </a:r>
            <a:r>
              <a:rPr lang="en-IN" dirty="0"/>
              <a:t>not </a:t>
            </a:r>
            <a:r>
              <a:rPr lang="en-IN" dirty="0" smtClean="0"/>
              <a:t>have  preamble such as Belgium, </a:t>
            </a:r>
            <a:r>
              <a:rPr lang="en-IN" dirty="0"/>
              <a:t>Botswana, Brunei, </a:t>
            </a:r>
            <a:r>
              <a:rPr lang="en-IN" dirty="0" smtClean="0"/>
              <a:t>Canada, </a:t>
            </a:r>
            <a:r>
              <a:rPr lang="en-IN" dirty="0"/>
              <a:t>Denmark, </a:t>
            </a:r>
            <a:r>
              <a:rPr lang="en-IN" dirty="0" smtClean="0"/>
              <a:t>Finland, Italy, </a:t>
            </a:r>
            <a:r>
              <a:rPr lang="en-IN" dirty="0"/>
              <a:t>Malaysia, Maldives, </a:t>
            </a:r>
            <a:r>
              <a:rPr lang="en-IN" dirty="0" smtClean="0"/>
              <a:t>the </a:t>
            </a:r>
            <a:r>
              <a:rPr lang="en-IN" dirty="0"/>
              <a:t>Netherlands, New Zealand, Norway, Oman, Qatar, Romania</a:t>
            </a:r>
            <a:r>
              <a:rPr lang="en-IN" dirty="0" smtClean="0"/>
              <a:t>,, </a:t>
            </a:r>
            <a:r>
              <a:rPr lang="en-IN" dirty="0"/>
              <a:t>Singapore, Sweden, Thailand, </a:t>
            </a:r>
            <a:endParaRPr lang="en-IN" dirty="0" smtClean="0"/>
          </a:p>
          <a:p>
            <a:r>
              <a:rPr lang="en-IN" dirty="0" smtClean="0"/>
              <a:t>Government of India,1935 was a kind of Constitution but it did not have preamble.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2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Do all Constitutions Have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Out of </a:t>
            </a:r>
            <a:r>
              <a:rPr lang="en-US" dirty="0"/>
              <a:t>134 constitutions which have a </a:t>
            </a:r>
            <a:r>
              <a:rPr lang="en-US" dirty="0" smtClean="0"/>
              <a:t>preamble, 87 call it Preamble but 47 do not call it Preamble.</a:t>
            </a:r>
          </a:p>
          <a:p>
            <a:r>
              <a:rPr lang="en-US" b="1" dirty="0"/>
              <a:t>S</a:t>
            </a:r>
            <a:r>
              <a:rPr lang="en-US" b="1" dirty="0" smtClean="0"/>
              <a:t>hortest Preamble</a:t>
            </a:r>
            <a:r>
              <a:rPr lang="en-US" dirty="0" smtClean="0"/>
              <a:t>: The shortest preamble is of </a:t>
            </a:r>
            <a:r>
              <a:rPr lang="en-US" b="1" dirty="0" smtClean="0"/>
              <a:t>Constitution of Greece </a:t>
            </a:r>
            <a:r>
              <a:rPr lang="en-US" b="1" dirty="0" err="1" smtClean="0"/>
              <a:t>ie</a:t>
            </a:r>
            <a:r>
              <a:rPr lang="en-US" b="1" dirty="0" smtClean="0"/>
              <a:t> 11 words</a:t>
            </a:r>
            <a:r>
              <a:rPr lang="en-US" dirty="0" smtClean="0"/>
              <a:t>: “In the name of the Holy and Consubstantial and Indivisible Trinity.”</a:t>
            </a:r>
          </a:p>
          <a:p>
            <a:r>
              <a:rPr lang="en-US" b="1" dirty="0" smtClean="0"/>
              <a:t>Lengthiest  Preamble</a:t>
            </a:r>
            <a:r>
              <a:rPr lang="en-US" dirty="0" smtClean="0"/>
              <a:t>: Constitution of Iran in 3073 words, Chinese Preamble has 1071 words.</a:t>
            </a:r>
          </a:p>
          <a:p>
            <a:r>
              <a:rPr lang="en-US" dirty="0" smtClean="0"/>
              <a:t>121 Preambles state Goals &amp; Values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0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the common Values referred in the Preambles?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Reference to God in 60 Preambles</a:t>
            </a:r>
            <a:r>
              <a:rPr lang="en-IN" dirty="0"/>
              <a:t> </a:t>
            </a:r>
            <a:r>
              <a:rPr lang="en-IN" dirty="0" smtClean="0"/>
              <a:t>Albania</a:t>
            </a:r>
            <a:r>
              <a:rPr lang="en-IN" dirty="0"/>
              <a:t>, </a:t>
            </a:r>
            <a:r>
              <a:rPr lang="en-IN" dirty="0" smtClean="0"/>
              <a:t>Brazil</a:t>
            </a:r>
            <a:r>
              <a:rPr lang="en-IN" dirty="0"/>
              <a:t>, </a:t>
            </a:r>
            <a:r>
              <a:rPr lang="en-IN" dirty="0" smtClean="0"/>
              <a:t>Uganda, </a:t>
            </a:r>
            <a:r>
              <a:rPr lang="en-IN" dirty="0"/>
              <a:t>Germany</a:t>
            </a:r>
            <a:r>
              <a:rPr lang="en-IN" dirty="0" smtClean="0"/>
              <a:t>,, </a:t>
            </a:r>
            <a:r>
              <a:rPr lang="en-IN" dirty="0"/>
              <a:t>Greece, Iran, Iraq and Ireland. </a:t>
            </a:r>
            <a:endParaRPr lang="en-US" dirty="0" smtClean="0"/>
          </a:p>
          <a:p>
            <a:r>
              <a:rPr lang="en-US" dirty="0" smtClean="0"/>
              <a:t>Sovereignty</a:t>
            </a:r>
            <a:r>
              <a:rPr lang="en-US" dirty="0"/>
              <a:t>, independence, territorial </a:t>
            </a:r>
            <a:r>
              <a:rPr lang="en-US" dirty="0" smtClean="0"/>
              <a:t>integrity of the Nation and right to self-determination.</a:t>
            </a:r>
          </a:p>
          <a:p>
            <a:r>
              <a:rPr lang="en-US" dirty="0"/>
              <a:t>D</a:t>
            </a:r>
            <a:r>
              <a:rPr lang="en-US" dirty="0" smtClean="0"/>
              <a:t>emocracy</a:t>
            </a:r>
            <a:r>
              <a:rPr lang="en-US" dirty="0"/>
              <a:t>, rule of law, </a:t>
            </a:r>
            <a:r>
              <a:rPr lang="en-US" dirty="0" smtClean="0"/>
              <a:t>justice, social </a:t>
            </a:r>
            <a:r>
              <a:rPr lang="en-US" dirty="0"/>
              <a:t>justice</a:t>
            </a:r>
            <a:r>
              <a:rPr lang="en-US" dirty="0" smtClean="0"/>
              <a:t>, </a:t>
            </a:r>
            <a:r>
              <a:rPr lang="en-US" dirty="0"/>
              <a:t>freedom, equality, </a:t>
            </a:r>
            <a:r>
              <a:rPr lang="en-US" dirty="0" smtClean="0"/>
              <a:t>equality before law </a:t>
            </a:r>
            <a:r>
              <a:rPr lang="en-US" dirty="0"/>
              <a:t>and human rights. </a:t>
            </a:r>
            <a:endParaRPr lang="en-US" dirty="0" smtClean="0"/>
          </a:p>
          <a:p>
            <a:r>
              <a:rPr lang="en-US" dirty="0" smtClean="0"/>
              <a:t> Peaceful &amp; Cordial  relations with other countries, </a:t>
            </a:r>
            <a:r>
              <a:rPr lang="en-US" dirty="0"/>
              <a:t>prosperity, </a:t>
            </a:r>
            <a:r>
              <a:rPr lang="en-US" dirty="0" smtClean="0"/>
              <a:t>welfare. </a:t>
            </a:r>
          </a:p>
          <a:p>
            <a:r>
              <a:rPr lang="en-US" dirty="0" smtClean="0"/>
              <a:t>Humanism, Pluralism, </a:t>
            </a:r>
            <a:r>
              <a:rPr lang="en-US" dirty="0"/>
              <a:t>protection of </a:t>
            </a:r>
            <a:r>
              <a:rPr lang="en-US" dirty="0" smtClean="0"/>
              <a:t>interests of minorities.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Drafted Indian Preamble?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clear record</a:t>
            </a:r>
          </a:p>
          <a:p>
            <a:r>
              <a:rPr lang="en-IN" dirty="0" smtClean="0"/>
              <a:t>Three Views:</a:t>
            </a:r>
          </a:p>
          <a:p>
            <a:r>
              <a:rPr lang="en-IN" dirty="0" smtClean="0"/>
              <a:t>Predominant View- Based on Objective Resolution of Pt. Jawaharlal Nehru</a:t>
            </a:r>
          </a:p>
          <a:p>
            <a:r>
              <a:rPr lang="en-IN" dirty="0" smtClean="0"/>
              <a:t>Sir B. N. Rau: Advisor to Constituent Assembly</a:t>
            </a:r>
          </a:p>
          <a:p>
            <a:r>
              <a:rPr lang="en-IN" dirty="0" smtClean="0"/>
              <a:t>Drafting Committee: Most members did not work</a:t>
            </a:r>
          </a:p>
          <a:p>
            <a:r>
              <a:rPr lang="en-IN" dirty="0" err="1" smtClean="0"/>
              <a:t>Dr.B.R</a:t>
            </a:r>
            <a:r>
              <a:rPr lang="en-IN" dirty="0" smtClean="0"/>
              <a:t>. </a:t>
            </a:r>
            <a:r>
              <a:rPr lang="en-IN" dirty="0" err="1" smtClean="0"/>
              <a:t>Ambedkar</a:t>
            </a:r>
            <a:r>
              <a:rPr lang="en-IN" dirty="0" smtClean="0"/>
              <a:t>: Prof. </a:t>
            </a:r>
            <a:r>
              <a:rPr lang="en-IN" dirty="0" err="1" smtClean="0"/>
              <a:t>Akash</a:t>
            </a:r>
            <a:r>
              <a:rPr lang="en-IN" dirty="0" smtClean="0"/>
              <a:t> Singh </a:t>
            </a:r>
            <a:r>
              <a:rPr lang="en-IN" dirty="0" err="1" smtClean="0"/>
              <a:t>Rathore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68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Preamble Part  of Constitution?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Preamble of Ordinary Acts may not be enacted by the Legislature.</a:t>
            </a:r>
          </a:p>
          <a:p>
            <a:r>
              <a:rPr lang="en-IN" dirty="0" smtClean="0"/>
              <a:t>Preamble was originally presented as Objective Resolution but eventually it was adopted at last on the suggestion of </a:t>
            </a:r>
            <a:r>
              <a:rPr lang="en-IN" dirty="0" err="1" smtClean="0"/>
              <a:t>Hasrat</a:t>
            </a:r>
            <a:r>
              <a:rPr lang="en-IN" dirty="0" smtClean="0"/>
              <a:t> </a:t>
            </a:r>
            <a:r>
              <a:rPr lang="en-IN" dirty="0" err="1" smtClean="0"/>
              <a:t>Mohani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Preamble of Constitution was adopted by the Constituent Assembly just like other provisions.</a:t>
            </a:r>
          </a:p>
          <a:p>
            <a:r>
              <a:rPr lang="en-IN" dirty="0" smtClean="0"/>
              <a:t>In re </a:t>
            </a:r>
            <a:r>
              <a:rPr lang="en-IN" dirty="0" err="1" smtClean="0"/>
              <a:t>Berubari</a:t>
            </a:r>
            <a:r>
              <a:rPr lang="en-IN" dirty="0" smtClean="0"/>
              <a:t>(1960)- Preamble is not part of the Constitution and cannot be amended.</a:t>
            </a:r>
          </a:p>
          <a:p>
            <a:r>
              <a:rPr lang="en-IN" dirty="0" err="1" smtClean="0"/>
              <a:t>Keshavanand</a:t>
            </a:r>
            <a:r>
              <a:rPr lang="en-IN" dirty="0" smtClean="0"/>
              <a:t> </a:t>
            </a:r>
            <a:r>
              <a:rPr lang="en-IN" dirty="0" err="1" smtClean="0"/>
              <a:t>Bharti</a:t>
            </a:r>
            <a:r>
              <a:rPr lang="en-IN" dirty="0" smtClean="0"/>
              <a:t> Judgment(1973)- Preamble is part of Constitution and can be amended.</a:t>
            </a:r>
          </a:p>
          <a:p>
            <a:r>
              <a:rPr lang="en-IN" dirty="0" smtClean="0"/>
              <a:t>Preamble is Basic Structure of the Constitution- State of U.P. v Dina </a:t>
            </a:r>
            <a:r>
              <a:rPr lang="en-IN" dirty="0" err="1" smtClean="0"/>
              <a:t>Nath</a:t>
            </a:r>
            <a:r>
              <a:rPr lang="en-IN" dirty="0" smtClean="0"/>
              <a:t> </a:t>
            </a:r>
            <a:r>
              <a:rPr lang="en-IN" dirty="0" err="1" smtClean="0"/>
              <a:t>Shukla</a:t>
            </a:r>
            <a:r>
              <a:rPr lang="en-IN" dirty="0" smtClean="0"/>
              <a:t>(1997)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00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Can Preamble be amended?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Since  today Preamble is part of Basic Structure- It can be amended.</a:t>
            </a:r>
          </a:p>
          <a:p>
            <a:r>
              <a:rPr lang="en-IN" dirty="0" smtClean="0"/>
              <a:t>But How?</a:t>
            </a:r>
          </a:p>
          <a:p>
            <a:r>
              <a:rPr lang="en-IN" dirty="0"/>
              <a:t>O</a:t>
            </a:r>
            <a:r>
              <a:rPr lang="en-IN" dirty="0" smtClean="0"/>
              <a:t>nly way of addition.</a:t>
            </a:r>
          </a:p>
          <a:p>
            <a:r>
              <a:rPr lang="en-IN" dirty="0" smtClean="0"/>
              <a:t>Supreme Court refused to delete word ‘Socialist’</a:t>
            </a:r>
          </a:p>
          <a:p>
            <a:r>
              <a:rPr lang="en-IN" dirty="0" smtClean="0"/>
              <a:t>Preamble was amended by the 42</a:t>
            </a:r>
            <a:r>
              <a:rPr lang="en-IN" baseline="30000" dirty="0" smtClean="0"/>
              <a:t>nd</a:t>
            </a:r>
            <a:r>
              <a:rPr lang="en-IN" dirty="0" smtClean="0"/>
              <a:t> Amendment in 1976.</a:t>
            </a:r>
          </a:p>
          <a:p>
            <a:r>
              <a:rPr lang="en-IN" dirty="0" smtClean="0"/>
              <a:t>Three words were added: Secular, Socialist &amp; Integrity.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8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use of Preamble can be made in interpreting the Constitution?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Preamble is legitimate aid in the interpretation of provisions of the Constitution.</a:t>
            </a:r>
          </a:p>
          <a:p>
            <a:r>
              <a:rPr lang="en-IN" dirty="0" smtClean="0"/>
              <a:t>If Provisions are clear- No use</a:t>
            </a:r>
          </a:p>
          <a:p>
            <a:r>
              <a:rPr lang="en-IN" dirty="0" smtClean="0"/>
              <a:t>If provisions are contradictory or silent, Preamble is to be used to find the intention of the framers.</a:t>
            </a:r>
          </a:p>
          <a:p>
            <a:r>
              <a:rPr lang="en-IN" dirty="0" smtClean="0"/>
              <a:t>In re </a:t>
            </a:r>
            <a:r>
              <a:rPr lang="en-IN" dirty="0" err="1" smtClean="0"/>
              <a:t>Berubari</a:t>
            </a:r>
            <a:r>
              <a:rPr lang="en-IN" dirty="0" smtClean="0"/>
              <a:t>(1960): “ A key to open the mind of the makers” of the Constitution.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61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871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Preamble of Indian Constitution</vt:lpstr>
      <vt:lpstr>Why Constitutions Have Preamble?</vt:lpstr>
      <vt:lpstr>Do all Constitutions Have Preamble?</vt:lpstr>
      <vt:lpstr>Do all Constitutions Have Preamble?</vt:lpstr>
      <vt:lpstr>What the common Values referred in the Preambles?</vt:lpstr>
      <vt:lpstr>Who Drafted Indian Preamble?</vt:lpstr>
      <vt:lpstr>Is Preamble Part  of Constitution?</vt:lpstr>
      <vt:lpstr>Can Preamble be amended?</vt:lpstr>
      <vt:lpstr>What use of Preamble can be made in interpreting the Constitution?</vt:lpstr>
      <vt:lpstr>What is there in Preamble?</vt:lpstr>
      <vt:lpstr>What is there in Indian Preamble?</vt:lpstr>
      <vt:lpstr>How Preamble is reflected in the Constitution?</vt:lpstr>
      <vt:lpstr>Important words</vt:lpstr>
      <vt:lpstr>PowerPoint Presentation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Preamble of Indian Constitution</dc:title>
  <dc:creator>Windows User</dc:creator>
  <cp:lastModifiedBy>NALSAR</cp:lastModifiedBy>
  <cp:revision>22</cp:revision>
  <dcterms:created xsi:type="dcterms:W3CDTF">2020-12-19T05:33:34Z</dcterms:created>
  <dcterms:modified xsi:type="dcterms:W3CDTF">2021-10-24T09:20:33Z</dcterms:modified>
</cp:coreProperties>
</file>