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402" y="-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2999-E2E8-4F5F-B690-2D32A10D43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B02-2DFE-43EE-84AB-0FEC2145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74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2999-E2E8-4F5F-B690-2D32A10D43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B02-2DFE-43EE-84AB-0FEC2145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2999-E2E8-4F5F-B690-2D32A10D43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B02-2DFE-43EE-84AB-0FEC2145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7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2999-E2E8-4F5F-B690-2D32A10D43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B02-2DFE-43EE-84AB-0FEC2145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66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2999-E2E8-4F5F-B690-2D32A10D43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B02-2DFE-43EE-84AB-0FEC2145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67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2999-E2E8-4F5F-B690-2D32A10D43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B02-2DFE-43EE-84AB-0FEC2145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54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2999-E2E8-4F5F-B690-2D32A10D43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B02-2DFE-43EE-84AB-0FEC2145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1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2999-E2E8-4F5F-B690-2D32A10D43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B02-2DFE-43EE-84AB-0FEC2145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16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2999-E2E8-4F5F-B690-2D32A10D43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B02-2DFE-43EE-84AB-0FEC2145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4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2999-E2E8-4F5F-B690-2D32A10D43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B02-2DFE-43EE-84AB-0FEC2145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8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2999-E2E8-4F5F-B690-2D32A10D43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B02-2DFE-43EE-84AB-0FEC2145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14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2999-E2E8-4F5F-B690-2D32A10D43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6B02-2DFE-43EE-84AB-0FEC2145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Online Course on Constitution of India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tx1"/>
                </a:solidFill>
              </a:rPr>
              <a:t>Citizenship in India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2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Article 6:Citizenship of Those who have migrated to India from Pakistan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so migrated  </a:t>
            </a:r>
            <a:r>
              <a:rPr lang="en-IN" dirty="0" smtClean="0">
                <a:solidFill>
                  <a:srgbClr val="FF0000"/>
                </a:solidFill>
              </a:rPr>
              <a:t>on or after 19</a:t>
            </a:r>
            <a:r>
              <a:rPr lang="en-IN" baseline="30000" dirty="0" smtClean="0">
                <a:solidFill>
                  <a:srgbClr val="FF0000"/>
                </a:solidFill>
              </a:rPr>
              <a:t>th</a:t>
            </a:r>
            <a:r>
              <a:rPr lang="en-IN" dirty="0" smtClean="0">
                <a:solidFill>
                  <a:srgbClr val="FF0000"/>
                </a:solidFill>
              </a:rPr>
              <a:t> July,1948</a:t>
            </a:r>
            <a:r>
              <a:rPr lang="en-IN" dirty="0" smtClean="0"/>
              <a:t>, he has been </a:t>
            </a:r>
            <a:r>
              <a:rPr lang="en-IN" dirty="0" smtClean="0">
                <a:solidFill>
                  <a:srgbClr val="FF0000"/>
                </a:solidFill>
              </a:rPr>
              <a:t>Registered by  as a Citizen </a:t>
            </a:r>
            <a:r>
              <a:rPr lang="en-IN" dirty="0" smtClean="0"/>
              <a:t>of India by a special officer </a:t>
            </a:r>
            <a:r>
              <a:rPr lang="en-IN" dirty="0" smtClean="0">
                <a:solidFill>
                  <a:srgbClr val="FF0000"/>
                </a:solidFill>
              </a:rPr>
              <a:t>before 26</a:t>
            </a:r>
            <a:r>
              <a:rPr lang="en-IN" baseline="30000" dirty="0" smtClean="0">
                <a:solidFill>
                  <a:srgbClr val="FF0000"/>
                </a:solidFill>
              </a:rPr>
              <a:t>th</a:t>
            </a:r>
            <a:r>
              <a:rPr lang="en-IN" dirty="0" smtClean="0">
                <a:solidFill>
                  <a:srgbClr val="FF0000"/>
                </a:solidFill>
              </a:rPr>
              <a:t> January,1950.</a:t>
            </a:r>
          </a:p>
          <a:p>
            <a:r>
              <a:rPr lang="en-IN" dirty="0" smtClean="0"/>
              <a:t>But no person is to be registered </a:t>
            </a:r>
            <a:r>
              <a:rPr lang="en-IN" dirty="0" smtClean="0">
                <a:solidFill>
                  <a:srgbClr val="FF0000"/>
                </a:solidFill>
              </a:rPr>
              <a:t>unless he has been resident </a:t>
            </a:r>
            <a:r>
              <a:rPr lang="en-IN" dirty="0" smtClean="0"/>
              <a:t>in the territory of India for </a:t>
            </a:r>
            <a:r>
              <a:rPr lang="en-IN" dirty="0" smtClean="0">
                <a:solidFill>
                  <a:srgbClr val="FF0000"/>
                </a:solidFill>
              </a:rPr>
              <a:t>at least six months immediately </a:t>
            </a:r>
            <a:r>
              <a:rPr lang="en-IN" dirty="0" smtClean="0"/>
              <a:t>preceding the date of application.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09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Article 7: Citizenship of Migrants to Pakistan.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Notwithstanding anything in Articles 5 and 6</a:t>
            </a:r>
          </a:p>
          <a:p>
            <a:r>
              <a:rPr lang="en-IN" dirty="0" smtClean="0"/>
              <a:t>A person who has after 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baseline="30000" dirty="0" smtClean="0">
                <a:solidFill>
                  <a:srgbClr val="FF0000"/>
                </a:solidFill>
              </a:rPr>
              <a:t>st</a:t>
            </a:r>
            <a:r>
              <a:rPr lang="en-IN" dirty="0" smtClean="0">
                <a:solidFill>
                  <a:srgbClr val="FF0000"/>
                </a:solidFill>
              </a:rPr>
              <a:t> March,1947 migrated </a:t>
            </a:r>
            <a:r>
              <a:rPr lang="en-IN" dirty="0" smtClean="0"/>
              <a:t>from </a:t>
            </a:r>
            <a:r>
              <a:rPr lang="en-IN" dirty="0"/>
              <a:t>I</a:t>
            </a:r>
            <a:r>
              <a:rPr lang="en-IN" dirty="0" smtClean="0"/>
              <a:t>ndia to Pakistan shall </a:t>
            </a:r>
            <a:r>
              <a:rPr lang="en-IN" dirty="0" smtClean="0">
                <a:solidFill>
                  <a:srgbClr val="FF0000"/>
                </a:solidFill>
              </a:rPr>
              <a:t>not be deemed to be Indian Citizen.</a:t>
            </a:r>
          </a:p>
          <a:p>
            <a:r>
              <a:rPr lang="en-IN" dirty="0" smtClean="0"/>
              <a:t>Provided this article shall not apply to a person who after having so migrated to Pakistan has </a:t>
            </a:r>
            <a:r>
              <a:rPr lang="en-IN" dirty="0" smtClean="0">
                <a:solidFill>
                  <a:srgbClr val="FF0000"/>
                </a:solidFill>
              </a:rPr>
              <a:t>returned to India </a:t>
            </a:r>
            <a:r>
              <a:rPr lang="en-IN" dirty="0" smtClean="0"/>
              <a:t>under a </a:t>
            </a:r>
            <a:r>
              <a:rPr lang="en-IN" dirty="0" smtClean="0">
                <a:solidFill>
                  <a:srgbClr val="FF0000"/>
                </a:solidFill>
              </a:rPr>
              <a:t>permit of Resettlement or </a:t>
            </a:r>
            <a:r>
              <a:rPr lang="en-IN" dirty="0">
                <a:solidFill>
                  <a:srgbClr val="FF0000"/>
                </a:solidFill>
              </a:rPr>
              <a:t>P</a:t>
            </a:r>
            <a:r>
              <a:rPr lang="en-IN" dirty="0" smtClean="0">
                <a:solidFill>
                  <a:srgbClr val="FF0000"/>
                </a:solidFill>
              </a:rPr>
              <a:t>ermanent Return </a:t>
            </a:r>
            <a:r>
              <a:rPr lang="en-IN" dirty="0" smtClean="0"/>
              <a:t>shall be deemed to have migrated </a:t>
            </a:r>
            <a:r>
              <a:rPr lang="en-IN" dirty="0" smtClean="0">
                <a:solidFill>
                  <a:srgbClr val="FF0000"/>
                </a:solidFill>
              </a:rPr>
              <a:t>after 19</a:t>
            </a:r>
            <a:r>
              <a:rPr lang="en-IN" baseline="30000" dirty="0" smtClean="0">
                <a:solidFill>
                  <a:srgbClr val="FF0000"/>
                </a:solidFill>
              </a:rPr>
              <a:t>th</a:t>
            </a:r>
            <a:r>
              <a:rPr lang="en-IN" dirty="0" smtClean="0">
                <a:solidFill>
                  <a:srgbClr val="FF0000"/>
                </a:solidFill>
              </a:rPr>
              <a:t> July,1948.</a:t>
            </a:r>
          </a:p>
          <a:p>
            <a:r>
              <a:rPr lang="en-IN" dirty="0" smtClean="0"/>
              <a:t>Thus can get Citizenship </a:t>
            </a:r>
            <a:r>
              <a:rPr lang="en-IN" dirty="0" smtClean="0">
                <a:solidFill>
                  <a:srgbClr val="FF0000"/>
                </a:solidFill>
              </a:rPr>
              <a:t>only by Registration even if returned before19th  July,1948.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97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Article 8: citizenship of People Living </a:t>
            </a:r>
            <a:r>
              <a:rPr lang="en-IN" dirty="0"/>
              <a:t>o</a:t>
            </a:r>
            <a:r>
              <a:rPr lang="en-IN" dirty="0" smtClean="0"/>
              <a:t>utside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Any   person  </a:t>
            </a:r>
            <a:r>
              <a:rPr lang="en-IN" dirty="0" smtClean="0">
                <a:solidFill>
                  <a:srgbClr val="FF0000"/>
                </a:solidFill>
              </a:rPr>
              <a:t>who or either of whose parents or any of whose grand parents</a:t>
            </a:r>
            <a:r>
              <a:rPr lang="en-IN" dirty="0" smtClean="0"/>
              <a:t> was born in India as defined in 1935 Act and </a:t>
            </a:r>
          </a:p>
          <a:p>
            <a:r>
              <a:rPr lang="en-IN" dirty="0" smtClean="0"/>
              <a:t>Who is ordinarily residing in any country outside India </a:t>
            </a:r>
            <a:r>
              <a:rPr lang="en-IN" dirty="0" smtClean="0">
                <a:solidFill>
                  <a:srgbClr val="FF0000"/>
                </a:solidFill>
              </a:rPr>
              <a:t>shall be deemed to be a citizen of India if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He has registered </a:t>
            </a:r>
            <a:r>
              <a:rPr lang="en-IN" dirty="0" smtClean="0"/>
              <a:t>by the diplomatic or consular representative </a:t>
            </a:r>
            <a:r>
              <a:rPr lang="en-IN" dirty="0" smtClean="0">
                <a:solidFill>
                  <a:srgbClr val="FF0000"/>
                </a:solidFill>
              </a:rPr>
              <a:t>of India </a:t>
            </a:r>
            <a:r>
              <a:rPr lang="en-IN" dirty="0" smtClean="0"/>
              <a:t>in the country of his residence.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44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Article 9:Loss of Citizenship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If he voluntarily acquired citizenship of Foreign country.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05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Article 11:Parliament to Regulate Citizenship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Article 11: Parliament given full authority to regulate citizenship with respect to </a:t>
            </a:r>
            <a:r>
              <a:rPr lang="en-IN" dirty="0" smtClean="0">
                <a:solidFill>
                  <a:srgbClr val="FF0000"/>
                </a:solidFill>
              </a:rPr>
              <a:t>acquisition and termination of citizenship</a:t>
            </a:r>
            <a:r>
              <a:rPr lang="en-IN" dirty="0" smtClean="0"/>
              <a:t> and all matters relating to citizenship.</a:t>
            </a:r>
          </a:p>
          <a:p>
            <a:r>
              <a:rPr lang="en-IN" dirty="0" smtClean="0"/>
              <a:t>Citizenship Central Subject: Entry No 17 of Union List.</a:t>
            </a:r>
          </a:p>
          <a:p>
            <a:r>
              <a:rPr lang="en-IN" dirty="0" smtClean="0"/>
              <a:t>Citizenship Act,1955</a:t>
            </a:r>
          </a:p>
          <a:p>
            <a:r>
              <a:rPr lang="en-IN" dirty="0" smtClean="0"/>
              <a:t>Amendments in 1986,1992,2003,2005,2015 and 2019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States Have No Role: Assembly Resolutions Against CAA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675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Section 3, Citizenship Act,1955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Citizenship by Birth</a:t>
            </a:r>
          </a:p>
          <a:p>
            <a:r>
              <a:rPr lang="en-IN" dirty="0" smtClean="0"/>
              <a:t>For every person born in India after the 26</a:t>
            </a:r>
            <a:r>
              <a:rPr lang="en-IN" baseline="30000" dirty="0" smtClean="0"/>
              <a:t>th</a:t>
            </a:r>
            <a:r>
              <a:rPr lang="en-IN" dirty="0" smtClean="0"/>
              <a:t> January,1950 and </a:t>
            </a:r>
            <a:r>
              <a:rPr lang="en-IN" dirty="0" smtClean="0">
                <a:solidFill>
                  <a:srgbClr val="FF0000"/>
                </a:solidFill>
              </a:rPr>
              <a:t>before July 1,1987.</a:t>
            </a:r>
          </a:p>
          <a:p>
            <a:r>
              <a:rPr lang="en-IN" dirty="0" smtClean="0"/>
              <a:t>After July 1,1987 </a:t>
            </a:r>
            <a:r>
              <a:rPr lang="en-IN" dirty="0" smtClean="0">
                <a:solidFill>
                  <a:srgbClr val="FF0000"/>
                </a:solidFill>
              </a:rPr>
              <a:t>before the commencement </a:t>
            </a:r>
            <a:r>
              <a:rPr lang="en-IN" dirty="0" smtClean="0"/>
              <a:t>of Citizenship Amendment Act,2003, either of whose parents was citizen of India at the time of his birth.</a:t>
            </a:r>
          </a:p>
          <a:p>
            <a:r>
              <a:rPr lang="en-IN" dirty="0" smtClean="0"/>
              <a:t>CAA,2003 received Presidential assent on 7</a:t>
            </a:r>
            <a:r>
              <a:rPr lang="en-IN" baseline="30000" dirty="0" smtClean="0"/>
              <a:t>th</a:t>
            </a:r>
            <a:r>
              <a:rPr lang="en-IN" dirty="0" smtClean="0"/>
              <a:t>  January,2004 and is called CAA,2004( 6 of 2004)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43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Did we Learn today?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Citizenship: State centric concept</a:t>
            </a:r>
          </a:p>
          <a:p>
            <a:r>
              <a:rPr lang="en-IN" dirty="0" smtClean="0"/>
              <a:t>Citizenship: Bundle of Rights</a:t>
            </a:r>
          </a:p>
          <a:p>
            <a:r>
              <a:rPr lang="en-IN" dirty="0" smtClean="0"/>
              <a:t>Jus Soli &amp; Jus </a:t>
            </a:r>
            <a:r>
              <a:rPr lang="en-IN" dirty="0" err="1" smtClean="0"/>
              <a:t>Sanguinis</a:t>
            </a:r>
            <a:endParaRPr lang="en-IN" dirty="0" smtClean="0"/>
          </a:p>
          <a:p>
            <a:r>
              <a:rPr lang="en-IN" dirty="0" smtClean="0"/>
              <a:t>Who is an Indian Citizen</a:t>
            </a:r>
            <a:r>
              <a:rPr lang="en-IN" dirty="0" smtClean="0"/>
              <a:t>?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Next Lecture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07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276872"/>
            <a:ext cx="8229600" cy="1143000"/>
          </a:xfrm>
        </p:spPr>
        <p:txBody>
          <a:bodyPr/>
          <a:lstStyle/>
          <a:p>
            <a:r>
              <a:rPr lang="en-IN" b="1" dirty="0"/>
              <a:t>Disclaimer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306896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 dirty="0" smtClean="0"/>
              <a:t>The </a:t>
            </a:r>
            <a:r>
              <a:rPr lang="en-IN" sz="2400" dirty="0"/>
              <a:t>views which have been expressed by the speaker in the lecture are his personal views.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13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Citizenship is Important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Citizenship is Legal Membership of Nation States</a:t>
            </a:r>
          </a:p>
          <a:p>
            <a:r>
              <a:rPr lang="en-IN" dirty="0" smtClean="0"/>
              <a:t>Context Outsiders: Alien, enemy, migrant, illegal migrant, refugee etc.</a:t>
            </a:r>
          </a:p>
          <a:p>
            <a:r>
              <a:rPr lang="en-IN" dirty="0" smtClean="0"/>
              <a:t>Citizenship is Promise of Equality and integration within a political community</a:t>
            </a:r>
          </a:p>
        </p:txBody>
      </p:sp>
    </p:spTree>
    <p:extLst>
      <p:ext uri="{BB962C8B-B14F-4D97-AF65-F5344CB8AC3E}">
        <p14:creationId xmlns:p14="http://schemas.microsoft.com/office/powerpoint/2010/main" val="25114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Political Community comes into Being?</a:t>
            </a:r>
            <a:br>
              <a:rPr lang="en-US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People agree to live together within a framework of mutually agreed  Rules, consenting to a Sovereign Political Authority.</a:t>
            </a:r>
          </a:p>
          <a:p>
            <a:r>
              <a:rPr lang="en-IN" dirty="0" smtClean="0"/>
              <a:t>Constitution reflects the Mutually </a:t>
            </a:r>
            <a:r>
              <a:rPr lang="en-IN" dirty="0"/>
              <a:t>A</a:t>
            </a:r>
            <a:r>
              <a:rPr lang="en-IN" dirty="0" smtClean="0"/>
              <a:t>greed Rules- It is a sacred covenant &amp; a Social Contract.</a:t>
            </a:r>
          </a:p>
          <a:p>
            <a:r>
              <a:rPr lang="en-IN" dirty="0" smtClean="0"/>
              <a:t>Political Authority means Power to Enforce these Rules.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42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the Legal Implications of Citizenship?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Citizenship is seen in terms of Legal/formal Status of Individuals.</a:t>
            </a:r>
          </a:p>
          <a:p>
            <a:r>
              <a:rPr lang="en-IN" dirty="0" smtClean="0"/>
              <a:t>It means having Nationality </a:t>
            </a:r>
            <a:r>
              <a:rPr lang="en-IN" dirty="0" smtClean="0"/>
              <a:t>i.e. </a:t>
            </a:r>
            <a:r>
              <a:rPr lang="en-IN" dirty="0" smtClean="0"/>
              <a:t>Membership of Nation State</a:t>
            </a:r>
          </a:p>
          <a:p>
            <a:r>
              <a:rPr lang="en-IN" dirty="0" smtClean="0"/>
              <a:t>Nation State is Largely a 20</a:t>
            </a:r>
            <a:r>
              <a:rPr lang="en-IN" baseline="30000" dirty="0" smtClean="0"/>
              <a:t>th</a:t>
            </a:r>
            <a:r>
              <a:rPr lang="en-IN" dirty="0" smtClean="0"/>
              <a:t> century concept.</a:t>
            </a:r>
          </a:p>
          <a:p>
            <a:r>
              <a:rPr lang="en-IN" dirty="0" smtClean="0"/>
              <a:t>Citizenship is bundle of Rights: Article 19, Right to Vote, Right to Hold Positions</a:t>
            </a:r>
          </a:p>
          <a:p>
            <a:r>
              <a:rPr lang="en-IN" dirty="0" smtClean="0"/>
              <a:t>Citizenship also imposes Duties- Article 51A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30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Legal Implications of Citizenship?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Idea of Citizenship Goes Beyond mere Formal/Legal Membership in terms of Belonging.</a:t>
            </a:r>
          </a:p>
          <a:p>
            <a:r>
              <a:rPr lang="en-IN" dirty="0" smtClean="0"/>
              <a:t>Substantive Equality: Non Discrimination- Article 15.</a:t>
            </a:r>
          </a:p>
          <a:p>
            <a:r>
              <a:rPr lang="en-IN" dirty="0" smtClean="0"/>
              <a:t>State cannot discriminate on certain prohibited grounds against any citizen.</a:t>
            </a:r>
          </a:p>
          <a:p>
            <a:r>
              <a:rPr lang="en-IN" dirty="0" smtClean="0"/>
              <a:t>Substantive Equality Requires Special Treatment: </a:t>
            </a:r>
            <a:r>
              <a:rPr lang="en-IN" dirty="0" smtClean="0"/>
              <a:t>Women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77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Principles of Citizenship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Jus Solis</a:t>
            </a:r>
            <a:r>
              <a:rPr lang="en-IN" dirty="0" smtClean="0"/>
              <a:t>: Broader Concept-Right to Citizenship associated with Soil or Place of Birth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Jus </a:t>
            </a:r>
            <a:r>
              <a:rPr lang="en-IN" dirty="0" err="1" smtClean="0">
                <a:solidFill>
                  <a:srgbClr val="FF0000"/>
                </a:solidFill>
              </a:rPr>
              <a:t>Sanguinis</a:t>
            </a:r>
            <a:r>
              <a:rPr lang="en-IN" dirty="0" smtClean="0"/>
              <a:t>: Narrower Concept-Citizenship emerging from Blood 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69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Who is an Indian Citizen as per Constitution?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Term Citizen not Defined</a:t>
            </a:r>
          </a:p>
          <a:p>
            <a:r>
              <a:rPr lang="en-IN" dirty="0" smtClean="0"/>
              <a:t>B. R. </a:t>
            </a:r>
            <a:r>
              <a:rPr lang="en-IN" dirty="0" err="1" smtClean="0"/>
              <a:t>Ambedkar</a:t>
            </a:r>
            <a:r>
              <a:rPr lang="en-IN" dirty="0" smtClean="0"/>
              <a:t>: No other subject has given this much headache to the Drafting Committee as Citizenship.</a:t>
            </a:r>
          </a:p>
          <a:p>
            <a:r>
              <a:rPr lang="en-IN" dirty="0" smtClean="0"/>
              <a:t>Several Drafts were prepared and destroyed.</a:t>
            </a:r>
          </a:p>
          <a:p>
            <a:r>
              <a:rPr lang="en-IN" dirty="0" smtClean="0"/>
              <a:t>Part II of Constitution: Articles 5 to 11 deal with Citizenship.</a:t>
            </a:r>
          </a:p>
          <a:p>
            <a:r>
              <a:rPr lang="en-IN" dirty="0" smtClean="0"/>
              <a:t>These Articles came into force on November 26,1949 itself.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3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Who is an Citizen?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Article 5: Citizenship </a:t>
            </a:r>
            <a:r>
              <a:rPr lang="en-IN" dirty="0" smtClean="0">
                <a:solidFill>
                  <a:srgbClr val="FF0000"/>
                </a:solidFill>
              </a:rPr>
              <a:t>on January 26,1950</a:t>
            </a:r>
          </a:p>
          <a:p>
            <a:r>
              <a:rPr lang="en-IN" dirty="0" smtClean="0"/>
              <a:t>Every Person who has his domicile(residence) in the territory of India and</a:t>
            </a:r>
          </a:p>
          <a:p>
            <a:r>
              <a:rPr lang="en-IN" dirty="0" smtClean="0"/>
              <a:t>Who was born in India or</a:t>
            </a:r>
          </a:p>
          <a:p>
            <a:r>
              <a:rPr lang="en-IN" dirty="0" smtClean="0"/>
              <a:t>Either of </a:t>
            </a:r>
            <a:r>
              <a:rPr lang="en-IN" dirty="0" smtClean="0">
                <a:solidFill>
                  <a:srgbClr val="FF0000"/>
                </a:solidFill>
              </a:rPr>
              <a:t>whose Parents was born </a:t>
            </a:r>
            <a:r>
              <a:rPr lang="en-IN" dirty="0" smtClean="0"/>
              <a:t>in the territory of India or</a:t>
            </a:r>
          </a:p>
          <a:p>
            <a:r>
              <a:rPr lang="en-IN" dirty="0" smtClean="0"/>
              <a:t>Who has been ordinarily resident in the territory of India for </a:t>
            </a:r>
            <a:r>
              <a:rPr lang="en-IN" dirty="0" smtClean="0">
                <a:solidFill>
                  <a:srgbClr val="FF0000"/>
                </a:solidFill>
              </a:rPr>
              <a:t>not less than five years </a:t>
            </a:r>
            <a:r>
              <a:rPr lang="en-IN" dirty="0" smtClean="0"/>
              <a:t>immediately preceding such commencement </a:t>
            </a:r>
          </a:p>
          <a:p>
            <a:r>
              <a:rPr lang="en-IN" dirty="0" smtClean="0"/>
              <a:t>shall be a citizen of India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9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Article 6:Citizenship of Those who have migrated to India from Pakistan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Partition: Flawed Two Nation Theory</a:t>
            </a:r>
          </a:p>
          <a:p>
            <a:r>
              <a:rPr lang="en-IN" dirty="0" smtClean="0"/>
              <a:t>Article 6: A person who migrated to India from Pakistan shall be </a:t>
            </a:r>
            <a:r>
              <a:rPr lang="en-IN" dirty="0" smtClean="0">
                <a:solidFill>
                  <a:srgbClr val="FF0000"/>
                </a:solidFill>
              </a:rPr>
              <a:t>deemed to be a citizen of India if and</a:t>
            </a:r>
          </a:p>
          <a:p>
            <a:r>
              <a:rPr lang="en-IN" dirty="0" smtClean="0"/>
              <a:t>A. He or either of his parents or any of his grand-parents was born in India as defined by the Government of India Act,1935.</a:t>
            </a:r>
          </a:p>
          <a:p>
            <a:r>
              <a:rPr lang="en-IN" dirty="0" smtClean="0"/>
              <a:t>B. If such person has so migrated </a:t>
            </a:r>
            <a:r>
              <a:rPr lang="en-IN" dirty="0" smtClean="0">
                <a:solidFill>
                  <a:srgbClr val="FF0000"/>
                </a:solidFill>
              </a:rPr>
              <a:t>before the 19</a:t>
            </a:r>
            <a:r>
              <a:rPr lang="en-IN" baseline="30000" dirty="0" smtClean="0">
                <a:solidFill>
                  <a:srgbClr val="FF0000"/>
                </a:solidFill>
              </a:rPr>
              <a:t>th</a:t>
            </a:r>
            <a:r>
              <a:rPr lang="en-IN" dirty="0" smtClean="0">
                <a:solidFill>
                  <a:srgbClr val="FF0000"/>
                </a:solidFill>
              </a:rPr>
              <a:t> July,1948</a:t>
            </a:r>
            <a:r>
              <a:rPr lang="en-IN" dirty="0" smtClean="0"/>
              <a:t> and has been the ordinarily resident of India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68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860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Online Course on Constitution of India</vt:lpstr>
      <vt:lpstr>Why Citizenship is Important</vt:lpstr>
      <vt:lpstr>How Political Community comes into Being? </vt:lpstr>
      <vt:lpstr>What is the Legal Implications of Citizenship?</vt:lpstr>
      <vt:lpstr>What is the Legal Implications of Citizenship?</vt:lpstr>
      <vt:lpstr>Two Principles of Citizenship</vt:lpstr>
      <vt:lpstr>Who is an Indian Citizen as per Constitution?</vt:lpstr>
      <vt:lpstr>Who is an Citizen?</vt:lpstr>
      <vt:lpstr>Article 6:Citizenship of Those who have migrated to India from Pakistan</vt:lpstr>
      <vt:lpstr>Article 6:Citizenship of Those who have migrated to India from Pakistan</vt:lpstr>
      <vt:lpstr>Article 7: Citizenship of Migrants to Pakistan.</vt:lpstr>
      <vt:lpstr>Article 8: citizenship of People Living outside India</vt:lpstr>
      <vt:lpstr>Article 9:Loss of Citizenship</vt:lpstr>
      <vt:lpstr>Article 11:Parliament to Regulate Citizenship</vt:lpstr>
      <vt:lpstr>Section 3, Citizenship Act,1955</vt:lpstr>
      <vt:lpstr>What Did we Learn today?</vt:lpstr>
      <vt:lpstr>Disclaimer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Course on Constitution of India</dc:title>
  <dc:creator>Windows User</dc:creator>
  <cp:lastModifiedBy>NALSAR</cp:lastModifiedBy>
  <cp:revision>17</cp:revision>
  <dcterms:created xsi:type="dcterms:W3CDTF">2020-12-26T05:05:21Z</dcterms:created>
  <dcterms:modified xsi:type="dcterms:W3CDTF">2021-10-24T09:19:04Z</dcterms:modified>
</cp:coreProperties>
</file>