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1402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2807-5F0C-4CC5-A42B-EF856F0AE472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9525-D89D-45CC-A763-EE7B6B204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20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2807-5F0C-4CC5-A42B-EF856F0AE472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9525-D89D-45CC-A763-EE7B6B204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72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2807-5F0C-4CC5-A42B-EF856F0AE472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9525-D89D-45CC-A763-EE7B6B204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81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2807-5F0C-4CC5-A42B-EF856F0AE472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9525-D89D-45CC-A763-EE7B6B204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90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2807-5F0C-4CC5-A42B-EF856F0AE472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9525-D89D-45CC-A763-EE7B6B204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79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2807-5F0C-4CC5-A42B-EF856F0AE472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9525-D89D-45CC-A763-EE7B6B204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79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2807-5F0C-4CC5-A42B-EF856F0AE472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9525-D89D-45CC-A763-EE7B6B204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15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2807-5F0C-4CC5-A42B-EF856F0AE472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9525-D89D-45CC-A763-EE7B6B204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95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2807-5F0C-4CC5-A42B-EF856F0AE472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9525-D89D-45CC-A763-EE7B6B204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45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2807-5F0C-4CC5-A42B-EF856F0AE472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9525-D89D-45CC-A763-EE7B6B204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2807-5F0C-4CC5-A42B-EF856F0AE472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9525-D89D-45CC-A763-EE7B6B204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44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82807-5F0C-4CC5-A42B-EF856F0AE472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99525-D89D-45CC-A763-EE7B6B204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2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On-Line Course </a:t>
            </a:r>
            <a:r>
              <a:rPr lang="en-IN" dirty="0" err="1" smtClean="0"/>
              <a:t>onConstitution</a:t>
            </a:r>
            <a:r>
              <a:rPr lang="en-IN" dirty="0" smtClean="0"/>
              <a:t> of India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tx1"/>
                </a:solidFill>
              </a:rPr>
              <a:t>Right to Equality</a:t>
            </a:r>
            <a:endParaRPr lang="en-IN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71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is Permitted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Classification is Permissible</a:t>
            </a:r>
          </a:p>
          <a:p>
            <a:r>
              <a:rPr lang="en-US" dirty="0" smtClean="0"/>
              <a:t>There can be a law for even one individual.</a:t>
            </a:r>
          </a:p>
          <a:p>
            <a:r>
              <a:rPr lang="en-IN" dirty="0" smtClean="0"/>
              <a:t>How to test the validity of Classification:</a:t>
            </a:r>
          </a:p>
          <a:p>
            <a:r>
              <a:rPr lang="en-IN" dirty="0" smtClean="0"/>
              <a:t>It must be </a:t>
            </a:r>
            <a:r>
              <a:rPr lang="en-IN" dirty="0" smtClean="0">
                <a:solidFill>
                  <a:srgbClr val="FF0000"/>
                </a:solidFill>
              </a:rPr>
              <a:t>Reasonable</a:t>
            </a:r>
            <a:r>
              <a:rPr lang="en-IN" dirty="0" smtClean="0"/>
              <a:t> </a:t>
            </a:r>
          </a:p>
          <a:p>
            <a:r>
              <a:rPr lang="en-IN" dirty="0" smtClean="0"/>
              <a:t>It must be based on </a:t>
            </a:r>
            <a:r>
              <a:rPr lang="en-IN" dirty="0" smtClean="0">
                <a:solidFill>
                  <a:srgbClr val="FF0000"/>
                </a:solidFill>
              </a:rPr>
              <a:t>Intelligible Differentia</a:t>
            </a:r>
          </a:p>
          <a:p>
            <a:r>
              <a:rPr lang="en-IN" dirty="0" smtClean="0"/>
              <a:t>It must have </a:t>
            </a:r>
            <a:r>
              <a:rPr lang="en-IN" dirty="0">
                <a:solidFill>
                  <a:srgbClr val="FF0000"/>
                </a:solidFill>
              </a:rPr>
              <a:t>R</a:t>
            </a:r>
            <a:r>
              <a:rPr lang="en-IN" dirty="0" smtClean="0">
                <a:solidFill>
                  <a:srgbClr val="FF0000"/>
                </a:solidFill>
              </a:rPr>
              <a:t>ational &amp; Lawful Object </a:t>
            </a:r>
            <a:r>
              <a:rPr lang="en-IN" dirty="0" smtClean="0"/>
              <a:t>to achieve</a:t>
            </a:r>
          </a:p>
          <a:p>
            <a:r>
              <a:rPr lang="en-IN" dirty="0" smtClean="0"/>
              <a:t>Example: Minor’s Contract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89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is Permitted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Classification Need not be Based </a:t>
            </a:r>
            <a:r>
              <a:rPr lang="en-IN" dirty="0" smtClean="0">
                <a:solidFill>
                  <a:srgbClr val="FF0000"/>
                </a:solidFill>
              </a:rPr>
              <a:t>on Mathematical Nicety</a:t>
            </a:r>
          </a:p>
          <a:p>
            <a:r>
              <a:rPr lang="en-IN" dirty="0" smtClean="0"/>
              <a:t>Classification </a:t>
            </a:r>
            <a:r>
              <a:rPr lang="en-IN" dirty="0" smtClean="0">
                <a:solidFill>
                  <a:srgbClr val="C00000"/>
                </a:solidFill>
              </a:rPr>
              <a:t>need not be scientifically perfect or logically complete.</a:t>
            </a:r>
          </a:p>
          <a:p>
            <a:r>
              <a:rPr lang="en-IN" dirty="0" smtClean="0"/>
              <a:t>No need for Identical Treatment</a:t>
            </a:r>
          </a:p>
          <a:p>
            <a:r>
              <a:rPr lang="en-IN" dirty="0" smtClean="0"/>
              <a:t>Presumption in favour of Constitutionality of Law</a:t>
            </a:r>
          </a:p>
          <a:p>
            <a:r>
              <a:rPr lang="en-IN" dirty="0" smtClean="0"/>
              <a:t>Burden of Proof on one who challenges 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5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of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Valid Classifications: </a:t>
            </a:r>
          </a:p>
          <a:p>
            <a:r>
              <a:rPr lang="en-IN" dirty="0" smtClean="0"/>
              <a:t>Taking over the management of a company</a:t>
            </a:r>
          </a:p>
          <a:p>
            <a:r>
              <a:rPr lang="en-IN" dirty="0" smtClean="0"/>
              <a:t>Special courts for certain crimes</a:t>
            </a:r>
          </a:p>
          <a:p>
            <a:r>
              <a:rPr lang="en-IN" dirty="0" smtClean="0"/>
              <a:t>Capitation fee for non resident </a:t>
            </a:r>
            <a:r>
              <a:rPr lang="en-IN" dirty="0"/>
              <a:t>I</a:t>
            </a:r>
            <a:r>
              <a:rPr lang="en-IN" dirty="0" smtClean="0"/>
              <a:t>ndian </a:t>
            </a:r>
            <a:r>
              <a:rPr lang="en-IN" dirty="0" smtClean="0"/>
              <a:t>candidates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Bad Classifications</a:t>
            </a:r>
          </a:p>
          <a:p>
            <a:r>
              <a:rPr lang="en-IN" dirty="0" smtClean="0"/>
              <a:t>District wise Reservation of Medical Seats</a:t>
            </a:r>
          </a:p>
          <a:p>
            <a:r>
              <a:rPr lang="en-IN" dirty="0" smtClean="0"/>
              <a:t>Christian will valid only if made one year before death.</a:t>
            </a:r>
          </a:p>
          <a:p>
            <a:r>
              <a:rPr lang="en-IN" dirty="0" smtClean="0"/>
              <a:t>Reservation for people of Hills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25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Concept of Equality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Equality is </a:t>
            </a:r>
            <a:r>
              <a:rPr lang="en-IN" dirty="0" smtClean="0">
                <a:solidFill>
                  <a:srgbClr val="FF0000"/>
                </a:solidFill>
              </a:rPr>
              <a:t>dynamic concept </a:t>
            </a:r>
            <a:r>
              <a:rPr lang="en-IN" dirty="0" smtClean="0"/>
              <a:t>and cannot be cribbed, cabined and confined within traditional and doctrinaire limits.</a:t>
            </a:r>
          </a:p>
          <a:p>
            <a:r>
              <a:rPr lang="en-IN" dirty="0" smtClean="0"/>
              <a:t>Right Against Arbitrariness</a:t>
            </a:r>
          </a:p>
          <a:p>
            <a:r>
              <a:rPr lang="en-IN" dirty="0" smtClean="0"/>
              <a:t>Not Enough to have Reasonable Classification or Rational Object.</a:t>
            </a:r>
          </a:p>
          <a:p>
            <a:r>
              <a:rPr lang="en-IN" dirty="0" smtClean="0"/>
              <a:t>Triple </a:t>
            </a:r>
            <a:r>
              <a:rPr lang="en-IN" dirty="0" err="1" smtClean="0"/>
              <a:t>Talak</a:t>
            </a:r>
            <a:r>
              <a:rPr lang="en-IN" dirty="0" smtClean="0"/>
              <a:t> struck down as invalid as was arbitrary.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40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Prohibition of Discrimination on certain Grounds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Article 15: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State shall not discriminate </a:t>
            </a:r>
            <a:r>
              <a:rPr lang="en-IN" dirty="0" smtClean="0"/>
              <a:t>against any citizen on grounds </a:t>
            </a:r>
            <a:r>
              <a:rPr lang="en-IN" dirty="0" smtClean="0">
                <a:solidFill>
                  <a:srgbClr val="FF0000"/>
                </a:solidFill>
              </a:rPr>
              <a:t>only</a:t>
            </a:r>
            <a:r>
              <a:rPr lang="en-IN" dirty="0" smtClean="0"/>
              <a:t> of </a:t>
            </a:r>
            <a:r>
              <a:rPr lang="en-IN" dirty="0" smtClean="0">
                <a:solidFill>
                  <a:srgbClr val="7030A0"/>
                </a:solidFill>
              </a:rPr>
              <a:t>religion, race, caste, sex, place of birth.</a:t>
            </a:r>
          </a:p>
          <a:p>
            <a:r>
              <a:rPr lang="en-IN" dirty="0" smtClean="0"/>
              <a:t>No citizen on these grounds be subject to any </a:t>
            </a:r>
            <a:r>
              <a:rPr lang="en-IN" dirty="0" smtClean="0">
                <a:solidFill>
                  <a:srgbClr val="FF0000"/>
                </a:solidFill>
              </a:rPr>
              <a:t>disability, liability or restriction </a:t>
            </a:r>
            <a:r>
              <a:rPr lang="en-IN" dirty="0" smtClean="0"/>
              <a:t>with regard to access to:</a:t>
            </a:r>
          </a:p>
          <a:p>
            <a:r>
              <a:rPr lang="en-IN" dirty="0" smtClean="0"/>
              <a:t>Access to shops, public restaurants, hotels and places of public entertainment.</a:t>
            </a:r>
          </a:p>
          <a:p>
            <a:r>
              <a:rPr lang="en-IN" dirty="0" smtClean="0"/>
              <a:t>Use of wells, tanks, bathing </a:t>
            </a:r>
            <a:r>
              <a:rPr lang="en-IN" dirty="0" err="1" smtClean="0"/>
              <a:t>ghats</a:t>
            </a:r>
            <a:r>
              <a:rPr lang="en-IN" dirty="0" smtClean="0"/>
              <a:t>, roads and public resorts maintained </a:t>
            </a:r>
            <a:r>
              <a:rPr lang="en-IN" dirty="0" smtClean="0">
                <a:solidFill>
                  <a:srgbClr val="C00000"/>
                </a:solidFill>
              </a:rPr>
              <a:t>wholly </a:t>
            </a:r>
            <a:r>
              <a:rPr lang="en-IN" dirty="0" smtClean="0">
                <a:solidFill>
                  <a:srgbClr val="C00000"/>
                </a:solidFill>
              </a:rPr>
              <a:t>or partly </a:t>
            </a:r>
            <a:r>
              <a:rPr lang="en-IN" dirty="0">
                <a:solidFill>
                  <a:srgbClr val="C00000"/>
                </a:solidFill>
              </a:rPr>
              <a:t>out of </a:t>
            </a:r>
            <a:r>
              <a:rPr lang="en-IN" dirty="0" smtClean="0">
                <a:solidFill>
                  <a:srgbClr val="C00000"/>
                </a:solidFill>
              </a:rPr>
              <a:t>state </a:t>
            </a:r>
            <a:r>
              <a:rPr lang="en-IN" dirty="0" smtClean="0">
                <a:solidFill>
                  <a:srgbClr val="C00000"/>
                </a:solidFill>
              </a:rPr>
              <a:t>funds or dedicated to use of general public 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03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Equality Provisions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Article 15(3):Special Provisions for Women &amp; Children</a:t>
            </a:r>
          </a:p>
          <a:p>
            <a:r>
              <a:rPr lang="en-IN" dirty="0" smtClean="0"/>
              <a:t>Article 15(4) &amp;(5):Special Provision for the advancement of any socially and educationally backward classes of citizens or Scheduled Castes and Scheduled Tribes.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Article 15(6): 103</a:t>
            </a:r>
            <a:r>
              <a:rPr lang="en-IN" baseline="30000" dirty="0" smtClean="0">
                <a:solidFill>
                  <a:srgbClr val="FF0000"/>
                </a:solidFill>
              </a:rPr>
              <a:t>rd</a:t>
            </a:r>
            <a:r>
              <a:rPr lang="en-IN" dirty="0" smtClean="0">
                <a:solidFill>
                  <a:srgbClr val="FF0000"/>
                </a:solidFill>
              </a:rPr>
              <a:t> Constitutional Amendment,2019 </a:t>
            </a:r>
          </a:p>
          <a:p>
            <a:r>
              <a:rPr lang="en-IN" dirty="0" smtClean="0"/>
              <a:t>to provide for advancement any </a:t>
            </a:r>
            <a:r>
              <a:rPr lang="en-IN" dirty="0" smtClean="0">
                <a:solidFill>
                  <a:srgbClr val="FF0000"/>
                </a:solidFill>
              </a:rPr>
              <a:t>economically weaker </a:t>
            </a:r>
            <a:r>
              <a:rPr lang="en-IN" dirty="0" smtClean="0"/>
              <a:t>sections not covered in (4) &amp; (5).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51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Equality Provisions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Article 16: Equality of Opportunity in matters of Public Employment</a:t>
            </a:r>
          </a:p>
          <a:p>
            <a:r>
              <a:rPr lang="en-IN" dirty="0" smtClean="0"/>
              <a:t>Article 17: “</a:t>
            </a:r>
            <a:r>
              <a:rPr lang="en-IN" dirty="0" err="1" smtClean="0"/>
              <a:t>Untouchability</a:t>
            </a:r>
            <a:r>
              <a:rPr lang="en-IN" dirty="0" smtClean="0"/>
              <a:t>” </a:t>
            </a:r>
            <a:r>
              <a:rPr lang="en-IN" dirty="0" smtClean="0">
                <a:solidFill>
                  <a:srgbClr val="FF0000"/>
                </a:solidFill>
              </a:rPr>
              <a:t>is abolished and its practice in any form is forbidden. </a:t>
            </a:r>
            <a:r>
              <a:rPr lang="en-IN" dirty="0" smtClean="0"/>
              <a:t>The enforcement of any disability arising out of “</a:t>
            </a:r>
            <a:r>
              <a:rPr lang="en-IN" dirty="0" err="1" smtClean="0"/>
              <a:t>untouchability</a:t>
            </a:r>
            <a:r>
              <a:rPr lang="en-IN" dirty="0" smtClean="0"/>
              <a:t>” shall be an </a:t>
            </a:r>
            <a:r>
              <a:rPr lang="en-IN" dirty="0" smtClean="0">
                <a:solidFill>
                  <a:srgbClr val="FF0000"/>
                </a:solidFill>
              </a:rPr>
              <a:t>offence punishable in accordance with law.</a:t>
            </a:r>
          </a:p>
          <a:p>
            <a:r>
              <a:rPr lang="en-IN" dirty="0" err="1" smtClean="0"/>
              <a:t>Untouchability</a:t>
            </a:r>
            <a:r>
              <a:rPr lang="en-IN" dirty="0" smtClean="0"/>
              <a:t>-</a:t>
            </a:r>
            <a:r>
              <a:rPr lang="en-IN" dirty="0" smtClean="0">
                <a:solidFill>
                  <a:srgbClr val="FF0000"/>
                </a:solidFill>
              </a:rPr>
              <a:t> Historical context, Article 14 &amp; 15 not enough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519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Equality Provisions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 smtClean="0"/>
              <a:t>Untouchability</a:t>
            </a:r>
            <a:r>
              <a:rPr lang="en-IN" dirty="0" smtClean="0"/>
              <a:t>(Offences) Act,1955- </a:t>
            </a:r>
            <a:r>
              <a:rPr lang="en-IN" dirty="0"/>
              <a:t>F</a:t>
            </a:r>
            <a:r>
              <a:rPr lang="en-IN" dirty="0" smtClean="0"/>
              <a:t>ew &amp; small punishments</a:t>
            </a:r>
          </a:p>
          <a:p>
            <a:r>
              <a:rPr lang="en-IN" dirty="0" smtClean="0"/>
              <a:t>1976 amendment and renaming of Act as Protection of Civil Rights Act,1955</a:t>
            </a:r>
          </a:p>
          <a:p>
            <a:r>
              <a:rPr lang="en-IN" dirty="0" smtClean="0"/>
              <a:t>Scheduled Castes &amp; </a:t>
            </a:r>
            <a:r>
              <a:rPr lang="en-IN" dirty="0"/>
              <a:t>S</a:t>
            </a:r>
            <a:r>
              <a:rPr lang="en-IN" dirty="0" smtClean="0"/>
              <a:t>cheduled Tribes(Prevention of Atrocities) Act,1989</a:t>
            </a:r>
          </a:p>
          <a:p>
            <a:r>
              <a:rPr lang="en-IN" dirty="0" smtClean="0"/>
              <a:t>2018 Amendment to overrule Supreme Court’s dilution of Act of preliminary enquiry before FIR and approval of arrest.</a:t>
            </a:r>
          </a:p>
          <a:p>
            <a:r>
              <a:rPr lang="en-IN" dirty="0" smtClean="0"/>
              <a:t>Supreme Court itself recalled its judgment.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992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Equality Provisions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Article 18: </a:t>
            </a:r>
            <a:r>
              <a:rPr lang="en-IN" dirty="0" smtClean="0">
                <a:solidFill>
                  <a:srgbClr val="C00000"/>
                </a:solidFill>
              </a:rPr>
              <a:t>No title, not being a military or academic distinction, shall be conferred by the State.</a:t>
            </a:r>
          </a:p>
          <a:p>
            <a:r>
              <a:rPr lang="en-IN" dirty="0" smtClean="0"/>
              <a:t>No citizen to accept any title from any foreign state</a:t>
            </a:r>
          </a:p>
          <a:p>
            <a:r>
              <a:rPr lang="en-IN" dirty="0" smtClean="0"/>
              <a:t>No crime if violated like Article 17</a:t>
            </a:r>
          </a:p>
          <a:p>
            <a:r>
              <a:rPr lang="en-IN" dirty="0" smtClean="0"/>
              <a:t>1954: Four awards introduced </a:t>
            </a:r>
            <a:r>
              <a:rPr lang="en-IN" dirty="0" err="1" smtClean="0"/>
              <a:t>ie</a:t>
            </a:r>
            <a:r>
              <a:rPr lang="en-IN" dirty="0" smtClean="0"/>
              <a:t> Padma </a:t>
            </a:r>
            <a:r>
              <a:rPr lang="en-IN" dirty="0" err="1" smtClean="0"/>
              <a:t>shri</a:t>
            </a:r>
            <a:r>
              <a:rPr lang="en-IN" dirty="0" smtClean="0"/>
              <a:t>, Padma </a:t>
            </a:r>
            <a:r>
              <a:rPr lang="en-IN" dirty="0" err="1" smtClean="0"/>
              <a:t>Bhushan</a:t>
            </a:r>
            <a:r>
              <a:rPr lang="en-IN" dirty="0" smtClean="0"/>
              <a:t>, Padma </a:t>
            </a:r>
            <a:r>
              <a:rPr lang="en-IN" dirty="0" err="1" smtClean="0"/>
              <a:t>Vibhushan</a:t>
            </a:r>
            <a:r>
              <a:rPr lang="en-IN" dirty="0" smtClean="0"/>
              <a:t> &amp; Bharat </a:t>
            </a:r>
            <a:r>
              <a:rPr lang="en-IN" dirty="0" err="1" smtClean="0"/>
              <a:t>Ratna</a:t>
            </a:r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Awards abolished in 1977 but reintroduced in 1980</a:t>
            </a:r>
          </a:p>
          <a:p>
            <a:r>
              <a:rPr lang="en-IN" dirty="0" smtClean="0"/>
              <a:t>Supreme Court upheld: Not titles prohibited by Article 18 but could not be added as suffix or prefix to names.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961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did we learn today?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Fundamental Rights are negative restrictions on the power of state.</a:t>
            </a:r>
          </a:p>
          <a:p>
            <a:r>
              <a:rPr lang="en-IN" dirty="0" smtClean="0"/>
              <a:t>Right to Equality based on Rule of Law and U.S Constitution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Likes are to be treated alike</a:t>
            </a:r>
          </a:p>
          <a:p>
            <a:r>
              <a:rPr lang="en-IN" dirty="0" smtClean="0"/>
              <a:t>Reasonable Classification is Permissible </a:t>
            </a:r>
            <a:r>
              <a:rPr lang="en-IN" dirty="0" smtClean="0">
                <a:solidFill>
                  <a:srgbClr val="FF0000"/>
                </a:solidFill>
              </a:rPr>
              <a:t>if not Arbitrary and have rational object.</a:t>
            </a:r>
          </a:p>
          <a:p>
            <a:r>
              <a:rPr lang="en-IN" dirty="0" smtClean="0"/>
              <a:t>Next we would discuss reservation policy, </a:t>
            </a:r>
          </a:p>
          <a:p>
            <a:r>
              <a:rPr lang="en-IN" dirty="0" smtClean="0"/>
              <a:t>why was it adopted, how it has worked, what improvements are to made in it?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56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Fundamental Rights?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Fundamental Rights,  Human Rights, Basic Rights, Natural Rights, Civil &amp; Political Rights.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All Fundamental Rights are Human Rights but all human rights are not fundamental rights .</a:t>
            </a:r>
          </a:p>
          <a:p>
            <a:r>
              <a:rPr lang="en-IN" dirty="0" smtClean="0"/>
              <a:t>Incorporation of Liberty, Equality, Fraternity, Justice &amp; Dignity of Individual.</a:t>
            </a:r>
          </a:p>
          <a:p>
            <a:r>
              <a:rPr lang="en-IN" dirty="0" smtClean="0"/>
              <a:t>Negative Restrictions on the Powers of the State</a:t>
            </a:r>
          </a:p>
          <a:p>
            <a:r>
              <a:rPr lang="en-IN" dirty="0" smtClean="0"/>
              <a:t>Part III starts with the Definition of </a:t>
            </a:r>
            <a:r>
              <a:rPr lang="en-IN" dirty="0" smtClean="0">
                <a:solidFill>
                  <a:srgbClr val="FF0000"/>
                </a:solidFill>
              </a:rPr>
              <a:t>State</a:t>
            </a:r>
            <a:r>
              <a:rPr lang="en-IN" dirty="0" smtClean="0"/>
              <a:t> in Article 12: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Primary Addressee </a:t>
            </a:r>
            <a:r>
              <a:rPr lang="en-IN" dirty="0" smtClean="0"/>
              <a:t>of Fundamental Rights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414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Disclaimer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284984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dirty="0"/>
              <a:t>The views which have been expressed by the speaker in the lecture are his personal views</a:t>
            </a:r>
            <a:r>
              <a:rPr lang="en-IN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5920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Article 12: 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Government and Parliament of India</a:t>
            </a:r>
          </a:p>
          <a:p>
            <a:r>
              <a:rPr lang="en-IN" dirty="0" smtClean="0"/>
              <a:t>Government &amp; Legislatures of Each State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Local or Other Authorities </a:t>
            </a:r>
            <a:r>
              <a:rPr lang="en-IN" dirty="0" smtClean="0"/>
              <a:t>within the territories of India or under the control of the Government of India</a:t>
            </a:r>
          </a:p>
          <a:p>
            <a:r>
              <a:rPr lang="en-IN" dirty="0" smtClean="0"/>
              <a:t>Local Authorities: Municipalities, </a:t>
            </a:r>
            <a:r>
              <a:rPr lang="en-IN" dirty="0" err="1" smtClean="0"/>
              <a:t>Panchyats</a:t>
            </a:r>
            <a:r>
              <a:rPr lang="en-IN" dirty="0" smtClean="0"/>
              <a:t>, DDC in  the U.Ts of Jammu &amp; Kashmir</a:t>
            </a:r>
          </a:p>
          <a:p>
            <a:r>
              <a:rPr lang="en-IN" dirty="0" smtClean="0"/>
              <a:t>Other Authorities:  ONGC, LIC but </a:t>
            </a:r>
            <a:r>
              <a:rPr lang="en-IN" dirty="0" smtClean="0">
                <a:solidFill>
                  <a:srgbClr val="FF0000"/>
                </a:solidFill>
              </a:rPr>
              <a:t>not Judiciary, Political Parties or BCC</a:t>
            </a:r>
            <a:r>
              <a:rPr lang="en-IN" dirty="0" smtClean="0"/>
              <a:t>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26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 violation of Fundamental Rights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Article 13: </a:t>
            </a:r>
          </a:p>
          <a:p>
            <a:r>
              <a:rPr lang="en-IN" dirty="0" smtClean="0"/>
              <a:t>Pre-Constitution Laws- inconsistent with Fundamental Rights are void. </a:t>
            </a:r>
          </a:p>
          <a:p>
            <a:r>
              <a:rPr lang="en-IN" dirty="0" smtClean="0"/>
              <a:t>No Law in contravention of Fundamental Rights</a:t>
            </a:r>
          </a:p>
          <a:p>
            <a:r>
              <a:rPr lang="en-IN" dirty="0" smtClean="0"/>
              <a:t>Three Doctrines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Doctrine of Eclipse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Doctrine of Severability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No Waiver of Fundamental Rights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89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Fundamental Rights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Right to Equality(Articles 14 to 18)</a:t>
            </a:r>
          </a:p>
          <a:p>
            <a:r>
              <a:rPr lang="en-IN" dirty="0" smtClean="0"/>
              <a:t>Right to Freedom(Articles 19 to 22)</a:t>
            </a:r>
          </a:p>
          <a:p>
            <a:r>
              <a:rPr lang="en-IN" dirty="0" smtClean="0"/>
              <a:t>Right Against Exploitation(Articles 23 to 24)</a:t>
            </a:r>
          </a:p>
          <a:p>
            <a:r>
              <a:rPr lang="en-IN" dirty="0" smtClean="0"/>
              <a:t>Right to Freedom of Religion(Articles 25 to 28)</a:t>
            </a:r>
          </a:p>
          <a:p>
            <a:r>
              <a:rPr lang="en-IN" dirty="0" smtClean="0"/>
              <a:t>Cultural &amp; Educational Rights( Articles 29 to 30)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44</a:t>
            </a:r>
            <a:r>
              <a:rPr lang="en-IN" baseline="30000" dirty="0" smtClean="0">
                <a:solidFill>
                  <a:srgbClr val="FF0000"/>
                </a:solidFill>
              </a:rPr>
              <a:t>th</a:t>
            </a:r>
            <a:r>
              <a:rPr lang="en-IN" dirty="0" smtClean="0">
                <a:solidFill>
                  <a:srgbClr val="FF0000"/>
                </a:solidFill>
              </a:rPr>
              <a:t> Amendment,1978: Right to Property deleted as Fundamental Right</a:t>
            </a:r>
          </a:p>
          <a:p>
            <a:r>
              <a:rPr lang="en-IN" dirty="0" smtClean="0"/>
              <a:t>Non-</a:t>
            </a:r>
            <a:r>
              <a:rPr lang="en-IN" dirty="0" err="1" smtClean="0"/>
              <a:t>Derogable</a:t>
            </a:r>
            <a:r>
              <a:rPr lang="en-IN" dirty="0" smtClean="0"/>
              <a:t> Rights: Articles 20 and 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86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Fundamental Rights of Citizens &amp; Non-Citizens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Only Citizens</a:t>
            </a:r>
            <a:r>
              <a:rPr lang="en-IN" dirty="0" smtClean="0"/>
              <a:t>: Articles 15,19, 29 &amp; 30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All Natural Persons </a:t>
            </a:r>
            <a:r>
              <a:rPr lang="en-IN" dirty="0" smtClean="0"/>
              <a:t>including Foreigners: Articles 20,21, 25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All Persons </a:t>
            </a:r>
            <a:r>
              <a:rPr lang="en-IN" dirty="0" smtClean="0"/>
              <a:t>including Juristic Persons &amp; </a:t>
            </a:r>
            <a:r>
              <a:rPr lang="en-IN" dirty="0" err="1" smtClean="0"/>
              <a:t>Transgenders</a:t>
            </a:r>
            <a:r>
              <a:rPr lang="en-IN" dirty="0" smtClean="0"/>
              <a:t>: Article 14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76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Right to Equality: Article 14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Articles 14:  </a:t>
            </a:r>
          </a:p>
          <a:p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State</a:t>
            </a:r>
            <a:r>
              <a:rPr lang="en-IN" dirty="0" smtClean="0"/>
              <a:t> shall not Deny</a:t>
            </a:r>
          </a:p>
          <a:p>
            <a:r>
              <a:rPr lang="en-IN" dirty="0" smtClean="0"/>
              <a:t>To </a:t>
            </a:r>
            <a:r>
              <a:rPr lang="en-IN" dirty="0" smtClean="0">
                <a:solidFill>
                  <a:srgbClr val="FF0000"/>
                </a:solidFill>
              </a:rPr>
              <a:t>any person</a:t>
            </a:r>
          </a:p>
          <a:p>
            <a:r>
              <a:rPr lang="en-IN" dirty="0" smtClean="0"/>
              <a:t>Equality before the law</a:t>
            </a:r>
          </a:p>
          <a:p>
            <a:r>
              <a:rPr lang="en-IN" dirty="0" smtClean="0"/>
              <a:t>Equal Protection of Laws</a:t>
            </a:r>
          </a:p>
          <a:p>
            <a:r>
              <a:rPr lang="en-IN" dirty="0" smtClean="0"/>
              <a:t>Within the territory of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88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to Equality: Article 14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Equality Before Law: </a:t>
            </a:r>
            <a:r>
              <a:rPr lang="en-IN" dirty="0" smtClean="0">
                <a:solidFill>
                  <a:srgbClr val="FF0000"/>
                </a:solidFill>
              </a:rPr>
              <a:t>British Rule of Law</a:t>
            </a:r>
          </a:p>
          <a:p>
            <a:r>
              <a:rPr lang="en-IN" dirty="0" smtClean="0"/>
              <a:t>Equal Protection of Laws: </a:t>
            </a:r>
            <a:r>
              <a:rPr lang="en-IN" dirty="0" smtClean="0">
                <a:solidFill>
                  <a:srgbClr val="FF0000"/>
                </a:solidFill>
              </a:rPr>
              <a:t>14</a:t>
            </a:r>
            <a:r>
              <a:rPr lang="en-IN" baseline="30000" dirty="0" smtClean="0">
                <a:solidFill>
                  <a:srgbClr val="FF0000"/>
                </a:solidFill>
              </a:rPr>
              <a:t>th</a:t>
            </a:r>
            <a:r>
              <a:rPr lang="en-IN" dirty="0" smtClean="0">
                <a:solidFill>
                  <a:srgbClr val="FF0000"/>
                </a:solidFill>
              </a:rPr>
              <a:t> Amendment of United States’ Constitution</a:t>
            </a:r>
          </a:p>
          <a:p>
            <a:r>
              <a:rPr lang="en-IN" dirty="0" smtClean="0"/>
              <a:t>Article 7 of UDHR,1948: uses both the expressions.</a:t>
            </a:r>
          </a:p>
          <a:p>
            <a:r>
              <a:rPr lang="en-IN" dirty="0" smtClean="0"/>
              <a:t>‘Law’ in First Expression: Generic or Philosophical Sense.</a:t>
            </a:r>
          </a:p>
          <a:p>
            <a:r>
              <a:rPr lang="en-IN" dirty="0" smtClean="0"/>
              <a:t>‘Laws’: </a:t>
            </a:r>
            <a:r>
              <a:rPr lang="en-IN" dirty="0" smtClean="0">
                <a:solidFill>
                  <a:srgbClr val="FF0000"/>
                </a:solidFill>
              </a:rPr>
              <a:t>Specific Laws</a:t>
            </a:r>
          </a:p>
          <a:p>
            <a:r>
              <a:rPr lang="en-IN" dirty="0" smtClean="0"/>
              <a:t>Right to Equality is  part of </a:t>
            </a:r>
            <a:r>
              <a:rPr lang="en-IN" dirty="0" smtClean="0">
                <a:solidFill>
                  <a:srgbClr val="FF0000"/>
                </a:solidFill>
              </a:rPr>
              <a:t>Basic Structure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9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does not mean Sameness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Equality does not mean same or equal or Uniform treatment for all.</a:t>
            </a:r>
          </a:p>
          <a:p>
            <a:r>
              <a:rPr lang="en-IN" dirty="0" smtClean="0"/>
              <a:t>Formal &amp; Substantive Equality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Unequals</a:t>
            </a:r>
            <a:r>
              <a:rPr lang="en-IN" dirty="0" smtClean="0">
                <a:solidFill>
                  <a:srgbClr val="FF0000"/>
                </a:solidFill>
              </a:rPr>
              <a:t> are not to be treated Equally</a:t>
            </a:r>
          </a:p>
          <a:p>
            <a:r>
              <a:rPr lang="en-IN" dirty="0" smtClean="0"/>
              <a:t>Equals are to be treated Equally </a:t>
            </a:r>
          </a:p>
          <a:p>
            <a:r>
              <a:rPr lang="en-IN" dirty="0" smtClean="0"/>
              <a:t>Law within a class must be same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7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1045</Words>
  <Application>Microsoft Office PowerPoint</Application>
  <PresentationFormat>On-screen Show (4:3)</PresentationFormat>
  <Paragraphs>121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On-Line Course onConstitution of India</vt:lpstr>
      <vt:lpstr>Why Fundamental Rights?</vt:lpstr>
      <vt:lpstr>Article 12: State</vt:lpstr>
      <vt:lpstr>No violation of Fundamental Rights</vt:lpstr>
      <vt:lpstr>Fundamental Rights</vt:lpstr>
      <vt:lpstr>Fundamental Rights of Citizens &amp; Non-Citizens</vt:lpstr>
      <vt:lpstr>Right to Equality: Article 14</vt:lpstr>
      <vt:lpstr>Right to Equality: Article 14</vt:lpstr>
      <vt:lpstr>Equality does not mean Sameness</vt:lpstr>
      <vt:lpstr>Classification is Permitted</vt:lpstr>
      <vt:lpstr>Classification is Permitted </vt:lpstr>
      <vt:lpstr>Examples of Classification</vt:lpstr>
      <vt:lpstr>New Concept of Equality</vt:lpstr>
      <vt:lpstr>Prohibition of Discrimination on certain Grounds</vt:lpstr>
      <vt:lpstr>Other Equality Provisions</vt:lpstr>
      <vt:lpstr>Other Equality Provisions</vt:lpstr>
      <vt:lpstr>Other Equality Provisions</vt:lpstr>
      <vt:lpstr>Other Equality Provisions</vt:lpstr>
      <vt:lpstr>What did we learn today?</vt:lpstr>
      <vt:lpstr>Disclaimer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On-Line Course onConstitution of India</dc:title>
  <dc:creator>Windows User</dc:creator>
  <cp:lastModifiedBy>NALSAR</cp:lastModifiedBy>
  <cp:revision>19</cp:revision>
  <dcterms:created xsi:type="dcterms:W3CDTF">2020-12-27T00:42:19Z</dcterms:created>
  <dcterms:modified xsi:type="dcterms:W3CDTF">2021-10-24T14:01:22Z</dcterms:modified>
</cp:coreProperties>
</file>