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62" r:id="rId6"/>
    <p:sldId id="259" r:id="rId7"/>
    <p:sldId id="258" r:id="rId8"/>
    <p:sldId id="263" r:id="rId9"/>
    <p:sldId id="264" r:id="rId10"/>
    <p:sldId id="265" r:id="rId11"/>
    <p:sldId id="267" r:id="rId12"/>
    <p:sldId id="272" r:id="rId13"/>
    <p:sldId id="273" r:id="rId14"/>
    <p:sldId id="268" r:id="rId15"/>
    <p:sldId id="266" r:id="rId16"/>
    <p:sldId id="277" r:id="rId17"/>
    <p:sldId id="278" r:id="rId18"/>
    <p:sldId id="274" r:id="rId19"/>
    <p:sldId id="275" r:id="rId20"/>
    <p:sldId id="276" r:id="rId21"/>
    <p:sldId id="271" r:id="rId22"/>
    <p:sldId id="279" r:id="rId23"/>
    <p:sldId id="280"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660"/>
  </p:normalViewPr>
  <p:slideViewPr>
    <p:cSldViewPr>
      <p:cViewPr>
        <p:scale>
          <a:sx n="72" d="100"/>
          <a:sy n="72" d="100"/>
        </p:scale>
        <p:origin x="-2770" y="-946"/>
      </p:cViewPr>
      <p:guideLst>
        <p:guide orient="horz" pos="2160"/>
        <p:guide pos="2880"/>
      </p:guideLst>
    </p:cSldViewPr>
  </p:slideViewPr>
  <p:notesTextViewPr>
    <p:cViewPr>
      <p:scale>
        <a:sx n="1" d="1"/>
        <a:sy n="1" d="1"/>
      </p:scale>
      <p:origin x="0" y="0"/>
    </p:cViewPr>
  </p:notesTextViewPr>
  <p:sorterViewPr>
    <p:cViewPr>
      <p:scale>
        <a:sx n="100" d="100"/>
        <a:sy n="100" d="100"/>
      </p:scale>
      <p:origin x="0" y="1181"/>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C2CB1B3-915E-407F-B50A-2D3CCB63285D}"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E2CC22-DA68-4D0B-8407-F2B88B206926}" type="slidenum">
              <a:rPr lang="en-IN" smtClean="0"/>
              <a:t>‹#›</a:t>
            </a:fld>
            <a:endParaRPr lang="en-IN"/>
          </a:p>
        </p:txBody>
      </p:sp>
    </p:spTree>
    <p:extLst>
      <p:ext uri="{BB962C8B-B14F-4D97-AF65-F5344CB8AC3E}">
        <p14:creationId xmlns:p14="http://schemas.microsoft.com/office/powerpoint/2010/main" val="444944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2CB1B3-915E-407F-B50A-2D3CCB63285D}"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E2CC22-DA68-4D0B-8407-F2B88B206926}" type="slidenum">
              <a:rPr lang="en-IN" smtClean="0"/>
              <a:t>‹#›</a:t>
            </a:fld>
            <a:endParaRPr lang="en-IN"/>
          </a:p>
        </p:txBody>
      </p:sp>
    </p:spTree>
    <p:extLst>
      <p:ext uri="{BB962C8B-B14F-4D97-AF65-F5344CB8AC3E}">
        <p14:creationId xmlns:p14="http://schemas.microsoft.com/office/powerpoint/2010/main" val="1326321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2CB1B3-915E-407F-B50A-2D3CCB63285D}"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E2CC22-DA68-4D0B-8407-F2B88B206926}" type="slidenum">
              <a:rPr lang="en-IN" smtClean="0"/>
              <a:t>‹#›</a:t>
            </a:fld>
            <a:endParaRPr lang="en-IN"/>
          </a:p>
        </p:txBody>
      </p:sp>
    </p:spTree>
    <p:extLst>
      <p:ext uri="{BB962C8B-B14F-4D97-AF65-F5344CB8AC3E}">
        <p14:creationId xmlns:p14="http://schemas.microsoft.com/office/powerpoint/2010/main" val="307016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2CB1B3-915E-407F-B50A-2D3CCB63285D}"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E2CC22-DA68-4D0B-8407-F2B88B206926}" type="slidenum">
              <a:rPr lang="en-IN" smtClean="0"/>
              <a:t>‹#›</a:t>
            </a:fld>
            <a:endParaRPr lang="en-IN"/>
          </a:p>
        </p:txBody>
      </p:sp>
    </p:spTree>
    <p:extLst>
      <p:ext uri="{BB962C8B-B14F-4D97-AF65-F5344CB8AC3E}">
        <p14:creationId xmlns:p14="http://schemas.microsoft.com/office/powerpoint/2010/main" val="1215139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2CB1B3-915E-407F-B50A-2D3CCB63285D}"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E2CC22-DA68-4D0B-8407-F2B88B206926}" type="slidenum">
              <a:rPr lang="en-IN" smtClean="0"/>
              <a:t>‹#›</a:t>
            </a:fld>
            <a:endParaRPr lang="en-IN"/>
          </a:p>
        </p:txBody>
      </p:sp>
    </p:spTree>
    <p:extLst>
      <p:ext uri="{BB962C8B-B14F-4D97-AF65-F5344CB8AC3E}">
        <p14:creationId xmlns:p14="http://schemas.microsoft.com/office/powerpoint/2010/main" val="2043251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C2CB1B3-915E-407F-B50A-2D3CCB63285D}" type="datetimeFigureOut">
              <a:rPr lang="en-IN" smtClean="0"/>
              <a:t>24-10-2021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E2CC22-DA68-4D0B-8407-F2B88B206926}" type="slidenum">
              <a:rPr lang="en-IN" smtClean="0"/>
              <a:t>‹#›</a:t>
            </a:fld>
            <a:endParaRPr lang="en-IN"/>
          </a:p>
        </p:txBody>
      </p:sp>
    </p:spTree>
    <p:extLst>
      <p:ext uri="{BB962C8B-B14F-4D97-AF65-F5344CB8AC3E}">
        <p14:creationId xmlns:p14="http://schemas.microsoft.com/office/powerpoint/2010/main" val="590285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C2CB1B3-915E-407F-B50A-2D3CCB63285D}" type="datetimeFigureOut">
              <a:rPr lang="en-IN" smtClean="0"/>
              <a:t>24-10-2021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E2CC22-DA68-4D0B-8407-F2B88B206926}" type="slidenum">
              <a:rPr lang="en-IN" smtClean="0"/>
              <a:t>‹#›</a:t>
            </a:fld>
            <a:endParaRPr lang="en-IN"/>
          </a:p>
        </p:txBody>
      </p:sp>
    </p:spTree>
    <p:extLst>
      <p:ext uri="{BB962C8B-B14F-4D97-AF65-F5344CB8AC3E}">
        <p14:creationId xmlns:p14="http://schemas.microsoft.com/office/powerpoint/2010/main" val="1656475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C2CB1B3-915E-407F-B50A-2D3CCB63285D}" type="datetimeFigureOut">
              <a:rPr lang="en-IN" smtClean="0"/>
              <a:t>24-10-2021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E2CC22-DA68-4D0B-8407-F2B88B206926}" type="slidenum">
              <a:rPr lang="en-IN" smtClean="0"/>
              <a:t>‹#›</a:t>
            </a:fld>
            <a:endParaRPr lang="en-IN"/>
          </a:p>
        </p:txBody>
      </p:sp>
    </p:spTree>
    <p:extLst>
      <p:ext uri="{BB962C8B-B14F-4D97-AF65-F5344CB8AC3E}">
        <p14:creationId xmlns:p14="http://schemas.microsoft.com/office/powerpoint/2010/main" val="1745627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2CB1B3-915E-407F-B50A-2D3CCB63285D}" type="datetimeFigureOut">
              <a:rPr lang="en-IN" smtClean="0"/>
              <a:t>24-10-2021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E2CC22-DA68-4D0B-8407-F2B88B206926}" type="slidenum">
              <a:rPr lang="en-IN" smtClean="0"/>
              <a:t>‹#›</a:t>
            </a:fld>
            <a:endParaRPr lang="en-IN"/>
          </a:p>
        </p:txBody>
      </p:sp>
    </p:spTree>
    <p:extLst>
      <p:ext uri="{BB962C8B-B14F-4D97-AF65-F5344CB8AC3E}">
        <p14:creationId xmlns:p14="http://schemas.microsoft.com/office/powerpoint/2010/main" val="1232988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2CB1B3-915E-407F-B50A-2D3CCB63285D}" type="datetimeFigureOut">
              <a:rPr lang="en-IN" smtClean="0"/>
              <a:t>24-10-2021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E2CC22-DA68-4D0B-8407-F2B88B206926}" type="slidenum">
              <a:rPr lang="en-IN" smtClean="0"/>
              <a:t>‹#›</a:t>
            </a:fld>
            <a:endParaRPr lang="en-IN"/>
          </a:p>
        </p:txBody>
      </p:sp>
    </p:spTree>
    <p:extLst>
      <p:ext uri="{BB962C8B-B14F-4D97-AF65-F5344CB8AC3E}">
        <p14:creationId xmlns:p14="http://schemas.microsoft.com/office/powerpoint/2010/main" val="2909434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2CB1B3-915E-407F-B50A-2D3CCB63285D}" type="datetimeFigureOut">
              <a:rPr lang="en-IN" smtClean="0"/>
              <a:t>24-10-2021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E2CC22-DA68-4D0B-8407-F2B88B206926}" type="slidenum">
              <a:rPr lang="en-IN" smtClean="0"/>
              <a:t>‹#›</a:t>
            </a:fld>
            <a:endParaRPr lang="en-IN"/>
          </a:p>
        </p:txBody>
      </p:sp>
    </p:spTree>
    <p:extLst>
      <p:ext uri="{BB962C8B-B14F-4D97-AF65-F5344CB8AC3E}">
        <p14:creationId xmlns:p14="http://schemas.microsoft.com/office/powerpoint/2010/main" val="2673942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2CB1B3-915E-407F-B50A-2D3CCB63285D}" type="datetimeFigureOut">
              <a:rPr lang="en-IN" smtClean="0"/>
              <a:t>24-10-2021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E2CC22-DA68-4D0B-8407-F2B88B206926}" type="slidenum">
              <a:rPr lang="en-IN" smtClean="0"/>
              <a:t>‹#›</a:t>
            </a:fld>
            <a:endParaRPr lang="en-IN"/>
          </a:p>
        </p:txBody>
      </p:sp>
    </p:spTree>
    <p:extLst>
      <p:ext uri="{BB962C8B-B14F-4D97-AF65-F5344CB8AC3E}">
        <p14:creationId xmlns:p14="http://schemas.microsoft.com/office/powerpoint/2010/main" val="2917398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Reservation Policies &amp; Indian Constitution</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89550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are relevant constitutional provisions on reservation?</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National Scheduled Caste Commission: Article 338(89</a:t>
            </a:r>
            <a:r>
              <a:rPr lang="en-US" baseline="30000" dirty="0" smtClean="0"/>
              <a:t>th</a:t>
            </a:r>
            <a:r>
              <a:rPr lang="en-US" dirty="0" smtClean="0"/>
              <a:t> Anendment,2003).</a:t>
            </a:r>
          </a:p>
          <a:p>
            <a:r>
              <a:rPr lang="en-US" dirty="0" smtClean="0">
                <a:solidFill>
                  <a:srgbClr val="FF0000"/>
                </a:solidFill>
              </a:rPr>
              <a:t>National Scheduled Tribe Commission: Article 338A </a:t>
            </a:r>
            <a:r>
              <a:rPr lang="en-US" dirty="0" smtClean="0"/>
              <a:t>(89</a:t>
            </a:r>
            <a:r>
              <a:rPr lang="en-US" baseline="30000" dirty="0" smtClean="0"/>
              <a:t>th</a:t>
            </a:r>
            <a:r>
              <a:rPr lang="en-US" dirty="0" smtClean="0"/>
              <a:t> </a:t>
            </a:r>
            <a:r>
              <a:rPr lang="en-US" dirty="0" smtClean="0"/>
              <a:t>Anendment,2003).</a:t>
            </a:r>
            <a:endParaRPr lang="en-US" dirty="0" smtClean="0">
              <a:solidFill>
                <a:srgbClr val="FF0000"/>
              </a:solidFill>
            </a:endParaRPr>
          </a:p>
          <a:p>
            <a:r>
              <a:rPr lang="en-US" dirty="0" smtClean="0">
                <a:solidFill>
                  <a:srgbClr val="00B050"/>
                </a:solidFill>
              </a:rPr>
              <a:t>National Backward Class Commission: Article 338B(102</a:t>
            </a:r>
            <a:r>
              <a:rPr lang="en-US" baseline="30000" dirty="0" smtClean="0">
                <a:solidFill>
                  <a:srgbClr val="00B050"/>
                </a:solidFill>
              </a:rPr>
              <a:t>nd</a:t>
            </a:r>
            <a:r>
              <a:rPr lang="en-US" dirty="0" smtClean="0">
                <a:solidFill>
                  <a:srgbClr val="00B050"/>
                </a:solidFill>
              </a:rPr>
              <a:t> amendment,2018)</a:t>
            </a:r>
          </a:p>
          <a:p>
            <a:r>
              <a:rPr lang="en-US" dirty="0" smtClean="0"/>
              <a:t>To </a:t>
            </a:r>
            <a:r>
              <a:rPr lang="en-US" dirty="0"/>
              <a:t>investigate and monitor all matters relating to the safeguards provided for the Scheduled </a:t>
            </a:r>
            <a:r>
              <a:rPr lang="en-US" dirty="0" smtClean="0"/>
              <a:t>Castes, Scheduled Tribes &amp; Backward Classes </a:t>
            </a:r>
            <a:r>
              <a:rPr lang="en-US" dirty="0"/>
              <a:t>under the </a:t>
            </a:r>
            <a:r>
              <a:rPr lang="en-US" dirty="0" smtClean="0"/>
              <a:t>Constitution and law.</a:t>
            </a:r>
          </a:p>
          <a:p>
            <a:r>
              <a:rPr lang="en-US" dirty="0" smtClean="0"/>
              <a:t>To </a:t>
            </a:r>
            <a:r>
              <a:rPr lang="en-US" dirty="0"/>
              <a:t>inquire into specific complaints with respect to the deprivation of rights and safeguards of the Scheduled Castes; </a:t>
            </a:r>
            <a:r>
              <a:rPr lang="en-US" dirty="0" smtClean="0"/>
              <a:t> Scheduled Tribes &amp; Backward Classes </a:t>
            </a:r>
            <a:endParaRPr lang="en-IN" dirty="0"/>
          </a:p>
        </p:txBody>
      </p:sp>
    </p:spTree>
    <p:extLst>
      <p:ext uri="{BB962C8B-B14F-4D97-AF65-F5344CB8AC3E}">
        <p14:creationId xmlns:p14="http://schemas.microsoft.com/office/powerpoint/2010/main" val="21996606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SCs &amp; STs?</a:t>
            </a:r>
            <a:endParaRPr lang="en-IN" dirty="0"/>
          </a:p>
        </p:txBody>
      </p:sp>
      <p:sp>
        <p:nvSpPr>
          <p:cNvPr id="3" name="Content Placeholder 2"/>
          <p:cNvSpPr>
            <a:spLocks noGrp="1"/>
          </p:cNvSpPr>
          <p:nvPr>
            <p:ph idx="1"/>
          </p:nvPr>
        </p:nvSpPr>
        <p:spPr/>
        <p:txBody>
          <a:bodyPr>
            <a:normAutofit fontScale="55000" lnSpcReduction="20000"/>
          </a:bodyPr>
          <a:lstStyle/>
          <a:p>
            <a:r>
              <a:rPr lang="en-US" dirty="0" smtClean="0">
                <a:solidFill>
                  <a:srgbClr val="00B050"/>
                </a:solidFill>
              </a:rPr>
              <a:t>Term Scheduled Castes was used in Government of India Act,1935. These castes were earlier called Depressed Classes.</a:t>
            </a:r>
          </a:p>
          <a:p>
            <a:r>
              <a:rPr lang="en-US" dirty="0" smtClean="0">
                <a:solidFill>
                  <a:srgbClr val="00B050"/>
                </a:solidFill>
              </a:rPr>
              <a:t>Clauses 24 and 25 of Article 366 define Scheduled Castes and Scheduled Tribes.</a:t>
            </a:r>
            <a:endParaRPr lang="en-IN" dirty="0" smtClean="0">
              <a:solidFill>
                <a:srgbClr val="00B050"/>
              </a:solidFill>
            </a:endParaRPr>
          </a:p>
          <a:p>
            <a:r>
              <a:rPr lang="en-US" dirty="0" smtClean="0"/>
              <a:t>Presidential Order of 1951 notified certain castes as SCs and STs.</a:t>
            </a:r>
          </a:p>
          <a:p>
            <a:r>
              <a:rPr lang="en-US" dirty="0" smtClean="0"/>
              <a:t>SC:15% Reservation</a:t>
            </a:r>
          </a:p>
          <a:p>
            <a:r>
              <a:rPr lang="en-US" dirty="0" smtClean="0"/>
              <a:t>ST:7.5% Reservation</a:t>
            </a:r>
          </a:p>
          <a:p>
            <a:pPr algn="just"/>
            <a:r>
              <a:rPr lang="en-IN" dirty="0"/>
              <a:t>Initially, only members of the </a:t>
            </a:r>
            <a:r>
              <a:rPr lang="en-IN" dirty="0" smtClean="0">
                <a:solidFill>
                  <a:srgbClr val="FF0000"/>
                </a:solidFill>
              </a:rPr>
              <a:t>Scheduled Castes </a:t>
            </a:r>
            <a:r>
              <a:rPr lang="en-IN" dirty="0">
                <a:solidFill>
                  <a:srgbClr val="FF0000"/>
                </a:solidFill>
              </a:rPr>
              <a:t>professing Hinduism and four castes among the Sikhs (</a:t>
            </a:r>
            <a:r>
              <a:rPr lang="en-IN" dirty="0" err="1">
                <a:solidFill>
                  <a:srgbClr val="FF0000"/>
                </a:solidFill>
              </a:rPr>
              <a:t>Kabirpanthis</a:t>
            </a:r>
            <a:r>
              <a:rPr lang="en-IN" dirty="0">
                <a:solidFill>
                  <a:srgbClr val="FF0000"/>
                </a:solidFill>
              </a:rPr>
              <a:t>, </a:t>
            </a:r>
            <a:r>
              <a:rPr lang="en-IN" dirty="0" err="1">
                <a:solidFill>
                  <a:srgbClr val="FF0000"/>
                </a:solidFill>
              </a:rPr>
              <a:t>Ramdassias</a:t>
            </a:r>
            <a:r>
              <a:rPr lang="en-IN" dirty="0">
                <a:solidFill>
                  <a:srgbClr val="FF0000"/>
                </a:solidFill>
              </a:rPr>
              <a:t>, </a:t>
            </a:r>
            <a:r>
              <a:rPr lang="en-IN" dirty="0" err="1">
                <a:solidFill>
                  <a:srgbClr val="FF0000"/>
                </a:solidFill>
              </a:rPr>
              <a:t>Sikligars</a:t>
            </a:r>
            <a:r>
              <a:rPr lang="en-IN" dirty="0">
                <a:solidFill>
                  <a:srgbClr val="FF0000"/>
                </a:solidFill>
              </a:rPr>
              <a:t> and </a:t>
            </a:r>
            <a:r>
              <a:rPr lang="en-IN" dirty="0" err="1">
                <a:solidFill>
                  <a:srgbClr val="FF0000"/>
                </a:solidFill>
              </a:rPr>
              <a:t>Mazhbis</a:t>
            </a:r>
            <a:r>
              <a:rPr lang="en-IN" dirty="0">
                <a:solidFill>
                  <a:srgbClr val="FF0000"/>
                </a:solidFill>
              </a:rPr>
              <a:t>) were included in the list </a:t>
            </a:r>
            <a:r>
              <a:rPr lang="en-IN" dirty="0"/>
              <a:t>in accord with the provision made in the Scheduled Castes order appended to the Constitution. </a:t>
            </a:r>
            <a:endParaRPr lang="en-IN" dirty="0" smtClean="0"/>
          </a:p>
          <a:p>
            <a:pPr algn="just"/>
            <a:r>
              <a:rPr lang="en-IN" dirty="0" smtClean="0"/>
              <a:t>In </a:t>
            </a:r>
            <a:r>
              <a:rPr lang="en-IN" dirty="0"/>
              <a:t>1956 it was extended to include all Scheduled Castes </a:t>
            </a:r>
            <a:r>
              <a:rPr lang="en-IN" dirty="0" smtClean="0"/>
              <a:t>professing Sikhism.</a:t>
            </a:r>
          </a:p>
          <a:p>
            <a:pPr algn="just"/>
            <a:r>
              <a:rPr lang="en-IN" dirty="0"/>
              <a:t>In 1990 Scheduled Castes professing Buddhism were also included among the Scheduled Castes</a:t>
            </a:r>
            <a:r>
              <a:rPr lang="en-IN" dirty="0" smtClean="0"/>
              <a:t>.</a:t>
            </a:r>
          </a:p>
          <a:p>
            <a:pPr algn="just"/>
            <a:r>
              <a:rPr lang="en-US" dirty="0" smtClean="0"/>
              <a:t>OBC reservation was provided on the implementation of </a:t>
            </a:r>
            <a:r>
              <a:rPr lang="en-US" dirty="0" err="1" smtClean="0"/>
              <a:t>Mandal</a:t>
            </a:r>
            <a:r>
              <a:rPr lang="en-US" dirty="0" smtClean="0"/>
              <a:t> Commission</a:t>
            </a:r>
          </a:p>
          <a:p>
            <a:pPr algn="just"/>
            <a:r>
              <a:rPr lang="en-US" dirty="0" smtClean="0">
                <a:solidFill>
                  <a:srgbClr val="00B0F0"/>
                </a:solidFill>
              </a:rPr>
              <a:t>Economically Backward Classes were given reservation in 2019.</a:t>
            </a:r>
            <a:endParaRPr lang="en-IN" dirty="0">
              <a:solidFill>
                <a:srgbClr val="00B0F0"/>
              </a:solidFill>
            </a:endParaRPr>
          </a:p>
        </p:txBody>
      </p:sp>
    </p:spTree>
    <p:extLst>
      <p:ext uri="{BB962C8B-B14F-4D97-AF65-F5344CB8AC3E}">
        <p14:creationId xmlns:p14="http://schemas.microsoft.com/office/powerpoint/2010/main" val="2273229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are Backward Class of citizens?</a:t>
            </a:r>
            <a:endParaRPr lang="en-IN" dirty="0"/>
          </a:p>
        </p:txBody>
      </p:sp>
      <p:sp>
        <p:nvSpPr>
          <p:cNvPr id="3" name="Content Placeholder 2"/>
          <p:cNvSpPr>
            <a:spLocks noGrp="1"/>
          </p:cNvSpPr>
          <p:nvPr>
            <p:ph idx="1"/>
          </p:nvPr>
        </p:nvSpPr>
        <p:spPr/>
        <p:txBody>
          <a:bodyPr>
            <a:normAutofit/>
          </a:bodyPr>
          <a:lstStyle/>
          <a:p>
            <a:r>
              <a:rPr lang="en-US" dirty="0" smtClean="0"/>
              <a:t>Constitution </a:t>
            </a:r>
            <a:r>
              <a:rPr lang="en-US" dirty="0" smtClean="0">
                <a:solidFill>
                  <a:srgbClr val="FF0000"/>
                </a:solidFill>
              </a:rPr>
              <a:t>gives no definition of Backward class of citizens.</a:t>
            </a:r>
          </a:p>
          <a:p>
            <a:pPr algn="just"/>
            <a:r>
              <a:rPr lang="en-US" dirty="0" smtClean="0">
                <a:solidFill>
                  <a:srgbClr val="FF0000"/>
                </a:solidFill>
              </a:rPr>
              <a:t>Article 340: </a:t>
            </a:r>
            <a:r>
              <a:rPr lang="en-US" dirty="0" smtClean="0">
                <a:solidFill>
                  <a:srgbClr val="00B0F0"/>
                </a:solidFill>
              </a:rPr>
              <a:t>commission to investigate the conditions of socially and educationally backward classes.</a:t>
            </a:r>
          </a:p>
          <a:p>
            <a:pPr algn="just"/>
            <a:r>
              <a:rPr lang="en-US" dirty="0" smtClean="0">
                <a:solidFill>
                  <a:srgbClr val="7030A0"/>
                </a:solidFill>
              </a:rPr>
              <a:t>First Commission: Kaka </a:t>
            </a:r>
            <a:r>
              <a:rPr lang="en-US" dirty="0" err="1" smtClean="0">
                <a:solidFill>
                  <a:srgbClr val="7030A0"/>
                </a:solidFill>
              </a:rPr>
              <a:t>Kalekar</a:t>
            </a:r>
            <a:r>
              <a:rPr lang="en-US" dirty="0" smtClean="0">
                <a:solidFill>
                  <a:srgbClr val="7030A0"/>
                </a:solidFill>
              </a:rPr>
              <a:t>(1953)</a:t>
            </a:r>
          </a:p>
          <a:p>
            <a:pPr algn="just"/>
            <a:r>
              <a:rPr lang="en-US" dirty="0" smtClean="0">
                <a:solidFill>
                  <a:srgbClr val="7030A0"/>
                </a:solidFill>
              </a:rPr>
              <a:t>Second Commission: B.P. </a:t>
            </a:r>
            <a:r>
              <a:rPr lang="en-US" dirty="0" err="1" smtClean="0">
                <a:solidFill>
                  <a:srgbClr val="7030A0"/>
                </a:solidFill>
              </a:rPr>
              <a:t>Mandal</a:t>
            </a:r>
            <a:r>
              <a:rPr lang="en-US" dirty="0" smtClean="0">
                <a:solidFill>
                  <a:srgbClr val="7030A0"/>
                </a:solidFill>
              </a:rPr>
              <a:t>(1981)</a:t>
            </a:r>
          </a:p>
          <a:p>
            <a:pPr algn="just"/>
            <a:r>
              <a:rPr lang="en-US" dirty="0" smtClean="0">
                <a:solidFill>
                  <a:srgbClr val="FF0000"/>
                </a:solidFill>
              </a:rPr>
              <a:t>27% OBC Reservation implemented in 1990.</a:t>
            </a:r>
            <a:endParaRPr lang="en-IN" dirty="0">
              <a:solidFill>
                <a:srgbClr val="FF0000"/>
              </a:solidFill>
            </a:endParaRPr>
          </a:p>
        </p:txBody>
      </p:sp>
    </p:spTree>
    <p:extLst>
      <p:ext uri="{BB962C8B-B14F-4D97-AF65-F5344CB8AC3E}">
        <p14:creationId xmlns:p14="http://schemas.microsoft.com/office/powerpoint/2010/main" val="7150133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are Backward Class of citizens?</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endParaRPr lang="en-US" dirty="0" smtClean="0"/>
          </a:p>
          <a:p>
            <a:r>
              <a:rPr lang="en-US" dirty="0" smtClean="0"/>
              <a:t>No clarity on defining Backward Class</a:t>
            </a:r>
            <a:endParaRPr lang="en-US" dirty="0"/>
          </a:p>
          <a:p>
            <a:r>
              <a:rPr lang="en-US" dirty="0" smtClean="0">
                <a:solidFill>
                  <a:srgbClr val="002060"/>
                </a:solidFill>
              </a:rPr>
              <a:t>M.R. </a:t>
            </a:r>
            <a:r>
              <a:rPr lang="en-US" dirty="0" err="1" smtClean="0">
                <a:solidFill>
                  <a:srgbClr val="002060"/>
                </a:solidFill>
              </a:rPr>
              <a:t>Balaji</a:t>
            </a:r>
            <a:r>
              <a:rPr lang="en-US" dirty="0" smtClean="0">
                <a:solidFill>
                  <a:srgbClr val="002060"/>
                </a:solidFill>
              </a:rPr>
              <a:t> v</a:t>
            </a:r>
            <a:r>
              <a:rPr lang="en-US" dirty="0" smtClean="0">
                <a:solidFill>
                  <a:srgbClr val="002060"/>
                </a:solidFill>
              </a:rPr>
              <a:t>. State </a:t>
            </a:r>
            <a:r>
              <a:rPr lang="en-US" dirty="0" smtClean="0">
                <a:solidFill>
                  <a:srgbClr val="002060"/>
                </a:solidFill>
              </a:rPr>
              <a:t>of Mysore(1963): </a:t>
            </a:r>
            <a:r>
              <a:rPr lang="en-US" dirty="0" smtClean="0">
                <a:solidFill>
                  <a:srgbClr val="FF0000"/>
                </a:solidFill>
              </a:rPr>
              <a:t>Caste is not sole factor to determine backwardness.</a:t>
            </a:r>
            <a:endParaRPr lang="en-US" dirty="0" smtClean="0"/>
          </a:p>
          <a:p>
            <a:r>
              <a:rPr lang="en-US" dirty="0" smtClean="0"/>
              <a:t>State of A.P. v. </a:t>
            </a:r>
            <a:r>
              <a:rPr lang="en-US" dirty="0" err="1" smtClean="0"/>
              <a:t>Balaram</a:t>
            </a:r>
            <a:r>
              <a:rPr lang="en-US" dirty="0" smtClean="0"/>
              <a:t> (1972):</a:t>
            </a:r>
            <a:r>
              <a:rPr lang="en-US" dirty="0" smtClean="0">
                <a:solidFill>
                  <a:srgbClr val="7030A0"/>
                </a:solidFill>
              </a:rPr>
              <a:t>A caste can also be class and that a caste as such may be socially and educationally backward.</a:t>
            </a:r>
          </a:p>
          <a:p>
            <a:r>
              <a:rPr lang="en-US" dirty="0" smtClean="0">
                <a:solidFill>
                  <a:schemeClr val="accent2"/>
                </a:solidFill>
              </a:rPr>
              <a:t>K.C. </a:t>
            </a:r>
            <a:r>
              <a:rPr lang="en-US" dirty="0" err="1">
                <a:solidFill>
                  <a:schemeClr val="accent2"/>
                </a:solidFill>
              </a:rPr>
              <a:t>V</a:t>
            </a:r>
            <a:r>
              <a:rPr lang="en-US" dirty="0" err="1" smtClean="0">
                <a:solidFill>
                  <a:schemeClr val="accent2"/>
                </a:solidFill>
              </a:rPr>
              <a:t>asanth</a:t>
            </a:r>
            <a:r>
              <a:rPr lang="en-US" dirty="0" smtClean="0">
                <a:solidFill>
                  <a:schemeClr val="accent2"/>
                </a:solidFill>
              </a:rPr>
              <a:t> Kumar v</a:t>
            </a:r>
            <a:r>
              <a:rPr lang="en-US" dirty="0" smtClean="0">
                <a:solidFill>
                  <a:schemeClr val="accent2"/>
                </a:solidFill>
              </a:rPr>
              <a:t>. State </a:t>
            </a:r>
            <a:r>
              <a:rPr lang="en-US" dirty="0" smtClean="0">
                <a:solidFill>
                  <a:schemeClr val="accent2"/>
                </a:solidFill>
              </a:rPr>
              <a:t>of Karnataka(1985):</a:t>
            </a:r>
            <a:r>
              <a:rPr lang="en-US" dirty="0" smtClean="0"/>
              <a:t>BCs should be comparable to SCs &amp; STs in Backwardness.</a:t>
            </a:r>
          </a:p>
          <a:p>
            <a:r>
              <a:rPr lang="en-US" dirty="0" smtClean="0">
                <a:solidFill>
                  <a:srgbClr val="FF0000"/>
                </a:solidFill>
              </a:rPr>
              <a:t>Indira </a:t>
            </a:r>
            <a:r>
              <a:rPr lang="en-US" dirty="0" err="1" smtClean="0">
                <a:solidFill>
                  <a:srgbClr val="FF0000"/>
                </a:solidFill>
              </a:rPr>
              <a:t>Swahney</a:t>
            </a:r>
            <a:r>
              <a:rPr lang="en-US" dirty="0" smtClean="0">
                <a:solidFill>
                  <a:srgbClr val="FF0000"/>
                </a:solidFill>
              </a:rPr>
              <a:t> </a:t>
            </a:r>
            <a:r>
              <a:rPr lang="en-US" dirty="0" smtClean="0">
                <a:solidFill>
                  <a:srgbClr val="FF0000"/>
                </a:solidFill>
              </a:rPr>
              <a:t>v. Union </a:t>
            </a:r>
            <a:r>
              <a:rPr lang="en-US" dirty="0" smtClean="0">
                <a:solidFill>
                  <a:srgbClr val="FF0000"/>
                </a:solidFill>
              </a:rPr>
              <a:t>of India(1992</a:t>
            </a:r>
            <a:r>
              <a:rPr lang="en-US" dirty="0" smtClean="0"/>
              <a:t>): Class not in Marxist sense. Backward class is wider than socially &amp; educationally backward class.</a:t>
            </a:r>
          </a:p>
          <a:p>
            <a:r>
              <a:rPr lang="en-US" dirty="0" smtClean="0">
                <a:solidFill>
                  <a:srgbClr val="FF0000"/>
                </a:solidFill>
              </a:rPr>
              <a:t>Economic Criterion alone cannot be the basis of backwardness.</a:t>
            </a:r>
          </a:p>
          <a:p>
            <a:r>
              <a:rPr lang="en-US" dirty="0" smtClean="0">
                <a:solidFill>
                  <a:srgbClr val="00B050"/>
                </a:solidFill>
              </a:rPr>
              <a:t>Creamy Layer is to be excluded.</a:t>
            </a:r>
            <a:endParaRPr lang="en-IN" dirty="0">
              <a:solidFill>
                <a:srgbClr val="00B050"/>
              </a:solidFill>
            </a:endParaRPr>
          </a:p>
        </p:txBody>
      </p:sp>
    </p:spTree>
    <p:extLst>
      <p:ext uri="{BB962C8B-B14F-4D97-AF65-F5344CB8AC3E}">
        <p14:creationId xmlns:p14="http://schemas.microsoft.com/office/powerpoint/2010/main" val="683814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was the first important judgment on reservation?</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The Communal G.O prescribed the ratio by which government jobs were </a:t>
            </a:r>
            <a:r>
              <a:rPr lang="en-IN" dirty="0" smtClean="0">
                <a:solidFill>
                  <a:srgbClr val="00B0F0"/>
                </a:solidFill>
              </a:rPr>
              <a:t>reserved for Brahmins, Non-</a:t>
            </a:r>
            <a:r>
              <a:rPr lang="en-IN" dirty="0" err="1" smtClean="0">
                <a:solidFill>
                  <a:srgbClr val="00B0F0"/>
                </a:solidFill>
              </a:rPr>
              <a:t>Brahamis</a:t>
            </a:r>
            <a:r>
              <a:rPr lang="en-IN" dirty="0" smtClean="0">
                <a:solidFill>
                  <a:srgbClr val="00B0F0"/>
                </a:solidFill>
              </a:rPr>
              <a:t>, Muslims, </a:t>
            </a:r>
            <a:r>
              <a:rPr lang="en-IN" dirty="0" err="1" smtClean="0">
                <a:solidFill>
                  <a:srgbClr val="00B0F0"/>
                </a:solidFill>
              </a:rPr>
              <a:t>Ango</a:t>
            </a:r>
            <a:r>
              <a:rPr lang="en-IN" dirty="0" smtClean="0">
                <a:solidFill>
                  <a:srgbClr val="00B0F0"/>
                </a:solidFill>
              </a:rPr>
              <a:t>-Indians and Christians</a:t>
            </a:r>
            <a:r>
              <a:rPr lang="en-IN" dirty="0" smtClean="0"/>
              <a:t>. It was finally implemented in 1927. It was this G.O that was challenged in </a:t>
            </a:r>
            <a:r>
              <a:rPr lang="en-IN" dirty="0" err="1" smtClean="0"/>
              <a:t>Champakam</a:t>
            </a:r>
            <a:r>
              <a:rPr lang="en-IN" dirty="0" smtClean="0"/>
              <a:t> </a:t>
            </a:r>
            <a:r>
              <a:rPr lang="en-IN" dirty="0" err="1" smtClean="0"/>
              <a:t>Dorairajan</a:t>
            </a:r>
            <a:r>
              <a:rPr lang="en-IN" dirty="0" smtClean="0"/>
              <a:t>.</a:t>
            </a:r>
            <a:endParaRPr lang="en-US" dirty="0" smtClean="0">
              <a:solidFill>
                <a:srgbClr val="FF0000"/>
              </a:solidFill>
            </a:endParaRPr>
          </a:p>
          <a:p>
            <a:r>
              <a:rPr lang="en-IN" dirty="0"/>
              <a:t>In less than year and half of commencement of constitution as many as </a:t>
            </a:r>
            <a:r>
              <a:rPr lang="en-IN" dirty="0">
                <a:solidFill>
                  <a:srgbClr val="FF0000"/>
                </a:solidFill>
              </a:rPr>
              <a:t>ten judges, three of Madras High Court</a:t>
            </a:r>
            <a:r>
              <a:rPr lang="en-IN" dirty="0"/>
              <a:t> and </a:t>
            </a:r>
            <a:r>
              <a:rPr lang="en-IN" dirty="0">
                <a:solidFill>
                  <a:srgbClr val="00B050"/>
                </a:solidFill>
              </a:rPr>
              <a:t>seven of Supreme Court </a:t>
            </a:r>
            <a:r>
              <a:rPr lang="en-IN" dirty="0"/>
              <a:t>struck down reservation in educational institutions</a:t>
            </a:r>
            <a:r>
              <a:rPr lang="en-IN" dirty="0" smtClean="0"/>
              <a:t>.</a:t>
            </a:r>
            <a:endParaRPr lang="en-US" dirty="0" smtClean="0">
              <a:solidFill>
                <a:srgbClr val="FF0000"/>
              </a:solidFill>
            </a:endParaRPr>
          </a:p>
          <a:p>
            <a:r>
              <a:rPr lang="en-IN" dirty="0"/>
              <a:t>The </a:t>
            </a:r>
            <a:r>
              <a:rPr lang="en-IN" dirty="0" smtClean="0"/>
              <a:t>government </a:t>
            </a:r>
            <a:r>
              <a:rPr lang="en-IN" dirty="0"/>
              <a:t>had to bring in </a:t>
            </a:r>
            <a:r>
              <a:rPr lang="en-IN" dirty="0" smtClean="0"/>
              <a:t>the </a:t>
            </a:r>
            <a:r>
              <a:rPr lang="en-IN" dirty="0" smtClean="0">
                <a:solidFill>
                  <a:srgbClr val="7030A0"/>
                </a:solidFill>
              </a:rPr>
              <a:t>First  </a:t>
            </a:r>
            <a:r>
              <a:rPr lang="en-IN" dirty="0">
                <a:solidFill>
                  <a:srgbClr val="7030A0"/>
                </a:solidFill>
              </a:rPr>
              <a:t>constitutional amendment</a:t>
            </a:r>
            <a:r>
              <a:rPr lang="en-IN" dirty="0">
                <a:solidFill>
                  <a:srgbClr val="002060"/>
                </a:solidFill>
              </a:rPr>
              <a:t> </a:t>
            </a:r>
            <a:r>
              <a:rPr lang="en-IN" dirty="0"/>
              <a:t>to overturn </a:t>
            </a:r>
            <a:r>
              <a:rPr lang="en-IN" dirty="0" smtClean="0"/>
              <a:t>this judgment.</a:t>
            </a:r>
            <a:endParaRPr lang="en-IN" dirty="0">
              <a:solidFill>
                <a:srgbClr val="FF0000"/>
              </a:solidFill>
            </a:endParaRPr>
          </a:p>
        </p:txBody>
      </p:sp>
    </p:spTree>
    <p:extLst>
      <p:ext uri="{BB962C8B-B14F-4D97-AF65-F5344CB8AC3E}">
        <p14:creationId xmlns:p14="http://schemas.microsoft.com/office/powerpoint/2010/main" val="951509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was the first important judgment on reservation?</a:t>
            </a:r>
            <a:endParaRPr lang="en-IN" dirty="0"/>
          </a:p>
        </p:txBody>
      </p:sp>
      <p:sp>
        <p:nvSpPr>
          <p:cNvPr id="3" name="Content Placeholder 2"/>
          <p:cNvSpPr>
            <a:spLocks noGrp="1"/>
          </p:cNvSpPr>
          <p:nvPr>
            <p:ph idx="1"/>
          </p:nvPr>
        </p:nvSpPr>
        <p:spPr/>
        <p:txBody>
          <a:bodyPr>
            <a:normAutofit fontScale="77500" lnSpcReduction="20000"/>
          </a:bodyPr>
          <a:lstStyle/>
          <a:p>
            <a:r>
              <a:rPr lang="en-IN" dirty="0"/>
              <a:t>Interestingly </a:t>
            </a:r>
            <a:r>
              <a:rPr lang="en-IN" dirty="0" err="1"/>
              <a:t>Dorairajan</a:t>
            </a:r>
            <a:r>
              <a:rPr lang="en-IN" dirty="0"/>
              <a:t> who has done BA from Madras University and was </a:t>
            </a:r>
            <a:r>
              <a:rPr lang="en-IN" dirty="0">
                <a:solidFill>
                  <a:srgbClr val="0070C0"/>
                </a:solidFill>
              </a:rPr>
              <a:t>keen to join </a:t>
            </a:r>
            <a:r>
              <a:rPr lang="en-IN" dirty="0" smtClean="0">
                <a:solidFill>
                  <a:srgbClr val="0070C0"/>
                </a:solidFill>
              </a:rPr>
              <a:t>MBBS </a:t>
            </a:r>
            <a:r>
              <a:rPr lang="en-IN" dirty="0">
                <a:solidFill>
                  <a:srgbClr val="0070C0"/>
                </a:solidFill>
              </a:rPr>
              <a:t>course did not even apply. </a:t>
            </a:r>
            <a:r>
              <a:rPr lang="en-IN" dirty="0"/>
              <a:t>Her grievance was </a:t>
            </a:r>
            <a:r>
              <a:rPr lang="en-IN" dirty="0" smtClean="0"/>
              <a:t>just speculative.</a:t>
            </a:r>
          </a:p>
          <a:p>
            <a:pPr algn="just"/>
            <a:r>
              <a:rPr lang="en-IN" dirty="0"/>
              <a:t>The simple argument was that Communal G.O violated fundamental rights provisions of </a:t>
            </a:r>
            <a:r>
              <a:rPr lang="en-IN" dirty="0" smtClean="0">
                <a:solidFill>
                  <a:srgbClr val="FF0000"/>
                </a:solidFill>
              </a:rPr>
              <a:t>Article </a:t>
            </a:r>
            <a:r>
              <a:rPr lang="en-IN" dirty="0">
                <a:solidFill>
                  <a:srgbClr val="FF0000"/>
                </a:solidFill>
              </a:rPr>
              <a:t>15(1) and Article 29(2) that prohibit any discrimination only on the basis of caste, religion, sex, place of birth or language etc.  </a:t>
            </a:r>
            <a:endParaRPr lang="en-IN" dirty="0" smtClean="0">
              <a:solidFill>
                <a:srgbClr val="FF0000"/>
              </a:solidFill>
            </a:endParaRPr>
          </a:p>
          <a:p>
            <a:r>
              <a:rPr lang="en-IN" dirty="0" smtClean="0"/>
              <a:t>The </a:t>
            </a:r>
            <a:r>
              <a:rPr lang="en-IN" dirty="0"/>
              <a:t>government defended the reservation on the </a:t>
            </a:r>
            <a:r>
              <a:rPr lang="en-IN" dirty="0">
                <a:solidFill>
                  <a:srgbClr val="FF0000"/>
                </a:solidFill>
              </a:rPr>
              <a:t>basis of Article 46. </a:t>
            </a:r>
            <a:endParaRPr lang="en-IN" dirty="0" smtClean="0">
              <a:solidFill>
                <a:srgbClr val="FF0000"/>
              </a:solidFill>
            </a:endParaRPr>
          </a:p>
          <a:p>
            <a:r>
              <a:rPr lang="en-IN" dirty="0" smtClean="0"/>
              <a:t>The </a:t>
            </a:r>
            <a:r>
              <a:rPr lang="en-IN" dirty="0"/>
              <a:t>three judges </a:t>
            </a:r>
            <a:r>
              <a:rPr lang="en-IN" dirty="0">
                <a:solidFill>
                  <a:srgbClr val="00B0F0"/>
                </a:solidFill>
              </a:rPr>
              <a:t>authored three opinions </a:t>
            </a:r>
            <a:r>
              <a:rPr lang="en-IN" dirty="0"/>
              <a:t>but they were unanimous in striking down the reservation though for different reasons.</a:t>
            </a:r>
          </a:p>
          <a:p>
            <a:endParaRPr lang="en-IN" dirty="0"/>
          </a:p>
        </p:txBody>
      </p:sp>
    </p:spTree>
    <p:extLst>
      <p:ext uri="{BB962C8B-B14F-4D97-AF65-F5344CB8AC3E}">
        <p14:creationId xmlns:p14="http://schemas.microsoft.com/office/powerpoint/2010/main" val="39236533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was the first important judgment on reservation?</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The State quickly went in appeal to the apex court. </a:t>
            </a:r>
            <a:r>
              <a:rPr lang="en-US" dirty="0" smtClean="0">
                <a:solidFill>
                  <a:srgbClr val="FF0000"/>
                </a:solidFill>
              </a:rPr>
              <a:t>The bench of seven judges led by Chief Justice of India H.J. </a:t>
            </a:r>
            <a:r>
              <a:rPr lang="en-US" dirty="0" err="1" smtClean="0">
                <a:solidFill>
                  <a:srgbClr val="FF0000"/>
                </a:solidFill>
              </a:rPr>
              <a:t>Kania</a:t>
            </a:r>
            <a:r>
              <a:rPr lang="en-US" dirty="0" smtClean="0">
                <a:solidFill>
                  <a:srgbClr val="FF0000"/>
                </a:solidFill>
              </a:rPr>
              <a:t> too struck down reservation in admissions.</a:t>
            </a:r>
          </a:p>
          <a:p>
            <a:r>
              <a:rPr lang="en-US" dirty="0" smtClean="0"/>
              <a:t>The Supreme Court too </a:t>
            </a:r>
            <a:r>
              <a:rPr lang="en-US" dirty="0" smtClean="0">
                <a:solidFill>
                  <a:srgbClr val="7030A0"/>
                </a:solidFill>
              </a:rPr>
              <a:t>rejected </a:t>
            </a:r>
            <a:r>
              <a:rPr lang="en-US" dirty="0" smtClean="0">
                <a:solidFill>
                  <a:srgbClr val="7030A0"/>
                </a:solidFill>
              </a:rPr>
              <a:t>Central Government’s argument </a:t>
            </a:r>
            <a:r>
              <a:rPr lang="en-US" dirty="0" smtClean="0">
                <a:solidFill>
                  <a:srgbClr val="7030A0"/>
                </a:solidFill>
              </a:rPr>
              <a:t>based on Article 46 </a:t>
            </a:r>
            <a:r>
              <a:rPr lang="en-US" dirty="0" smtClean="0"/>
              <a:t>on the simple logic that directive principles are not enforceable and cannot prevail over fundamental rights. </a:t>
            </a:r>
          </a:p>
          <a:p>
            <a:r>
              <a:rPr lang="en-US" dirty="0" smtClean="0"/>
              <a:t>The court said it in explicit terms that directive principles “</a:t>
            </a:r>
            <a:r>
              <a:rPr lang="en-US" dirty="0" smtClean="0">
                <a:solidFill>
                  <a:srgbClr val="FF0000"/>
                </a:solidFill>
              </a:rPr>
              <a:t>had to conform to and run subsidiary to the chapter of fundamental rights”.</a:t>
            </a:r>
          </a:p>
          <a:p>
            <a:pPr marL="0" indent="0">
              <a:buNone/>
            </a:pPr>
            <a:endParaRPr lang="en-IN" dirty="0"/>
          </a:p>
        </p:txBody>
      </p:sp>
    </p:spTree>
    <p:extLst>
      <p:ext uri="{BB962C8B-B14F-4D97-AF65-F5344CB8AC3E}">
        <p14:creationId xmlns:p14="http://schemas.microsoft.com/office/powerpoint/2010/main" val="8222456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the Government Responded to striking down of reservation?</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There were lot of protests in the southern states as the result of which the Constitution was amended for the first time, and Clause 15(4) was inserted which provides: </a:t>
            </a:r>
          </a:p>
          <a:p>
            <a:pPr algn="just"/>
            <a:r>
              <a:rPr lang="en-IN" dirty="0" smtClean="0">
                <a:solidFill>
                  <a:srgbClr val="FF0000"/>
                </a:solidFill>
              </a:rPr>
              <a:t>Nothing in this article(Article 15) or in Clause (2) of Article 29 </a:t>
            </a:r>
            <a:r>
              <a:rPr lang="en-IN" dirty="0" smtClean="0"/>
              <a:t>shall prevent the state from making any </a:t>
            </a:r>
            <a:r>
              <a:rPr lang="en-IN" dirty="0" smtClean="0">
                <a:solidFill>
                  <a:srgbClr val="FF0000"/>
                </a:solidFill>
              </a:rPr>
              <a:t>special provision </a:t>
            </a:r>
            <a:r>
              <a:rPr lang="en-IN" dirty="0" smtClean="0"/>
              <a:t>for the </a:t>
            </a:r>
            <a:r>
              <a:rPr lang="en-IN" dirty="0" smtClean="0">
                <a:solidFill>
                  <a:srgbClr val="00B0F0"/>
                </a:solidFill>
              </a:rPr>
              <a:t>advancement of any socially and educationally backward classes of citizens or </a:t>
            </a:r>
            <a:r>
              <a:rPr lang="en-IN" dirty="0" smtClean="0">
                <a:solidFill>
                  <a:srgbClr val="FF0000"/>
                </a:solidFill>
              </a:rPr>
              <a:t>for the Scheduled </a:t>
            </a:r>
            <a:r>
              <a:rPr lang="en-IN" dirty="0">
                <a:solidFill>
                  <a:srgbClr val="FF0000"/>
                </a:solidFill>
              </a:rPr>
              <a:t>C</a:t>
            </a:r>
            <a:r>
              <a:rPr lang="en-IN" dirty="0" smtClean="0">
                <a:solidFill>
                  <a:srgbClr val="FF0000"/>
                </a:solidFill>
              </a:rPr>
              <a:t>astes and Scheduled </a:t>
            </a:r>
            <a:r>
              <a:rPr lang="en-IN" dirty="0">
                <a:solidFill>
                  <a:srgbClr val="FF0000"/>
                </a:solidFill>
              </a:rPr>
              <a:t>T</a:t>
            </a:r>
            <a:r>
              <a:rPr lang="en-IN" dirty="0" smtClean="0">
                <a:solidFill>
                  <a:srgbClr val="FF0000"/>
                </a:solidFill>
              </a:rPr>
              <a:t>ribes.</a:t>
            </a:r>
          </a:p>
          <a:p>
            <a:endParaRPr lang="en-IN" dirty="0"/>
          </a:p>
        </p:txBody>
      </p:sp>
    </p:spTree>
    <p:extLst>
      <p:ext uri="{BB962C8B-B14F-4D97-AF65-F5344CB8AC3E}">
        <p14:creationId xmlns:p14="http://schemas.microsoft.com/office/powerpoint/2010/main" val="1677344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How much reservation can be Given?</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7030A0"/>
                </a:solidFill>
              </a:rPr>
              <a:t>No Fundamental Right to reservation</a:t>
            </a:r>
          </a:p>
          <a:p>
            <a:r>
              <a:rPr lang="en-US" dirty="0" smtClean="0">
                <a:solidFill>
                  <a:srgbClr val="FF0000"/>
                </a:solidFill>
              </a:rPr>
              <a:t>No time frame or limit provided in the Constitution.</a:t>
            </a:r>
          </a:p>
          <a:p>
            <a:r>
              <a:rPr lang="en-US" dirty="0" smtClean="0"/>
              <a:t>Supreme Court laid down that ordinarily reservation </a:t>
            </a:r>
            <a:r>
              <a:rPr lang="en-US" dirty="0" smtClean="0">
                <a:solidFill>
                  <a:srgbClr val="00B050"/>
                </a:solidFill>
              </a:rPr>
              <a:t>should not exceed more than 50%.</a:t>
            </a:r>
          </a:p>
          <a:p>
            <a:r>
              <a:rPr lang="en-US" dirty="0" smtClean="0"/>
              <a:t>Tamil Nadu has 69%. It is under challenge.</a:t>
            </a:r>
          </a:p>
          <a:p>
            <a:r>
              <a:rPr lang="en-US" dirty="0" smtClean="0">
                <a:solidFill>
                  <a:srgbClr val="7030A0"/>
                </a:solidFill>
              </a:rPr>
              <a:t>No Reservation on Religious Grounds. </a:t>
            </a:r>
            <a:r>
              <a:rPr lang="en-US" dirty="0" smtClean="0"/>
              <a:t>Muslim Reservation in Andhra Pradesh &amp; Minority reservation within 27% OBC reservation were struck down by the courts.</a:t>
            </a:r>
            <a:endParaRPr lang="en-IN" dirty="0"/>
          </a:p>
        </p:txBody>
      </p:sp>
    </p:spTree>
    <p:extLst>
      <p:ext uri="{BB962C8B-B14F-4D97-AF65-F5344CB8AC3E}">
        <p14:creationId xmlns:p14="http://schemas.microsoft.com/office/powerpoint/2010/main" val="1771036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was OBC Reservation in admissions implemented?</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93</a:t>
            </a:r>
            <a:r>
              <a:rPr lang="en-US" baseline="30000" dirty="0" smtClean="0"/>
              <a:t>rd</a:t>
            </a:r>
            <a:r>
              <a:rPr lang="en-US" dirty="0" smtClean="0"/>
              <a:t> Constitutional Amendment inserted clause 5 in Article 15.</a:t>
            </a:r>
          </a:p>
          <a:p>
            <a:r>
              <a:rPr lang="en-US" dirty="0"/>
              <a:t>(5) Nothing in this article or in sub-clause (g) of clause (1) of article 19 </a:t>
            </a:r>
            <a:r>
              <a:rPr lang="en-US" dirty="0">
                <a:solidFill>
                  <a:srgbClr val="FF0000"/>
                </a:solidFill>
              </a:rPr>
              <a:t>shall prevent the State from making any special provision, by law</a:t>
            </a:r>
            <a:r>
              <a:rPr lang="en-US" dirty="0"/>
              <a:t>, for the advancement of any socially and educationally backward classes of citizens or for the Scheduled Castes or the Scheduled Tribes </a:t>
            </a:r>
            <a:r>
              <a:rPr lang="en-US" dirty="0">
                <a:solidFill>
                  <a:srgbClr val="FF0000"/>
                </a:solidFill>
              </a:rPr>
              <a:t>in so far as such special provisions relate to their admission to educational institutions </a:t>
            </a:r>
            <a:endParaRPr lang="en-US" dirty="0" smtClean="0">
              <a:solidFill>
                <a:srgbClr val="FF0000"/>
              </a:solidFill>
            </a:endParaRPr>
          </a:p>
          <a:p>
            <a:r>
              <a:rPr lang="en-US" dirty="0" smtClean="0">
                <a:solidFill>
                  <a:srgbClr val="00B0F0"/>
                </a:solidFill>
              </a:rPr>
              <a:t>including </a:t>
            </a:r>
            <a:r>
              <a:rPr lang="en-US" dirty="0">
                <a:solidFill>
                  <a:srgbClr val="00B0F0"/>
                </a:solidFill>
              </a:rPr>
              <a:t>private educational institutions, whether aided or unaided by the State,</a:t>
            </a:r>
            <a:r>
              <a:rPr lang="en-US" dirty="0"/>
              <a:t> other than the minority educational institutions referred to in clause (1) of article 30</a:t>
            </a:r>
            <a:r>
              <a:rPr lang="en-US" dirty="0" smtClean="0"/>
              <a:t>.</a:t>
            </a:r>
          </a:p>
          <a:p>
            <a:r>
              <a:rPr lang="en-US" dirty="0" smtClean="0"/>
              <a:t>Central Educational Institutions(reservation in Admissions) Act,2006 to provide </a:t>
            </a:r>
            <a:r>
              <a:rPr lang="en-US" dirty="0" smtClean="0">
                <a:solidFill>
                  <a:srgbClr val="7030A0"/>
                </a:solidFill>
              </a:rPr>
              <a:t>for 27% reservation in central institutions</a:t>
            </a:r>
            <a:r>
              <a:rPr lang="en-US" dirty="0" smtClean="0"/>
              <a:t>. </a:t>
            </a:r>
            <a:endParaRPr lang="en-IN" dirty="0"/>
          </a:p>
        </p:txBody>
      </p:sp>
    </p:spTree>
    <p:extLst>
      <p:ext uri="{BB962C8B-B14F-4D97-AF65-F5344CB8AC3E}">
        <p14:creationId xmlns:p14="http://schemas.microsoft.com/office/powerpoint/2010/main" val="3491310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History of Reservations?</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Introduction of English: British required English to the Government Jobs.</a:t>
            </a:r>
          </a:p>
          <a:p>
            <a:r>
              <a:rPr lang="en-US" dirty="0" smtClean="0"/>
              <a:t>Tamil Brahmin had the first mover advantage due to their knowledge of English.</a:t>
            </a:r>
          </a:p>
          <a:p>
            <a:r>
              <a:rPr lang="en-US" dirty="0" smtClean="0">
                <a:solidFill>
                  <a:srgbClr val="FF0000"/>
                </a:solidFill>
              </a:rPr>
              <a:t>3% Tamil Brahmin occupied 80% jobs in Mysore Princely State</a:t>
            </a:r>
            <a:r>
              <a:rPr lang="en-US" dirty="0" smtClean="0"/>
              <a:t>.</a:t>
            </a:r>
          </a:p>
          <a:p>
            <a:r>
              <a:rPr lang="en-IN" dirty="0" err="1">
                <a:solidFill>
                  <a:srgbClr val="7030A0"/>
                </a:solidFill>
              </a:rPr>
              <a:t>Kannadiga</a:t>
            </a:r>
            <a:r>
              <a:rPr lang="en-IN" dirty="0">
                <a:solidFill>
                  <a:srgbClr val="7030A0"/>
                </a:solidFill>
              </a:rPr>
              <a:t> Brahmins </a:t>
            </a:r>
            <a:r>
              <a:rPr lang="en-IN" dirty="0"/>
              <a:t>had an extremely low representation in public services. </a:t>
            </a:r>
            <a:endParaRPr lang="en-IN" dirty="0" smtClean="0"/>
          </a:p>
          <a:p>
            <a:r>
              <a:rPr lang="en-IN" dirty="0" smtClean="0"/>
              <a:t>In </a:t>
            </a:r>
            <a:r>
              <a:rPr lang="en-IN" dirty="0" smtClean="0">
                <a:solidFill>
                  <a:srgbClr val="FF0000"/>
                </a:solidFill>
              </a:rPr>
              <a:t>1918 the Maharaja of Mysore </a:t>
            </a:r>
            <a:r>
              <a:rPr lang="en-IN" dirty="0" smtClean="0"/>
              <a:t>appointed a committee under the Chairmanship of </a:t>
            </a:r>
            <a:r>
              <a:rPr lang="en-IN" dirty="0" smtClean="0">
                <a:solidFill>
                  <a:srgbClr val="FF0000"/>
                </a:solidFill>
              </a:rPr>
              <a:t>Chief Justice </a:t>
            </a:r>
            <a:r>
              <a:rPr lang="en-IN" dirty="0" err="1" smtClean="0">
                <a:solidFill>
                  <a:srgbClr val="FF0000"/>
                </a:solidFill>
              </a:rPr>
              <a:t>C.Miller</a:t>
            </a:r>
            <a:r>
              <a:rPr lang="en-IN" dirty="0" smtClean="0">
                <a:solidFill>
                  <a:srgbClr val="FF0000"/>
                </a:solidFill>
              </a:rPr>
              <a:t> </a:t>
            </a:r>
            <a:r>
              <a:rPr lang="en-IN" dirty="0" smtClean="0"/>
              <a:t>to investigate and report on the situation and suggest measures to provide adequate representation to Depressed Classes.</a:t>
            </a:r>
          </a:p>
          <a:p>
            <a:r>
              <a:rPr lang="en-IN" dirty="0" smtClean="0">
                <a:solidFill>
                  <a:srgbClr val="FF0000"/>
                </a:solidFill>
              </a:rPr>
              <a:t>Thus Elite </a:t>
            </a:r>
            <a:r>
              <a:rPr lang="en-IN" dirty="0">
                <a:solidFill>
                  <a:srgbClr val="FF0000"/>
                </a:solidFill>
              </a:rPr>
              <a:t>was responsible for the introduction of reservations in India</a:t>
            </a:r>
            <a:r>
              <a:rPr lang="en-IN" dirty="0" smtClean="0">
                <a:solidFill>
                  <a:srgbClr val="FF0000"/>
                </a:solidFill>
              </a:rPr>
              <a:t>.</a:t>
            </a:r>
          </a:p>
        </p:txBody>
      </p:sp>
    </p:spTree>
    <p:extLst>
      <p:ext uri="{BB962C8B-B14F-4D97-AF65-F5344CB8AC3E}">
        <p14:creationId xmlns:p14="http://schemas.microsoft.com/office/powerpoint/2010/main" val="25036194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was Economic Reservation introduced?</a:t>
            </a:r>
            <a:endParaRPr lang="en-IN" dirty="0"/>
          </a:p>
        </p:txBody>
      </p:sp>
      <p:sp>
        <p:nvSpPr>
          <p:cNvPr id="3" name="Content Placeholder 2"/>
          <p:cNvSpPr>
            <a:spLocks noGrp="1"/>
          </p:cNvSpPr>
          <p:nvPr>
            <p:ph idx="1"/>
          </p:nvPr>
        </p:nvSpPr>
        <p:spPr/>
        <p:txBody>
          <a:bodyPr>
            <a:normAutofit fontScale="62500" lnSpcReduction="20000"/>
          </a:bodyPr>
          <a:lstStyle/>
          <a:p>
            <a:r>
              <a:rPr lang="en-US" dirty="0" smtClean="0"/>
              <a:t>2019: Constitutional amendment: </a:t>
            </a:r>
            <a:r>
              <a:rPr lang="en-US" dirty="0" smtClean="0">
                <a:solidFill>
                  <a:srgbClr val="FF0000"/>
                </a:solidFill>
              </a:rPr>
              <a:t>Inserted clause 6 in Article 15</a:t>
            </a:r>
          </a:p>
          <a:p>
            <a:r>
              <a:rPr lang="en-US" dirty="0" smtClean="0"/>
              <a:t>(</a:t>
            </a:r>
            <a:r>
              <a:rPr lang="en-US" dirty="0"/>
              <a:t>6) Nothing in this article or sub-clause (g) of clause (1) of article 19 or clause (2) of article 29 shall prevent the State from making,—</a:t>
            </a:r>
          </a:p>
          <a:p>
            <a:r>
              <a:rPr lang="en-US" dirty="0"/>
              <a:t>     (a) </a:t>
            </a:r>
            <a:r>
              <a:rPr lang="en-US" dirty="0">
                <a:solidFill>
                  <a:srgbClr val="00B0F0"/>
                </a:solidFill>
              </a:rPr>
              <a:t>any special provision for the advancement of any economically weaker sections of citizens other than the classes mentioned in clauses (4) and (5); </a:t>
            </a:r>
            <a:r>
              <a:rPr lang="en-US" dirty="0"/>
              <a:t>and</a:t>
            </a:r>
          </a:p>
          <a:p>
            <a:r>
              <a:rPr lang="en-US" dirty="0"/>
              <a:t>     (b) any special provision for the advancement of any economically weaker sections of citizens </a:t>
            </a:r>
            <a:r>
              <a:rPr lang="en-US" dirty="0">
                <a:solidFill>
                  <a:srgbClr val="FF0000"/>
                </a:solidFill>
              </a:rPr>
              <a:t>other than the classes mentioned in clauses (4) and (5) in so far as such special provisions relate to their admission to educational institutions including private educational institutions, whether aided or unaided by the State,</a:t>
            </a:r>
            <a:r>
              <a:rPr lang="en-US" dirty="0"/>
              <a:t> other than the minority educational institutions referred to in clause (1) of article 30, </a:t>
            </a:r>
            <a:endParaRPr lang="en-US" dirty="0" smtClean="0"/>
          </a:p>
          <a:p>
            <a:r>
              <a:rPr lang="en-US" dirty="0" smtClean="0"/>
              <a:t>which </a:t>
            </a:r>
            <a:r>
              <a:rPr lang="en-US" dirty="0"/>
              <a:t>in the case of reservation would be in addition to the existing reservations and </a:t>
            </a:r>
            <a:r>
              <a:rPr lang="en-US" dirty="0">
                <a:solidFill>
                  <a:srgbClr val="FF0000"/>
                </a:solidFill>
              </a:rPr>
              <a:t>subject to a maximum of ten per cent</a:t>
            </a:r>
            <a:r>
              <a:rPr lang="en-US" dirty="0"/>
              <a:t>. of the total seats in each category.</a:t>
            </a:r>
          </a:p>
          <a:p>
            <a:endParaRPr lang="en-IN" dirty="0"/>
          </a:p>
        </p:txBody>
      </p:sp>
    </p:spTree>
    <p:extLst>
      <p:ext uri="{BB962C8B-B14F-4D97-AF65-F5344CB8AC3E}">
        <p14:creationId xmlns:p14="http://schemas.microsoft.com/office/powerpoint/2010/main" val="37608183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 reservation be given in promotions?</a:t>
            </a:r>
            <a:endParaRPr lang="en-IN" dirty="0"/>
          </a:p>
        </p:txBody>
      </p:sp>
      <p:sp>
        <p:nvSpPr>
          <p:cNvPr id="3" name="Content Placeholder 2"/>
          <p:cNvSpPr>
            <a:spLocks noGrp="1"/>
          </p:cNvSpPr>
          <p:nvPr>
            <p:ph idx="1"/>
          </p:nvPr>
        </p:nvSpPr>
        <p:spPr/>
        <p:txBody>
          <a:bodyPr>
            <a:normAutofit fontScale="55000" lnSpcReduction="20000"/>
          </a:bodyPr>
          <a:lstStyle/>
          <a:p>
            <a:endParaRPr lang="en-US" dirty="0" smtClean="0"/>
          </a:p>
          <a:p>
            <a:r>
              <a:rPr lang="en-US" dirty="0" smtClean="0"/>
              <a:t>Yes. </a:t>
            </a:r>
            <a:r>
              <a:rPr lang="en-US" dirty="0">
                <a:solidFill>
                  <a:srgbClr val="FF0000"/>
                </a:solidFill>
              </a:rPr>
              <a:t>Reservation in promotions for SCs/STs had been introduced in April 27, 1978 in Class I.</a:t>
            </a:r>
            <a:endParaRPr lang="en-US" dirty="0" smtClean="0">
              <a:solidFill>
                <a:srgbClr val="FF0000"/>
              </a:solidFill>
            </a:endParaRPr>
          </a:p>
          <a:p>
            <a:r>
              <a:rPr lang="en-US" dirty="0" smtClean="0"/>
              <a:t>Indian </a:t>
            </a:r>
            <a:r>
              <a:rPr lang="en-US" dirty="0"/>
              <a:t>courts have been largely opposed to </a:t>
            </a:r>
            <a:r>
              <a:rPr lang="en-US" dirty="0">
                <a:solidFill>
                  <a:srgbClr val="7030A0"/>
                </a:solidFill>
              </a:rPr>
              <a:t>reservation in promotions</a:t>
            </a:r>
            <a:r>
              <a:rPr lang="en-US" dirty="0"/>
              <a:t> and </a:t>
            </a:r>
            <a:r>
              <a:rPr lang="en-US" dirty="0" smtClean="0"/>
              <a:t>favored</a:t>
            </a:r>
            <a:r>
              <a:rPr lang="en-US" dirty="0"/>
              <a:t> reservation at initial appointment. </a:t>
            </a:r>
            <a:endParaRPr lang="en-US" dirty="0" smtClean="0"/>
          </a:p>
          <a:p>
            <a:pPr algn="just"/>
            <a:r>
              <a:rPr lang="en-US" dirty="0">
                <a:solidFill>
                  <a:srgbClr val="FF0000"/>
                </a:solidFill>
              </a:rPr>
              <a:t>C A </a:t>
            </a:r>
            <a:r>
              <a:rPr lang="en-US" dirty="0" err="1">
                <a:solidFill>
                  <a:srgbClr val="FF0000"/>
                </a:solidFill>
              </a:rPr>
              <a:t>Rajendran</a:t>
            </a:r>
            <a:r>
              <a:rPr lang="en-US" dirty="0">
                <a:solidFill>
                  <a:srgbClr val="FF0000"/>
                </a:solidFill>
              </a:rPr>
              <a:t> (1968</a:t>
            </a:r>
            <a:r>
              <a:rPr lang="en-US" dirty="0"/>
              <a:t>). </a:t>
            </a:r>
            <a:r>
              <a:rPr lang="en-US" dirty="0" smtClean="0"/>
              <a:t>In </a:t>
            </a:r>
            <a:r>
              <a:rPr lang="en-US" dirty="0"/>
              <a:t>1963, the government notified that there shall </a:t>
            </a:r>
            <a:r>
              <a:rPr lang="en-US" dirty="0" smtClean="0"/>
              <a:t>be no</a:t>
            </a:r>
            <a:r>
              <a:rPr lang="en-US" dirty="0"/>
              <a:t> reservation in promotions to Class I and Class II positions, </a:t>
            </a:r>
            <a:r>
              <a:rPr lang="en-US" dirty="0">
                <a:solidFill>
                  <a:srgbClr val="0070C0"/>
                </a:solidFill>
              </a:rPr>
              <a:t>A five-judge Bench headed by CJI K N </a:t>
            </a:r>
            <a:r>
              <a:rPr lang="en-US" dirty="0" err="1">
                <a:solidFill>
                  <a:srgbClr val="0070C0"/>
                </a:solidFill>
              </a:rPr>
              <a:t>Wanchoo</a:t>
            </a:r>
            <a:r>
              <a:rPr lang="en-US" dirty="0">
                <a:solidFill>
                  <a:srgbClr val="0070C0"/>
                </a:solidFill>
              </a:rPr>
              <a:t> upheld this </a:t>
            </a:r>
            <a:r>
              <a:rPr lang="en-US" dirty="0" smtClean="0">
                <a:solidFill>
                  <a:srgbClr val="0070C0"/>
                </a:solidFill>
              </a:rPr>
              <a:t>policy.</a:t>
            </a:r>
          </a:p>
          <a:p>
            <a:r>
              <a:rPr lang="en-US" dirty="0" smtClean="0">
                <a:solidFill>
                  <a:srgbClr val="FF0000"/>
                </a:solidFill>
              </a:rPr>
              <a:t>Indira </a:t>
            </a:r>
            <a:r>
              <a:rPr lang="en-US" dirty="0" err="1" smtClean="0">
                <a:solidFill>
                  <a:srgbClr val="FF0000"/>
                </a:solidFill>
              </a:rPr>
              <a:t>Swahney</a:t>
            </a:r>
            <a:r>
              <a:rPr lang="en-US" dirty="0" smtClean="0">
                <a:solidFill>
                  <a:srgbClr val="FF0000"/>
                </a:solidFill>
              </a:rPr>
              <a:t>(1992: A nine judge bench  said no reservation in promotions in future but constitution was amended to bring it back in 2000.</a:t>
            </a:r>
          </a:p>
          <a:p>
            <a:pPr algn="just"/>
            <a:r>
              <a:rPr lang="en-US" dirty="0" err="1" smtClean="0">
                <a:solidFill>
                  <a:srgbClr val="7030A0"/>
                </a:solidFill>
              </a:rPr>
              <a:t>M.Nagraj</a:t>
            </a:r>
            <a:r>
              <a:rPr lang="en-US" dirty="0" smtClean="0">
                <a:solidFill>
                  <a:srgbClr val="7030A0"/>
                </a:solidFill>
              </a:rPr>
              <a:t>(2006</a:t>
            </a:r>
            <a:r>
              <a:rPr lang="en-US" dirty="0" smtClean="0">
                <a:solidFill>
                  <a:srgbClr val="7030A0"/>
                </a:solidFill>
              </a:rPr>
              <a:t>) state </a:t>
            </a:r>
            <a:r>
              <a:rPr lang="en-US" dirty="0">
                <a:solidFill>
                  <a:srgbClr val="7030A0"/>
                </a:solidFill>
              </a:rPr>
              <a:t>is not bound to provide </a:t>
            </a:r>
            <a:r>
              <a:rPr lang="en-US" dirty="0"/>
              <a:t>for reservation in promotion, but if it wants to do so, it must meet the </a:t>
            </a:r>
            <a:r>
              <a:rPr lang="en-US" dirty="0">
                <a:solidFill>
                  <a:srgbClr val="00B050"/>
                </a:solidFill>
              </a:rPr>
              <a:t>requirement of collection of quantifiable data on three facets</a:t>
            </a:r>
            <a:r>
              <a:rPr lang="en-US" dirty="0"/>
              <a:t> — backwardness of the class, inadequacy of representation, and the general efficiency of services </a:t>
            </a:r>
            <a:r>
              <a:rPr lang="en-US" dirty="0" smtClean="0"/>
              <a:t>being not affected</a:t>
            </a:r>
            <a:r>
              <a:rPr lang="en-US" dirty="0" smtClean="0"/>
              <a:t>.</a:t>
            </a:r>
            <a:endParaRPr lang="en-US" dirty="0" smtClean="0"/>
          </a:p>
          <a:p>
            <a:pPr algn="just"/>
            <a:r>
              <a:rPr lang="en-US" dirty="0" err="1" smtClean="0">
                <a:solidFill>
                  <a:srgbClr val="FF0000"/>
                </a:solidFill>
              </a:rPr>
              <a:t>Jarnail</a:t>
            </a:r>
            <a:r>
              <a:rPr lang="en-US" dirty="0" smtClean="0">
                <a:solidFill>
                  <a:srgbClr val="FF0000"/>
                </a:solidFill>
              </a:rPr>
              <a:t> Singh(2018): No need for data on backwardness of SCs &amp; STs</a:t>
            </a:r>
          </a:p>
          <a:p>
            <a:endParaRPr lang="en-IN" dirty="0" smtClean="0">
              <a:solidFill>
                <a:srgbClr val="FF0000"/>
              </a:solidFill>
            </a:endParaRPr>
          </a:p>
          <a:p>
            <a:endParaRPr lang="en-IN" dirty="0"/>
          </a:p>
        </p:txBody>
      </p:sp>
    </p:spTree>
    <p:extLst>
      <p:ext uri="{BB962C8B-B14F-4D97-AF65-F5344CB8AC3E}">
        <p14:creationId xmlns:p14="http://schemas.microsoft.com/office/powerpoint/2010/main" val="1752485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improve Reservation Benefits?</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Several Suggestions can be made:</a:t>
            </a:r>
          </a:p>
          <a:p>
            <a:r>
              <a:rPr lang="en-US" dirty="0"/>
              <a:t>Those who favor reservations argue that even today all reserved seats are not filled and caste exploitation still continues</a:t>
            </a:r>
            <a:r>
              <a:rPr lang="en-US" dirty="0" smtClean="0"/>
              <a:t>.</a:t>
            </a:r>
          </a:p>
          <a:p>
            <a:r>
              <a:rPr lang="en-US" dirty="0" smtClean="0"/>
              <a:t>Reservation may be given either at admission or job.</a:t>
            </a:r>
          </a:p>
          <a:p>
            <a:r>
              <a:rPr lang="en-US" dirty="0" smtClean="0"/>
              <a:t>Reservation may not be given at promotions.</a:t>
            </a:r>
          </a:p>
          <a:p>
            <a:r>
              <a:rPr lang="en-US" dirty="0" smtClean="0"/>
              <a:t>Exclusion of Creamy Layer may be considered for the SCs &amp; STs.</a:t>
            </a:r>
          </a:p>
          <a:p>
            <a:r>
              <a:rPr lang="en-US" dirty="0" smtClean="0"/>
              <a:t>Reservation benefit may be confined to just one generation.</a:t>
            </a:r>
          </a:p>
          <a:p>
            <a:r>
              <a:rPr lang="en-US" dirty="0" smtClean="0"/>
              <a:t>Caste Data may be made public and </a:t>
            </a:r>
            <a:r>
              <a:rPr lang="en-US" dirty="0" err="1" smtClean="0"/>
              <a:t>Mandal</a:t>
            </a:r>
            <a:r>
              <a:rPr lang="en-US" dirty="0" smtClean="0"/>
              <a:t> Commission Recommendations be reviewed as it relied on 1931  Caste census.</a:t>
            </a:r>
          </a:p>
        </p:txBody>
      </p:sp>
    </p:spTree>
    <p:extLst>
      <p:ext uri="{BB962C8B-B14F-4D97-AF65-F5344CB8AC3E}">
        <p14:creationId xmlns:p14="http://schemas.microsoft.com/office/powerpoint/2010/main" val="1901569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learn today?</a:t>
            </a:r>
            <a:endParaRPr lang="en-IN" dirty="0"/>
          </a:p>
        </p:txBody>
      </p:sp>
      <p:sp>
        <p:nvSpPr>
          <p:cNvPr id="3" name="Content Placeholder 2"/>
          <p:cNvSpPr>
            <a:spLocks noGrp="1"/>
          </p:cNvSpPr>
          <p:nvPr>
            <p:ph idx="1"/>
          </p:nvPr>
        </p:nvSpPr>
        <p:spPr/>
        <p:txBody>
          <a:bodyPr/>
          <a:lstStyle/>
          <a:p>
            <a:r>
              <a:rPr lang="en-US" dirty="0" smtClean="0"/>
              <a:t>Reservation is not negation of equality but the realization of substantive equality.</a:t>
            </a:r>
          </a:p>
          <a:p>
            <a:r>
              <a:rPr lang="en-US" dirty="0" smtClean="0"/>
              <a:t>It promotes Diversity.</a:t>
            </a:r>
          </a:p>
          <a:p>
            <a:r>
              <a:rPr lang="en-US" dirty="0" smtClean="0"/>
              <a:t>There is no Fundamental Right to Reservation.</a:t>
            </a:r>
          </a:p>
          <a:p>
            <a:r>
              <a:rPr lang="en-US" dirty="0" smtClean="0"/>
              <a:t>There is no constitutionally prescribed upper limit of reservation.</a:t>
            </a:r>
          </a:p>
          <a:p>
            <a:pPr marL="0" indent="0">
              <a:buNone/>
            </a:pPr>
            <a:r>
              <a:rPr lang="en-US" dirty="0" smtClean="0"/>
              <a:t>Next Lecture: Freedom of Speech &amp; Express</a:t>
            </a:r>
          </a:p>
          <a:p>
            <a:pPr marL="0" indent="0">
              <a:buNone/>
            </a:pPr>
            <a:endParaRPr lang="en-IN" dirty="0"/>
          </a:p>
        </p:txBody>
      </p:sp>
    </p:spTree>
    <p:extLst>
      <p:ext uri="{BB962C8B-B14F-4D97-AF65-F5344CB8AC3E}">
        <p14:creationId xmlns:p14="http://schemas.microsoft.com/office/powerpoint/2010/main" val="29535470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060848"/>
            <a:ext cx="8229600" cy="1143000"/>
          </a:xfrm>
        </p:spPr>
        <p:txBody>
          <a:bodyPr>
            <a:normAutofit/>
          </a:bodyPr>
          <a:lstStyle/>
          <a:p>
            <a:r>
              <a:rPr lang="en-IN" b="1" dirty="0" smtClean="0"/>
              <a:t>Disclaimer</a:t>
            </a:r>
            <a:endParaRPr lang="en-IN" dirty="0"/>
          </a:p>
        </p:txBody>
      </p:sp>
      <p:sp>
        <p:nvSpPr>
          <p:cNvPr id="3" name="Content Placeholder 2"/>
          <p:cNvSpPr>
            <a:spLocks noGrp="1"/>
          </p:cNvSpPr>
          <p:nvPr>
            <p:ph idx="1"/>
          </p:nvPr>
        </p:nvSpPr>
        <p:spPr>
          <a:xfrm>
            <a:off x="467544" y="2852936"/>
            <a:ext cx="8229600" cy="4525963"/>
          </a:xfrm>
        </p:spPr>
        <p:txBody>
          <a:bodyPr/>
          <a:lstStyle/>
          <a:p>
            <a:pPr marL="0" indent="0" algn="ctr">
              <a:buNone/>
            </a:pPr>
            <a:r>
              <a:rPr lang="en-IN" sz="2400" dirty="0"/>
              <a:t>The views which have been expressed by the speaker in the lecture are his personal views.</a:t>
            </a:r>
          </a:p>
          <a:p>
            <a:pPr marL="0" indent="0">
              <a:buNone/>
            </a:pPr>
            <a:endParaRPr lang="en-IN" dirty="0"/>
          </a:p>
        </p:txBody>
      </p:sp>
    </p:spTree>
    <p:extLst>
      <p:ext uri="{BB962C8B-B14F-4D97-AF65-F5344CB8AC3E}">
        <p14:creationId xmlns:p14="http://schemas.microsoft.com/office/powerpoint/2010/main" val="3660749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 of Reservation?</a:t>
            </a:r>
            <a:endParaRPr lang="en-IN" dirty="0"/>
          </a:p>
        </p:txBody>
      </p:sp>
      <p:sp>
        <p:nvSpPr>
          <p:cNvPr id="3" name="Content Placeholder 2"/>
          <p:cNvSpPr>
            <a:spLocks noGrp="1"/>
          </p:cNvSpPr>
          <p:nvPr>
            <p:ph idx="1"/>
          </p:nvPr>
        </p:nvSpPr>
        <p:spPr/>
        <p:txBody>
          <a:bodyPr>
            <a:normAutofit/>
          </a:bodyPr>
          <a:lstStyle/>
          <a:p>
            <a:r>
              <a:rPr lang="en-IN" dirty="0"/>
              <a:t>In 1921 preferential recruitment for backward communities was instituted formally </a:t>
            </a:r>
            <a:r>
              <a:rPr lang="en-IN" dirty="0">
                <a:solidFill>
                  <a:srgbClr val="FF0000"/>
                </a:solidFill>
              </a:rPr>
              <a:t>for the first time in its colleges and state service. </a:t>
            </a:r>
            <a:endParaRPr lang="en-IN" dirty="0" smtClean="0">
              <a:solidFill>
                <a:srgbClr val="FF0000"/>
              </a:solidFill>
            </a:endParaRPr>
          </a:p>
          <a:p>
            <a:r>
              <a:rPr lang="en-IN" dirty="0" smtClean="0">
                <a:solidFill>
                  <a:srgbClr val="C00000"/>
                </a:solidFill>
              </a:rPr>
              <a:t> </a:t>
            </a:r>
            <a:r>
              <a:rPr lang="en-IN" dirty="0">
                <a:solidFill>
                  <a:srgbClr val="C00000"/>
                </a:solidFill>
              </a:rPr>
              <a:t>Reservation of government jobs for “non-Brahmin</a:t>
            </a:r>
            <a:r>
              <a:rPr lang="en-IN" dirty="0"/>
              <a:t>” was introduced for the first time </a:t>
            </a:r>
            <a:r>
              <a:rPr lang="en-IN" dirty="0" smtClean="0"/>
              <a:t>by </a:t>
            </a:r>
            <a:r>
              <a:rPr lang="en-IN" dirty="0"/>
              <a:t>the </a:t>
            </a:r>
            <a:r>
              <a:rPr lang="en-IN" dirty="0">
                <a:solidFill>
                  <a:srgbClr val="FF0000"/>
                </a:solidFill>
              </a:rPr>
              <a:t>Prince of Mysore Krishna </a:t>
            </a:r>
            <a:r>
              <a:rPr lang="en-IN" dirty="0" err="1">
                <a:solidFill>
                  <a:srgbClr val="FF0000"/>
                </a:solidFill>
              </a:rPr>
              <a:t>Raje</a:t>
            </a:r>
            <a:r>
              <a:rPr lang="en-IN" dirty="0">
                <a:solidFill>
                  <a:srgbClr val="FF0000"/>
                </a:solidFill>
              </a:rPr>
              <a:t> </a:t>
            </a:r>
            <a:r>
              <a:rPr lang="en-IN" dirty="0" err="1" smtClean="0">
                <a:solidFill>
                  <a:srgbClr val="FF0000"/>
                </a:solidFill>
              </a:rPr>
              <a:t>Wadiyar</a:t>
            </a:r>
            <a:r>
              <a:rPr lang="en-IN" dirty="0">
                <a:solidFill>
                  <a:srgbClr val="FF0000"/>
                </a:solidFill>
              </a:rPr>
              <a:t>. </a:t>
            </a:r>
            <a:endParaRPr lang="en-IN" dirty="0" smtClean="0">
              <a:solidFill>
                <a:srgbClr val="FF0000"/>
              </a:solidFill>
            </a:endParaRPr>
          </a:p>
          <a:p>
            <a:r>
              <a:rPr lang="en-US" dirty="0" smtClean="0">
                <a:solidFill>
                  <a:srgbClr val="00B0F0"/>
                </a:solidFill>
              </a:rPr>
              <a:t>Princely States of </a:t>
            </a:r>
            <a:r>
              <a:rPr lang="en-US" dirty="0" err="1" smtClean="0">
                <a:solidFill>
                  <a:srgbClr val="00B0F0"/>
                </a:solidFill>
              </a:rPr>
              <a:t>Kohlapur</a:t>
            </a:r>
            <a:r>
              <a:rPr lang="en-US" dirty="0" smtClean="0">
                <a:solidFill>
                  <a:srgbClr val="00B0F0"/>
                </a:solidFill>
              </a:rPr>
              <a:t> &amp; Baroda </a:t>
            </a:r>
            <a:r>
              <a:rPr lang="en-US" dirty="0" smtClean="0"/>
              <a:t>too introduced reservation.</a:t>
            </a:r>
            <a:r>
              <a:rPr lang="en-IN" dirty="0" smtClean="0"/>
              <a:t> </a:t>
            </a:r>
            <a:endParaRPr lang="en-IN" dirty="0" smtClean="0">
              <a:solidFill>
                <a:srgbClr val="FF0000"/>
              </a:solidFill>
            </a:endParaRPr>
          </a:p>
          <a:p>
            <a:endParaRPr lang="en-IN" dirty="0">
              <a:solidFill>
                <a:srgbClr val="FF0000"/>
              </a:solidFill>
            </a:endParaRPr>
          </a:p>
        </p:txBody>
      </p:sp>
    </p:spTree>
    <p:extLst>
      <p:ext uri="{BB962C8B-B14F-4D97-AF65-F5344CB8AC3E}">
        <p14:creationId xmlns:p14="http://schemas.microsoft.com/office/powerpoint/2010/main" val="3372378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Reservation in Madras Presidency</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The maharaja of Mysore introduced some reforms  with a view to giving a larger share to the </a:t>
            </a:r>
            <a:r>
              <a:rPr lang="en-IN" dirty="0" err="1" smtClean="0">
                <a:solidFill>
                  <a:srgbClr val="FF0000"/>
                </a:solidFill>
              </a:rPr>
              <a:t>Kannadiga</a:t>
            </a:r>
            <a:r>
              <a:rPr lang="en-IN" dirty="0" smtClean="0">
                <a:solidFill>
                  <a:srgbClr val="FF0000"/>
                </a:solidFill>
              </a:rPr>
              <a:t> Brahmins, </a:t>
            </a:r>
            <a:r>
              <a:rPr lang="en-IN" dirty="0" err="1" smtClean="0">
                <a:solidFill>
                  <a:srgbClr val="FF0000"/>
                </a:solidFill>
              </a:rPr>
              <a:t>Vokkalligas</a:t>
            </a:r>
            <a:r>
              <a:rPr lang="en-IN" dirty="0" smtClean="0">
                <a:solidFill>
                  <a:srgbClr val="FF0000"/>
                </a:solidFill>
              </a:rPr>
              <a:t> and </a:t>
            </a:r>
            <a:r>
              <a:rPr lang="en-IN" dirty="0" err="1" smtClean="0">
                <a:solidFill>
                  <a:srgbClr val="FF0000"/>
                </a:solidFill>
              </a:rPr>
              <a:t>Lingayats</a:t>
            </a:r>
            <a:r>
              <a:rPr lang="en-IN" dirty="0" smtClean="0">
                <a:solidFill>
                  <a:srgbClr val="FF0000"/>
                </a:solidFill>
              </a:rPr>
              <a:t> </a:t>
            </a:r>
            <a:r>
              <a:rPr lang="en-IN" dirty="0" smtClean="0"/>
              <a:t>beside the untouchable castes and the </a:t>
            </a:r>
            <a:r>
              <a:rPr lang="en-IN" dirty="0" smtClean="0">
                <a:solidFill>
                  <a:srgbClr val="FF0000"/>
                </a:solidFill>
              </a:rPr>
              <a:t>Muslims.</a:t>
            </a:r>
            <a:endParaRPr lang="en-IN" dirty="0" smtClean="0"/>
          </a:p>
          <a:p>
            <a:r>
              <a:rPr lang="en-IN" dirty="0" smtClean="0"/>
              <a:t>Owing </a:t>
            </a:r>
            <a:r>
              <a:rPr lang="en-IN" dirty="0"/>
              <a:t>to </a:t>
            </a:r>
            <a:r>
              <a:rPr lang="en-IN" dirty="0" smtClean="0"/>
              <a:t>Mysore reservation, </a:t>
            </a:r>
            <a:r>
              <a:rPr lang="en-IN" dirty="0">
                <a:solidFill>
                  <a:srgbClr val="FF0000"/>
                </a:solidFill>
              </a:rPr>
              <a:t>Tamil Nadu had a militant anti-Brahmin movement and also </a:t>
            </a:r>
            <a:r>
              <a:rPr lang="en-IN" dirty="0" err="1">
                <a:solidFill>
                  <a:srgbClr val="FF0000"/>
                </a:solidFill>
              </a:rPr>
              <a:t>Dravida</a:t>
            </a:r>
            <a:r>
              <a:rPr lang="en-IN" dirty="0">
                <a:solidFill>
                  <a:srgbClr val="FF0000"/>
                </a:solidFill>
              </a:rPr>
              <a:t> </a:t>
            </a:r>
            <a:r>
              <a:rPr lang="en-IN" dirty="0" err="1">
                <a:solidFill>
                  <a:srgbClr val="FF0000"/>
                </a:solidFill>
              </a:rPr>
              <a:t>Kazhagam</a:t>
            </a:r>
            <a:r>
              <a:rPr lang="en-IN" dirty="0">
                <a:solidFill>
                  <a:srgbClr val="FF0000"/>
                </a:solidFill>
              </a:rPr>
              <a:t> started demanding special quotas.</a:t>
            </a:r>
            <a:r>
              <a:rPr lang="en-IN" dirty="0"/>
              <a:t> </a:t>
            </a:r>
            <a:endParaRPr lang="en-IN" dirty="0" smtClean="0"/>
          </a:p>
          <a:p>
            <a:r>
              <a:rPr lang="en-IN" dirty="0" smtClean="0"/>
              <a:t>Conceding </a:t>
            </a:r>
            <a:r>
              <a:rPr lang="en-IN" dirty="0"/>
              <a:t>their demand, the </a:t>
            </a:r>
            <a:r>
              <a:rPr lang="en-IN" dirty="0">
                <a:solidFill>
                  <a:srgbClr val="00B050"/>
                </a:solidFill>
              </a:rPr>
              <a:t>Madras Presidency </a:t>
            </a:r>
            <a:r>
              <a:rPr lang="en-IN" dirty="0"/>
              <a:t>granted reservation in the </a:t>
            </a:r>
            <a:r>
              <a:rPr lang="en-IN" dirty="0">
                <a:solidFill>
                  <a:srgbClr val="00B0F0"/>
                </a:solidFill>
              </a:rPr>
              <a:t>government jobs and educational </a:t>
            </a:r>
            <a:r>
              <a:rPr lang="en-IN" dirty="0" smtClean="0">
                <a:solidFill>
                  <a:srgbClr val="00B0F0"/>
                </a:solidFill>
              </a:rPr>
              <a:t>institutions</a:t>
            </a:r>
            <a:r>
              <a:rPr lang="en-IN" dirty="0" smtClean="0"/>
              <a:t>. </a:t>
            </a:r>
            <a:endParaRPr lang="en-IN" dirty="0"/>
          </a:p>
        </p:txBody>
      </p:sp>
    </p:spTree>
    <p:extLst>
      <p:ext uri="{BB962C8B-B14F-4D97-AF65-F5344CB8AC3E}">
        <p14:creationId xmlns:p14="http://schemas.microsoft.com/office/powerpoint/2010/main" val="3909651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Poona Pact </a:t>
            </a:r>
            <a:r>
              <a:rPr lang="en-US" dirty="0" smtClean="0"/>
              <a:t>&amp; Reservation</a:t>
            </a:r>
            <a:endParaRPr lang="en-IN" dirty="0"/>
          </a:p>
        </p:txBody>
      </p:sp>
      <p:sp>
        <p:nvSpPr>
          <p:cNvPr id="3" name="Content Placeholder 2"/>
          <p:cNvSpPr>
            <a:spLocks noGrp="1"/>
          </p:cNvSpPr>
          <p:nvPr>
            <p:ph idx="1"/>
          </p:nvPr>
        </p:nvSpPr>
        <p:spPr/>
        <p:txBody>
          <a:bodyPr>
            <a:normAutofit fontScale="70000" lnSpcReduction="20000"/>
          </a:bodyPr>
          <a:lstStyle/>
          <a:p>
            <a:r>
              <a:rPr lang="en-IN" dirty="0"/>
              <a:t>In the second decades of 20</a:t>
            </a:r>
            <a:r>
              <a:rPr lang="en-IN" baseline="30000" dirty="0"/>
              <a:t>th</a:t>
            </a:r>
            <a:r>
              <a:rPr lang="en-IN" dirty="0"/>
              <a:t> century Depressed Classes </a:t>
            </a:r>
            <a:r>
              <a:rPr lang="en-IN" dirty="0">
                <a:solidFill>
                  <a:srgbClr val="FF0000"/>
                </a:solidFill>
              </a:rPr>
              <a:t>led by </a:t>
            </a:r>
            <a:r>
              <a:rPr lang="en-IN" dirty="0" err="1">
                <a:solidFill>
                  <a:srgbClr val="FF0000"/>
                </a:solidFill>
              </a:rPr>
              <a:t>Dr.</a:t>
            </a:r>
            <a:r>
              <a:rPr lang="en-IN" dirty="0">
                <a:solidFill>
                  <a:srgbClr val="FF0000"/>
                </a:solidFill>
              </a:rPr>
              <a:t> </a:t>
            </a:r>
            <a:r>
              <a:rPr lang="en-IN" dirty="0" err="1">
                <a:solidFill>
                  <a:srgbClr val="FF0000"/>
                </a:solidFill>
              </a:rPr>
              <a:t>Bhim</a:t>
            </a:r>
            <a:r>
              <a:rPr lang="en-IN" dirty="0">
                <a:solidFill>
                  <a:srgbClr val="FF0000"/>
                </a:solidFill>
              </a:rPr>
              <a:t> </a:t>
            </a:r>
            <a:r>
              <a:rPr lang="en-IN" dirty="0" err="1">
                <a:solidFill>
                  <a:srgbClr val="FF0000"/>
                </a:solidFill>
              </a:rPr>
              <a:t>Rao</a:t>
            </a:r>
            <a:r>
              <a:rPr lang="en-IN" dirty="0">
                <a:solidFill>
                  <a:srgbClr val="FF0000"/>
                </a:solidFill>
              </a:rPr>
              <a:t> </a:t>
            </a:r>
            <a:r>
              <a:rPr lang="en-IN" dirty="0" err="1">
                <a:solidFill>
                  <a:srgbClr val="FF0000"/>
                </a:solidFill>
              </a:rPr>
              <a:t>Ambedkar</a:t>
            </a:r>
            <a:r>
              <a:rPr lang="en-IN" dirty="0">
                <a:solidFill>
                  <a:srgbClr val="FF0000"/>
                </a:solidFill>
              </a:rPr>
              <a:t> demanded reservation and representation</a:t>
            </a:r>
            <a:r>
              <a:rPr lang="en-IN" dirty="0"/>
              <a:t>. </a:t>
            </a:r>
          </a:p>
          <a:p>
            <a:r>
              <a:rPr lang="en-IN" dirty="0" smtClean="0">
                <a:solidFill>
                  <a:srgbClr val="7030A0"/>
                </a:solidFill>
              </a:rPr>
              <a:t>Poona </a:t>
            </a:r>
            <a:r>
              <a:rPr lang="en-IN" dirty="0">
                <a:solidFill>
                  <a:srgbClr val="7030A0"/>
                </a:solidFill>
              </a:rPr>
              <a:t>Pact was signed in 1932. </a:t>
            </a:r>
            <a:r>
              <a:rPr lang="en-IN" dirty="0"/>
              <a:t>Interestingly </a:t>
            </a:r>
            <a:r>
              <a:rPr lang="en-IN" dirty="0">
                <a:solidFill>
                  <a:srgbClr val="FF0000"/>
                </a:solidFill>
              </a:rPr>
              <a:t>Gandhi </a:t>
            </a:r>
            <a:r>
              <a:rPr lang="en-IN" dirty="0" err="1">
                <a:solidFill>
                  <a:srgbClr val="FF0000"/>
                </a:solidFill>
              </a:rPr>
              <a:t>Ji</a:t>
            </a:r>
            <a:r>
              <a:rPr lang="en-IN" dirty="0">
                <a:solidFill>
                  <a:srgbClr val="FF0000"/>
                </a:solidFill>
              </a:rPr>
              <a:t> did not sign </a:t>
            </a:r>
            <a:r>
              <a:rPr lang="en-IN" dirty="0"/>
              <a:t>it and on his behalf </a:t>
            </a:r>
            <a:r>
              <a:rPr lang="en-IN" dirty="0" err="1">
                <a:solidFill>
                  <a:srgbClr val="00B0F0"/>
                </a:solidFill>
              </a:rPr>
              <a:t>Madan</a:t>
            </a:r>
            <a:r>
              <a:rPr lang="en-IN" dirty="0">
                <a:solidFill>
                  <a:srgbClr val="00B0F0"/>
                </a:solidFill>
              </a:rPr>
              <a:t> Mohan </a:t>
            </a:r>
            <a:r>
              <a:rPr lang="en-IN" dirty="0" err="1">
                <a:solidFill>
                  <a:srgbClr val="00B0F0"/>
                </a:solidFill>
              </a:rPr>
              <a:t>Malviya</a:t>
            </a:r>
            <a:r>
              <a:rPr lang="en-IN" dirty="0">
                <a:solidFill>
                  <a:srgbClr val="00B0F0"/>
                </a:solidFill>
              </a:rPr>
              <a:t> </a:t>
            </a:r>
            <a:r>
              <a:rPr lang="en-IN" dirty="0"/>
              <a:t>signed it as representative of Caste Hindus. </a:t>
            </a:r>
            <a:endParaRPr lang="en-IN" dirty="0" smtClean="0"/>
          </a:p>
          <a:p>
            <a:r>
              <a:rPr lang="en-IN" dirty="0" smtClean="0"/>
              <a:t>The </a:t>
            </a:r>
            <a:r>
              <a:rPr lang="en-IN" dirty="0"/>
              <a:t>Poona pact provided for the increase in the number of reserved seats</a:t>
            </a:r>
            <a:r>
              <a:rPr lang="en-IN" dirty="0">
                <a:solidFill>
                  <a:srgbClr val="92D050"/>
                </a:solidFill>
              </a:rPr>
              <a:t>(</a:t>
            </a:r>
            <a:r>
              <a:rPr lang="en-IN" dirty="0">
                <a:solidFill>
                  <a:srgbClr val="FF0000"/>
                </a:solidFill>
              </a:rPr>
              <a:t>From 78 to 148) </a:t>
            </a:r>
            <a:r>
              <a:rPr lang="en-IN" dirty="0"/>
              <a:t>as well as adequate representation for the depressed castes in the central legislatures as well as provincial legislature. </a:t>
            </a:r>
            <a:endParaRPr lang="en-IN" dirty="0" smtClean="0"/>
          </a:p>
          <a:p>
            <a:r>
              <a:rPr lang="en-IN" dirty="0" smtClean="0"/>
              <a:t>Poona </a:t>
            </a:r>
            <a:r>
              <a:rPr lang="en-IN" dirty="0"/>
              <a:t>Pact </a:t>
            </a:r>
            <a:r>
              <a:rPr lang="en-IN" dirty="0" smtClean="0"/>
              <a:t> </a:t>
            </a:r>
            <a:r>
              <a:rPr lang="en-IN" dirty="0"/>
              <a:t>was subsequently incorporated in the Indian Constitution. </a:t>
            </a:r>
            <a:endParaRPr lang="en-IN" dirty="0" smtClean="0"/>
          </a:p>
          <a:p>
            <a:r>
              <a:rPr lang="en-IN" dirty="0" smtClean="0"/>
              <a:t>Subsequently </a:t>
            </a:r>
            <a:r>
              <a:rPr lang="en-IN" dirty="0"/>
              <a:t>Dr </a:t>
            </a:r>
            <a:r>
              <a:rPr lang="en-IN" dirty="0" err="1"/>
              <a:t>Ambedkar</a:t>
            </a:r>
            <a:r>
              <a:rPr lang="en-IN" dirty="0"/>
              <a:t> became member of Viceroy’s Executive Council and on his proposal for the </a:t>
            </a:r>
            <a:r>
              <a:rPr lang="en-IN" dirty="0">
                <a:solidFill>
                  <a:srgbClr val="FF0000"/>
                </a:solidFill>
              </a:rPr>
              <a:t>first time 8.5% seats in central services were reserved for the Scheduled Castes. </a:t>
            </a:r>
          </a:p>
        </p:txBody>
      </p:sp>
    </p:spTree>
    <p:extLst>
      <p:ext uri="{BB962C8B-B14F-4D97-AF65-F5344CB8AC3E}">
        <p14:creationId xmlns:p14="http://schemas.microsoft.com/office/powerpoint/2010/main" val="479732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are the goal of Reservations?</a:t>
            </a:r>
            <a:endParaRPr lang="en-IN" dirty="0"/>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Society’s Diversity be reflected in all Public Institutions.</a:t>
            </a:r>
          </a:p>
          <a:p>
            <a:r>
              <a:rPr lang="en-IN" dirty="0"/>
              <a:t>In United States too, diversity has been recognised as legitimate consideration in admissions in higher education</a:t>
            </a:r>
            <a:r>
              <a:rPr lang="en-IN" dirty="0" smtClean="0"/>
              <a:t>.</a:t>
            </a:r>
          </a:p>
          <a:p>
            <a:r>
              <a:rPr lang="en-US" dirty="0">
                <a:solidFill>
                  <a:srgbClr val="FF0000"/>
                </a:solidFill>
              </a:rPr>
              <a:t>To have an egalitarian </a:t>
            </a:r>
            <a:r>
              <a:rPr lang="en-US" dirty="0" smtClean="0">
                <a:solidFill>
                  <a:srgbClr val="FF0000"/>
                </a:solidFill>
              </a:rPr>
              <a:t>Society</a:t>
            </a:r>
            <a:endParaRPr lang="en-IN" dirty="0" smtClean="0"/>
          </a:p>
          <a:p>
            <a:r>
              <a:rPr lang="en-US" dirty="0" smtClean="0">
                <a:solidFill>
                  <a:srgbClr val="7030A0"/>
                </a:solidFill>
              </a:rPr>
              <a:t>Bringing </a:t>
            </a:r>
            <a:r>
              <a:rPr lang="en-US" dirty="0" err="1" smtClean="0">
                <a:solidFill>
                  <a:srgbClr val="7030A0"/>
                </a:solidFill>
              </a:rPr>
              <a:t>Unequals</a:t>
            </a:r>
            <a:r>
              <a:rPr lang="en-US" dirty="0" smtClean="0">
                <a:solidFill>
                  <a:srgbClr val="7030A0"/>
                </a:solidFill>
              </a:rPr>
              <a:t> at the level of Equals</a:t>
            </a:r>
          </a:p>
          <a:p>
            <a:r>
              <a:rPr lang="en-US" dirty="0" smtClean="0">
                <a:solidFill>
                  <a:srgbClr val="7030A0"/>
                </a:solidFill>
              </a:rPr>
              <a:t>Reservation promotes </a:t>
            </a:r>
            <a:r>
              <a:rPr lang="en-US" dirty="0">
                <a:solidFill>
                  <a:srgbClr val="7030A0"/>
                </a:solidFill>
              </a:rPr>
              <a:t>S</a:t>
            </a:r>
            <a:r>
              <a:rPr lang="en-US" dirty="0" smtClean="0">
                <a:solidFill>
                  <a:srgbClr val="7030A0"/>
                </a:solidFill>
              </a:rPr>
              <a:t>ubstantive Equality Rather than mere Formal Equality.</a:t>
            </a:r>
          </a:p>
          <a:p>
            <a:pPr marL="0" indent="0">
              <a:buNone/>
            </a:pPr>
            <a:endParaRPr lang="en-IN" dirty="0" smtClean="0">
              <a:solidFill>
                <a:srgbClr val="FF0000"/>
              </a:solidFill>
            </a:endParaRPr>
          </a:p>
        </p:txBody>
      </p:sp>
    </p:spTree>
    <p:extLst>
      <p:ext uri="{BB962C8B-B14F-4D97-AF65-F5344CB8AC3E}">
        <p14:creationId xmlns:p14="http://schemas.microsoft.com/office/powerpoint/2010/main" val="434811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relevant constitutional provisions on reservation?</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FF0000"/>
                </a:solidFill>
              </a:rPr>
              <a:t>To correct historical wrongs of denial of equality to certain sections of our population,</a:t>
            </a:r>
            <a:r>
              <a:rPr lang="en-IN" dirty="0"/>
              <a:t> </a:t>
            </a:r>
            <a:r>
              <a:rPr lang="en-IN" dirty="0" smtClean="0"/>
              <a:t>our </a:t>
            </a:r>
            <a:r>
              <a:rPr lang="en-IN" dirty="0"/>
              <a:t>Constitution not only promised </a:t>
            </a:r>
            <a:r>
              <a:rPr lang="en-IN" dirty="0">
                <a:solidFill>
                  <a:srgbClr val="7030A0"/>
                </a:solidFill>
              </a:rPr>
              <a:t>justice social, economic and political</a:t>
            </a:r>
            <a:r>
              <a:rPr lang="en-IN" dirty="0"/>
              <a:t> and </a:t>
            </a:r>
            <a:r>
              <a:rPr lang="en-IN" dirty="0">
                <a:solidFill>
                  <a:schemeClr val="accent2">
                    <a:lumMod val="75000"/>
                  </a:schemeClr>
                </a:solidFill>
              </a:rPr>
              <a:t>equality of status and opportunity</a:t>
            </a:r>
            <a:r>
              <a:rPr lang="en-IN" dirty="0"/>
              <a:t> in the </a:t>
            </a:r>
            <a:r>
              <a:rPr lang="en-IN" dirty="0" smtClean="0"/>
              <a:t>Preamble.</a:t>
            </a:r>
          </a:p>
          <a:p>
            <a:r>
              <a:rPr lang="en-IN" dirty="0" smtClean="0"/>
              <a:t> But </a:t>
            </a:r>
            <a:r>
              <a:rPr lang="en-IN" dirty="0"/>
              <a:t>also guaranteed </a:t>
            </a:r>
            <a:r>
              <a:rPr lang="en-IN" dirty="0" smtClean="0"/>
              <a:t>right </a:t>
            </a:r>
            <a:r>
              <a:rPr lang="en-IN" dirty="0"/>
              <a:t>to </a:t>
            </a:r>
            <a:r>
              <a:rPr lang="en-IN" dirty="0" smtClean="0">
                <a:solidFill>
                  <a:srgbClr val="C00000"/>
                </a:solidFill>
              </a:rPr>
              <a:t>Equality </a:t>
            </a:r>
            <a:r>
              <a:rPr lang="en-IN" dirty="0">
                <a:solidFill>
                  <a:srgbClr val="C00000"/>
                </a:solidFill>
              </a:rPr>
              <a:t>in Articles 14 to 18 and abolished </a:t>
            </a:r>
            <a:r>
              <a:rPr lang="en-IN" dirty="0" err="1">
                <a:solidFill>
                  <a:srgbClr val="C00000"/>
                </a:solidFill>
              </a:rPr>
              <a:t>untouchability</a:t>
            </a:r>
            <a:r>
              <a:rPr lang="en-IN" dirty="0">
                <a:solidFill>
                  <a:srgbClr val="C00000"/>
                </a:solidFill>
              </a:rPr>
              <a:t> in Article 17 </a:t>
            </a:r>
            <a:r>
              <a:rPr lang="en-IN" dirty="0"/>
              <a:t>and  favoured opening of the doors of Hindu temples for </a:t>
            </a:r>
            <a:r>
              <a:rPr lang="en-IN" dirty="0" smtClean="0"/>
              <a:t>all the sections of Hindus </a:t>
            </a:r>
            <a:r>
              <a:rPr lang="en-IN" dirty="0"/>
              <a:t>in Article 25. </a:t>
            </a:r>
            <a:endParaRPr lang="en-IN" dirty="0">
              <a:solidFill>
                <a:srgbClr val="FF0000"/>
              </a:solidFill>
            </a:endParaRPr>
          </a:p>
        </p:txBody>
      </p:sp>
    </p:spTree>
    <p:extLst>
      <p:ext uri="{BB962C8B-B14F-4D97-AF65-F5344CB8AC3E}">
        <p14:creationId xmlns:p14="http://schemas.microsoft.com/office/powerpoint/2010/main" val="2434755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are relevant constitutional provisions on reservation?</a:t>
            </a:r>
            <a:endParaRPr lang="en-IN" dirty="0"/>
          </a:p>
        </p:txBody>
      </p:sp>
      <p:sp>
        <p:nvSpPr>
          <p:cNvPr id="3" name="Content Placeholder 2"/>
          <p:cNvSpPr>
            <a:spLocks noGrp="1"/>
          </p:cNvSpPr>
          <p:nvPr>
            <p:ph idx="1"/>
          </p:nvPr>
        </p:nvSpPr>
        <p:spPr>
          <a:xfrm>
            <a:off x="467544" y="1628800"/>
            <a:ext cx="8229600" cy="4525963"/>
          </a:xfrm>
        </p:spPr>
        <p:txBody>
          <a:bodyPr>
            <a:normAutofit lnSpcReduction="10000"/>
          </a:bodyPr>
          <a:lstStyle/>
          <a:p>
            <a:r>
              <a:rPr lang="en-IN" dirty="0" smtClean="0"/>
              <a:t>Constitution  Obligation </a:t>
            </a:r>
            <a:r>
              <a:rPr lang="en-IN" dirty="0"/>
              <a:t>on the </a:t>
            </a:r>
            <a:r>
              <a:rPr lang="en-IN" dirty="0" smtClean="0"/>
              <a:t>State: </a:t>
            </a:r>
            <a:r>
              <a:rPr lang="en-IN" dirty="0"/>
              <a:t>Article </a:t>
            </a:r>
            <a:r>
              <a:rPr lang="en-IN" dirty="0" smtClean="0"/>
              <a:t>46:</a:t>
            </a:r>
          </a:p>
          <a:p>
            <a:r>
              <a:rPr lang="en-IN" dirty="0" smtClean="0"/>
              <a:t>The </a:t>
            </a:r>
            <a:r>
              <a:rPr lang="en-IN" dirty="0"/>
              <a:t>state shall promote </a:t>
            </a:r>
            <a:r>
              <a:rPr lang="en-IN" dirty="0">
                <a:solidFill>
                  <a:srgbClr val="FF0000"/>
                </a:solidFill>
              </a:rPr>
              <a:t>with special care the education and economic interests of the weaker sections of the people,</a:t>
            </a:r>
            <a:r>
              <a:rPr lang="en-IN" dirty="0"/>
              <a:t> </a:t>
            </a:r>
            <a:r>
              <a:rPr lang="en-IN" dirty="0" smtClean="0"/>
              <a:t>and</a:t>
            </a:r>
          </a:p>
          <a:p>
            <a:r>
              <a:rPr lang="en-IN" dirty="0" smtClean="0"/>
              <a:t> </a:t>
            </a:r>
            <a:r>
              <a:rPr lang="en-IN" dirty="0">
                <a:solidFill>
                  <a:srgbClr val="00B0F0"/>
                </a:solidFill>
              </a:rPr>
              <a:t>in particular of the scheduled castes and the scheduled tribes,</a:t>
            </a:r>
            <a:r>
              <a:rPr lang="en-IN" dirty="0"/>
              <a:t> and </a:t>
            </a:r>
            <a:endParaRPr lang="en-IN" dirty="0" smtClean="0"/>
          </a:p>
          <a:p>
            <a:r>
              <a:rPr lang="en-IN" dirty="0" smtClean="0"/>
              <a:t>shall </a:t>
            </a:r>
            <a:r>
              <a:rPr lang="en-IN" dirty="0"/>
              <a:t>protect them from </a:t>
            </a:r>
            <a:r>
              <a:rPr lang="en-IN" dirty="0">
                <a:solidFill>
                  <a:srgbClr val="FF0000"/>
                </a:solidFill>
              </a:rPr>
              <a:t>social injustice </a:t>
            </a:r>
            <a:r>
              <a:rPr lang="en-IN" dirty="0"/>
              <a:t>and </a:t>
            </a:r>
            <a:r>
              <a:rPr lang="en-IN" dirty="0">
                <a:solidFill>
                  <a:srgbClr val="00B050"/>
                </a:solidFill>
              </a:rPr>
              <a:t>all forms of exploitation. </a:t>
            </a:r>
            <a:endParaRPr lang="en-IN" dirty="0" smtClean="0">
              <a:solidFill>
                <a:srgbClr val="00B050"/>
              </a:solidFill>
            </a:endParaRPr>
          </a:p>
          <a:p>
            <a:endParaRPr lang="en-IN" dirty="0"/>
          </a:p>
          <a:p>
            <a:endParaRPr lang="en-IN" dirty="0"/>
          </a:p>
        </p:txBody>
      </p:sp>
    </p:spTree>
    <p:extLst>
      <p:ext uri="{BB962C8B-B14F-4D97-AF65-F5344CB8AC3E}">
        <p14:creationId xmlns:p14="http://schemas.microsoft.com/office/powerpoint/2010/main" val="7037598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are relevant constitutional provisions on reservation?</a:t>
            </a:r>
            <a:endParaRPr lang="en-IN" dirty="0"/>
          </a:p>
        </p:txBody>
      </p:sp>
      <p:sp>
        <p:nvSpPr>
          <p:cNvPr id="3" name="Content Placeholder 2"/>
          <p:cNvSpPr>
            <a:spLocks noGrp="1"/>
          </p:cNvSpPr>
          <p:nvPr>
            <p:ph idx="1"/>
          </p:nvPr>
        </p:nvSpPr>
        <p:spPr/>
        <p:txBody>
          <a:bodyPr/>
          <a:lstStyle/>
          <a:p>
            <a:r>
              <a:rPr lang="en-IN" dirty="0"/>
              <a:t>Article 335 clearly lays down that the </a:t>
            </a:r>
            <a:r>
              <a:rPr lang="en-IN" dirty="0">
                <a:solidFill>
                  <a:srgbClr val="FF0000"/>
                </a:solidFill>
              </a:rPr>
              <a:t>claims</a:t>
            </a:r>
            <a:r>
              <a:rPr lang="en-IN" dirty="0">
                <a:solidFill>
                  <a:srgbClr val="00B0F0"/>
                </a:solidFill>
              </a:rPr>
              <a:t> of the members of the Scheduled Castes and the Scheduled Tribes</a:t>
            </a:r>
            <a:r>
              <a:rPr lang="en-IN" dirty="0"/>
              <a:t> shall be taken into consideration, </a:t>
            </a:r>
            <a:endParaRPr lang="en-IN" dirty="0" smtClean="0"/>
          </a:p>
          <a:p>
            <a:r>
              <a:rPr lang="en-IN" dirty="0" smtClean="0"/>
              <a:t>consistently </a:t>
            </a:r>
            <a:r>
              <a:rPr lang="en-IN" dirty="0"/>
              <a:t>with the </a:t>
            </a:r>
            <a:r>
              <a:rPr lang="en-IN" dirty="0">
                <a:solidFill>
                  <a:srgbClr val="FF0000"/>
                </a:solidFill>
              </a:rPr>
              <a:t>maintenance of efficiency of administration</a:t>
            </a:r>
            <a:r>
              <a:rPr lang="en-IN" dirty="0"/>
              <a:t>, in making of appointments to services and posts. </a:t>
            </a:r>
          </a:p>
          <a:p>
            <a:endParaRPr lang="en-IN" dirty="0"/>
          </a:p>
        </p:txBody>
      </p:sp>
    </p:spTree>
    <p:extLst>
      <p:ext uri="{BB962C8B-B14F-4D97-AF65-F5344CB8AC3E}">
        <p14:creationId xmlns:p14="http://schemas.microsoft.com/office/powerpoint/2010/main" val="30041990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1263</TotalTime>
  <Words>1846</Words>
  <Application>Microsoft Office PowerPoint</Application>
  <PresentationFormat>On-screen Show (4:3)</PresentationFormat>
  <Paragraphs>128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Reservation Policies &amp; Indian Constitution</vt:lpstr>
      <vt:lpstr>What is the History of Reservations?</vt:lpstr>
      <vt:lpstr>Origin of Reservation?</vt:lpstr>
      <vt:lpstr>Reservation in Madras Presidency</vt:lpstr>
      <vt:lpstr>Poona Pact &amp; Reservation</vt:lpstr>
      <vt:lpstr>What are the goal of Reservations?</vt:lpstr>
      <vt:lpstr>What are relevant constitutional provisions on reservation?</vt:lpstr>
      <vt:lpstr>What are relevant constitutional provisions on reservation?</vt:lpstr>
      <vt:lpstr>What are relevant constitutional provisions on reservation?</vt:lpstr>
      <vt:lpstr>What are relevant constitutional provisions on reservation?</vt:lpstr>
      <vt:lpstr>Who are SCs &amp; STs?</vt:lpstr>
      <vt:lpstr>Who are Backward Class of citizens?</vt:lpstr>
      <vt:lpstr>Who are Backward Class of citizens?</vt:lpstr>
      <vt:lpstr>Which was the first important judgment on reservation?</vt:lpstr>
      <vt:lpstr>Which was the first important judgment on reservation?</vt:lpstr>
      <vt:lpstr>Which was the first important judgment on reservation?</vt:lpstr>
      <vt:lpstr>How the Government Responded to striking down of reservation?</vt:lpstr>
      <vt:lpstr>How much reservation can be Given?</vt:lpstr>
      <vt:lpstr>How was OBC Reservation in admissions implemented?</vt:lpstr>
      <vt:lpstr>When was Economic Reservation introduced?</vt:lpstr>
      <vt:lpstr>Can reservation be given in promotions?</vt:lpstr>
      <vt:lpstr>How to improve Reservation Benefits?</vt:lpstr>
      <vt:lpstr>What did we learn today?</vt:lpstr>
      <vt:lpstr>Disclaimer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Reservation Policies &amp; Indian Constitution</dc:title>
  <dc:creator>NALSAR</dc:creator>
  <cp:lastModifiedBy>NALSAR</cp:lastModifiedBy>
  <cp:revision>30</cp:revision>
  <dcterms:created xsi:type="dcterms:W3CDTF">2021-01-15T02:28:52Z</dcterms:created>
  <dcterms:modified xsi:type="dcterms:W3CDTF">2021-10-24T14:26:57Z</dcterms:modified>
</cp:coreProperties>
</file>