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4" r:id="rId5"/>
    <p:sldId id="265" r:id="rId6"/>
    <p:sldId id="266" r:id="rId7"/>
    <p:sldId id="261" r:id="rId8"/>
    <p:sldId id="262" r:id="rId9"/>
    <p:sldId id="257" r:id="rId10"/>
    <p:sldId id="258" r:id="rId11"/>
    <p:sldId id="267" r:id="rId12"/>
    <p:sldId id="271" r:id="rId13"/>
    <p:sldId id="270" r:id="rId14"/>
    <p:sldId id="272" r:id="rId15"/>
    <p:sldId id="273" r:id="rId16"/>
    <p:sldId id="274" r:id="rId17"/>
    <p:sldId id="275"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2" d="100"/>
          <a:sy n="72" d="100"/>
        </p:scale>
        <p:origin x="-2770" y="-94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2012DAD-76D6-4014-B10F-5991C23256FA}" type="datetimeFigureOut">
              <a:rPr lang="en-US" smtClean="0"/>
              <a:t>10/24/2021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02669B-B29A-4F64-AB71-80D0FE03E19F}" type="slidenum">
              <a:rPr lang="en-US" smtClean="0"/>
              <a:t>‹#›</a:t>
            </a:fld>
            <a:endParaRPr lang="en-US"/>
          </a:p>
        </p:txBody>
      </p:sp>
    </p:spTree>
    <p:extLst>
      <p:ext uri="{BB962C8B-B14F-4D97-AF65-F5344CB8AC3E}">
        <p14:creationId xmlns:p14="http://schemas.microsoft.com/office/powerpoint/2010/main" val="1543541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012DAD-76D6-4014-B10F-5991C23256FA}" type="datetimeFigureOut">
              <a:rPr lang="en-US" smtClean="0"/>
              <a:t>10/24/2021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02669B-B29A-4F64-AB71-80D0FE03E19F}" type="slidenum">
              <a:rPr lang="en-US" smtClean="0"/>
              <a:t>‹#›</a:t>
            </a:fld>
            <a:endParaRPr lang="en-US"/>
          </a:p>
        </p:txBody>
      </p:sp>
    </p:spTree>
    <p:extLst>
      <p:ext uri="{BB962C8B-B14F-4D97-AF65-F5344CB8AC3E}">
        <p14:creationId xmlns:p14="http://schemas.microsoft.com/office/powerpoint/2010/main" val="2713417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012DAD-76D6-4014-B10F-5991C23256FA}" type="datetimeFigureOut">
              <a:rPr lang="en-US" smtClean="0"/>
              <a:t>10/24/2021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02669B-B29A-4F64-AB71-80D0FE03E19F}" type="slidenum">
              <a:rPr lang="en-US" smtClean="0"/>
              <a:t>‹#›</a:t>
            </a:fld>
            <a:endParaRPr lang="en-US"/>
          </a:p>
        </p:txBody>
      </p:sp>
    </p:spTree>
    <p:extLst>
      <p:ext uri="{BB962C8B-B14F-4D97-AF65-F5344CB8AC3E}">
        <p14:creationId xmlns:p14="http://schemas.microsoft.com/office/powerpoint/2010/main" val="1143563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012DAD-76D6-4014-B10F-5991C23256FA}" type="datetimeFigureOut">
              <a:rPr lang="en-US" smtClean="0"/>
              <a:t>10/24/2021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02669B-B29A-4F64-AB71-80D0FE03E19F}" type="slidenum">
              <a:rPr lang="en-US" smtClean="0"/>
              <a:t>‹#›</a:t>
            </a:fld>
            <a:endParaRPr lang="en-US"/>
          </a:p>
        </p:txBody>
      </p:sp>
    </p:spTree>
    <p:extLst>
      <p:ext uri="{BB962C8B-B14F-4D97-AF65-F5344CB8AC3E}">
        <p14:creationId xmlns:p14="http://schemas.microsoft.com/office/powerpoint/2010/main" val="2663473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012DAD-76D6-4014-B10F-5991C23256FA}" type="datetimeFigureOut">
              <a:rPr lang="en-US" smtClean="0"/>
              <a:t>10/24/2021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02669B-B29A-4F64-AB71-80D0FE03E19F}" type="slidenum">
              <a:rPr lang="en-US" smtClean="0"/>
              <a:t>‹#›</a:t>
            </a:fld>
            <a:endParaRPr lang="en-US"/>
          </a:p>
        </p:txBody>
      </p:sp>
    </p:spTree>
    <p:extLst>
      <p:ext uri="{BB962C8B-B14F-4D97-AF65-F5344CB8AC3E}">
        <p14:creationId xmlns:p14="http://schemas.microsoft.com/office/powerpoint/2010/main" val="2010810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2012DAD-76D6-4014-B10F-5991C23256FA}" type="datetimeFigureOut">
              <a:rPr lang="en-US" smtClean="0"/>
              <a:t>10/24/2021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02669B-B29A-4F64-AB71-80D0FE03E19F}" type="slidenum">
              <a:rPr lang="en-US" smtClean="0"/>
              <a:t>‹#›</a:t>
            </a:fld>
            <a:endParaRPr lang="en-US"/>
          </a:p>
        </p:txBody>
      </p:sp>
    </p:spTree>
    <p:extLst>
      <p:ext uri="{BB962C8B-B14F-4D97-AF65-F5344CB8AC3E}">
        <p14:creationId xmlns:p14="http://schemas.microsoft.com/office/powerpoint/2010/main" val="1514273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2012DAD-76D6-4014-B10F-5991C23256FA}" type="datetimeFigureOut">
              <a:rPr lang="en-US" smtClean="0"/>
              <a:t>10/24/2021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02669B-B29A-4F64-AB71-80D0FE03E19F}" type="slidenum">
              <a:rPr lang="en-US" smtClean="0"/>
              <a:t>‹#›</a:t>
            </a:fld>
            <a:endParaRPr lang="en-US"/>
          </a:p>
        </p:txBody>
      </p:sp>
    </p:spTree>
    <p:extLst>
      <p:ext uri="{BB962C8B-B14F-4D97-AF65-F5344CB8AC3E}">
        <p14:creationId xmlns:p14="http://schemas.microsoft.com/office/powerpoint/2010/main" val="4279073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2012DAD-76D6-4014-B10F-5991C23256FA}" type="datetimeFigureOut">
              <a:rPr lang="en-US" smtClean="0"/>
              <a:t>10/24/2021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02669B-B29A-4F64-AB71-80D0FE03E19F}" type="slidenum">
              <a:rPr lang="en-US" smtClean="0"/>
              <a:t>‹#›</a:t>
            </a:fld>
            <a:endParaRPr lang="en-US"/>
          </a:p>
        </p:txBody>
      </p:sp>
    </p:spTree>
    <p:extLst>
      <p:ext uri="{BB962C8B-B14F-4D97-AF65-F5344CB8AC3E}">
        <p14:creationId xmlns:p14="http://schemas.microsoft.com/office/powerpoint/2010/main" val="4043504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012DAD-76D6-4014-B10F-5991C23256FA}" type="datetimeFigureOut">
              <a:rPr lang="en-US" smtClean="0"/>
              <a:t>10/24/2021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02669B-B29A-4F64-AB71-80D0FE03E19F}" type="slidenum">
              <a:rPr lang="en-US" smtClean="0"/>
              <a:t>‹#›</a:t>
            </a:fld>
            <a:endParaRPr lang="en-US"/>
          </a:p>
        </p:txBody>
      </p:sp>
    </p:spTree>
    <p:extLst>
      <p:ext uri="{BB962C8B-B14F-4D97-AF65-F5344CB8AC3E}">
        <p14:creationId xmlns:p14="http://schemas.microsoft.com/office/powerpoint/2010/main" val="3306656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012DAD-76D6-4014-B10F-5991C23256FA}" type="datetimeFigureOut">
              <a:rPr lang="en-US" smtClean="0"/>
              <a:t>10/24/2021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02669B-B29A-4F64-AB71-80D0FE03E19F}" type="slidenum">
              <a:rPr lang="en-US" smtClean="0"/>
              <a:t>‹#›</a:t>
            </a:fld>
            <a:endParaRPr lang="en-US"/>
          </a:p>
        </p:txBody>
      </p:sp>
    </p:spTree>
    <p:extLst>
      <p:ext uri="{BB962C8B-B14F-4D97-AF65-F5344CB8AC3E}">
        <p14:creationId xmlns:p14="http://schemas.microsoft.com/office/powerpoint/2010/main" val="2589425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012DAD-76D6-4014-B10F-5991C23256FA}" type="datetimeFigureOut">
              <a:rPr lang="en-US" smtClean="0"/>
              <a:t>10/24/2021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02669B-B29A-4F64-AB71-80D0FE03E19F}" type="slidenum">
              <a:rPr lang="en-US" smtClean="0"/>
              <a:t>‹#›</a:t>
            </a:fld>
            <a:endParaRPr lang="en-US"/>
          </a:p>
        </p:txBody>
      </p:sp>
    </p:spTree>
    <p:extLst>
      <p:ext uri="{BB962C8B-B14F-4D97-AF65-F5344CB8AC3E}">
        <p14:creationId xmlns:p14="http://schemas.microsoft.com/office/powerpoint/2010/main" val="728596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012DAD-76D6-4014-B10F-5991C23256FA}" type="datetimeFigureOut">
              <a:rPr lang="en-US" smtClean="0"/>
              <a:t>10/24/2021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02669B-B29A-4F64-AB71-80D0FE03E19F}" type="slidenum">
              <a:rPr lang="en-US" smtClean="0"/>
              <a:t>‹#›</a:t>
            </a:fld>
            <a:endParaRPr lang="en-US"/>
          </a:p>
        </p:txBody>
      </p:sp>
    </p:spTree>
    <p:extLst>
      <p:ext uri="{BB962C8B-B14F-4D97-AF65-F5344CB8AC3E}">
        <p14:creationId xmlns:p14="http://schemas.microsoft.com/office/powerpoint/2010/main" val="41085766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Freedom of Speech &amp; Expression</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0307883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Four Values Free Speech Serve?</a:t>
            </a:r>
            <a:endParaRPr lang="en-US" dirty="0"/>
          </a:p>
        </p:txBody>
      </p:sp>
      <p:sp>
        <p:nvSpPr>
          <p:cNvPr id="3" name="Content Placeholder 2"/>
          <p:cNvSpPr>
            <a:spLocks noGrp="1"/>
          </p:cNvSpPr>
          <p:nvPr>
            <p:ph idx="1"/>
          </p:nvPr>
        </p:nvSpPr>
        <p:spPr>
          <a:xfrm>
            <a:off x="381000" y="1371600"/>
            <a:ext cx="8229600" cy="4525963"/>
          </a:xfrm>
        </p:spPr>
        <p:txBody>
          <a:bodyPr>
            <a:noAutofit/>
          </a:bodyPr>
          <a:lstStyle/>
          <a:p>
            <a:pPr marL="514350" indent="-514350">
              <a:buFont typeface="+mj-lt"/>
              <a:buAutoNum type="arabicPeriod"/>
            </a:pPr>
            <a:r>
              <a:rPr lang="en-US" dirty="0" smtClean="0">
                <a:cs typeface="Times New Roman" pitchFamily="18" charset="0"/>
              </a:rPr>
              <a:t> As Assuring </a:t>
            </a:r>
            <a:r>
              <a:rPr lang="en-US" dirty="0" smtClean="0">
                <a:solidFill>
                  <a:schemeClr val="accent4"/>
                </a:solidFill>
                <a:cs typeface="Times New Roman" pitchFamily="18" charset="0"/>
              </a:rPr>
              <a:t>individual Self-fulfillment</a:t>
            </a:r>
            <a:r>
              <a:rPr lang="en-US" dirty="0" smtClean="0">
                <a:cs typeface="Times New Roman" pitchFamily="18" charset="0"/>
              </a:rPr>
              <a:t>: </a:t>
            </a:r>
            <a:r>
              <a:rPr lang="en-US" dirty="0">
                <a:cs typeface="Times New Roman" pitchFamily="18" charset="0"/>
              </a:rPr>
              <a:t>E</a:t>
            </a:r>
            <a:r>
              <a:rPr lang="en-US" dirty="0" smtClean="0">
                <a:cs typeface="Times New Roman" pitchFamily="18" charset="0"/>
              </a:rPr>
              <a:t>xpress Himself</a:t>
            </a:r>
          </a:p>
          <a:p>
            <a:pPr marL="514350" indent="-514350">
              <a:buFont typeface="+mj-lt"/>
              <a:buAutoNum type="arabicPeriod"/>
            </a:pPr>
            <a:r>
              <a:rPr lang="en-US" dirty="0" smtClean="0">
                <a:cs typeface="Times New Roman" pitchFamily="18" charset="0"/>
              </a:rPr>
              <a:t> As a means of </a:t>
            </a:r>
            <a:r>
              <a:rPr lang="en-US" dirty="0" smtClean="0">
                <a:solidFill>
                  <a:srgbClr val="FF0000"/>
                </a:solidFill>
                <a:cs typeface="Times New Roman" pitchFamily="18" charset="0"/>
              </a:rPr>
              <a:t>Attaining Truth</a:t>
            </a:r>
          </a:p>
          <a:p>
            <a:pPr marL="514350" indent="-514350">
              <a:buFont typeface="+mj-lt"/>
              <a:buAutoNum type="arabicPeriod"/>
            </a:pPr>
            <a:r>
              <a:rPr lang="en-US" dirty="0" smtClean="0">
                <a:cs typeface="Times New Roman" pitchFamily="18" charset="0"/>
              </a:rPr>
              <a:t> As a method of securing </a:t>
            </a:r>
            <a:r>
              <a:rPr lang="en-US" dirty="0" smtClean="0">
                <a:solidFill>
                  <a:srgbClr val="FF0000"/>
                </a:solidFill>
                <a:cs typeface="Times New Roman" pitchFamily="18" charset="0"/>
              </a:rPr>
              <a:t>participation</a:t>
            </a:r>
            <a:r>
              <a:rPr lang="en-US" dirty="0" smtClean="0">
                <a:cs typeface="Times New Roman" pitchFamily="18" charset="0"/>
              </a:rPr>
              <a:t> by the members of society in social, political and economic  </a:t>
            </a:r>
            <a:r>
              <a:rPr lang="en-US" dirty="0" smtClean="0">
                <a:solidFill>
                  <a:srgbClr val="FF0000"/>
                </a:solidFill>
                <a:cs typeface="Times New Roman" pitchFamily="18" charset="0"/>
              </a:rPr>
              <a:t>decision making</a:t>
            </a:r>
          </a:p>
          <a:p>
            <a:pPr marL="514350" indent="-514350">
              <a:buFont typeface="+mj-lt"/>
              <a:buAutoNum type="arabicPeriod"/>
            </a:pPr>
            <a:r>
              <a:rPr lang="en-US" dirty="0" smtClean="0">
                <a:cs typeface="Times New Roman" pitchFamily="18" charset="0"/>
              </a:rPr>
              <a:t> As maintaining the </a:t>
            </a:r>
            <a:r>
              <a:rPr lang="en-US" dirty="0" smtClean="0">
                <a:solidFill>
                  <a:srgbClr val="7030A0"/>
                </a:solidFill>
                <a:cs typeface="Times New Roman" pitchFamily="18" charset="0"/>
              </a:rPr>
              <a:t>balance between stability and change in the Society</a:t>
            </a:r>
            <a:r>
              <a:rPr lang="en-US" dirty="0" smtClean="0">
                <a:cs typeface="Times New Roman" pitchFamily="18" charset="0"/>
              </a:rPr>
              <a:t>.</a:t>
            </a:r>
            <a:endParaRPr lang="en-US" dirty="0">
              <a:cs typeface="Times New Roman" pitchFamily="18" charset="0"/>
            </a:endParaRPr>
          </a:p>
          <a:p>
            <a:pPr marL="0" indent="0">
              <a:buNone/>
            </a:pPr>
            <a:endParaRPr lang="en-US" dirty="0" smtClean="0">
              <a:cs typeface="Times New Roman" pitchFamily="18" charset="0"/>
            </a:endParaRPr>
          </a:p>
          <a:p>
            <a:pPr marL="0" indent="0">
              <a:buNone/>
            </a:pPr>
            <a:endParaRPr lang="en-US" dirty="0" smtClean="0">
              <a:cs typeface="Times New Roman" pitchFamily="18" charset="0"/>
            </a:endParaRPr>
          </a:p>
          <a:p>
            <a:pPr marL="0" indent="0">
              <a:buNone/>
            </a:pPr>
            <a:r>
              <a:rPr lang="en-US" dirty="0">
                <a:cs typeface="Times New Roman" pitchFamily="18" charset="0"/>
              </a:rPr>
              <a:t> </a:t>
            </a:r>
            <a:r>
              <a:rPr lang="en-US" dirty="0" smtClean="0">
                <a:cs typeface="Times New Roman" pitchFamily="18" charset="0"/>
              </a:rPr>
              <a:t> </a:t>
            </a:r>
          </a:p>
          <a:p>
            <a:pPr marL="0" indent="0">
              <a:buNone/>
            </a:pPr>
            <a:endParaRPr lang="en-US" dirty="0" smtClean="0">
              <a:cs typeface="Times New Roman" pitchFamily="18" charset="0"/>
            </a:endParaRPr>
          </a:p>
          <a:p>
            <a:pPr marL="0" indent="0">
              <a:buNone/>
            </a:pPr>
            <a:r>
              <a:rPr lang="en-US" dirty="0">
                <a:cs typeface="Times New Roman" pitchFamily="18" charset="0"/>
              </a:rPr>
              <a:t> </a:t>
            </a:r>
            <a:r>
              <a:rPr lang="en-US" dirty="0" smtClean="0">
                <a:cs typeface="Times New Roman" pitchFamily="18" charset="0"/>
              </a:rPr>
              <a:t> </a:t>
            </a:r>
            <a:endParaRPr lang="en-US" dirty="0">
              <a:cs typeface="Times New Roman" pitchFamily="18" charset="0"/>
            </a:endParaRPr>
          </a:p>
          <a:p>
            <a:pPr marL="0" indent="0">
              <a:buNone/>
            </a:pPr>
            <a:endParaRPr lang="en-US" dirty="0" smtClean="0">
              <a:cs typeface="Times New Roman" pitchFamily="18" charset="0"/>
            </a:endParaRPr>
          </a:p>
          <a:p>
            <a:pPr marL="0" indent="0">
              <a:buNone/>
            </a:pPr>
            <a:r>
              <a:rPr lang="en-US" dirty="0">
                <a:cs typeface="Times New Roman" pitchFamily="18" charset="0"/>
              </a:rPr>
              <a:t> </a:t>
            </a:r>
          </a:p>
        </p:txBody>
      </p:sp>
    </p:spTree>
    <p:extLst>
      <p:ext uri="{BB962C8B-B14F-4D97-AF65-F5344CB8AC3E}">
        <p14:creationId xmlns:p14="http://schemas.microsoft.com/office/powerpoint/2010/main" val="6584785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8229600" cy="1143000"/>
          </a:xfrm>
          <a:prstGeom prst="rect">
            <a:avLst/>
          </a:prstGeom>
        </p:spPr>
        <p:txBody>
          <a:bodyP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How  Free Speech Promotes Democracy?</a:t>
            </a:r>
            <a:endParaRPr lang="en-US" dirty="0"/>
          </a:p>
        </p:txBody>
      </p:sp>
      <p:sp>
        <p:nvSpPr>
          <p:cNvPr id="3" name="Content Placeholder 2"/>
          <p:cNvSpPr txBox="1">
            <a:spLocks/>
          </p:cNvSpPr>
          <p:nvPr/>
        </p:nvSpPr>
        <p:spPr>
          <a:xfrm>
            <a:off x="457200" y="1600200"/>
            <a:ext cx="8229600" cy="4525963"/>
          </a:xfrm>
          <a:prstGeom prst="rect">
            <a:avLst/>
          </a:prstGeom>
        </p:spPr>
        <p:txBody>
          <a:bodyPr>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dirty="0" smtClean="0"/>
              <a:t> John Stuart Mill: </a:t>
            </a:r>
            <a:r>
              <a:rPr lang="en-US" dirty="0" smtClean="0">
                <a:solidFill>
                  <a:srgbClr val="7030A0"/>
                </a:solidFill>
              </a:rPr>
              <a:t>If all mankind minus one were of one opinion, and only one person were of the contrary opinion, mankind would be no more justified in silencing that one person, that one person, than he, if he had power, would be justified in silencing mankind.</a:t>
            </a:r>
          </a:p>
          <a:p>
            <a:r>
              <a:rPr lang="en-US" dirty="0" smtClean="0"/>
              <a:t>Every relevant fact  and opinion must be expressed.</a:t>
            </a:r>
          </a:p>
          <a:p>
            <a:r>
              <a:rPr lang="en-US" dirty="0" smtClean="0"/>
              <a:t>Governments drive their powers from the consent of governed and </a:t>
            </a:r>
            <a:r>
              <a:rPr lang="en-US" dirty="0" smtClean="0">
                <a:solidFill>
                  <a:srgbClr val="FF0000"/>
                </a:solidFill>
              </a:rPr>
              <a:t>governed must exercise their right to expression of consent.</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8361129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381000"/>
            <a:ext cx="7543800" cy="1323439"/>
          </a:xfrm>
          <a:prstGeom prst="rect">
            <a:avLst/>
          </a:prstGeom>
        </p:spPr>
        <p:txBody>
          <a:bodyPr wrap="square">
            <a:spAutoFit/>
          </a:bodyPr>
          <a:lstStyle/>
          <a:p>
            <a:pPr algn="ctr"/>
            <a:r>
              <a:rPr lang="en-US" sz="4000" dirty="0" smtClean="0"/>
              <a:t>How Free Speech Promotes  Democracy?</a:t>
            </a:r>
            <a:endParaRPr lang="en-US" sz="4000" dirty="0"/>
          </a:p>
        </p:txBody>
      </p:sp>
      <p:sp>
        <p:nvSpPr>
          <p:cNvPr id="3" name="Rectangle 2"/>
          <p:cNvSpPr/>
          <p:nvPr/>
        </p:nvSpPr>
        <p:spPr>
          <a:xfrm>
            <a:off x="457200" y="1737096"/>
            <a:ext cx="7543800" cy="5693866"/>
          </a:xfrm>
          <a:prstGeom prst="rect">
            <a:avLst/>
          </a:prstGeom>
        </p:spPr>
        <p:txBody>
          <a:bodyPr wrap="square">
            <a:spAutoFit/>
          </a:bodyPr>
          <a:lstStyle/>
          <a:p>
            <a:pPr marL="457200" indent="-457200">
              <a:buFont typeface="Arial" pitchFamily="34" charset="0"/>
              <a:buChar char="•"/>
            </a:pPr>
            <a:r>
              <a:rPr lang="en-US" sz="2800" dirty="0" err="1" smtClean="0"/>
              <a:t>Meikeljohn</a:t>
            </a:r>
            <a:r>
              <a:rPr lang="en-US" sz="2800" dirty="0" smtClean="0"/>
              <a:t>: </a:t>
            </a:r>
            <a:r>
              <a:rPr lang="en-US" sz="2800" dirty="0" smtClean="0"/>
              <a:t>When men govern themselves, it is they- and no one else- who must pass judgment </a:t>
            </a:r>
            <a:r>
              <a:rPr lang="en-US" sz="2800" dirty="0" smtClean="0">
                <a:solidFill>
                  <a:srgbClr val="FF0000"/>
                </a:solidFill>
              </a:rPr>
              <a:t>upon </a:t>
            </a:r>
            <a:r>
              <a:rPr lang="en-US" sz="2800" dirty="0" err="1" smtClean="0">
                <a:solidFill>
                  <a:srgbClr val="FF0000"/>
                </a:solidFill>
              </a:rPr>
              <a:t>unwisdom</a:t>
            </a:r>
            <a:r>
              <a:rPr lang="en-US" sz="2800" dirty="0" smtClean="0">
                <a:solidFill>
                  <a:srgbClr val="FF0000"/>
                </a:solidFill>
              </a:rPr>
              <a:t> and unfairness and danger. And that means that unwise ideas must have a hearing as well as wise ones.</a:t>
            </a:r>
          </a:p>
          <a:p>
            <a:pPr marL="457200" indent="-457200">
              <a:buFont typeface="Arial" pitchFamily="34" charset="0"/>
              <a:buChar char="•"/>
            </a:pPr>
            <a:r>
              <a:rPr lang="en-US" sz="2800" dirty="0" smtClean="0"/>
              <a:t>Conflicting views may be expressed, must be expressed, not because they are valid, </a:t>
            </a:r>
            <a:r>
              <a:rPr lang="en-US" sz="2800" dirty="0" smtClean="0">
                <a:solidFill>
                  <a:srgbClr val="FF0000"/>
                </a:solidFill>
              </a:rPr>
              <a:t>but because they are relevant… To be afraid of ideas, is to be unfit for self-government.</a:t>
            </a:r>
          </a:p>
          <a:p>
            <a:pPr marL="457200" indent="-457200">
              <a:buFont typeface="Arial" pitchFamily="34" charset="0"/>
              <a:buChar char="•"/>
            </a:pPr>
            <a:r>
              <a:rPr lang="en-US" sz="2800" dirty="0" smtClean="0">
                <a:solidFill>
                  <a:srgbClr val="0070C0"/>
                </a:solidFill>
              </a:rPr>
              <a:t>But  restrictions must be kept in view while asserting Free Speech Right.</a:t>
            </a:r>
          </a:p>
          <a:p>
            <a:pPr marL="457200" indent="-457200">
              <a:buFont typeface="Arial" pitchFamily="34" charset="0"/>
              <a:buChar char="•"/>
            </a:pPr>
            <a:endParaRPr lang="en-US" sz="2800" dirty="0" smtClean="0">
              <a:solidFill>
                <a:srgbClr val="0070C0"/>
              </a:solidFill>
            </a:endParaRPr>
          </a:p>
          <a:p>
            <a:endParaRPr lang="en-US" sz="2800" dirty="0"/>
          </a:p>
        </p:txBody>
      </p:sp>
    </p:spTree>
    <p:extLst>
      <p:ext uri="{BB962C8B-B14F-4D97-AF65-F5344CB8AC3E}">
        <p14:creationId xmlns:p14="http://schemas.microsoft.com/office/powerpoint/2010/main" val="16731761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8229600" cy="114300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What does Free Speech Contain?</a:t>
            </a:r>
            <a:endParaRPr lang="en-US" dirty="0"/>
          </a:p>
        </p:txBody>
      </p:sp>
      <p:sp>
        <p:nvSpPr>
          <p:cNvPr id="3" name="Content Placeholder 2"/>
          <p:cNvSpPr txBox="1">
            <a:spLocks/>
          </p:cNvSpPr>
          <p:nvPr/>
        </p:nvSpPr>
        <p:spPr>
          <a:xfrm>
            <a:off x="457200" y="1600200"/>
            <a:ext cx="8229600" cy="4525963"/>
          </a:xfrm>
          <a:prstGeom prst="rect">
            <a:avLst/>
          </a:prstGeom>
        </p:spPr>
        <p:txBody>
          <a:bodyPr>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Freedom of speech means the </a:t>
            </a:r>
            <a:r>
              <a:rPr lang="en-US" dirty="0" smtClean="0">
                <a:solidFill>
                  <a:srgbClr val="7030A0"/>
                </a:solidFill>
              </a:rPr>
              <a:t>right to express one’s convictions and opinions by word of mouth, writing, printing, pictures or any other mode.</a:t>
            </a:r>
          </a:p>
          <a:p>
            <a:r>
              <a:rPr lang="en-US" dirty="0" smtClean="0"/>
              <a:t>Freedom of speech includes </a:t>
            </a:r>
            <a:r>
              <a:rPr lang="en-US" dirty="0" smtClean="0">
                <a:solidFill>
                  <a:srgbClr val="0070C0"/>
                </a:solidFill>
              </a:rPr>
              <a:t>Freedom of Circulation</a:t>
            </a:r>
            <a:r>
              <a:rPr lang="en-US" dirty="0" smtClean="0"/>
              <a:t>.</a:t>
            </a:r>
          </a:p>
          <a:p>
            <a:r>
              <a:rPr lang="en-US" dirty="0" smtClean="0">
                <a:solidFill>
                  <a:srgbClr val="FF0000"/>
                </a:solidFill>
              </a:rPr>
              <a:t>Ramesh </a:t>
            </a:r>
            <a:r>
              <a:rPr lang="en-US" dirty="0" err="1" smtClean="0">
                <a:solidFill>
                  <a:srgbClr val="FF0000"/>
                </a:solidFill>
              </a:rPr>
              <a:t>Thappar</a:t>
            </a:r>
            <a:r>
              <a:rPr lang="en-US" dirty="0" smtClean="0">
                <a:solidFill>
                  <a:srgbClr val="FF0000"/>
                </a:solidFill>
              </a:rPr>
              <a:t> </a:t>
            </a:r>
            <a:r>
              <a:rPr lang="en-US" dirty="0" err="1" smtClean="0">
                <a:solidFill>
                  <a:srgbClr val="FF0000"/>
                </a:solidFill>
              </a:rPr>
              <a:t>v.State</a:t>
            </a:r>
            <a:r>
              <a:rPr lang="en-US" dirty="0" smtClean="0">
                <a:solidFill>
                  <a:srgbClr val="FF0000"/>
                </a:solidFill>
              </a:rPr>
              <a:t> of Madras(1950</a:t>
            </a:r>
            <a:r>
              <a:rPr lang="en-US" dirty="0" smtClean="0"/>
              <a:t>): Banning entry of newspaper Crossroads in Madras was held as invalid.</a:t>
            </a:r>
          </a:p>
          <a:p>
            <a:r>
              <a:rPr lang="en-US" dirty="0" smtClean="0"/>
              <a:t>Indirect Ban of Circulation such as Number of Pages &amp; Size was held invalid. </a:t>
            </a:r>
            <a:r>
              <a:rPr lang="en-US" dirty="0" err="1" smtClean="0">
                <a:solidFill>
                  <a:srgbClr val="C00000"/>
                </a:solidFill>
              </a:rPr>
              <a:t>Sakal</a:t>
            </a:r>
            <a:r>
              <a:rPr lang="en-US" dirty="0" smtClean="0">
                <a:solidFill>
                  <a:srgbClr val="C00000"/>
                </a:solidFill>
              </a:rPr>
              <a:t> Papers v. Union of India(1962)</a:t>
            </a:r>
          </a:p>
          <a:p>
            <a:r>
              <a:rPr lang="en-US" dirty="0"/>
              <a:t> </a:t>
            </a:r>
            <a:r>
              <a:rPr lang="en-US" dirty="0" smtClean="0"/>
              <a:t>Unlike American Constitution, </a:t>
            </a:r>
            <a:r>
              <a:rPr lang="en-US" dirty="0" smtClean="0">
                <a:solidFill>
                  <a:srgbClr val="00B0F0"/>
                </a:solidFill>
              </a:rPr>
              <a:t>Freedom of Press is not mentioned in Indian Constitution.</a:t>
            </a:r>
          </a:p>
          <a:p>
            <a:r>
              <a:rPr lang="en-US" dirty="0" smtClean="0"/>
              <a:t>Editors &amp; Publishers exercise their Free Speech Right</a:t>
            </a:r>
          </a:p>
          <a:p>
            <a:pPr marL="0" indent="0">
              <a:buNone/>
            </a:pPr>
            <a:endParaRPr lang="en-US" dirty="0"/>
          </a:p>
        </p:txBody>
      </p:sp>
    </p:spTree>
    <p:extLst>
      <p:ext uri="{BB962C8B-B14F-4D97-AF65-F5344CB8AC3E}">
        <p14:creationId xmlns:p14="http://schemas.microsoft.com/office/powerpoint/2010/main" val="31037209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737096"/>
            <a:ext cx="7543800" cy="3970318"/>
          </a:xfrm>
          <a:prstGeom prst="rect">
            <a:avLst/>
          </a:prstGeom>
        </p:spPr>
        <p:txBody>
          <a:bodyPr wrap="square">
            <a:spAutoFit/>
          </a:bodyPr>
          <a:lstStyle/>
          <a:p>
            <a:pPr marL="457200" indent="-457200">
              <a:buFont typeface="Arial" pitchFamily="34" charset="0"/>
              <a:buChar char="•"/>
            </a:pPr>
            <a:r>
              <a:rPr lang="en-US" sz="2800" dirty="0" smtClean="0"/>
              <a:t>Commercial Advertisement: </a:t>
            </a:r>
            <a:r>
              <a:rPr lang="en-US" sz="2800" dirty="0" smtClean="0">
                <a:solidFill>
                  <a:srgbClr val="FF0000"/>
                </a:solidFill>
              </a:rPr>
              <a:t>Yellow Pages comprising Paid advertisement</a:t>
            </a:r>
            <a:r>
              <a:rPr lang="en-US" sz="2800" dirty="0" smtClean="0"/>
              <a:t> are protected by Free speech. Tata Press Ltd </a:t>
            </a:r>
            <a:r>
              <a:rPr lang="en-US" sz="2800" dirty="0" err="1" smtClean="0"/>
              <a:t>Mahanagar</a:t>
            </a:r>
            <a:r>
              <a:rPr lang="en-US" sz="2800" dirty="0" smtClean="0"/>
              <a:t> Telephone Nigam(1955)</a:t>
            </a:r>
          </a:p>
          <a:p>
            <a:pPr marL="457200" indent="-457200">
              <a:buFont typeface="Arial" pitchFamily="34" charset="0"/>
              <a:buChar char="•"/>
            </a:pPr>
            <a:r>
              <a:rPr lang="en-US" sz="2800" dirty="0" smtClean="0"/>
              <a:t>Dramatic Performance</a:t>
            </a:r>
          </a:p>
          <a:p>
            <a:pPr marL="457200" indent="-457200">
              <a:buFont typeface="Arial" pitchFamily="34" charset="0"/>
              <a:buChar char="•"/>
            </a:pPr>
            <a:r>
              <a:rPr lang="en-US" sz="2800" dirty="0" smtClean="0"/>
              <a:t>Right to Information: Right to Information Act,2005</a:t>
            </a:r>
          </a:p>
          <a:p>
            <a:pPr marL="457200" indent="-457200">
              <a:buFont typeface="Arial" pitchFamily="34" charset="0"/>
              <a:buChar char="•"/>
            </a:pPr>
            <a:r>
              <a:rPr lang="en-US" sz="2800" dirty="0" smtClean="0"/>
              <a:t>Right to fly National flag; </a:t>
            </a:r>
            <a:r>
              <a:rPr lang="en-US" sz="2800" dirty="0" smtClean="0">
                <a:solidFill>
                  <a:srgbClr val="FF0000"/>
                </a:solidFill>
              </a:rPr>
              <a:t>Flag Burning Not Included</a:t>
            </a:r>
          </a:p>
        </p:txBody>
      </p:sp>
      <p:sp>
        <p:nvSpPr>
          <p:cNvPr id="3" name="Title 1"/>
          <p:cNvSpPr txBox="1">
            <a:spLocks/>
          </p:cNvSpPr>
          <p:nvPr/>
        </p:nvSpPr>
        <p:spPr>
          <a:xfrm>
            <a:off x="457200" y="274638"/>
            <a:ext cx="8229600" cy="114300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What does Free Speech Contain?</a:t>
            </a:r>
            <a:endParaRPr lang="en-US" dirty="0"/>
          </a:p>
        </p:txBody>
      </p:sp>
      <p:sp>
        <p:nvSpPr>
          <p:cNvPr id="4" name="Content Placeholder 2"/>
          <p:cNvSpPr txBox="1">
            <a:spLocks/>
          </p:cNvSpPr>
          <p:nvPr/>
        </p:nvSpPr>
        <p:spPr>
          <a:xfrm>
            <a:off x="457200" y="1600200"/>
            <a:ext cx="8229600" cy="45259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dirty="0"/>
          </a:p>
        </p:txBody>
      </p:sp>
    </p:spTree>
    <p:extLst>
      <p:ext uri="{BB962C8B-B14F-4D97-AF65-F5344CB8AC3E}">
        <p14:creationId xmlns:p14="http://schemas.microsoft.com/office/powerpoint/2010/main" val="37211498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8229600" cy="1143000"/>
          </a:xfrm>
          <a:prstGeom prst="rect">
            <a:avLst/>
          </a:prstGeom>
        </p:spPr>
        <p:txBody>
          <a:bodyP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What Restrictions Can be imposed on  Freedom of  Speech Contain?</a:t>
            </a:r>
            <a:endParaRPr lang="en-US" dirty="0"/>
          </a:p>
        </p:txBody>
      </p:sp>
      <p:sp>
        <p:nvSpPr>
          <p:cNvPr id="4" name="Rectangle 3"/>
          <p:cNvSpPr/>
          <p:nvPr/>
        </p:nvSpPr>
        <p:spPr>
          <a:xfrm>
            <a:off x="1066800" y="1417638"/>
            <a:ext cx="7391400" cy="6555641"/>
          </a:xfrm>
          <a:prstGeom prst="rect">
            <a:avLst/>
          </a:prstGeom>
        </p:spPr>
        <p:txBody>
          <a:bodyPr wrap="square">
            <a:spAutoFit/>
          </a:bodyPr>
          <a:lstStyle/>
          <a:p>
            <a:r>
              <a:rPr lang="en-US" sz="2800" dirty="0" smtClean="0"/>
              <a:t>Article 19(2) Reasonable Restrictions “in the interests of’ or “in relation to” following: </a:t>
            </a:r>
          </a:p>
          <a:p>
            <a:pPr marL="457200" indent="-457200">
              <a:buFont typeface="Arial" pitchFamily="34" charset="0"/>
              <a:buChar char="•"/>
            </a:pPr>
            <a:r>
              <a:rPr lang="en-US" sz="2800" dirty="0" smtClean="0"/>
              <a:t>Sovereignty and integrity of India</a:t>
            </a:r>
            <a:r>
              <a:rPr lang="en-US" sz="2800" dirty="0"/>
              <a:t>( </a:t>
            </a:r>
            <a:r>
              <a:rPr lang="en-US" sz="2800" dirty="0">
                <a:solidFill>
                  <a:srgbClr val="FF0000"/>
                </a:solidFill>
              </a:rPr>
              <a:t>Inserted by 16</a:t>
            </a:r>
            <a:r>
              <a:rPr lang="en-US" sz="2800" baseline="30000" dirty="0">
                <a:solidFill>
                  <a:srgbClr val="FF0000"/>
                </a:solidFill>
              </a:rPr>
              <a:t>th</a:t>
            </a:r>
            <a:r>
              <a:rPr lang="en-US" sz="2800" dirty="0">
                <a:solidFill>
                  <a:srgbClr val="FF0000"/>
                </a:solidFill>
              </a:rPr>
              <a:t> </a:t>
            </a:r>
            <a:r>
              <a:rPr lang="en-US" sz="2800" dirty="0" smtClean="0">
                <a:solidFill>
                  <a:srgbClr val="FF0000"/>
                </a:solidFill>
              </a:rPr>
              <a:t>Amendment </a:t>
            </a:r>
            <a:r>
              <a:rPr lang="en-US" sz="2800" dirty="0">
                <a:solidFill>
                  <a:srgbClr val="FF0000"/>
                </a:solidFill>
              </a:rPr>
              <a:t>in 1963) </a:t>
            </a:r>
            <a:r>
              <a:rPr lang="en-US" sz="2800" dirty="0" smtClean="0">
                <a:solidFill>
                  <a:srgbClr val="FF0000"/>
                </a:solidFill>
              </a:rPr>
              <a:t> </a:t>
            </a:r>
          </a:p>
          <a:p>
            <a:pPr marL="457200" indent="-457200">
              <a:buFont typeface="Arial" pitchFamily="34" charset="0"/>
              <a:buChar char="•"/>
            </a:pPr>
            <a:r>
              <a:rPr lang="en-US" sz="2800" dirty="0" smtClean="0"/>
              <a:t>Security of State</a:t>
            </a:r>
          </a:p>
          <a:p>
            <a:pPr marL="457200" indent="-457200">
              <a:buFont typeface="Arial" pitchFamily="34" charset="0"/>
              <a:buChar char="•"/>
            </a:pPr>
            <a:r>
              <a:rPr lang="en-US" sz="2800" dirty="0" smtClean="0"/>
              <a:t>Friendly Relations with Foreign States</a:t>
            </a:r>
            <a:r>
              <a:rPr lang="en-US" sz="2800" dirty="0" smtClean="0">
                <a:solidFill>
                  <a:srgbClr val="FF0000"/>
                </a:solidFill>
              </a:rPr>
              <a:t>(Inserted by the First amendment,1951)</a:t>
            </a:r>
          </a:p>
          <a:p>
            <a:pPr marL="457200" indent="-457200">
              <a:buFont typeface="Arial" pitchFamily="34" charset="0"/>
              <a:buChar char="•"/>
            </a:pPr>
            <a:r>
              <a:rPr lang="en-US" sz="2800" dirty="0" smtClean="0"/>
              <a:t>Public Order</a:t>
            </a:r>
            <a:r>
              <a:rPr lang="en-US" sz="2800" dirty="0">
                <a:solidFill>
                  <a:srgbClr val="FF0000"/>
                </a:solidFill>
              </a:rPr>
              <a:t> </a:t>
            </a:r>
            <a:r>
              <a:rPr lang="en-US" sz="2800" dirty="0" smtClean="0">
                <a:solidFill>
                  <a:srgbClr val="FF0000"/>
                </a:solidFill>
              </a:rPr>
              <a:t>(Inserted </a:t>
            </a:r>
            <a:r>
              <a:rPr lang="en-US" sz="2800" dirty="0">
                <a:solidFill>
                  <a:srgbClr val="FF0000"/>
                </a:solidFill>
              </a:rPr>
              <a:t>by the First amendment,1951)</a:t>
            </a:r>
            <a:endParaRPr lang="en-US" sz="2800" dirty="0"/>
          </a:p>
          <a:p>
            <a:pPr marL="457200" indent="-457200">
              <a:buFont typeface="Arial" pitchFamily="34" charset="0"/>
              <a:buChar char="•"/>
            </a:pPr>
            <a:r>
              <a:rPr lang="en-US" sz="2800" dirty="0" smtClean="0"/>
              <a:t>Decency or Morality( Sections 292 to 296 IPC)</a:t>
            </a:r>
          </a:p>
          <a:p>
            <a:pPr marL="457200" indent="-457200">
              <a:buFont typeface="Arial" pitchFamily="34" charset="0"/>
              <a:buChar char="•"/>
            </a:pPr>
            <a:r>
              <a:rPr lang="en-US" sz="2800" dirty="0" smtClean="0"/>
              <a:t>Contempt of Court (Articles 129 &amp; 215;Contempt of Courts Act,1971)</a:t>
            </a:r>
          </a:p>
          <a:p>
            <a:pPr marL="457200" indent="-457200">
              <a:buFont typeface="Arial" pitchFamily="34" charset="0"/>
              <a:buChar char="•"/>
            </a:pPr>
            <a:r>
              <a:rPr lang="en-US" sz="2800" dirty="0" smtClean="0"/>
              <a:t>Defamation</a:t>
            </a:r>
          </a:p>
          <a:p>
            <a:pPr marL="457200" indent="-457200">
              <a:buFont typeface="Arial" pitchFamily="34" charset="0"/>
              <a:buChar char="•"/>
            </a:pPr>
            <a:r>
              <a:rPr lang="en-US" sz="2800" dirty="0" smtClean="0"/>
              <a:t>Incitement of Offence</a:t>
            </a:r>
          </a:p>
          <a:p>
            <a:endParaRPr lang="en-US" sz="2800" dirty="0" smtClean="0"/>
          </a:p>
        </p:txBody>
      </p:sp>
    </p:spTree>
    <p:extLst>
      <p:ext uri="{BB962C8B-B14F-4D97-AF65-F5344CB8AC3E}">
        <p14:creationId xmlns:p14="http://schemas.microsoft.com/office/powerpoint/2010/main" val="17720610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8229600" cy="1143000"/>
          </a:xfrm>
          <a:prstGeom prst="rect">
            <a:avLst/>
          </a:prstGeom>
        </p:spPr>
        <p:txBody>
          <a:bodyP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How Restrictions Can be imposed on  Freedom of  Speech ?</a:t>
            </a:r>
            <a:endParaRPr lang="en-US" dirty="0"/>
          </a:p>
        </p:txBody>
      </p:sp>
      <p:sp>
        <p:nvSpPr>
          <p:cNvPr id="3" name="Rectangle 2"/>
          <p:cNvSpPr/>
          <p:nvPr/>
        </p:nvSpPr>
        <p:spPr>
          <a:xfrm>
            <a:off x="457200" y="1737096"/>
            <a:ext cx="7543800" cy="3539430"/>
          </a:xfrm>
          <a:prstGeom prst="rect">
            <a:avLst/>
          </a:prstGeom>
        </p:spPr>
        <p:txBody>
          <a:bodyPr wrap="square">
            <a:spAutoFit/>
          </a:bodyPr>
          <a:lstStyle/>
          <a:p>
            <a:r>
              <a:rPr lang="en-US" sz="2800" dirty="0" smtClean="0">
                <a:solidFill>
                  <a:srgbClr val="FF0000"/>
                </a:solidFill>
              </a:rPr>
              <a:t>Not  by executive Order: </a:t>
            </a:r>
          </a:p>
          <a:p>
            <a:endParaRPr lang="en-US" sz="2800" dirty="0">
              <a:solidFill>
                <a:srgbClr val="FF0000"/>
              </a:solidFill>
            </a:endParaRPr>
          </a:p>
          <a:p>
            <a:r>
              <a:rPr lang="en-US" sz="2800" dirty="0" smtClean="0"/>
              <a:t>But By Duly enacted Law; By Parliament or State Assemblies</a:t>
            </a:r>
          </a:p>
          <a:p>
            <a:endParaRPr lang="en-US" sz="2800" dirty="0"/>
          </a:p>
          <a:p>
            <a:r>
              <a:rPr lang="en-US" sz="2800" dirty="0" smtClean="0"/>
              <a:t>Express Newspapers Ltd. v</a:t>
            </a:r>
            <a:r>
              <a:rPr lang="en-US" sz="2800" dirty="0"/>
              <a:t>. Union of </a:t>
            </a:r>
            <a:r>
              <a:rPr lang="en-US" sz="2800" dirty="0" smtClean="0"/>
              <a:t>India (</a:t>
            </a:r>
            <a:r>
              <a:rPr lang="en-US" sz="2800" dirty="0" smtClean="0"/>
              <a:t>1986)</a:t>
            </a:r>
            <a:endParaRPr lang="en-US" sz="2800" dirty="0"/>
          </a:p>
          <a:p>
            <a:endParaRPr lang="en-US" sz="2800" dirty="0" smtClean="0"/>
          </a:p>
          <a:p>
            <a:endParaRPr lang="en-US" sz="2800" dirty="0"/>
          </a:p>
        </p:txBody>
      </p:sp>
    </p:spTree>
    <p:extLst>
      <p:ext uri="{BB962C8B-B14F-4D97-AF65-F5344CB8AC3E}">
        <p14:creationId xmlns:p14="http://schemas.microsoft.com/office/powerpoint/2010/main" val="28999257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37707" y="2362200"/>
            <a:ext cx="8229600" cy="868362"/>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b="1" dirty="0"/>
              <a:t>Disclaimer</a:t>
            </a:r>
            <a:endParaRPr lang="en-IN" b="1" dirty="0"/>
          </a:p>
        </p:txBody>
      </p:sp>
      <p:sp>
        <p:nvSpPr>
          <p:cNvPr id="3" name="Rectangle 2"/>
          <p:cNvSpPr/>
          <p:nvPr/>
        </p:nvSpPr>
        <p:spPr>
          <a:xfrm>
            <a:off x="457200" y="1737096"/>
            <a:ext cx="7543800" cy="954107"/>
          </a:xfrm>
          <a:prstGeom prst="rect">
            <a:avLst/>
          </a:prstGeom>
        </p:spPr>
        <p:txBody>
          <a:bodyPr wrap="square">
            <a:spAutoFit/>
          </a:bodyPr>
          <a:lstStyle/>
          <a:p>
            <a:endParaRPr lang="en-US" sz="2800" dirty="0" smtClean="0"/>
          </a:p>
          <a:p>
            <a:endParaRPr lang="en-US" sz="2800" dirty="0"/>
          </a:p>
        </p:txBody>
      </p:sp>
      <p:sp>
        <p:nvSpPr>
          <p:cNvPr id="4" name="TextBox 3"/>
          <p:cNvSpPr txBox="1"/>
          <p:nvPr/>
        </p:nvSpPr>
        <p:spPr>
          <a:xfrm>
            <a:off x="228600" y="3048000"/>
            <a:ext cx="8686800" cy="1107996"/>
          </a:xfrm>
          <a:prstGeom prst="rect">
            <a:avLst/>
          </a:prstGeom>
          <a:noFill/>
        </p:spPr>
        <p:txBody>
          <a:bodyPr wrap="square" rtlCol="0">
            <a:spAutoFit/>
          </a:bodyPr>
          <a:lstStyle/>
          <a:p>
            <a:pPr algn="ctr"/>
            <a:r>
              <a:rPr lang="en-IN" sz="2400" dirty="0"/>
              <a:t>The views which have been expressed by the speaker in the lecture are his personal views.</a:t>
            </a:r>
          </a:p>
          <a:p>
            <a:endParaRPr lang="en-IN" dirty="0"/>
          </a:p>
        </p:txBody>
      </p:sp>
    </p:spTree>
    <p:extLst>
      <p:ext uri="{BB962C8B-B14F-4D97-AF65-F5344CB8AC3E}">
        <p14:creationId xmlns:p14="http://schemas.microsoft.com/office/powerpoint/2010/main" val="9225936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Article of 19 is called Charter of Liberty?</a:t>
            </a:r>
            <a:endParaRPr lang="en-US" dirty="0"/>
          </a:p>
        </p:txBody>
      </p:sp>
      <p:sp>
        <p:nvSpPr>
          <p:cNvPr id="3" name="Content Placeholder 2"/>
          <p:cNvSpPr>
            <a:spLocks noGrp="1"/>
          </p:cNvSpPr>
          <p:nvPr>
            <p:ph idx="1"/>
          </p:nvPr>
        </p:nvSpPr>
        <p:spPr/>
        <p:txBody>
          <a:bodyPr/>
          <a:lstStyle/>
          <a:p>
            <a:r>
              <a:rPr lang="en-US" dirty="0" smtClean="0"/>
              <a:t>Article 19 is called as </a:t>
            </a:r>
            <a:r>
              <a:rPr lang="en-US" dirty="0" smtClean="0">
                <a:solidFill>
                  <a:srgbClr val="FF0000"/>
                </a:solidFill>
              </a:rPr>
              <a:t>Charter of Liberty </a:t>
            </a:r>
            <a:r>
              <a:rPr lang="en-US" dirty="0" smtClean="0"/>
              <a:t>as it guarantees number of Fundamental Rights.</a:t>
            </a:r>
          </a:p>
          <a:p>
            <a:r>
              <a:rPr lang="en-US" dirty="0" smtClean="0"/>
              <a:t>It gives following  </a:t>
            </a:r>
            <a:r>
              <a:rPr lang="en-US" dirty="0" smtClean="0">
                <a:solidFill>
                  <a:srgbClr val="FF0000"/>
                </a:solidFill>
              </a:rPr>
              <a:t>Six rights:</a:t>
            </a:r>
          </a:p>
          <a:p>
            <a:r>
              <a:rPr lang="en-US" dirty="0" smtClean="0"/>
              <a:t>Freedom of Speech &amp; Expression</a:t>
            </a:r>
          </a:p>
          <a:p>
            <a:r>
              <a:rPr lang="en-US" dirty="0" smtClean="0"/>
              <a:t>Right to Assemble Peaceably &amp; Without Arms</a:t>
            </a:r>
          </a:p>
          <a:p>
            <a:pPr marL="0" indent="0">
              <a:buNone/>
            </a:pPr>
            <a:endParaRPr lang="en-US" dirty="0"/>
          </a:p>
        </p:txBody>
      </p:sp>
    </p:spTree>
    <p:extLst>
      <p:ext uri="{BB962C8B-B14F-4D97-AF65-F5344CB8AC3E}">
        <p14:creationId xmlns:p14="http://schemas.microsoft.com/office/powerpoint/2010/main" val="17343157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Article of 19 is called Charter of Liberty?</a:t>
            </a:r>
            <a:endParaRPr lang="en-US" dirty="0"/>
          </a:p>
        </p:txBody>
      </p:sp>
      <p:sp>
        <p:nvSpPr>
          <p:cNvPr id="3" name="Content Placeholder 2"/>
          <p:cNvSpPr>
            <a:spLocks noGrp="1"/>
          </p:cNvSpPr>
          <p:nvPr>
            <p:ph idx="1"/>
          </p:nvPr>
        </p:nvSpPr>
        <p:spPr/>
        <p:txBody>
          <a:bodyPr>
            <a:normAutofit/>
          </a:bodyPr>
          <a:lstStyle/>
          <a:p>
            <a:r>
              <a:rPr lang="en-US" dirty="0" smtClean="0"/>
              <a:t>Right to form associations or unions</a:t>
            </a:r>
          </a:p>
          <a:p>
            <a:r>
              <a:rPr lang="en-US" dirty="0" smtClean="0"/>
              <a:t>Right to move freely throughout the territory of India.</a:t>
            </a:r>
          </a:p>
          <a:p>
            <a:r>
              <a:rPr lang="en-US" dirty="0" smtClean="0"/>
              <a:t>Right to reside and settle in any part of the territory of India.</a:t>
            </a:r>
          </a:p>
          <a:p>
            <a:r>
              <a:rPr lang="en-US" dirty="0" smtClean="0"/>
              <a:t>Right to practice any profession, or to carry on any occupation, trade or business.</a:t>
            </a:r>
            <a:endParaRPr lang="en-US" dirty="0"/>
          </a:p>
        </p:txBody>
      </p:sp>
    </p:spTree>
    <p:extLst>
      <p:ext uri="{BB962C8B-B14F-4D97-AF65-F5344CB8AC3E}">
        <p14:creationId xmlns:p14="http://schemas.microsoft.com/office/powerpoint/2010/main" val="35874732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Article of 19 is called Charter of Liberty?</a:t>
            </a:r>
            <a:endParaRPr lang="en-US" dirty="0"/>
          </a:p>
        </p:txBody>
      </p:sp>
      <p:sp>
        <p:nvSpPr>
          <p:cNvPr id="3" name="Content Placeholder 2"/>
          <p:cNvSpPr>
            <a:spLocks noGrp="1"/>
          </p:cNvSpPr>
          <p:nvPr>
            <p:ph idx="1"/>
          </p:nvPr>
        </p:nvSpPr>
        <p:spPr/>
        <p:txBody>
          <a:bodyPr>
            <a:normAutofit fontScale="92500"/>
          </a:bodyPr>
          <a:lstStyle/>
          <a:p>
            <a:r>
              <a:rPr lang="en-US" dirty="0" smtClean="0"/>
              <a:t>Fundamental Rights are Natural and Basic Rights inherent in the status of Citizens.</a:t>
            </a:r>
          </a:p>
          <a:p>
            <a:r>
              <a:rPr lang="en-US" dirty="0" smtClean="0"/>
              <a:t>Article 19 Rights can be exercised </a:t>
            </a:r>
            <a:r>
              <a:rPr lang="en-US" dirty="0" smtClean="0">
                <a:solidFill>
                  <a:srgbClr val="FF0000"/>
                </a:solidFill>
              </a:rPr>
              <a:t>only by the citizens.</a:t>
            </a:r>
          </a:p>
          <a:p>
            <a:r>
              <a:rPr lang="en-US" dirty="0" smtClean="0"/>
              <a:t>These Rights are Rights of only </a:t>
            </a:r>
            <a:r>
              <a:rPr lang="en-US" dirty="0" smtClean="0">
                <a:solidFill>
                  <a:srgbClr val="7030A0"/>
                </a:solidFill>
              </a:rPr>
              <a:t>Natural Persons</a:t>
            </a:r>
            <a:r>
              <a:rPr lang="en-US" dirty="0" smtClean="0"/>
              <a:t>.</a:t>
            </a:r>
          </a:p>
          <a:p>
            <a:r>
              <a:rPr lang="en-US" dirty="0" smtClean="0"/>
              <a:t>These Rights cannot be claimed by the foreigners.</a:t>
            </a:r>
          </a:p>
          <a:p>
            <a:r>
              <a:rPr lang="en-US" dirty="0" smtClean="0">
                <a:solidFill>
                  <a:srgbClr val="C00000"/>
                </a:solidFill>
              </a:rPr>
              <a:t>Companies &amp; Juristic Persons</a:t>
            </a:r>
            <a:r>
              <a:rPr lang="en-US" dirty="0" smtClean="0"/>
              <a:t> cannot claim these rights.</a:t>
            </a:r>
            <a:endParaRPr lang="en-US" dirty="0"/>
          </a:p>
        </p:txBody>
      </p:sp>
    </p:spTree>
    <p:extLst>
      <p:ext uri="{BB962C8B-B14F-4D97-AF65-F5344CB8AC3E}">
        <p14:creationId xmlns:p14="http://schemas.microsoft.com/office/powerpoint/2010/main" val="37127067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Are Article 19 Rights Absolute?</a:t>
            </a:r>
            <a:endParaRPr lang="en-US" dirty="0"/>
          </a:p>
        </p:txBody>
      </p:sp>
      <p:sp>
        <p:nvSpPr>
          <p:cNvPr id="3" name="Content Placeholder 2"/>
          <p:cNvSpPr>
            <a:spLocks noGrp="1"/>
          </p:cNvSpPr>
          <p:nvPr>
            <p:ph idx="1"/>
          </p:nvPr>
        </p:nvSpPr>
        <p:spPr/>
        <p:txBody>
          <a:bodyPr>
            <a:normAutofit/>
          </a:bodyPr>
          <a:lstStyle/>
          <a:p>
            <a:r>
              <a:rPr lang="en-US" dirty="0" smtClean="0">
                <a:solidFill>
                  <a:srgbClr val="FF0000"/>
                </a:solidFill>
              </a:rPr>
              <a:t>No Right can be absolute and uncontrolled.</a:t>
            </a:r>
          </a:p>
          <a:p>
            <a:r>
              <a:rPr lang="en-US" dirty="0" smtClean="0"/>
              <a:t>All Rights can be curtailed and </a:t>
            </a:r>
            <a:r>
              <a:rPr lang="en-US" dirty="0" smtClean="0">
                <a:solidFill>
                  <a:srgbClr val="00B0F0"/>
                </a:solidFill>
              </a:rPr>
              <a:t>restricted by the State.</a:t>
            </a:r>
          </a:p>
          <a:p>
            <a:r>
              <a:rPr lang="en-US" dirty="0" smtClean="0"/>
              <a:t>In United States, restrictions are not mentioned in the Constitution but Courts were  given right  to evolve restrictions.</a:t>
            </a:r>
          </a:p>
          <a:p>
            <a:r>
              <a:rPr lang="en-US" dirty="0" smtClean="0"/>
              <a:t>Article 19 in clauses (2) to (6) tell us about  the restrictions.</a:t>
            </a:r>
          </a:p>
          <a:p>
            <a:endParaRPr lang="en-US" dirty="0" smtClean="0"/>
          </a:p>
          <a:p>
            <a:endParaRPr lang="en-US" dirty="0"/>
          </a:p>
        </p:txBody>
      </p:sp>
    </p:spTree>
    <p:extLst>
      <p:ext uri="{BB962C8B-B14F-4D97-AF65-F5344CB8AC3E}">
        <p14:creationId xmlns:p14="http://schemas.microsoft.com/office/powerpoint/2010/main" val="39570654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Are Article 19 Rights Absolute?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What kinds of restrictions can be imposed?</a:t>
            </a:r>
          </a:p>
          <a:p>
            <a:r>
              <a:rPr lang="en-US" dirty="0" smtClean="0">
                <a:solidFill>
                  <a:srgbClr val="7030A0"/>
                </a:solidFill>
              </a:rPr>
              <a:t>Only Reasonable Restrictions </a:t>
            </a:r>
            <a:r>
              <a:rPr lang="en-US" dirty="0" smtClean="0"/>
              <a:t>can be imposed.</a:t>
            </a:r>
          </a:p>
          <a:p>
            <a:r>
              <a:rPr lang="en-US" dirty="0" smtClean="0"/>
              <a:t>Word “Reasonable” was inserted by the </a:t>
            </a:r>
            <a:r>
              <a:rPr lang="en-US" dirty="0" smtClean="0">
                <a:solidFill>
                  <a:srgbClr val="FF0000"/>
                </a:solidFill>
              </a:rPr>
              <a:t>First Constitutional Amendment,1951</a:t>
            </a:r>
            <a:r>
              <a:rPr lang="en-US" dirty="0" smtClean="0"/>
              <a:t> before the word restriction in clause 2 of Article 19.</a:t>
            </a:r>
          </a:p>
          <a:p>
            <a:r>
              <a:rPr lang="en-US" dirty="0" smtClean="0"/>
              <a:t>Term Reasonable limits the powers of the State in restricting freedom of speech.</a:t>
            </a:r>
          </a:p>
          <a:p>
            <a:r>
              <a:rPr lang="en-US" dirty="0" smtClean="0">
                <a:solidFill>
                  <a:srgbClr val="FF0000"/>
                </a:solidFill>
              </a:rPr>
              <a:t>Reasonableness requires Proportionality</a:t>
            </a:r>
            <a:r>
              <a:rPr lang="en-US" dirty="0" smtClean="0"/>
              <a:t>.</a:t>
            </a:r>
          </a:p>
          <a:p>
            <a:r>
              <a:rPr lang="en-US" dirty="0" smtClean="0"/>
              <a:t>Burden of Proof on State</a:t>
            </a:r>
          </a:p>
          <a:p>
            <a:r>
              <a:rPr lang="en-US" dirty="0" smtClean="0">
                <a:solidFill>
                  <a:srgbClr val="00B0F0"/>
                </a:solidFill>
              </a:rPr>
              <a:t>Courts determine Reasonableness </a:t>
            </a:r>
            <a:r>
              <a:rPr lang="en-US" dirty="0" smtClean="0"/>
              <a:t>of Restrictions.</a:t>
            </a:r>
            <a:endParaRPr lang="en-US" dirty="0"/>
          </a:p>
        </p:txBody>
      </p:sp>
    </p:spTree>
    <p:extLst>
      <p:ext uri="{BB962C8B-B14F-4D97-AF65-F5344CB8AC3E}">
        <p14:creationId xmlns:p14="http://schemas.microsoft.com/office/powerpoint/2010/main" val="29979423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Which Fundamental Right has been deleted?</a:t>
            </a:r>
            <a:endParaRPr lang="en-US" dirty="0"/>
          </a:p>
        </p:txBody>
      </p:sp>
      <p:sp>
        <p:nvSpPr>
          <p:cNvPr id="3" name="Content Placeholder 2"/>
          <p:cNvSpPr>
            <a:spLocks noGrp="1"/>
          </p:cNvSpPr>
          <p:nvPr>
            <p:ph idx="1"/>
          </p:nvPr>
        </p:nvSpPr>
        <p:spPr>
          <a:xfrm>
            <a:off x="457200" y="2362200"/>
            <a:ext cx="8229600" cy="3505200"/>
          </a:xfrm>
        </p:spPr>
        <p:txBody>
          <a:bodyPr/>
          <a:lstStyle/>
          <a:p>
            <a:r>
              <a:rPr lang="en-US" dirty="0" smtClean="0"/>
              <a:t>Article 19(f) had guaranteed right “</a:t>
            </a:r>
            <a:r>
              <a:rPr lang="en-US" dirty="0" smtClean="0">
                <a:solidFill>
                  <a:srgbClr val="00B050"/>
                </a:solidFill>
              </a:rPr>
              <a:t>to acquire, hold and dispose of property”</a:t>
            </a:r>
          </a:p>
          <a:p>
            <a:r>
              <a:rPr lang="en-US" dirty="0" smtClean="0"/>
              <a:t>44</a:t>
            </a:r>
            <a:r>
              <a:rPr lang="en-US" baseline="30000" dirty="0" smtClean="0"/>
              <a:t>th</a:t>
            </a:r>
            <a:r>
              <a:rPr lang="en-US" dirty="0" smtClean="0"/>
              <a:t> Constitutional Amendment deleted this </a:t>
            </a:r>
            <a:r>
              <a:rPr lang="en-US" dirty="0"/>
              <a:t>F</a:t>
            </a:r>
            <a:r>
              <a:rPr lang="en-US" dirty="0" smtClean="0"/>
              <a:t>undamental Right in 1978.</a:t>
            </a:r>
          </a:p>
          <a:p>
            <a:r>
              <a:rPr lang="en-US" dirty="0" smtClean="0">
                <a:solidFill>
                  <a:srgbClr val="FF0000"/>
                </a:solidFill>
              </a:rPr>
              <a:t>Insert </a:t>
            </a:r>
            <a:r>
              <a:rPr lang="en-US" dirty="0" smtClean="0">
                <a:solidFill>
                  <a:srgbClr val="FF0000"/>
                </a:solidFill>
              </a:rPr>
              <a:t>newspaper clipping of right to property abolished</a:t>
            </a:r>
            <a:endParaRPr lang="en-US" dirty="0">
              <a:solidFill>
                <a:srgbClr val="FF0000"/>
              </a:solidFill>
            </a:endParaRPr>
          </a:p>
        </p:txBody>
      </p:sp>
    </p:spTree>
    <p:extLst>
      <p:ext uri="{BB962C8B-B14F-4D97-AF65-F5344CB8AC3E}">
        <p14:creationId xmlns:p14="http://schemas.microsoft.com/office/powerpoint/2010/main" val="14604525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Does it mean anyone can take away your property?</a:t>
            </a:r>
            <a:endParaRPr lang="en-US" dirty="0"/>
          </a:p>
        </p:txBody>
      </p:sp>
      <p:sp>
        <p:nvSpPr>
          <p:cNvPr id="3" name="Content Placeholder 2"/>
          <p:cNvSpPr>
            <a:spLocks noGrp="1"/>
          </p:cNvSpPr>
          <p:nvPr>
            <p:ph idx="1"/>
          </p:nvPr>
        </p:nvSpPr>
        <p:spPr/>
        <p:txBody>
          <a:bodyPr>
            <a:normAutofit/>
          </a:bodyPr>
          <a:lstStyle/>
          <a:p>
            <a:r>
              <a:rPr lang="en-US" dirty="0" smtClean="0"/>
              <a:t>No. </a:t>
            </a:r>
            <a:r>
              <a:rPr lang="en-US" dirty="0" smtClean="0">
                <a:solidFill>
                  <a:srgbClr val="00B0F0"/>
                </a:solidFill>
              </a:rPr>
              <a:t>No one can interfere with your right to property.</a:t>
            </a:r>
          </a:p>
          <a:p>
            <a:r>
              <a:rPr lang="en-US" dirty="0" smtClean="0"/>
              <a:t>Right to Property is no more a Fundamental Right.</a:t>
            </a:r>
          </a:p>
          <a:p>
            <a:r>
              <a:rPr lang="en-US" dirty="0" smtClean="0"/>
              <a:t>Article 13: It means no law can be struck down on the ground that it violates fundamental right to property.</a:t>
            </a:r>
          </a:p>
          <a:p>
            <a:r>
              <a:rPr lang="en-US" dirty="0" smtClean="0">
                <a:solidFill>
                  <a:srgbClr val="FF0000"/>
                </a:solidFill>
              </a:rPr>
              <a:t>Right to Property continues as a Legal Right.</a:t>
            </a:r>
          </a:p>
          <a:p>
            <a:endParaRPr lang="en-US" dirty="0" smtClean="0">
              <a:solidFill>
                <a:srgbClr val="FF0000"/>
              </a:solidFill>
            </a:endParaRPr>
          </a:p>
          <a:p>
            <a:endParaRPr lang="en-US" dirty="0">
              <a:solidFill>
                <a:srgbClr val="FF0000"/>
              </a:solidFill>
            </a:endParaRPr>
          </a:p>
        </p:txBody>
      </p:sp>
    </p:spTree>
    <p:extLst>
      <p:ext uri="{BB962C8B-B14F-4D97-AF65-F5344CB8AC3E}">
        <p14:creationId xmlns:p14="http://schemas.microsoft.com/office/powerpoint/2010/main" val="23664985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Freedom of Speech is Important?</a:t>
            </a:r>
            <a:endParaRPr lang="en-US" dirty="0"/>
          </a:p>
        </p:txBody>
      </p:sp>
      <p:sp>
        <p:nvSpPr>
          <p:cNvPr id="3" name="Content Placeholder 2"/>
          <p:cNvSpPr>
            <a:spLocks noGrp="1"/>
          </p:cNvSpPr>
          <p:nvPr>
            <p:ph idx="1"/>
          </p:nvPr>
        </p:nvSpPr>
        <p:spPr/>
        <p:txBody>
          <a:bodyPr>
            <a:normAutofit lnSpcReduction="10000"/>
          </a:bodyPr>
          <a:lstStyle/>
          <a:p>
            <a:r>
              <a:rPr lang="en-US" dirty="0" smtClean="0">
                <a:solidFill>
                  <a:srgbClr val="FF0000"/>
                </a:solidFill>
              </a:rPr>
              <a:t>Democracy is Government by Choice.</a:t>
            </a:r>
          </a:p>
          <a:p>
            <a:r>
              <a:rPr lang="en-US" dirty="0" smtClean="0"/>
              <a:t>People are called upon to make several choices.</a:t>
            </a:r>
          </a:p>
          <a:p>
            <a:r>
              <a:rPr lang="en-US" dirty="0" smtClean="0">
                <a:solidFill>
                  <a:srgbClr val="C00000"/>
                </a:solidFill>
              </a:rPr>
              <a:t>Choices cannot be made if alternatives are not made known.</a:t>
            </a:r>
          </a:p>
          <a:p>
            <a:r>
              <a:rPr lang="en-US" dirty="0" smtClean="0"/>
              <a:t>Freedom of Speech is not a license for </a:t>
            </a:r>
            <a:r>
              <a:rPr lang="en-US" dirty="0" smtClean="0">
                <a:solidFill>
                  <a:srgbClr val="FF0000"/>
                </a:solidFill>
              </a:rPr>
              <a:t>unnecessary talkativeness.</a:t>
            </a:r>
          </a:p>
          <a:p>
            <a:r>
              <a:rPr lang="en-US" dirty="0" smtClean="0"/>
              <a:t>Only such things are to be said that help people in making right choices.</a:t>
            </a:r>
          </a:p>
          <a:p>
            <a:endParaRPr lang="en-US" dirty="0"/>
          </a:p>
        </p:txBody>
      </p:sp>
    </p:spTree>
    <p:extLst>
      <p:ext uri="{BB962C8B-B14F-4D97-AF65-F5344CB8AC3E}">
        <p14:creationId xmlns:p14="http://schemas.microsoft.com/office/powerpoint/2010/main" val="36798894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3330</TotalTime>
  <Words>1008</Words>
  <Application>Microsoft Office PowerPoint</Application>
  <PresentationFormat>On-screen Show (4:3)</PresentationFormat>
  <Paragraphs>95</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Freedom of Speech &amp; Expression</vt:lpstr>
      <vt:lpstr>Why Article of 19 is called Charter of Liberty?</vt:lpstr>
      <vt:lpstr>Why Article of 19 is called Charter of Liberty?</vt:lpstr>
      <vt:lpstr>Why Article of 19 is called Charter of Liberty?</vt:lpstr>
      <vt:lpstr>Are Article 19 Rights Absolute?</vt:lpstr>
      <vt:lpstr>Are Article 19 Rights Absolute?</vt:lpstr>
      <vt:lpstr>Which Fundamental Right has been deleted?</vt:lpstr>
      <vt:lpstr>Does it mean anyone can take away your property?</vt:lpstr>
      <vt:lpstr>Why Freedom of Speech is Important?</vt:lpstr>
      <vt:lpstr>What Four Values Free Speech Serve?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Freedom of Speech &amp; Expression</dc:title>
  <dc:creator>Amita Dhanda</dc:creator>
  <cp:lastModifiedBy>NALSAR</cp:lastModifiedBy>
  <cp:revision>32</cp:revision>
  <dcterms:created xsi:type="dcterms:W3CDTF">2021-01-12T01:55:08Z</dcterms:created>
  <dcterms:modified xsi:type="dcterms:W3CDTF">2021-10-24T14:14:38Z</dcterms:modified>
</cp:coreProperties>
</file>