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6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DAC0-EA0F-451A-88F8-FB3FF2FC49B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B98B-4D25-4A23-A507-C03787C66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Freedom of Religion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0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powers State has in respect of Freedom of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State can through law </a:t>
            </a:r>
            <a:r>
              <a:rPr lang="en-US" dirty="0" smtClean="0">
                <a:solidFill>
                  <a:srgbClr val="7030A0"/>
                </a:solidFill>
              </a:rPr>
              <a:t>regulate any economic, financial, political or other secular activity which may be associated </a:t>
            </a:r>
            <a:r>
              <a:rPr lang="en-US" dirty="0" smtClean="0">
                <a:solidFill>
                  <a:srgbClr val="FF0000"/>
                </a:solidFill>
              </a:rPr>
              <a:t>with Religious Practices.</a:t>
            </a:r>
          </a:p>
          <a:p>
            <a:pPr algn="just"/>
            <a:r>
              <a:rPr lang="en-US" dirty="0" smtClean="0"/>
              <a:t>State can make </a:t>
            </a:r>
            <a:r>
              <a:rPr lang="en-US" dirty="0"/>
              <a:t>a</a:t>
            </a:r>
            <a:r>
              <a:rPr lang="en-US" dirty="0" smtClean="0"/>
              <a:t> law providing for social welfare and reform or the </a:t>
            </a:r>
            <a:r>
              <a:rPr lang="en-US" dirty="0" smtClean="0">
                <a:solidFill>
                  <a:srgbClr val="FF0000"/>
                </a:solidFill>
              </a:rPr>
              <a:t>throwing open of Hindu religious institutions </a:t>
            </a:r>
            <a:r>
              <a:rPr lang="en-US" dirty="0" smtClean="0"/>
              <a:t>of a public character to </a:t>
            </a:r>
            <a:r>
              <a:rPr lang="en-US" dirty="0" smtClean="0">
                <a:solidFill>
                  <a:srgbClr val="FF0000"/>
                </a:solidFill>
              </a:rPr>
              <a:t>all classes and sections of Hindus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Untouchables were not allowed in temples and several Temple Entry Laws </a:t>
            </a:r>
            <a:r>
              <a:rPr lang="en-US" dirty="0"/>
              <a:t> </a:t>
            </a:r>
            <a:r>
              <a:rPr lang="en-US" dirty="0" smtClean="0"/>
              <a:t>had to enacted.</a:t>
            </a:r>
          </a:p>
          <a:p>
            <a:pPr algn="just"/>
            <a:r>
              <a:rPr lang="en-US" dirty="0" smtClean="0"/>
              <a:t>Only Public temples covered not private temples.</a:t>
            </a:r>
          </a:p>
          <a:p>
            <a:r>
              <a:rPr lang="en-US" dirty="0"/>
              <a:t>Women Entry in </a:t>
            </a:r>
            <a:r>
              <a:rPr lang="en-US" dirty="0" err="1" smtClean="0"/>
              <a:t>Sabrimala</a:t>
            </a:r>
            <a:r>
              <a:rPr lang="en-US" dirty="0" smtClean="0"/>
              <a:t> </a:t>
            </a:r>
            <a:r>
              <a:rPr lang="en-US" dirty="0"/>
              <a:t>Temple of Lord </a:t>
            </a:r>
            <a:r>
              <a:rPr lang="en-US" dirty="0" err="1"/>
              <a:t>Ayyappa</a:t>
            </a:r>
            <a:r>
              <a:rPr lang="en-US" dirty="0"/>
              <a:t> was permitted as </a:t>
            </a:r>
            <a:r>
              <a:rPr lang="en-US" dirty="0" smtClean="0"/>
              <a:t>devotees </a:t>
            </a:r>
            <a:r>
              <a:rPr lang="en-US" dirty="0"/>
              <a:t>of Lord </a:t>
            </a:r>
            <a:r>
              <a:rPr lang="en-US" dirty="0" err="1"/>
              <a:t>Ayyappa</a:t>
            </a:r>
            <a:r>
              <a:rPr lang="en-US" dirty="0"/>
              <a:t> were not </a:t>
            </a:r>
            <a:r>
              <a:rPr lang="en-US" dirty="0" err="1"/>
              <a:t>recognised</a:t>
            </a:r>
            <a:r>
              <a:rPr lang="en-US" dirty="0"/>
              <a:t> as a distinct sect of Hinduism and as Article 25 permits entry of all sections of Hindus to Hindu Temples.</a:t>
            </a:r>
          </a:p>
          <a:p>
            <a:r>
              <a:rPr lang="en-US" dirty="0">
                <a:solidFill>
                  <a:srgbClr val="C00000"/>
                </a:solidFill>
              </a:rPr>
              <a:t>Supreme Court has agreed to review the </a:t>
            </a:r>
            <a:r>
              <a:rPr lang="en-US" dirty="0" err="1">
                <a:solidFill>
                  <a:srgbClr val="C00000"/>
                </a:solidFill>
              </a:rPr>
              <a:t>Sabrimala</a:t>
            </a:r>
            <a:r>
              <a:rPr lang="en-US" dirty="0">
                <a:solidFill>
                  <a:srgbClr val="C00000"/>
                </a:solidFill>
              </a:rPr>
              <a:t> Judgment and could not hold hearings due to Covid-19.</a:t>
            </a:r>
          </a:p>
          <a:p>
            <a:pPr algn="just"/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16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 Hindu?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Article 25 does not talk of </a:t>
            </a:r>
            <a:r>
              <a:rPr lang="en-US" dirty="0" smtClean="0">
                <a:solidFill>
                  <a:srgbClr val="7030A0"/>
                </a:solidFill>
              </a:rPr>
              <a:t>any religious community other than Hindus.</a:t>
            </a:r>
          </a:p>
          <a:p>
            <a:pPr algn="just"/>
            <a:r>
              <a:rPr lang="en-US" dirty="0" smtClean="0"/>
              <a:t>It defined Hindus as Hindu temples were opened for all classes of Hindus and therefore it explains term ‘Hindu’.</a:t>
            </a:r>
          </a:p>
          <a:p>
            <a:pPr algn="just"/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Hindu’ Definition is not in terms of beliefs and doctrines of Hindu Religion. </a:t>
            </a:r>
            <a:r>
              <a:rPr lang="en-US" dirty="0" smtClean="0"/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inclusive definition that tells who is included amongst  Hindus.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Sikhs, Jains or Buddhist are included within the term Hindu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Hindu Marriage Act &amp; Hindu Succession Act  in their definitions of term ‘Hindu’ include any </a:t>
            </a:r>
            <a:r>
              <a:rPr lang="en-US" dirty="0"/>
              <a:t>person who is a Hindu by religion </a:t>
            </a:r>
            <a:r>
              <a:rPr lang="en-US" dirty="0">
                <a:solidFill>
                  <a:srgbClr val="FF0000"/>
                </a:solidFill>
              </a:rPr>
              <a:t>in any of its forms or developments, including a </a:t>
            </a:r>
            <a:r>
              <a:rPr lang="en-US" dirty="0" err="1">
                <a:solidFill>
                  <a:srgbClr val="FF0000"/>
                </a:solidFill>
              </a:rPr>
              <a:t>Virashaiva</a:t>
            </a:r>
            <a:r>
              <a:rPr lang="en-US" dirty="0">
                <a:solidFill>
                  <a:srgbClr val="FF0000"/>
                </a:solidFill>
              </a:rPr>
              <a:t>, a </a:t>
            </a:r>
            <a:r>
              <a:rPr lang="en-US" dirty="0" err="1">
                <a:solidFill>
                  <a:srgbClr val="FF0000"/>
                </a:solidFill>
              </a:rPr>
              <a:t>Lingayat</a:t>
            </a:r>
            <a:r>
              <a:rPr lang="en-US" dirty="0">
                <a:solidFill>
                  <a:srgbClr val="FF0000"/>
                </a:solidFill>
              </a:rPr>
              <a:t> or a follower of the </a:t>
            </a:r>
            <a:r>
              <a:rPr lang="en-US" dirty="0" err="1">
                <a:solidFill>
                  <a:srgbClr val="FF0000"/>
                </a:solidFill>
              </a:rPr>
              <a:t>Brahmo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Prarthana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Arya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Samaj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smtClean="0"/>
              <a:t>Any </a:t>
            </a:r>
            <a:r>
              <a:rPr lang="en-US" dirty="0" smtClean="0"/>
              <a:t>person living in India </a:t>
            </a:r>
            <a:r>
              <a:rPr lang="en-US" dirty="0" smtClean="0">
                <a:solidFill>
                  <a:srgbClr val="7030A0"/>
                </a:solidFill>
              </a:rPr>
              <a:t>who </a:t>
            </a:r>
            <a:r>
              <a:rPr lang="en-US" dirty="0">
                <a:solidFill>
                  <a:srgbClr val="7030A0"/>
                </a:solidFill>
              </a:rPr>
              <a:t>is not a Muslim, Christian, </a:t>
            </a:r>
            <a:r>
              <a:rPr lang="en-US" dirty="0" err="1">
                <a:solidFill>
                  <a:srgbClr val="7030A0"/>
                </a:solidFill>
              </a:rPr>
              <a:t>Parsi</a:t>
            </a:r>
            <a:r>
              <a:rPr lang="en-US" dirty="0">
                <a:solidFill>
                  <a:srgbClr val="7030A0"/>
                </a:solidFill>
              </a:rPr>
              <a:t> or Jew by </a:t>
            </a:r>
            <a:r>
              <a:rPr lang="en-US" dirty="0" smtClean="0">
                <a:solidFill>
                  <a:srgbClr val="7030A0"/>
                </a:solidFill>
              </a:rPr>
              <a:t>religion.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3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conversion included within the meaning of word ‘propagate’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No. </a:t>
            </a:r>
          </a:p>
          <a:p>
            <a:r>
              <a:rPr lang="en-US" dirty="0" smtClean="0"/>
              <a:t>Word ‘propagate’ was inserted in Article 25 on the demand of Christian members of the Constituent Assembly.</a:t>
            </a:r>
          </a:p>
          <a:p>
            <a:r>
              <a:rPr lang="en-US" b="1" dirty="0"/>
              <a:t>Article </a:t>
            </a:r>
            <a:r>
              <a:rPr lang="en-US" b="1" dirty="0" smtClean="0"/>
              <a:t>18 of Universal Declaration of Human Rights: </a:t>
            </a:r>
            <a:r>
              <a:rPr lang="en-US" dirty="0" smtClean="0"/>
              <a:t>Everyone </a:t>
            </a:r>
            <a:r>
              <a:rPr lang="en-US" dirty="0"/>
              <a:t>has the right to freedom of thought, conscience and religion; </a:t>
            </a:r>
            <a:r>
              <a:rPr lang="en-US" dirty="0">
                <a:solidFill>
                  <a:srgbClr val="FF0000"/>
                </a:solidFill>
              </a:rPr>
              <a:t>this right includes freedom to change his religion or belief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dirty="0" smtClean="0"/>
              <a:t>Article 18 of International Covenant of Civil &amp; Political Rights: Everyone </a:t>
            </a:r>
            <a:r>
              <a:rPr lang="en-US" dirty="0"/>
              <a:t>shall have the right to freedom of thought, conscience and religion. This right shall include freedom to </a:t>
            </a:r>
            <a:r>
              <a:rPr lang="en-US" dirty="0">
                <a:solidFill>
                  <a:srgbClr val="FF0000"/>
                </a:solidFill>
              </a:rPr>
              <a:t>have or to adopt a religion or belief of his </a:t>
            </a:r>
            <a:r>
              <a:rPr lang="en-US" dirty="0" smtClean="0">
                <a:solidFill>
                  <a:srgbClr val="FF0000"/>
                </a:solidFill>
              </a:rPr>
              <a:t>choice.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use of Loudspeaker permission under freedom of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Religion prescribes that prayers should be performed by disturbing the peace of others </a:t>
            </a:r>
            <a:r>
              <a:rPr lang="en-US" dirty="0" smtClean="0"/>
              <a:t>nor does it preach that they should be </a:t>
            </a:r>
            <a:r>
              <a:rPr lang="en-US" dirty="0" smtClean="0">
                <a:solidFill>
                  <a:srgbClr val="FF0000"/>
                </a:solidFill>
              </a:rPr>
              <a:t>through voice-amplifiers </a:t>
            </a:r>
            <a:r>
              <a:rPr lang="en-US" dirty="0" smtClean="0"/>
              <a:t>or beating of drums. Religions are old and technology is new.</a:t>
            </a:r>
          </a:p>
          <a:p>
            <a:r>
              <a:rPr lang="en-US" dirty="0" smtClean="0"/>
              <a:t>Church of Godin India v. K.K.R. Majestic </a:t>
            </a:r>
            <a:r>
              <a:rPr lang="en-US" dirty="0" err="1" smtClean="0"/>
              <a:t>Colong</a:t>
            </a:r>
            <a:r>
              <a:rPr lang="en-US" dirty="0" smtClean="0"/>
              <a:t> Welfare Association(2000):Others have Right not to be disturbed.</a:t>
            </a:r>
          </a:p>
          <a:p>
            <a:r>
              <a:rPr lang="en-US" dirty="0" smtClean="0"/>
              <a:t>Allahabad High Court in 2020 held that Muslim Azan is not an essential Islamic practice.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12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Rights of Religious Denominations and Religious Sects?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Article 25 talks of </a:t>
            </a:r>
            <a:r>
              <a:rPr lang="en-US" dirty="0" smtClean="0">
                <a:solidFill>
                  <a:srgbClr val="FF0000"/>
                </a:solidFill>
              </a:rPr>
              <a:t>freedom of religion of individuals </a:t>
            </a:r>
            <a:r>
              <a:rPr lang="en-US" dirty="0" smtClean="0"/>
              <a:t>and Article </a:t>
            </a:r>
            <a:r>
              <a:rPr lang="en-US" dirty="0" smtClean="0">
                <a:solidFill>
                  <a:srgbClr val="7030A0"/>
                </a:solidFill>
              </a:rPr>
              <a:t>26 mentions the freedom of religion of religious denominations or any  section thereof.</a:t>
            </a:r>
          </a:p>
          <a:p>
            <a:r>
              <a:rPr lang="en-US" dirty="0" smtClean="0"/>
              <a:t>Most religions have various sects which in certain aspects differ from the primary religion.</a:t>
            </a:r>
          </a:p>
          <a:p>
            <a:r>
              <a:rPr lang="en-US" dirty="0"/>
              <a:t> </a:t>
            </a:r>
            <a:r>
              <a:rPr lang="en-US" dirty="0" smtClean="0"/>
              <a:t>Hinduism has many sects like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Shivaites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Vaishvites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Shaktism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Islam has several sects of </a:t>
            </a:r>
            <a:r>
              <a:rPr lang="en-US" dirty="0" smtClean="0">
                <a:solidFill>
                  <a:srgbClr val="FF0000"/>
                </a:solidFill>
              </a:rPr>
              <a:t>Sunnis &amp; Shias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Christianity too  has sects like </a:t>
            </a:r>
            <a:r>
              <a:rPr lang="en-US" dirty="0" smtClean="0">
                <a:solidFill>
                  <a:srgbClr val="FF0000"/>
                </a:solidFill>
              </a:rPr>
              <a:t>Roman Catholics, Orthodox, Protestants, Jehovah Witness.</a:t>
            </a:r>
          </a:p>
          <a:p>
            <a:r>
              <a:rPr lang="en-US" dirty="0" smtClean="0"/>
              <a:t>Buddhism has </a:t>
            </a:r>
            <a:r>
              <a:rPr lang="en-US" dirty="0" smtClean="0">
                <a:solidFill>
                  <a:srgbClr val="C00000"/>
                </a:solidFill>
              </a:rPr>
              <a:t>Mahayana </a:t>
            </a:r>
            <a:r>
              <a:rPr lang="en-US" dirty="0" smtClean="0">
                <a:solidFill>
                  <a:srgbClr val="C00000"/>
                </a:solidFill>
              </a:rPr>
              <a:t>&amp; </a:t>
            </a:r>
            <a:r>
              <a:rPr lang="en-US" dirty="0" err="1" smtClean="0">
                <a:solidFill>
                  <a:srgbClr val="C00000"/>
                </a:solidFill>
              </a:rPr>
              <a:t>Hinayana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Rights under Article 26 are subject to Public order, morality and health.</a:t>
            </a:r>
          </a:p>
          <a:p>
            <a:r>
              <a:rPr lang="en-US" dirty="0" smtClean="0"/>
              <a:t>It may be noted </a:t>
            </a:r>
            <a:r>
              <a:rPr lang="en-US" dirty="0" smtClean="0">
                <a:solidFill>
                  <a:srgbClr val="FF0000"/>
                </a:solidFill>
              </a:rPr>
              <a:t>unlike Article 25   rights of religious denomination are not subject to other Fundamental Rights.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6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Rights of Religious Denominations and Religious Sects?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Article 26 confers following rights-</a:t>
            </a:r>
          </a:p>
          <a:p>
            <a:r>
              <a:rPr lang="en-US" dirty="0"/>
              <a:t>a. to </a:t>
            </a:r>
            <a:r>
              <a:rPr lang="en-US" dirty="0">
                <a:solidFill>
                  <a:srgbClr val="FF0000"/>
                </a:solidFill>
              </a:rPr>
              <a:t>establish and maintain institutions </a:t>
            </a:r>
            <a:r>
              <a:rPr lang="en-US" dirty="0" smtClean="0"/>
              <a:t>for </a:t>
            </a:r>
            <a:r>
              <a:rPr lang="en-US" dirty="0"/>
              <a:t>religious and charitable </a:t>
            </a:r>
            <a:r>
              <a:rPr lang="en-US" dirty="0" smtClean="0"/>
              <a:t>purposes;</a:t>
            </a:r>
          </a:p>
          <a:p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to manage its own affairs in matters of religion</a:t>
            </a:r>
            <a:r>
              <a:rPr lang="en-US" dirty="0" smtClean="0"/>
              <a:t>;</a:t>
            </a:r>
          </a:p>
          <a:p>
            <a:r>
              <a:rPr lang="en-US" dirty="0"/>
              <a:t>c</a:t>
            </a:r>
            <a:r>
              <a:rPr lang="en-US" dirty="0" smtClean="0"/>
              <a:t>.to </a:t>
            </a:r>
            <a:r>
              <a:rPr lang="en-US" dirty="0" smtClean="0">
                <a:solidFill>
                  <a:srgbClr val="FFC000"/>
                </a:solidFill>
              </a:rPr>
              <a:t>own and acquire movable and immovable property.</a:t>
            </a:r>
          </a:p>
          <a:p>
            <a:r>
              <a:rPr lang="en-US" dirty="0" smtClean="0"/>
              <a:t>To administer such property </a:t>
            </a:r>
            <a:r>
              <a:rPr lang="en-US" dirty="0" smtClean="0">
                <a:solidFill>
                  <a:srgbClr val="00B0F0"/>
                </a:solidFill>
              </a:rPr>
              <a:t>in accordance with law.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Some States have enacted Hindu Religious &amp; Charitable Endowments  Laws such as Tamil Nadu &amp; Karnataka and established Temple Boards to manage certain temple properties.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These laws are said to be violation of Secularism.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validity of such laws was upheld due to the ‘expression in accordance with law’ and as Right to manage does not include Right to mal-administer.</a:t>
            </a:r>
          </a:p>
          <a:p>
            <a:r>
              <a:rPr lang="en-US" dirty="0" smtClean="0"/>
              <a:t>But Article 31A in cases of mal-administration permits taking over management by the State only for a limited period.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The property in such cases remains vested in the Deity and no- non Hindu can be on the Board. State does not become owner of temple properties.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State also controls Muslim </a:t>
            </a:r>
            <a:r>
              <a:rPr lang="en-US" dirty="0" err="1" smtClean="0">
                <a:solidFill>
                  <a:srgbClr val="7030A0"/>
                </a:solidFill>
              </a:rPr>
              <a:t>Waqf</a:t>
            </a:r>
            <a:r>
              <a:rPr lang="en-US" dirty="0" smtClean="0">
                <a:solidFill>
                  <a:srgbClr val="7030A0"/>
                </a:solidFill>
              </a:rPr>
              <a:t> Properties and has power to dissolve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 err="1" smtClean="0">
                <a:solidFill>
                  <a:srgbClr val="7030A0"/>
                </a:solidFill>
              </a:rPr>
              <a:t>aqf</a:t>
            </a:r>
            <a:r>
              <a:rPr lang="en-US" dirty="0" smtClean="0">
                <a:solidFill>
                  <a:srgbClr val="7030A0"/>
                </a:solidFill>
              </a:rPr>
              <a:t> Boards.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31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Rights of Religious Denominations and Religious Sects?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expression ‘</a:t>
            </a:r>
            <a:r>
              <a:rPr lang="en-US" dirty="0" smtClean="0">
                <a:solidFill>
                  <a:srgbClr val="7030A0"/>
                </a:solidFill>
              </a:rPr>
              <a:t>manage its own affairs </a:t>
            </a:r>
            <a:r>
              <a:rPr lang="en-US" dirty="0" smtClean="0"/>
              <a:t>in matters of religion’ led to the innovation of doctrine of ‘</a:t>
            </a:r>
            <a:r>
              <a:rPr lang="en-US" dirty="0" smtClean="0">
                <a:solidFill>
                  <a:srgbClr val="FF0000"/>
                </a:solidFill>
              </a:rPr>
              <a:t>essential religious practices’ by the Supreme Court.</a:t>
            </a:r>
          </a:p>
          <a:p>
            <a:r>
              <a:rPr lang="en-US" dirty="0" smtClean="0"/>
              <a:t>Under this doctrine each and every religious practice cannot be claimed under freedom of religion.</a:t>
            </a:r>
          </a:p>
          <a:p>
            <a:r>
              <a:rPr lang="en-US" dirty="0" smtClean="0"/>
              <a:t>Only such religious practices are allowed </a:t>
            </a:r>
            <a:r>
              <a:rPr lang="en-US" dirty="0" smtClean="0">
                <a:solidFill>
                  <a:srgbClr val="00B050"/>
                </a:solidFill>
              </a:rPr>
              <a:t>which the court finds essential to a particular religion.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Untouchability</a:t>
            </a:r>
            <a:r>
              <a:rPr lang="en-US" dirty="0" smtClean="0">
                <a:solidFill>
                  <a:srgbClr val="7030A0"/>
                </a:solidFill>
              </a:rPr>
              <a:t> was held to be not an essential religious practice of Hindu religion.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Triple </a:t>
            </a:r>
            <a:r>
              <a:rPr lang="en-US" dirty="0" err="1" smtClean="0">
                <a:solidFill>
                  <a:srgbClr val="FF0000"/>
                </a:solidFill>
              </a:rPr>
              <a:t>Talak</a:t>
            </a:r>
            <a:r>
              <a:rPr lang="en-US" dirty="0" smtClean="0">
                <a:solidFill>
                  <a:srgbClr val="FF0000"/>
                </a:solidFill>
              </a:rPr>
              <a:t> and Having beard were thus not permitted as the same are not  essential Islamic practice and find no </a:t>
            </a:r>
            <a:r>
              <a:rPr lang="en-US" dirty="0" err="1" smtClean="0">
                <a:solidFill>
                  <a:srgbClr val="FF0000"/>
                </a:solidFill>
              </a:rPr>
              <a:t>mntion</a:t>
            </a:r>
            <a:r>
              <a:rPr lang="en-US" dirty="0" smtClean="0">
                <a:solidFill>
                  <a:srgbClr val="FF0000"/>
                </a:solidFill>
              </a:rPr>
              <a:t> in Quran.</a:t>
            </a:r>
          </a:p>
          <a:p>
            <a:r>
              <a:rPr lang="en-US" dirty="0" smtClean="0"/>
              <a:t>Central Government has now made pronouncement of Triple Divorce as criminal offence punishable with three years’ imprisonment.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64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Prohibition of Religious Tax under Article 27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Article 27: </a:t>
            </a:r>
            <a:r>
              <a:rPr lang="en-US" dirty="0" smtClean="0">
                <a:solidFill>
                  <a:srgbClr val="FF0000"/>
                </a:solidFill>
              </a:rPr>
              <a:t>No person can be compelled to pay any taxes</a:t>
            </a:r>
            <a:r>
              <a:rPr lang="en-US" dirty="0" smtClean="0"/>
              <a:t>, the proceeds of which are specifically appropriated in </a:t>
            </a:r>
            <a:r>
              <a:rPr lang="en-US" dirty="0" smtClean="0">
                <a:solidFill>
                  <a:srgbClr val="0070C0"/>
                </a:solidFill>
              </a:rPr>
              <a:t>payment of expenses for the promotion or maintenance of any particular religion</a:t>
            </a:r>
            <a:r>
              <a:rPr lang="en-US" dirty="0" smtClean="0"/>
              <a:t> or religious denomination.</a:t>
            </a:r>
          </a:p>
          <a:p>
            <a:r>
              <a:rPr lang="en-US" dirty="0" smtClean="0"/>
              <a:t>Supreme Court in </a:t>
            </a:r>
            <a:r>
              <a:rPr lang="en-US" dirty="0" err="1" smtClean="0">
                <a:solidFill>
                  <a:srgbClr val="FF0000"/>
                </a:solidFill>
              </a:rPr>
              <a:t>Praful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Goradia</a:t>
            </a:r>
            <a:r>
              <a:rPr lang="en-US" dirty="0" smtClean="0">
                <a:solidFill>
                  <a:srgbClr val="FF0000"/>
                </a:solidFill>
              </a:rPr>
              <a:t> v. Union of India(2011)  had upheld the constitutional validity of Haj Subsidy given to Air India </a:t>
            </a:r>
            <a:r>
              <a:rPr lang="en-US" dirty="0" smtClean="0"/>
              <a:t>which has exclusive rights to carry Haj pilgrims as it was a small amount out of income tax was used for this subsidy.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49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there be religious instructions/prayer in educational institutions?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Yes &amp; No as it depends on the type of the Educational Institution </a:t>
            </a:r>
            <a:r>
              <a:rPr lang="en-US" dirty="0" err="1" smtClean="0"/>
              <a:t>ie</a:t>
            </a:r>
            <a:r>
              <a:rPr lang="en-US" dirty="0" smtClean="0"/>
              <a:t> Fully State Funded or State Recognized etc.</a:t>
            </a:r>
          </a:p>
          <a:p>
            <a:r>
              <a:rPr lang="en-US" dirty="0" smtClean="0"/>
              <a:t>Article 28 lays down: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religious instruction </a:t>
            </a:r>
            <a:r>
              <a:rPr lang="en-US" dirty="0" smtClean="0"/>
              <a:t>shall be provided in any educational institution </a:t>
            </a:r>
            <a:r>
              <a:rPr lang="en-US" dirty="0" smtClean="0">
                <a:solidFill>
                  <a:srgbClr val="FF0000"/>
                </a:solidFill>
              </a:rPr>
              <a:t>wholly maintained out of state funds.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Religious instruction can however be provided even in institutions maintained by the State </a:t>
            </a:r>
            <a:r>
              <a:rPr lang="en-US" dirty="0" smtClean="0">
                <a:solidFill>
                  <a:srgbClr val="FF0000"/>
                </a:solidFill>
              </a:rPr>
              <a:t>if the educational institution was established by a trust or under an endowment </a:t>
            </a:r>
            <a:r>
              <a:rPr lang="en-US" dirty="0" smtClean="0"/>
              <a:t>that requires religious instruction be imparted. </a:t>
            </a:r>
          </a:p>
          <a:p>
            <a:r>
              <a:rPr lang="en-US" dirty="0" smtClean="0"/>
              <a:t>Institutions </a:t>
            </a:r>
            <a:r>
              <a:rPr lang="en-US" dirty="0" smtClean="0">
                <a:solidFill>
                  <a:srgbClr val="C00000"/>
                </a:solidFill>
              </a:rPr>
              <a:t>receiving State aid or recognized by State cannot impart any religious instruction or require attendance at any religious worship without the consent of students or their parents.</a:t>
            </a:r>
          </a:p>
          <a:p>
            <a:r>
              <a:rPr lang="en-US" dirty="0" smtClean="0"/>
              <a:t>Christian Institutions hold prayer sessions with the </a:t>
            </a:r>
            <a:r>
              <a:rPr lang="en-US" dirty="0" smtClean="0">
                <a:solidFill>
                  <a:srgbClr val="7030A0"/>
                </a:solidFill>
              </a:rPr>
              <a:t>consent of parents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14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Freedom of Religion has been guaranteed to </a:t>
            </a:r>
            <a:r>
              <a:rPr lang="en-US" dirty="0" smtClean="0">
                <a:solidFill>
                  <a:srgbClr val="00B0F0"/>
                </a:solidFill>
              </a:rPr>
              <a:t>everyone including foreigners.</a:t>
            </a:r>
          </a:p>
          <a:p>
            <a:r>
              <a:rPr lang="en-US" dirty="0" smtClean="0"/>
              <a:t>This is a highly restricted freedom and </a:t>
            </a:r>
            <a:r>
              <a:rPr lang="en-US" dirty="0" smtClean="0">
                <a:solidFill>
                  <a:srgbClr val="FF0000"/>
                </a:solidFill>
              </a:rPr>
              <a:t>can be controlled by the State.</a:t>
            </a:r>
          </a:p>
          <a:p>
            <a:r>
              <a:rPr lang="en-US" dirty="0" smtClean="0"/>
              <a:t>This freedom does not include right to convert.</a:t>
            </a:r>
          </a:p>
          <a:p>
            <a:r>
              <a:rPr lang="en-US" dirty="0" smtClean="0"/>
              <a:t>No Religious tax be imposed.</a:t>
            </a:r>
          </a:p>
          <a:p>
            <a:r>
              <a:rPr lang="en-US" dirty="0" smtClean="0"/>
              <a:t>No religious prayer can be held in </a:t>
            </a:r>
            <a:r>
              <a:rPr lang="en-US" smtClean="0"/>
              <a:t>Educational Institutions.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Next we would discuss Rights of Minorities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28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importance of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Religion has been at the </a:t>
            </a:r>
            <a:r>
              <a:rPr lang="en-US" dirty="0" err="1"/>
              <a:t>centre</a:t>
            </a:r>
            <a:r>
              <a:rPr lang="en-US" dirty="0"/>
              <a:t> of human </a:t>
            </a:r>
            <a:r>
              <a:rPr lang="en-US" dirty="0" smtClean="0"/>
              <a:t>society’s </a:t>
            </a:r>
            <a:r>
              <a:rPr lang="en-US" dirty="0"/>
              <a:t>existence since times </a:t>
            </a:r>
            <a:r>
              <a:rPr lang="en-US" dirty="0" smtClean="0"/>
              <a:t>immemorial.</a:t>
            </a:r>
          </a:p>
          <a:p>
            <a:pPr algn="just"/>
            <a:r>
              <a:rPr lang="en-US" dirty="0"/>
              <a:t>The Indian society displays a “</a:t>
            </a:r>
            <a:r>
              <a:rPr lang="en-US" dirty="0">
                <a:solidFill>
                  <a:srgbClr val="FF0000"/>
                </a:solidFill>
              </a:rPr>
              <a:t>manifest tendency towards an outlook that is predominantly religious</a:t>
            </a:r>
            <a:r>
              <a:rPr lang="en-US" dirty="0"/>
              <a:t>.” </a:t>
            </a:r>
            <a:endParaRPr lang="en-US" dirty="0" smtClean="0"/>
          </a:p>
          <a:p>
            <a:pPr algn="just"/>
            <a:r>
              <a:rPr lang="en-US" dirty="0" smtClean="0"/>
              <a:t>Sir </a:t>
            </a:r>
            <a:r>
              <a:rPr lang="en-US" dirty="0"/>
              <a:t>Harcourt Butler, in his often quoted words, had noted that – “</a:t>
            </a:r>
            <a:r>
              <a:rPr lang="en-US" dirty="0">
                <a:solidFill>
                  <a:srgbClr val="00B050"/>
                </a:solidFill>
              </a:rPr>
              <a:t>the Indians are essentially religious </a:t>
            </a:r>
            <a:r>
              <a:rPr lang="en-US" dirty="0"/>
              <a:t>as Europeans are essentially secular. </a:t>
            </a:r>
            <a:endParaRPr lang="en-US" dirty="0" smtClean="0"/>
          </a:p>
          <a:p>
            <a:pPr algn="just"/>
            <a:r>
              <a:rPr lang="en-US" dirty="0" smtClean="0"/>
              <a:t>Religion </a:t>
            </a:r>
            <a:r>
              <a:rPr lang="en-US" dirty="0"/>
              <a:t>is still the alpha, and the omega of Indian’s life.”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86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en-IN" b="1" dirty="0"/>
              <a:t>Disclaimer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99695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34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were the guiding principles of freedom of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Hindu concept </a:t>
            </a:r>
            <a:r>
              <a:rPr lang="en-US" dirty="0"/>
              <a:t>of </a:t>
            </a:r>
            <a:r>
              <a:rPr lang="en-US" i="1" dirty="0" err="1">
                <a:solidFill>
                  <a:srgbClr val="FF0000"/>
                </a:solidFill>
              </a:rPr>
              <a:t>sarva</a:t>
            </a:r>
            <a:r>
              <a:rPr lang="en-US" i="1" dirty="0">
                <a:solidFill>
                  <a:srgbClr val="FF0000"/>
                </a:solidFill>
              </a:rPr>
              <a:t> dharma </a:t>
            </a:r>
            <a:r>
              <a:rPr lang="en-US" i="1" dirty="0" err="1">
                <a:solidFill>
                  <a:srgbClr val="FF0000"/>
                </a:solidFill>
              </a:rPr>
              <a:t>sambhava</a:t>
            </a:r>
            <a:r>
              <a:rPr lang="en-US" dirty="0"/>
              <a:t>, the idea of all religions are </a:t>
            </a:r>
            <a:r>
              <a:rPr lang="en-US" dirty="0" smtClean="0"/>
              <a:t>true, </a:t>
            </a:r>
            <a:r>
              <a:rPr lang="en-US" dirty="0" smtClean="0"/>
              <a:t>justifies </a:t>
            </a:r>
            <a:r>
              <a:rPr lang="en-US" dirty="0">
                <a:solidFill>
                  <a:srgbClr val="00B050"/>
                </a:solidFill>
              </a:rPr>
              <a:t>tolerance and accommodation of distinctive religious identities.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en-US" dirty="0"/>
              <a:t>The concept of equality or sameness of all religions was inspired by </a:t>
            </a:r>
            <a:r>
              <a:rPr lang="en-US" dirty="0" smtClean="0"/>
              <a:t>the doctrine </a:t>
            </a:r>
            <a:r>
              <a:rPr lang="en-US" i="1" dirty="0" err="1" smtClean="0">
                <a:solidFill>
                  <a:srgbClr val="FF0000"/>
                </a:solidFill>
              </a:rPr>
              <a:t>sarva</a:t>
            </a:r>
            <a:r>
              <a:rPr lang="en-US" i="1" dirty="0" smtClean="0">
                <a:solidFill>
                  <a:srgbClr val="FF0000"/>
                </a:solidFill>
              </a:rPr>
              <a:t> dharma </a:t>
            </a:r>
            <a:r>
              <a:rPr lang="en-US" i="1" dirty="0" err="1" smtClean="0">
                <a:solidFill>
                  <a:srgbClr val="FF0000"/>
                </a:solidFill>
              </a:rPr>
              <a:t>sambhava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Accordingly,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religion </a:t>
            </a:r>
            <a:r>
              <a:rPr lang="en-US" dirty="0" smtClean="0">
                <a:solidFill>
                  <a:srgbClr val="FF0000"/>
                </a:solidFill>
              </a:rPr>
              <a:t>is  </a:t>
            </a:r>
            <a:r>
              <a:rPr lang="en-US" dirty="0">
                <a:solidFill>
                  <a:srgbClr val="FF0000"/>
                </a:solidFill>
              </a:rPr>
              <a:t>given </a:t>
            </a:r>
            <a:r>
              <a:rPr lang="en-US" dirty="0" smtClean="0">
                <a:solidFill>
                  <a:srgbClr val="FF0000"/>
                </a:solidFill>
              </a:rPr>
              <a:t>preference in India </a:t>
            </a:r>
            <a:r>
              <a:rPr lang="en-US" dirty="0">
                <a:solidFill>
                  <a:srgbClr val="FF0000"/>
                </a:solidFill>
              </a:rPr>
              <a:t>over </a:t>
            </a:r>
            <a:r>
              <a:rPr lang="en-US" dirty="0" smtClean="0">
                <a:solidFill>
                  <a:srgbClr val="FF0000"/>
                </a:solidFill>
              </a:rPr>
              <a:t>another</a:t>
            </a:r>
            <a:r>
              <a:rPr lang="en-US" dirty="0" smtClean="0"/>
              <a:t>. Our State does not </a:t>
            </a:r>
            <a:r>
              <a:rPr lang="en-US" dirty="0"/>
              <a:t>interfere in religious affairs </a:t>
            </a:r>
            <a:r>
              <a:rPr lang="en-US" dirty="0" smtClean="0"/>
              <a:t>of any </a:t>
            </a:r>
            <a:r>
              <a:rPr lang="en-US" dirty="0" smtClean="0"/>
              <a:t>religious community.</a:t>
            </a:r>
          </a:p>
          <a:p>
            <a:pPr algn="just"/>
            <a:r>
              <a:rPr lang="en-US" dirty="0" smtClean="0"/>
              <a:t>Religious freedom is premised on the belief that </a:t>
            </a:r>
            <a:r>
              <a:rPr lang="en-US" dirty="0" smtClean="0">
                <a:solidFill>
                  <a:srgbClr val="FF0000"/>
                </a:solidFill>
              </a:rPr>
              <a:t>every human being has inherent dignity to explore his or her conscience and pursue the truth.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5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Freedom of Religion achieve?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Solidarity: word Fraternity is there in the Preamble.</a:t>
            </a:r>
          </a:p>
          <a:p>
            <a:pPr algn="just"/>
            <a:r>
              <a:rPr lang="en-US" dirty="0" err="1" smtClean="0"/>
              <a:t>Gandhiji</a:t>
            </a:r>
            <a:r>
              <a:rPr lang="en-US" dirty="0" smtClean="0"/>
              <a:t> </a:t>
            </a:r>
            <a:r>
              <a:rPr lang="en-US" dirty="0"/>
              <a:t>was convinced that </a:t>
            </a:r>
            <a:r>
              <a:rPr lang="en-US" dirty="0">
                <a:solidFill>
                  <a:srgbClr val="FF0000"/>
                </a:solidFill>
              </a:rPr>
              <a:t>genuine religion, which for him was a personal affair, in its true, complete and virtuous form constructed bridges of solidarity between </a:t>
            </a:r>
            <a:r>
              <a:rPr lang="en-US" dirty="0" smtClean="0">
                <a:solidFill>
                  <a:srgbClr val="FF0000"/>
                </a:solidFill>
              </a:rPr>
              <a:t>people.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rgbClr val="00B050"/>
                </a:solidFill>
              </a:rPr>
              <a:t>a country ravaged by </a:t>
            </a:r>
            <a:r>
              <a:rPr lang="en-US" dirty="0" smtClean="0">
                <a:solidFill>
                  <a:srgbClr val="00B050"/>
                </a:solidFill>
              </a:rPr>
              <a:t>partition</a:t>
            </a:r>
            <a:r>
              <a:rPr lang="en-US" dirty="0" smtClean="0"/>
              <a:t>, </a:t>
            </a:r>
            <a:r>
              <a:rPr lang="en-US" dirty="0"/>
              <a:t>the framers hoped that </a:t>
            </a:r>
            <a:r>
              <a:rPr lang="en-US" dirty="0" smtClean="0">
                <a:solidFill>
                  <a:srgbClr val="00B0F0"/>
                </a:solidFill>
              </a:rPr>
              <a:t>liberty </a:t>
            </a:r>
            <a:r>
              <a:rPr lang="en-US" dirty="0">
                <a:solidFill>
                  <a:srgbClr val="00B0F0"/>
                </a:solidFill>
              </a:rPr>
              <a:t>of belief, faith and </a:t>
            </a:r>
            <a:r>
              <a:rPr lang="en-US" dirty="0" smtClean="0">
                <a:solidFill>
                  <a:srgbClr val="00B0F0"/>
                </a:solidFill>
              </a:rPr>
              <a:t>worship </a:t>
            </a:r>
            <a:r>
              <a:rPr lang="en-US" dirty="0">
                <a:solidFill>
                  <a:srgbClr val="00B0F0"/>
                </a:solidFill>
              </a:rPr>
              <a:t>would </a:t>
            </a:r>
            <a:r>
              <a:rPr lang="en-US" dirty="0" smtClean="0">
                <a:solidFill>
                  <a:srgbClr val="00B0F0"/>
                </a:solidFill>
              </a:rPr>
              <a:t>promote fraternity,</a:t>
            </a:r>
            <a:r>
              <a:rPr lang="en-US" dirty="0" smtClean="0"/>
              <a:t> hoping it </a:t>
            </a:r>
            <a:r>
              <a:rPr lang="en-US" dirty="0"/>
              <a:t>would create conditions ripe for peace </a:t>
            </a:r>
            <a:r>
              <a:rPr lang="en-US"/>
              <a:t>and </a:t>
            </a:r>
            <a:r>
              <a:rPr lang="en-US" smtClean="0"/>
              <a:t>harmony.</a:t>
            </a:r>
            <a:endParaRPr lang="en-US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Freedom of Religion really beneficial for the country?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Religious practice promotes the well-being of individuals, families, and the </a:t>
            </a:r>
            <a:r>
              <a:rPr lang="en-US" dirty="0" smtClean="0"/>
              <a:t>larger community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turns out that the practice of religion has a significant effect on </a:t>
            </a:r>
            <a:r>
              <a:rPr lang="en-US" dirty="0" smtClean="0">
                <a:solidFill>
                  <a:srgbClr val="FF0000"/>
                </a:solidFill>
              </a:rPr>
              <a:t>the happiness </a:t>
            </a:r>
            <a:r>
              <a:rPr lang="en-US" dirty="0">
                <a:solidFill>
                  <a:srgbClr val="FF0000"/>
                </a:solidFill>
              </a:rPr>
              <a:t>and an overall sense of personal well-being.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Happy </a:t>
            </a:r>
            <a:r>
              <a:rPr lang="en-US" dirty="0"/>
              <a:t>people tend to be </a:t>
            </a:r>
            <a:r>
              <a:rPr lang="en-US" dirty="0" smtClean="0"/>
              <a:t>more productive </a:t>
            </a:r>
            <a:r>
              <a:rPr lang="en-US" dirty="0"/>
              <a:t>and law-abiding. They make good </a:t>
            </a:r>
            <a:r>
              <a:rPr lang="en-US" dirty="0" smtClean="0"/>
              <a:t>citizens.</a:t>
            </a:r>
          </a:p>
          <a:p>
            <a:r>
              <a:rPr lang="en-US" dirty="0">
                <a:solidFill>
                  <a:srgbClr val="7030A0"/>
                </a:solidFill>
              </a:rPr>
              <a:t>Religious people are likely to be more honest due to fear of God</a:t>
            </a:r>
            <a:r>
              <a:rPr lang="en-US" dirty="0" smtClean="0">
                <a:solidFill>
                  <a:srgbClr val="7030A0"/>
                </a:solidFill>
              </a:rPr>
              <a:t>. Of course some religious fanatics are also corrupt and indulge in all kinds of immoral things.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word Dharma under our ancient culture means </a:t>
            </a:r>
            <a:r>
              <a:rPr lang="en-US" dirty="0" err="1" smtClean="0">
                <a:solidFill>
                  <a:srgbClr val="7030A0"/>
                </a:solidFill>
              </a:rPr>
              <a:t>Righteousness.Religion</a:t>
            </a:r>
            <a:r>
              <a:rPr lang="en-US" dirty="0" smtClean="0">
                <a:solidFill>
                  <a:srgbClr val="7030A0"/>
                </a:solidFill>
              </a:rPr>
              <a:t> is to do right. It is to serve humanity.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effectLst/>
              </a:rPr>
              <a:t> </a:t>
            </a: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00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No precise definition is possible.</a:t>
            </a:r>
          </a:p>
          <a:p>
            <a:pPr algn="just"/>
            <a:r>
              <a:rPr lang="en-US" dirty="0"/>
              <a:t>Prof Whitehead defined religion as </a:t>
            </a:r>
            <a:r>
              <a:rPr lang="en-US" dirty="0">
                <a:solidFill>
                  <a:srgbClr val="7030A0"/>
                </a:solidFill>
              </a:rPr>
              <a:t>“what the individual does within his own solitariness</a:t>
            </a:r>
            <a:r>
              <a:rPr lang="en-US" dirty="0" smtClean="0">
                <a:solidFill>
                  <a:srgbClr val="7030A0"/>
                </a:solidFill>
              </a:rPr>
              <a:t>.”</a:t>
            </a:r>
          </a:p>
          <a:p>
            <a:pPr algn="just"/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/>
              <a:t>S.Radha</a:t>
            </a:r>
            <a:r>
              <a:rPr lang="en-US" dirty="0"/>
              <a:t> </a:t>
            </a:r>
            <a:r>
              <a:rPr lang="en-US" dirty="0" err="1" smtClean="0"/>
              <a:t>Krishnanha</a:t>
            </a:r>
            <a:r>
              <a:rPr lang="en-US" dirty="0" smtClean="0"/>
              <a:t> said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religion is the code of ethical rules and it also means rituals, observances, ceremonies and modes of worship which are its outer manifestations.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identified </a:t>
            </a:r>
            <a:r>
              <a:rPr lang="en-US" dirty="0"/>
              <a:t>with </a:t>
            </a:r>
            <a:r>
              <a:rPr lang="en-US" dirty="0" smtClean="0"/>
              <a:t>the feelings</a:t>
            </a:r>
            <a:r>
              <a:rPr lang="en-US" dirty="0"/>
              <a:t>, emotions, sentiments, instinct, cult, perception, conscience and belief or faith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0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Religion &amp; </a:t>
            </a:r>
            <a:r>
              <a:rPr lang="en-US" dirty="0"/>
              <a:t>S</a:t>
            </a:r>
            <a:r>
              <a:rPr lang="en-US" dirty="0" smtClean="0"/>
              <a:t>tate relationship?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Secularism in India, unlike the West, was not aimed to </a:t>
            </a:r>
            <a:r>
              <a:rPr lang="en-US" dirty="0">
                <a:solidFill>
                  <a:srgbClr val="FF0000"/>
                </a:solidFill>
              </a:rPr>
              <a:t>create a wall of separation between the Church and </a:t>
            </a:r>
            <a:r>
              <a:rPr lang="en-US" dirty="0" smtClean="0">
                <a:solidFill>
                  <a:srgbClr val="FF0000"/>
                </a:solidFill>
              </a:rPr>
              <a:t>State.</a:t>
            </a:r>
          </a:p>
          <a:p>
            <a:pPr algn="just"/>
            <a:r>
              <a:rPr lang="en-US" dirty="0"/>
              <a:t>Taking the European experience as the referent point of secularism, </a:t>
            </a:r>
            <a:r>
              <a:rPr lang="en-US" dirty="0" smtClean="0">
                <a:solidFill>
                  <a:srgbClr val="7030A0"/>
                </a:solidFill>
              </a:rPr>
              <a:t>it can be </a:t>
            </a:r>
            <a:r>
              <a:rPr lang="en-US" dirty="0">
                <a:solidFill>
                  <a:srgbClr val="7030A0"/>
                </a:solidFill>
              </a:rPr>
              <a:t>argued that secularism is an alien concept for </a:t>
            </a:r>
            <a:r>
              <a:rPr lang="en-US" dirty="0" smtClean="0">
                <a:solidFill>
                  <a:srgbClr val="7030A0"/>
                </a:solidFill>
              </a:rPr>
              <a:t>India as we did not have similar historical experience.</a:t>
            </a:r>
          </a:p>
          <a:p>
            <a:pPr algn="just"/>
            <a:r>
              <a:rPr lang="en-US" dirty="0" smtClean="0"/>
              <a:t>Indian society in a way has always been secular.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Accordingly word ‘Secular’ was not there in the original Constitution. Similarly proposal to begin preamble in the name of ‘God’ was rejected.  It was inserted in 1976 by the 42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amendment.</a:t>
            </a:r>
          </a:p>
          <a:p>
            <a:r>
              <a:rPr lang="en-US" dirty="0"/>
              <a:t>Let us try to understand importance of  Secularism </a:t>
            </a:r>
            <a:endParaRPr lang="en-IN" dirty="0"/>
          </a:p>
          <a:p>
            <a:pPr algn="just"/>
            <a:r>
              <a:rPr lang="en-US" dirty="0" smtClean="0"/>
              <a:t>Secularism was </a:t>
            </a:r>
            <a:r>
              <a:rPr lang="en-US" dirty="0"/>
              <a:t>presented perhaps the only option to regulate intergroup </a:t>
            </a:r>
            <a:r>
              <a:rPr lang="en-US" dirty="0" smtClean="0"/>
              <a:t>behavior due to circumstances of post partition India.</a:t>
            </a:r>
          </a:p>
          <a:p>
            <a:pPr algn="just"/>
            <a:r>
              <a:rPr lang="en-US" dirty="0" smtClean="0"/>
              <a:t>Indian </a:t>
            </a:r>
            <a:r>
              <a:rPr lang="en-US" dirty="0" smtClean="0"/>
              <a:t>State is Religion neutral and equally respects all religions. State has no religion of its own.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6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freedom of religion as per our Constitution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Articles 25 to 28 deal with Freedom of Religion under Indian Constitution.</a:t>
            </a:r>
          </a:p>
          <a:p>
            <a:r>
              <a:rPr lang="en-US" dirty="0" smtClean="0"/>
              <a:t>Article 25: </a:t>
            </a:r>
            <a:r>
              <a:rPr lang="en-US" dirty="0" smtClean="0">
                <a:solidFill>
                  <a:srgbClr val="FF0000"/>
                </a:solidFill>
              </a:rPr>
              <a:t>Freedom of Religion is guaranteed to everyone including foreigners.</a:t>
            </a:r>
          </a:p>
          <a:p>
            <a:r>
              <a:rPr lang="en-US" dirty="0" smtClean="0"/>
              <a:t>Freedom of conscience &amp;</a:t>
            </a:r>
            <a:r>
              <a:rPr lang="en-US" dirty="0"/>
              <a:t> </a:t>
            </a:r>
            <a:r>
              <a:rPr lang="en-US" dirty="0" smtClean="0"/>
              <a:t>Three Crucial Rights</a:t>
            </a:r>
          </a:p>
          <a:p>
            <a:r>
              <a:rPr lang="en-US" dirty="0" smtClean="0"/>
              <a:t>Right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Profess</a:t>
            </a:r>
            <a:r>
              <a:rPr lang="en-US" dirty="0"/>
              <a:t> </a:t>
            </a:r>
            <a:r>
              <a:rPr lang="en-US" dirty="0" smtClean="0"/>
              <a:t>any Religion</a:t>
            </a:r>
          </a:p>
          <a:p>
            <a:r>
              <a:rPr lang="en-US" dirty="0" smtClean="0"/>
              <a:t>Right to </a:t>
            </a:r>
            <a:r>
              <a:rPr lang="en-US" dirty="0" smtClean="0">
                <a:solidFill>
                  <a:srgbClr val="C00000"/>
                </a:solidFill>
              </a:rPr>
              <a:t>Propagate</a:t>
            </a:r>
            <a:r>
              <a:rPr lang="en-US" dirty="0" smtClean="0"/>
              <a:t> one’s Religion</a:t>
            </a:r>
          </a:p>
          <a:p>
            <a:r>
              <a:rPr lang="en-US" dirty="0" smtClean="0"/>
              <a:t>Right to </a:t>
            </a:r>
            <a:r>
              <a:rPr lang="en-US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 one’s Religion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Restrictions State can impose on Freedom of Religion?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opening words of Article 25 talk of Restrictions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Freedom of Religion is subject to:</a:t>
            </a:r>
          </a:p>
          <a:p>
            <a:pPr algn="just"/>
            <a:r>
              <a:rPr lang="en-US" dirty="0" smtClean="0"/>
              <a:t>Public Order</a:t>
            </a:r>
          </a:p>
          <a:p>
            <a:pPr algn="just"/>
            <a:r>
              <a:rPr lang="en-US" dirty="0" smtClean="0"/>
              <a:t>Health</a:t>
            </a:r>
          </a:p>
          <a:p>
            <a:pPr algn="just"/>
            <a:r>
              <a:rPr lang="en-US" dirty="0" smtClean="0"/>
              <a:t>Morality</a:t>
            </a:r>
          </a:p>
          <a:p>
            <a:pPr algn="just"/>
            <a:r>
              <a:rPr lang="en-US" dirty="0" smtClean="0"/>
              <a:t>And other provisions of Part III of Constitution.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Freedom of Religion has been subordinated to all other Fundamental Rights.</a:t>
            </a:r>
          </a:p>
          <a:p>
            <a:pPr algn="just"/>
            <a:r>
              <a:rPr lang="en-US" dirty="0" smtClean="0"/>
              <a:t>In case of conflict between Right to Equality &amp; Freedom of Religion, former would prevail over the latter.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4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1973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Freedom of Religion</vt:lpstr>
      <vt:lpstr>What is the importance of Religion?</vt:lpstr>
      <vt:lpstr>What were the guiding principles of freedom of religion?</vt:lpstr>
      <vt:lpstr>What does Freedom of Religion achieve?</vt:lpstr>
      <vt:lpstr>Is Freedom of Religion really beneficial for the country?</vt:lpstr>
      <vt:lpstr>What is Religion?</vt:lpstr>
      <vt:lpstr>What is the Religion &amp; State relationship?</vt:lpstr>
      <vt:lpstr>What is freedom of religion as per our Constitution</vt:lpstr>
      <vt:lpstr>What Restrictions State can impose on Freedom of Religion?</vt:lpstr>
      <vt:lpstr>What powers State has in respect of Freedom of Religion?</vt:lpstr>
      <vt:lpstr>Who is a Hindu?</vt:lpstr>
      <vt:lpstr>Is conversion included within the meaning of word ‘propagate’</vt:lpstr>
      <vt:lpstr>Is use of Loudspeaker permission under freedom of Religion?</vt:lpstr>
      <vt:lpstr>What are the Rights of Religious Denominations and Religious Sects?</vt:lpstr>
      <vt:lpstr>What are the Rights of Religious Denominations and Religious Sects?</vt:lpstr>
      <vt:lpstr>What are the Rights of Religious Denominations and Religious Sects?</vt:lpstr>
      <vt:lpstr>Prohibition of Religious Tax under Article 27 </vt:lpstr>
      <vt:lpstr>Can there be religious instructions/prayer in educational institutions?</vt:lpstr>
      <vt:lpstr>What did we learn today?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of Religion</dc:title>
  <dc:creator>NALSAR</dc:creator>
  <cp:lastModifiedBy>NALSAR</cp:lastModifiedBy>
  <cp:revision>42</cp:revision>
  <dcterms:created xsi:type="dcterms:W3CDTF">2021-01-18T02:28:51Z</dcterms:created>
  <dcterms:modified xsi:type="dcterms:W3CDTF">2021-10-24T14:59:22Z</dcterms:modified>
</cp:coreProperties>
</file>