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83" r:id="rId5"/>
    <p:sldId id="284" r:id="rId6"/>
    <p:sldId id="285" r:id="rId7"/>
    <p:sldId id="259" r:id="rId8"/>
    <p:sldId id="260" r:id="rId9"/>
    <p:sldId id="262" r:id="rId10"/>
    <p:sldId id="261" r:id="rId11"/>
    <p:sldId id="263" r:id="rId12"/>
    <p:sldId id="264" r:id="rId13"/>
    <p:sldId id="277" r:id="rId14"/>
    <p:sldId id="278" r:id="rId15"/>
    <p:sldId id="279" r:id="rId16"/>
    <p:sldId id="265" r:id="rId17"/>
    <p:sldId id="280" r:id="rId18"/>
    <p:sldId id="266" r:id="rId19"/>
    <p:sldId id="267" r:id="rId20"/>
    <p:sldId id="268" r:id="rId21"/>
    <p:sldId id="269" r:id="rId22"/>
    <p:sldId id="271" r:id="rId23"/>
    <p:sldId id="281" r:id="rId24"/>
    <p:sldId id="270" r:id="rId25"/>
    <p:sldId id="282" r:id="rId26"/>
    <p:sldId id="272" r:id="rId27"/>
    <p:sldId id="273" r:id="rId28"/>
    <p:sldId id="275" r:id="rId29"/>
    <p:sldId id="276"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EECF4-A242-4129-B208-8A7A33D46901}" type="datetimeFigureOut">
              <a:rPr lang="en-IN" smtClean="0"/>
              <a:t>27-07-2022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39EEF-C5C5-4D5B-9350-C7C8EBAC26F5}" type="slidenum">
              <a:rPr lang="en-IN" smtClean="0"/>
              <a:t>‹#›</a:t>
            </a:fld>
            <a:endParaRPr lang="en-IN"/>
          </a:p>
        </p:txBody>
      </p:sp>
    </p:spTree>
    <p:extLst>
      <p:ext uri="{BB962C8B-B14F-4D97-AF65-F5344CB8AC3E}">
        <p14:creationId xmlns:p14="http://schemas.microsoft.com/office/powerpoint/2010/main" val="197719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39EEF-C5C5-4D5B-9350-C7C8EBAC26F5}" type="slidenum">
              <a:rPr lang="en-IN" smtClean="0"/>
              <a:t>14</a:t>
            </a:fld>
            <a:endParaRPr lang="en-IN"/>
          </a:p>
        </p:txBody>
      </p:sp>
    </p:spTree>
    <p:extLst>
      <p:ext uri="{BB962C8B-B14F-4D97-AF65-F5344CB8AC3E}">
        <p14:creationId xmlns:p14="http://schemas.microsoft.com/office/powerpoint/2010/main" val="285331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21FF8B-620C-409C-8C7C-8DBBC0B5129E}"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72306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1FF8B-620C-409C-8C7C-8DBBC0B5129E}"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368996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1FF8B-620C-409C-8C7C-8DBBC0B5129E}"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369372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21FF8B-620C-409C-8C7C-8DBBC0B5129E}"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415811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21FF8B-620C-409C-8C7C-8DBBC0B5129E}"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254976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21FF8B-620C-409C-8C7C-8DBBC0B5129E}"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413099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21FF8B-620C-409C-8C7C-8DBBC0B5129E}"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275556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21FF8B-620C-409C-8C7C-8DBBC0B5129E}"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189152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FF8B-620C-409C-8C7C-8DBBC0B5129E}"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14452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21FF8B-620C-409C-8C7C-8DBBC0B5129E}"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74073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21FF8B-620C-409C-8C7C-8DBBC0B5129E}"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8BE8A-AD02-473F-A5D1-F36172D0D1B1}" type="slidenum">
              <a:rPr lang="en-IN" smtClean="0"/>
              <a:t>‹#›</a:t>
            </a:fld>
            <a:endParaRPr lang="en-IN"/>
          </a:p>
        </p:txBody>
      </p:sp>
    </p:spTree>
    <p:extLst>
      <p:ext uri="{BB962C8B-B14F-4D97-AF65-F5344CB8AC3E}">
        <p14:creationId xmlns:p14="http://schemas.microsoft.com/office/powerpoint/2010/main" val="205268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1FF8B-620C-409C-8C7C-8DBBC0B5129E}" type="datetimeFigureOut">
              <a:rPr lang="en-IN" smtClean="0"/>
              <a:t>27-07-2022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8BE8A-AD02-473F-A5D1-F36172D0D1B1}" type="slidenum">
              <a:rPr lang="en-IN" smtClean="0"/>
              <a:t>‹#›</a:t>
            </a:fld>
            <a:endParaRPr lang="en-IN"/>
          </a:p>
        </p:txBody>
      </p:sp>
    </p:spTree>
    <p:extLst>
      <p:ext uri="{BB962C8B-B14F-4D97-AF65-F5344CB8AC3E}">
        <p14:creationId xmlns:p14="http://schemas.microsoft.com/office/powerpoint/2010/main" val="4257797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enfrain/rwd"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www.w3schools.com/css/tryit.asp?filename=tryresponsive_breakpoint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lagnut.com/sandbox/imagetest.php/" TargetMode="External"/><Relationship Id="rId1" Type="http://schemas.openxmlformats.org/officeDocument/2006/relationships/slideLayout" Target="../slideLayouts/slideLayout2.xml"/><Relationship Id="rId5" Type="http://schemas.openxmlformats.org/officeDocument/2006/relationships/hyperlink" Target="https://www.w3schools.com/css/css_rwd_images.asp" TargetMode="Externa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signmodo.com/google-analytics-ux-metrics/" TargetMode="External"/><Relationship Id="rId2" Type="http://schemas.openxmlformats.org/officeDocument/2006/relationships/hyperlink" Target="https://designmodo.com/improve-customer-loyalty-u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521471"/>
            <a:ext cx="9324109" cy="2748202"/>
          </a:xfrm>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dirty="0" smtClean="0"/>
              <a:t>19CSE-461- </a:t>
            </a:r>
            <a:r>
              <a:rPr lang="en-US" dirty="0" err="1" smtClean="0"/>
              <a:t>NetCentric</a:t>
            </a:r>
            <a:r>
              <a:rPr lang="en-US" dirty="0" smtClean="0"/>
              <a:t> Programming</a:t>
            </a:r>
            <a:br>
              <a:rPr lang="en-US" dirty="0" smtClean="0"/>
            </a:br>
            <a:r>
              <a:rPr lang="en-US" dirty="0"/>
              <a:t/>
            </a:r>
            <a:br>
              <a:rPr lang="en-US" dirty="0"/>
            </a:br>
            <a:r>
              <a:rPr lang="en-US" dirty="0" smtClean="0"/>
              <a:t>Session-2</a:t>
            </a:r>
            <a:endParaRPr lang="en-IN" dirty="0"/>
          </a:p>
        </p:txBody>
      </p:sp>
      <p:sp>
        <p:nvSpPr>
          <p:cNvPr id="3" name="Subtitle 2"/>
          <p:cNvSpPr>
            <a:spLocks noGrp="1"/>
          </p:cNvSpPr>
          <p:nvPr>
            <p:ph type="subTitle" idx="1"/>
          </p:nvPr>
        </p:nvSpPr>
        <p:spPr/>
        <p:txBody>
          <a:bodyPr/>
          <a:lstStyle/>
          <a:p>
            <a:r>
              <a:rPr lang="en-US" b="1" dirty="0" err="1" smtClean="0"/>
              <a:t>Dr.T.Senthil</a:t>
            </a:r>
            <a:r>
              <a:rPr lang="en-US" b="1" dirty="0" smtClean="0"/>
              <a:t> Kumar/</a:t>
            </a:r>
            <a:r>
              <a:rPr lang="en-US" b="1" dirty="0" err="1" smtClean="0"/>
              <a:t>Dr.S.Thangavelu</a:t>
            </a:r>
            <a:r>
              <a:rPr lang="en-US" b="1" dirty="0" smtClean="0"/>
              <a:t>/</a:t>
            </a:r>
            <a:r>
              <a:rPr lang="en-US" b="1" dirty="0" err="1" smtClean="0"/>
              <a:t>Dr.C.Arun</a:t>
            </a:r>
            <a:r>
              <a:rPr lang="en-US" b="1" dirty="0" smtClean="0"/>
              <a:t> Kumar</a:t>
            </a:r>
            <a:endParaRPr lang="en-IN" b="1" dirty="0"/>
          </a:p>
        </p:txBody>
      </p:sp>
    </p:spTree>
    <p:extLst>
      <p:ext uri="{BB962C8B-B14F-4D97-AF65-F5344CB8AC3E}">
        <p14:creationId xmlns:p14="http://schemas.microsoft.com/office/powerpoint/2010/main" val="2456627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Tooling </a:t>
            </a:r>
            <a:r>
              <a:rPr lang="en-IN" dirty="0"/>
              <a:t>and text editors</a:t>
            </a:r>
          </a:p>
        </p:txBody>
      </p:sp>
      <p:sp>
        <p:nvSpPr>
          <p:cNvPr id="4" name="Text Placeholder 3"/>
          <p:cNvSpPr>
            <a:spLocks noGrp="1"/>
          </p:cNvSpPr>
          <p:nvPr>
            <p:ph type="body" idx="1"/>
          </p:nvPr>
        </p:nvSpPr>
        <p:spPr/>
        <p:txBody>
          <a:bodyPr/>
          <a:lstStyle/>
          <a:p>
            <a:endParaRPr lang="en-IN"/>
          </a:p>
        </p:txBody>
      </p:sp>
      <p:sp>
        <p:nvSpPr>
          <p:cNvPr id="3" name="Content Placeholder 2"/>
          <p:cNvSpPr>
            <a:spLocks noGrp="1"/>
          </p:cNvSpPr>
          <p:nvPr>
            <p:ph sz="half" idx="2"/>
          </p:nvPr>
        </p:nvSpPr>
        <p:spPr/>
        <p:txBody>
          <a:bodyPr>
            <a:normAutofit fontScale="70000" lnSpcReduction="20000"/>
          </a:bodyPr>
          <a:lstStyle/>
          <a:p>
            <a:r>
              <a:rPr lang="en-US" dirty="0" smtClean="0"/>
              <a:t>Need </a:t>
            </a:r>
            <a:r>
              <a:rPr lang="en-US" dirty="0"/>
              <a:t>is something that enables you to </a:t>
            </a:r>
            <a:r>
              <a:rPr lang="en-US" dirty="0">
                <a:solidFill>
                  <a:srgbClr val="FF0000"/>
                </a:solidFill>
              </a:rPr>
              <a:t>write HTML, CSS, and JavaScript.</a:t>
            </a:r>
            <a:r>
              <a:rPr lang="en-US" dirty="0"/>
              <a:t> </a:t>
            </a:r>
            <a:endParaRPr lang="en-US" dirty="0" smtClean="0"/>
          </a:p>
          <a:p>
            <a:r>
              <a:rPr lang="en-US" dirty="0" smtClean="0"/>
              <a:t>It can be </a:t>
            </a:r>
            <a:r>
              <a:rPr lang="en-US" dirty="0" smtClean="0">
                <a:solidFill>
                  <a:srgbClr val="FF0000"/>
                </a:solidFill>
              </a:rPr>
              <a:t>Sublime </a:t>
            </a:r>
            <a:r>
              <a:rPr lang="en-US" dirty="0">
                <a:solidFill>
                  <a:srgbClr val="FF0000"/>
                </a:solidFill>
              </a:rPr>
              <a:t>Text, Vim, Coda, Visual Studio, or </a:t>
            </a:r>
            <a:r>
              <a:rPr lang="en-US" dirty="0" smtClean="0">
                <a:solidFill>
                  <a:srgbClr val="FF0000"/>
                </a:solidFill>
              </a:rPr>
              <a:t>Notepad</a:t>
            </a:r>
          </a:p>
          <a:p>
            <a:r>
              <a:rPr lang="en-US" dirty="0"/>
              <a:t>CSS processors (</a:t>
            </a:r>
            <a:r>
              <a:rPr lang="en-US" dirty="0">
                <a:solidFill>
                  <a:srgbClr val="FF0000"/>
                </a:solidFill>
              </a:rPr>
              <a:t>Sass, LESS, Stylus, </a:t>
            </a:r>
            <a:r>
              <a:rPr lang="en-US" dirty="0" err="1">
                <a:solidFill>
                  <a:srgbClr val="FF0000"/>
                </a:solidFill>
              </a:rPr>
              <a:t>PostCSS</a:t>
            </a:r>
            <a:r>
              <a:rPr lang="en-US" dirty="0"/>
              <a:t>) can help with code organization, variables, color manipulations, and arithmetic. </a:t>
            </a:r>
            <a:endParaRPr lang="en-US" dirty="0" smtClean="0"/>
          </a:p>
          <a:p>
            <a:r>
              <a:rPr lang="en-US" dirty="0" smtClean="0"/>
              <a:t>Tools </a:t>
            </a:r>
            <a:r>
              <a:rPr lang="en-US" dirty="0"/>
              <a:t>like </a:t>
            </a:r>
            <a:r>
              <a:rPr lang="en-US" dirty="0" err="1">
                <a:solidFill>
                  <a:srgbClr val="FF0000"/>
                </a:solidFill>
              </a:rPr>
              <a:t>PostCSS</a:t>
            </a:r>
            <a:r>
              <a:rPr lang="en-US" dirty="0">
                <a:solidFill>
                  <a:srgbClr val="FF0000"/>
                </a:solidFill>
              </a:rPr>
              <a:t> </a:t>
            </a:r>
            <a:r>
              <a:rPr lang="en-US" dirty="0"/>
              <a:t>can also automate horrible and thankless jobs like </a:t>
            </a:r>
            <a:r>
              <a:rPr lang="en-US" dirty="0">
                <a:solidFill>
                  <a:srgbClr val="FF0000"/>
                </a:solidFill>
              </a:rPr>
              <a:t>CSS vendor prefixing</a:t>
            </a:r>
            <a:r>
              <a:rPr lang="en-US" dirty="0"/>
              <a:t>. </a:t>
            </a:r>
            <a:endParaRPr lang="en-US" dirty="0" smtClean="0"/>
          </a:p>
          <a:p>
            <a:r>
              <a:rPr lang="en-US" dirty="0" smtClean="0"/>
              <a:t>Furthermore</a:t>
            </a:r>
            <a:r>
              <a:rPr lang="en-US" dirty="0"/>
              <a:t>, '</a:t>
            </a:r>
            <a:r>
              <a:rPr lang="en-US" dirty="0" err="1"/>
              <a:t>Linting</a:t>
            </a:r>
            <a:r>
              <a:rPr lang="en-US" dirty="0"/>
              <a:t>' and validation tools can check your HTML, JavaScript, and CSS code against standards as you work, eliminating many time wasting typos or syntax errors</a:t>
            </a:r>
            <a:endParaRPr lang="en-IN" dirty="0">
              <a:solidFill>
                <a:srgbClr val="FF0000"/>
              </a:solidFill>
            </a:endParaRPr>
          </a:p>
        </p:txBody>
      </p:sp>
      <p:sp>
        <p:nvSpPr>
          <p:cNvPr id="5" name="Text Placeholder 4"/>
          <p:cNvSpPr>
            <a:spLocks noGrp="1"/>
          </p:cNvSpPr>
          <p:nvPr>
            <p:ph type="body" sz="quarter" idx="3"/>
          </p:nvPr>
        </p:nvSpPr>
        <p:spPr/>
        <p:txBody>
          <a:bodyPr/>
          <a:lstStyle/>
          <a:p>
            <a:r>
              <a:rPr lang="en-US" dirty="0" smtClean="0"/>
              <a:t>Vendor Prefix</a:t>
            </a:r>
            <a:endParaRPr lang="en-IN" dirty="0"/>
          </a:p>
        </p:txBody>
      </p:sp>
      <p:sp>
        <p:nvSpPr>
          <p:cNvPr id="6" name="Content Placeholder 5"/>
          <p:cNvSpPr>
            <a:spLocks noGrp="1"/>
          </p:cNvSpPr>
          <p:nvPr>
            <p:ph sz="quarter" idx="4"/>
          </p:nvPr>
        </p:nvSpPr>
        <p:spPr/>
        <p:txBody>
          <a:bodyPr>
            <a:normAutofit fontScale="85000" lnSpcReduction="20000"/>
          </a:bodyPr>
          <a:lstStyle/>
          <a:p>
            <a:r>
              <a:rPr lang="en-US" dirty="0"/>
              <a:t>Browser vendors sometimes add prefixes to experimental or nonstandard CSS properties and JavaScript APIs, </a:t>
            </a:r>
            <a:r>
              <a:rPr lang="en-US" dirty="0">
                <a:solidFill>
                  <a:srgbClr val="FF0000"/>
                </a:solidFill>
              </a:rPr>
              <a:t>so developers can experiment with new ideas while—in theory—preventing their experiments from being relied upon and then breaking web developers' code during the standardization process. </a:t>
            </a:r>
            <a:endParaRPr lang="en-US" dirty="0" smtClean="0">
              <a:solidFill>
                <a:srgbClr val="FF0000"/>
              </a:solidFill>
            </a:endParaRPr>
          </a:p>
          <a:p>
            <a:r>
              <a:rPr lang="en-US" dirty="0" smtClean="0"/>
              <a:t>Developers </a:t>
            </a:r>
            <a:r>
              <a:rPr lang="en-US" dirty="0"/>
              <a:t>should wait to include the </a:t>
            </a:r>
            <a:r>
              <a:rPr lang="en-US" dirty="0" err="1"/>
              <a:t>unprefixed</a:t>
            </a:r>
            <a:r>
              <a:rPr lang="en-US" dirty="0"/>
              <a:t> property until browser behavior is standardized.</a:t>
            </a:r>
            <a:endParaRPr lang="en-IN" dirty="0"/>
          </a:p>
        </p:txBody>
      </p:sp>
      <p:pic>
        <p:nvPicPr>
          <p:cNvPr id="7" name="Picture 6"/>
          <p:cNvPicPr>
            <a:picLocks noChangeAspect="1"/>
          </p:cNvPicPr>
          <p:nvPr/>
        </p:nvPicPr>
        <p:blipFill>
          <a:blip r:embed="rId2"/>
          <a:stretch>
            <a:fillRect/>
          </a:stretch>
        </p:blipFill>
        <p:spPr>
          <a:xfrm>
            <a:off x="6618925" y="0"/>
            <a:ext cx="5098458" cy="2157307"/>
          </a:xfrm>
          <a:prstGeom prst="rect">
            <a:avLst/>
          </a:prstGeom>
        </p:spPr>
      </p:pic>
      <p:sp>
        <p:nvSpPr>
          <p:cNvPr id="8" name="Rectangle 7"/>
          <p:cNvSpPr/>
          <p:nvPr/>
        </p:nvSpPr>
        <p:spPr>
          <a:xfrm>
            <a:off x="4406537" y="6100492"/>
            <a:ext cx="6096000" cy="646331"/>
          </a:xfrm>
          <a:prstGeom prst="rect">
            <a:avLst/>
          </a:prstGeom>
        </p:spPr>
        <p:txBody>
          <a:bodyPr>
            <a:spAutoFit/>
          </a:bodyPr>
          <a:lstStyle/>
          <a:p>
            <a:r>
              <a:rPr lang="en-IN" dirty="0" smtClean="0"/>
              <a:t>Refer : </a:t>
            </a:r>
            <a:r>
              <a:rPr lang="en-IN" dirty="0" smtClean="0">
                <a:solidFill>
                  <a:schemeClr val="accent5"/>
                </a:solidFill>
              </a:rPr>
              <a:t>https</a:t>
            </a:r>
            <a:r>
              <a:rPr lang="en-IN" dirty="0">
                <a:solidFill>
                  <a:schemeClr val="accent5"/>
                </a:solidFill>
              </a:rPr>
              <a:t>://developer.mozilla.org/en-US/docs/Glossary/Vendor_Prefix</a:t>
            </a:r>
          </a:p>
        </p:txBody>
      </p:sp>
    </p:spTree>
    <p:extLst>
      <p:ext uri="{BB962C8B-B14F-4D97-AF65-F5344CB8AC3E}">
        <p14:creationId xmlns:p14="http://schemas.microsoft.com/office/powerpoint/2010/main" val="4120910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Repository</a:t>
            </a:r>
            <a:endParaRPr lang="en-IN" dirty="0"/>
          </a:p>
        </p:txBody>
      </p:sp>
      <p:sp>
        <p:nvSpPr>
          <p:cNvPr id="7" name="Subtitle 6"/>
          <p:cNvSpPr>
            <a:spLocks noGrp="1"/>
          </p:cNvSpPr>
          <p:nvPr>
            <p:ph type="subTitle" idx="1"/>
          </p:nvPr>
        </p:nvSpPr>
        <p:spPr/>
        <p:txBody>
          <a:bodyPr>
            <a:normAutofit fontScale="92500" lnSpcReduction="20000"/>
          </a:bodyPr>
          <a:lstStyle/>
          <a:p>
            <a:r>
              <a:rPr lang="en-US" dirty="0"/>
              <a:t>You can download all the code samples from this book by visiting </a:t>
            </a:r>
            <a:r>
              <a:rPr lang="en-US" dirty="0" err="1"/>
              <a:t>rwd.education</a:t>
            </a:r>
            <a:r>
              <a:rPr lang="en-US" dirty="0"/>
              <a:t>/download.zip or via GitHub at </a:t>
            </a:r>
            <a:r>
              <a:rPr lang="en-US" dirty="0">
                <a:hlinkClick r:id="rId2"/>
              </a:rPr>
              <a:t>https://github.com/benfrain/rwd</a:t>
            </a:r>
            <a:r>
              <a:rPr lang="en-US" dirty="0" smtClean="0"/>
              <a:t>.</a:t>
            </a:r>
          </a:p>
          <a:p>
            <a:endParaRPr lang="en-US" dirty="0"/>
          </a:p>
          <a:p>
            <a:r>
              <a:rPr lang="en-US" b="1" u="sng" dirty="0" smtClean="0">
                <a:solidFill>
                  <a:schemeClr val="accent5"/>
                </a:solidFill>
              </a:rPr>
              <a:t>Text Book Code sample is also uploaded for additional reference</a:t>
            </a:r>
            <a:endParaRPr lang="en-IN" b="1" u="sng" dirty="0">
              <a:solidFill>
                <a:schemeClr val="accent5"/>
              </a:solidFill>
            </a:endParaRPr>
          </a:p>
        </p:txBody>
      </p:sp>
    </p:spTree>
    <p:extLst>
      <p:ext uri="{BB962C8B-B14F-4D97-AF65-F5344CB8AC3E}">
        <p14:creationId xmlns:p14="http://schemas.microsoft.com/office/powerpoint/2010/main" val="134066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070" y="123689"/>
            <a:ext cx="7810500" cy="2143125"/>
          </a:xfrm>
          <a:prstGeom prst="rect">
            <a:avLst/>
          </a:prstGeom>
        </p:spPr>
      </p:pic>
      <p:pic>
        <p:nvPicPr>
          <p:cNvPr id="5" name="Picture 4"/>
          <p:cNvPicPr>
            <a:picLocks noChangeAspect="1"/>
          </p:cNvPicPr>
          <p:nvPr/>
        </p:nvPicPr>
        <p:blipFill>
          <a:blip r:embed="rId3"/>
          <a:stretch>
            <a:fillRect/>
          </a:stretch>
        </p:blipFill>
        <p:spPr>
          <a:xfrm>
            <a:off x="282619" y="2102031"/>
            <a:ext cx="12201525" cy="4953000"/>
          </a:xfrm>
          <a:prstGeom prst="rect">
            <a:avLst/>
          </a:prstGeom>
        </p:spPr>
      </p:pic>
    </p:spTree>
    <p:extLst>
      <p:ext uri="{BB962C8B-B14F-4D97-AF65-F5344CB8AC3E}">
        <p14:creationId xmlns:p14="http://schemas.microsoft.com/office/powerpoint/2010/main" val="391439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a:t>
            </a:r>
            <a:endParaRPr lang="en-IN" dirty="0"/>
          </a:p>
        </p:txBody>
      </p:sp>
      <p:sp>
        <p:nvSpPr>
          <p:cNvPr id="3" name="Content Placeholder 2"/>
          <p:cNvSpPr>
            <a:spLocks noGrp="1"/>
          </p:cNvSpPr>
          <p:nvPr>
            <p:ph idx="1"/>
          </p:nvPr>
        </p:nvSpPr>
        <p:spPr/>
        <p:txBody>
          <a:bodyPr/>
          <a:lstStyle/>
          <a:p>
            <a:r>
              <a:rPr lang="en-US" dirty="0"/>
              <a:t>The viewport is the </a:t>
            </a:r>
            <a:r>
              <a:rPr lang="en-US" dirty="0">
                <a:solidFill>
                  <a:srgbClr val="FF0000"/>
                </a:solidFill>
              </a:rPr>
              <a:t>user's visible area of a web page.</a:t>
            </a:r>
          </a:p>
          <a:p>
            <a:r>
              <a:rPr lang="en-US" dirty="0"/>
              <a:t>The viewport varies with the device, and will be smaller on a mobile phone than on a computer screen.</a:t>
            </a:r>
          </a:p>
          <a:p>
            <a:r>
              <a:rPr lang="en-US" dirty="0">
                <a:solidFill>
                  <a:srgbClr val="FF0000"/>
                </a:solidFill>
              </a:rPr>
              <a:t>Before tablets and mobile phones, web pages were designed only for computer screens, </a:t>
            </a:r>
            <a:r>
              <a:rPr lang="en-US" dirty="0"/>
              <a:t>and it was common for web pages to have a static design and a fixed size.</a:t>
            </a:r>
          </a:p>
          <a:p>
            <a:endParaRPr lang="en-IN" dirty="0"/>
          </a:p>
        </p:txBody>
      </p:sp>
    </p:spTree>
    <p:extLst>
      <p:ext uri="{BB962C8B-B14F-4D97-AF65-F5344CB8AC3E}">
        <p14:creationId xmlns:p14="http://schemas.microsoft.com/office/powerpoint/2010/main" val="105092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view port</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3"/>
          <a:stretch>
            <a:fillRect/>
          </a:stretch>
        </p:blipFill>
        <p:spPr>
          <a:xfrm>
            <a:off x="517410" y="1690688"/>
            <a:ext cx="11674590" cy="3641148"/>
          </a:xfrm>
          <a:prstGeom prst="rect">
            <a:avLst/>
          </a:prstGeom>
        </p:spPr>
      </p:pic>
    </p:spTree>
    <p:extLst>
      <p:ext uri="{BB962C8B-B14F-4D97-AF65-F5344CB8AC3E}">
        <p14:creationId xmlns:p14="http://schemas.microsoft.com/office/powerpoint/2010/main" val="138021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97476" y="365125"/>
            <a:ext cx="10624705" cy="6080890"/>
          </a:xfrm>
          <a:prstGeom prst="rect">
            <a:avLst/>
          </a:prstGeom>
        </p:spPr>
      </p:pic>
    </p:spTree>
    <p:extLst>
      <p:ext uri="{BB962C8B-B14F-4D97-AF65-F5344CB8AC3E}">
        <p14:creationId xmlns:p14="http://schemas.microsoft.com/office/powerpoint/2010/main" val="328582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0123713" y="1998616"/>
            <a:ext cx="4025537" cy="4230597"/>
          </a:xfrm>
        </p:spPr>
        <p:txBody>
          <a:bodyPr/>
          <a:lstStyle/>
          <a:p>
            <a:r>
              <a:rPr lang="en-US" dirty="0">
                <a:solidFill>
                  <a:srgbClr val="FF0000"/>
                </a:solidFill>
              </a:rPr>
              <a:t>The viewable area of a browser is known technically as the viewport</a:t>
            </a:r>
            <a:r>
              <a:rPr lang="en-US" dirty="0" smtClean="0">
                <a:solidFill>
                  <a:srgbClr val="FF0000"/>
                </a:solidFill>
              </a:rPr>
              <a:t>.</a:t>
            </a:r>
          </a:p>
          <a:p>
            <a:r>
              <a:rPr lang="en-US" dirty="0" smtClean="0"/>
              <a:t>The </a:t>
            </a:r>
            <a:r>
              <a:rPr lang="en-US" dirty="0"/>
              <a:t>viewport is seldom equivalent to the screen size of a device, especially in instances where a user can resize a browser window</a:t>
            </a:r>
            <a:endParaRPr lang="en-IN" dirty="0"/>
          </a:p>
        </p:txBody>
      </p:sp>
      <p:pic>
        <p:nvPicPr>
          <p:cNvPr id="4" name="Picture 3"/>
          <p:cNvPicPr>
            <a:picLocks noChangeAspect="1"/>
          </p:cNvPicPr>
          <p:nvPr/>
        </p:nvPicPr>
        <p:blipFill>
          <a:blip r:embed="rId2"/>
          <a:stretch>
            <a:fillRect/>
          </a:stretch>
        </p:blipFill>
        <p:spPr>
          <a:xfrm>
            <a:off x="-409575" y="-228600"/>
            <a:ext cx="9909386" cy="5571309"/>
          </a:xfrm>
          <a:prstGeom prst="rect">
            <a:avLst/>
          </a:prstGeom>
        </p:spPr>
      </p:pic>
      <p:sp>
        <p:nvSpPr>
          <p:cNvPr id="5" name="Rectangle 4"/>
          <p:cNvSpPr/>
          <p:nvPr/>
        </p:nvSpPr>
        <p:spPr>
          <a:xfrm>
            <a:off x="1924594" y="5796783"/>
            <a:ext cx="6096000" cy="646331"/>
          </a:xfrm>
          <a:prstGeom prst="rect">
            <a:avLst/>
          </a:prstGeom>
        </p:spPr>
        <p:txBody>
          <a:bodyPr>
            <a:spAutoFit/>
          </a:bodyPr>
          <a:lstStyle/>
          <a:p>
            <a:r>
              <a:rPr lang="en-US" dirty="0">
                <a:solidFill>
                  <a:srgbClr val="881280"/>
                </a:solidFill>
                <a:latin typeface="Courier New" panose="02070309020205020404" pitchFamily="49" charset="0"/>
              </a:rPr>
              <a:t>&lt;meta </a:t>
            </a:r>
            <a:r>
              <a:rPr lang="en-US" dirty="0">
                <a:latin typeface="Courier New" panose="02070309020205020404" pitchFamily="49" charset="0"/>
              </a:rPr>
              <a:t>name</a:t>
            </a:r>
            <a:r>
              <a:rPr lang="en-US" dirty="0">
                <a:solidFill>
                  <a:srgbClr val="881280"/>
                </a:solidFill>
                <a:latin typeface="Courier New" panose="02070309020205020404" pitchFamily="49" charset="0"/>
              </a:rPr>
              <a:t>="</a:t>
            </a:r>
            <a:r>
              <a:rPr lang="en-US" dirty="0">
                <a:latin typeface="Courier New" panose="02070309020205020404" pitchFamily="49" charset="0"/>
              </a:rPr>
              <a:t>viewport</a:t>
            </a:r>
            <a:r>
              <a:rPr lang="en-US" dirty="0">
                <a:solidFill>
                  <a:srgbClr val="881280"/>
                </a:solidFill>
                <a:latin typeface="Courier New" panose="02070309020205020404" pitchFamily="49" charset="0"/>
              </a:rPr>
              <a:t>" </a:t>
            </a:r>
            <a:r>
              <a:rPr lang="en-US" dirty="0">
                <a:latin typeface="Courier New" panose="02070309020205020404" pitchFamily="49" charset="0"/>
              </a:rPr>
              <a:t>content</a:t>
            </a:r>
            <a:r>
              <a:rPr lang="en-US" dirty="0">
                <a:solidFill>
                  <a:srgbClr val="881280"/>
                </a:solidFill>
                <a:latin typeface="Courier New" panose="02070309020205020404" pitchFamily="49" charset="0"/>
              </a:rPr>
              <a:t>="</a:t>
            </a:r>
            <a:r>
              <a:rPr lang="en-US" dirty="0">
                <a:latin typeface="Courier New" panose="02070309020205020404" pitchFamily="49" charset="0"/>
              </a:rPr>
              <a:t>width=</a:t>
            </a:r>
            <a:r>
              <a:rPr lang="en-US" dirty="0">
                <a:solidFill>
                  <a:srgbClr val="FF0000"/>
                </a:solidFill>
                <a:latin typeface="Courier New" panose="02070309020205020404" pitchFamily="49" charset="0"/>
              </a:rPr>
              <a:t>device-width</a:t>
            </a:r>
            <a:r>
              <a:rPr lang="en-US" dirty="0">
                <a:solidFill>
                  <a:srgbClr val="881280"/>
                </a:solidFill>
                <a:latin typeface="Courier New" panose="02070309020205020404" pitchFamily="49" charset="0"/>
              </a:rPr>
              <a:t>"&gt;</a:t>
            </a:r>
            <a:endParaRPr lang="en-IN" dirty="0"/>
          </a:p>
        </p:txBody>
      </p:sp>
    </p:spTree>
    <p:extLst>
      <p:ext uri="{BB962C8B-B14F-4D97-AF65-F5344CB8AC3E}">
        <p14:creationId xmlns:p14="http://schemas.microsoft.com/office/powerpoint/2010/main" val="187407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1. Do NOT use large fixed width elements - </a:t>
            </a:r>
            <a:r>
              <a:rPr lang="en-US" dirty="0"/>
              <a:t>For example, </a:t>
            </a:r>
            <a:r>
              <a:rPr lang="en-US" dirty="0">
                <a:solidFill>
                  <a:srgbClr val="FF0000"/>
                </a:solidFill>
              </a:rPr>
              <a:t>if an image is displayed at a width wider than the viewport it can cause the viewport to scroll horizontall</a:t>
            </a:r>
            <a:r>
              <a:rPr lang="en-US" dirty="0"/>
              <a:t>y. Remember to adjust this content to fit within the width of the viewport.</a:t>
            </a:r>
          </a:p>
          <a:p>
            <a:r>
              <a:rPr lang="en-US" b="1" dirty="0"/>
              <a:t>2. Do NOT let the content rely on a particular viewport width to render well</a:t>
            </a:r>
            <a:r>
              <a:rPr lang="en-US" dirty="0"/>
              <a:t> - Since screen dimensions and width in CSS pixels vary widely between devices, </a:t>
            </a:r>
            <a:r>
              <a:rPr lang="en-US" dirty="0">
                <a:solidFill>
                  <a:srgbClr val="FF0000"/>
                </a:solidFill>
              </a:rPr>
              <a:t>content should not rely on a particular viewport width to render well.</a:t>
            </a:r>
          </a:p>
          <a:p>
            <a:r>
              <a:rPr lang="en-US" b="1" dirty="0"/>
              <a:t>3. Use CSS media queries to apply different styling for small and large screens</a:t>
            </a:r>
            <a:r>
              <a:rPr lang="en-US" dirty="0"/>
              <a:t> </a:t>
            </a:r>
            <a:r>
              <a:rPr lang="en-US" dirty="0">
                <a:solidFill>
                  <a:srgbClr val="FF0000"/>
                </a:solidFill>
              </a:rPr>
              <a:t>- Setting large absolute CSS widths for page elements will cause the element to be too wide for the viewport on a smaller device. </a:t>
            </a:r>
            <a:r>
              <a:rPr lang="en-US" dirty="0"/>
              <a:t>Instead, consider using relative width values, such as width: 100%. Also, be careful of using large absolute positioning values. It may cause the element to fall outside the viewport on small devices.</a:t>
            </a:r>
          </a:p>
          <a:p>
            <a:endParaRPr lang="en-IN" dirty="0"/>
          </a:p>
        </p:txBody>
      </p:sp>
      <p:sp>
        <p:nvSpPr>
          <p:cNvPr id="4" name="Rectangle 3"/>
          <p:cNvSpPr/>
          <p:nvPr/>
        </p:nvSpPr>
        <p:spPr>
          <a:xfrm>
            <a:off x="1190316" y="6176963"/>
            <a:ext cx="2967223" cy="369332"/>
          </a:xfrm>
          <a:prstGeom prst="rect">
            <a:avLst/>
          </a:prstGeom>
        </p:spPr>
        <p:txBody>
          <a:bodyPr wrap="none">
            <a:spAutoFit/>
          </a:bodyPr>
          <a:lstStyle/>
          <a:p>
            <a:r>
              <a:rPr lang="en-IN" dirty="0"/>
              <a:t>https://www.w3schools.com/</a:t>
            </a:r>
          </a:p>
        </p:txBody>
      </p:sp>
    </p:spTree>
    <p:extLst>
      <p:ext uri="{BB962C8B-B14F-4D97-AF65-F5344CB8AC3E}">
        <p14:creationId xmlns:p14="http://schemas.microsoft.com/office/powerpoint/2010/main" val="253222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Taming images</a:t>
            </a:r>
          </a:p>
        </p:txBody>
      </p:sp>
      <p:sp>
        <p:nvSpPr>
          <p:cNvPr id="3" name="Content Placeholder 2"/>
          <p:cNvSpPr>
            <a:spLocks noGrp="1"/>
          </p:cNvSpPr>
          <p:nvPr>
            <p:ph idx="1"/>
          </p:nvPr>
        </p:nvSpPr>
        <p:spPr>
          <a:xfrm>
            <a:off x="576944" y="4812710"/>
            <a:ext cx="10515600" cy="4351338"/>
          </a:xfrm>
        </p:spPr>
        <p:txBody>
          <a:bodyPr/>
          <a:lstStyle/>
          <a:p>
            <a:endParaRPr lang="en-IN" dirty="0"/>
          </a:p>
        </p:txBody>
      </p:sp>
      <p:pic>
        <p:nvPicPr>
          <p:cNvPr id="5" name="Picture 4"/>
          <p:cNvPicPr>
            <a:picLocks noChangeAspect="1"/>
          </p:cNvPicPr>
          <p:nvPr/>
        </p:nvPicPr>
        <p:blipFill>
          <a:blip r:embed="rId2"/>
          <a:stretch>
            <a:fillRect/>
          </a:stretch>
        </p:blipFill>
        <p:spPr>
          <a:xfrm>
            <a:off x="412161" y="1473184"/>
            <a:ext cx="9489486" cy="3086133"/>
          </a:xfrm>
          <a:prstGeom prst="rect">
            <a:avLst/>
          </a:prstGeom>
        </p:spPr>
      </p:pic>
    </p:spTree>
    <p:extLst>
      <p:ext uri="{BB962C8B-B14F-4D97-AF65-F5344CB8AC3E}">
        <p14:creationId xmlns:p14="http://schemas.microsoft.com/office/powerpoint/2010/main" val="358648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48225" y="1237129"/>
            <a:ext cx="5546351" cy="1855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1024" y="3576378"/>
            <a:ext cx="10515600" cy="4351338"/>
          </a:xfrm>
        </p:spPr>
        <p:txBody>
          <a:bodyPr/>
          <a:lstStyle/>
          <a:p>
            <a:r>
              <a:rPr lang="en-IN" dirty="0" err="1" smtClean="0"/>
              <a:t>css</a:t>
            </a:r>
            <a:r>
              <a:rPr lang="en-IN" dirty="0" smtClean="0"/>
              <a:t>/styles.css</a:t>
            </a:r>
          </a:p>
          <a:p>
            <a:r>
              <a:rPr lang="en-US" dirty="0"/>
              <a:t>All this max-width based rule does is stipulate that </a:t>
            </a:r>
            <a:r>
              <a:rPr lang="en-US" dirty="0">
                <a:solidFill>
                  <a:srgbClr val="FF0000"/>
                </a:solidFill>
              </a:rPr>
              <a:t>all images should be a maximum of 100% of their width</a:t>
            </a:r>
            <a:r>
              <a:rPr lang="en-US" dirty="0"/>
              <a:t> (in that they should expand to 100% of their size and no more). </a:t>
            </a:r>
            <a:endParaRPr lang="en-US" dirty="0" smtClean="0"/>
          </a:p>
          <a:p>
            <a:r>
              <a:rPr lang="en-US" dirty="0" smtClean="0">
                <a:solidFill>
                  <a:srgbClr val="FF0000"/>
                </a:solidFill>
              </a:rPr>
              <a:t>Where </a:t>
            </a:r>
            <a:r>
              <a:rPr lang="en-US" dirty="0">
                <a:solidFill>
                  <a:srgbClr val="FF0000"/>
                </a:solidFill>
              </a:rPr>
              <a:t>a containing element (such as the body or a div it sits within) is less than the intrinsic width of the image, it will simply scale up to the maximum available space.</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0" y="0"/>
            <a:ext cx="6009457" cy="3378670"/>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4"/>
          <p:cNvPicPr>
            <a:picLocks noChangeAspect="1"/>
          </p:cNvPicPr>
          <p:nvPr/>
        </p:nvPicPr>
        <p:blipFill>
          <a:blip r:embed="rId3"/>
          <a:stretch>
            <a:fillRect/>
          </a:stretch>
        </p:blipFill>
        <p:spPr>
          <a:xfrm>
            <a:off x="6009457" y="-1610216"/>
            <a:ext cx="9966201" cy="5603252"/>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6" name="Arc 5"/>
          <p:cNvSpPr/>
          <p:nvPr/>
        </p:nvSpPr>
        <p:spPr>
          <a:xfrm>
            <a:off x="9614647" y="1191410"/>
            <a:ext cx="147918"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 name="Straight Connector 8"/>
          <p:cNvCxnSpPr/>
          <p:nvPr/>
        </p:nvCxnSpPr>
        <p:spPr>
          <a:xfrm flipV="1">
            <a:off x="3889001" y="858829"/>
            <a:ext cx="2834528" cy="11969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844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Responsive Web Design</a:t>
            </a:r>
          </a:p>
          <a:p>
            <a:r>
              <a:rPr lang="en-US" dirty="0" smtClean="0"/>
              <a:t>Basics</a:t>
            </a:r>
          </a:p>
          <a:p>
            <a:r>
              <a:rPr lang="en-US" dirty="0" smtClean="0"/>
              <a:t>Viewports</a:t>
            </a:r>
          </a:p>
          <a:p>
            <a:r>
              <a:rPr lang="en-US" dirty="0" smtClean="0"/>
              <a:t>CSS Extensions</a:t>
            </a:r>
          </a:p>
          <a:p>
            <a:r>
              <a:rPr lang="en-US" dirty="0" smtClean="0"/>
              <a:t>Responsive Web Designs</a:t>
            </a:r>
            <a:endParaRPr lang="en-IN" dirty="0"/>
          </a:p>
        </p:txBody>
      </p:sp>
      <p:pic>
        <p:nvPicPr>
          <p:cNvPr id="5" name="Picture 4"/>
          <p:cNvPicPr>
            <a:picLocks noChangeAspect="1"/>
          </p:cNvPicPr>
          <p:nvPr/>
        </p:nvPicPr>
        <p:blipFill>
          <a:blip r:embed="rId2"/>
          <a:stretch>
            <a:fillRect/>
          </a:stretch>
        </p:blipFill>
        <p:spPr>
          <a:xfrm>
            <a:off x="6096000" y="711245"/>
            <a:ext cx="5143500" cy="5095875"/>
          </a:xfrm>
          <a:prstGeom prst="rect">
            <a:avLst/>
          </a:prstGeom>
        </p:spPr>
      </p:pic>
      <p:sp>
        <p:nvSpPr>
          <p:cNvPr id="6" name="TextBox 5"/>
          <p:cNvSpPr txBox="1"/>
          <p:nvPr/>
        </p:nvSpPr>
        <p:spPr>
          <a:xfrm>
            <a:off x="5430982" y="6176963"/>
            <a:ext cx="5486400" cy="369332"/>
          </a:xfrm>
          <a:prstGeom prst="rect">
            <a:avLst/>
          </a:prstGeom>
          <a:noFill/>
        </p:spPr>
        <p:txBody>
          <a:bodyPr wrap="square" rtlCol="0">
            <a:spAutoFit/>
          </a:bodyPr>
          <a:lstStyle/>
          <a:p>
            <a:r>
              <a:rPr lang="en-US" dirty="0" smtClean="0">
                <a:solidFill>
                  <a:srgbClr val="FF0000"/>
                </a:solidFill>
              </a:rPr>
              <a:t>Chapter 2</a:t>
            </a:r>
            <a:endParaRPr lang="en-IN" dirty="0">
              <a:solidFill>
                <a:srgbClr val="FF0000"/>
              </a:solidFill>
            </a:endParaRPr>
          </a:p>
        </p:txBody>
      </p:sp>
    </p:spTree>
    <p:extLst>
      <p:ext uri="{BB962C8B-B14F-4D97-AF65-F5344CB8AC3E}">
        <p14:creationId xmlns:p14="http://schemas.microsoft.com/office/powerpoint/2010/main" val="116481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46771" cy="431709"/>
          </a:xfrm>
        </p:spPr>
        <p:txBody>
          <a:bodyPr>
            <a:normAutofit fontScale="90000"/>
          </a:bodyPr>
          <a:lstStyle/>
          <a:p>
            <a:r>
              <a:rPr lang="en-US" sz="3100" b="1" dirty="0"/>
              <a:t>Large Viewports-- </a:t>
            </a:r>
            <a:r>
              <a:rPr lang="en-US" sz="3100" dirty="0"/>
              <a:t>Maybe resize the image and position it off to one </a:t>
            </a:r>
            <a:r>
              <a:rPr lang="en-US" sz="3100" dirty="0" smtClean="0"/>
              <a:t>side(</a:t>
            </a:r>
            <a:r>
              <a:rPr lang="en-US" sz="3100" dirty="0" smtClean="0">
                <a:solidFill>
                  <a:schemeClr val="accent1"/>
                </a:solidFill>
              </a:rPr>
              <a:t>beyond 600px</a:t>
            </a:r>
            <a:r>
              <a:rPr lang="en-US" sz="3100" dirty="0" smtClean="0"/>
              <a:t>)</a:t>
            </a:r>
            <a:r>
              <a:rPr lang="en-US" dirty="0" smtClean="0"/>
              <a:t/>
            </a:r>
            <a:br>
              <a:rPr lang="en-US" dirty="0" smtClean="0"/>
            </a:br>
            <a:r>
              <a:rPr lang="en-US" dirty="0" smtClean="0"/>
              <a:t>Solution--- </a:t>
            </a:r>
            <a:r>
              <a:rPr lang="en-US" dirty="0" smtClean="0">
                <a:solidFill>
                  <a:srgbClr val="FF0000"/>
                </a:solidFill>
              </a:rPr>
              <a:t>media queries</a:t>
            </a:r>
            <a:endParaRPr lang="en-IN"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17442" y="1352006"/>
            <a:ext cx="13011150" cy="7315200"/>
          </a:xfrm>
          <a:prstGeom prst="rect">
            <a:avLst/>
          </a:prstGeom>
        </p:spPr>
      </p:pic>
    </p:spTree>
    <p:extLst>
      <p:ext uri="{BB962C8B-B14F-4D97-AF65-F5344CB8AC3E}">
        <p14:creationId xmlns:p14="http://schemas.microsoft.com/office/powerpoint/2010/main" val="358374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Breakpoints---Device widths</a:t>
            </a:r>
            <a:endParaRPr lang="en-IN" dirty="0"/>
          </a:p>
        </p:txBody>
      </p:sp>
      <p:sp>
        <p:nvSpPr>
          <p:cNvPr id="3" name="Content Placeholder 2"/>
          <p:cNvSpPr>
            <a:spLocks noGrp="1"/>
          </p:cNvSpPr>
          <p:nvPr>
            <p:ph idx="1"/>
          </p:nvPr>
        </p:nvSpPr>
        <p:spPr>
          <a:xfrm>
            <a:off x="838200" y="1360395"/>
            <a:ext cx="6751320" cy="4509861"/>
          </a:xfrm>
        </p:spPr>
        <p:txBody>
          <a:bodyPr>
            <a:normAutofit fontScale="70000" lnSpcReduction="20000"/>
          </a:bodyPr>
          <a:lstStyle/>
          <a:p>
            <a:r>
              <a:rPr lang="en-US" dirty="0" smtClean="0"/>
              <a:t>Making </a:t>
            </a:r>
            <a:r>
              <a:rPr lang="en-US" dirty="0"/>
              <a:t>use of media queries it was common to see breakpoints in designs built specifically around the popular devices of the day</a:t>
            </a:r>
            <a:r>
              <a:rPr lang="en-US" dirty="0" smtClean="0"/>
              <a:t>.</a:t>
            </a:r>
          </a:p>
          <a:p>
            <a:r>
              <a:rPr lang="en-US" dirty="0" smtClean="0"/>
              <a:t> </a:t>
            </a:r>
            <a:r>
              <a:rPr lang="en-US" dirty="0"/>
              <a:t>At the time it was typically </a:t>
            </a:r>
            <a:r>
              <a:rPr lang="en-US" dirty="0">
                <a:solidFill>
                  <a:srgbClr val="FF0000"/>
                </a:solidFill>
              </a:rPr>
              <a:t>iPhone (320px x 480px) and iPad (768px x 1024px)</a:t>
            </a:r>
            <a:r>
              <a:rPr lang="en-US" dirty="0"/>
              <a:t> that defined these 'breakpoints</a:t>
            </a:r>
            <a:r>
              <a:rPr lang="en-US" dirty="0" smtClean="0"/>
              <a:t>'.</a:t>
            </a:r>
          </a:p>
          <a:p>
            <a:r>
              <a:rPr lang="en-US" dirty="0"/>
              <a:t>let the content and the design itself determine where a breakpoint is </a:t>
            </a:r>
            <a:r>
              <a:rPr lang="en-US" dirty="0" smtClean="0"/>
              <a:t>relevant</a:t>
            </a:r>
          </a:p>
          <a:p>
            <a:r>
              <a:rPr lang="en-US" dirty="0"/>
              <a:t>CSS rules within this type of media query only get applied if the viewport is a minimum defined width. </a:t>
            </a:r>
            <a:endParaRPr lang="en-US" dirty="0" smtClean="0"/>
          </a:p>
          <a:p>
            <a:r>
              <a:rPr lang="en-US" dirty="0" smtClean="0"/>
              <a:t>The </a:t>
            </a:r>
            <a:r>
              <a:rPr lang="en-US" dirty="0">
                <a:solidFill>
                  <a:srgbClr val="FF0000"/>
                </a:solidFill>
              </a:rPr>
              <a:t>exact minimum width</a:t>
            </a:r>
            <a:r>
              <a:rPr lang="en-US" dirty="0"/>
              <a:t> can be specified using a raft of different length units including </a:t>
            </a:r>
            <a:r>
              <a:rPr lang="en-US" dirty="0">
                <a:solidFill>
                  <a:srgbClr val="FF0000"/>
                </a:solidFill>
              </a:rPr>
              <a:t>percent, </a:t>
            </a:r>
            <a:r>
              <a:rPr lang="en-US" dirty="0" err="1">
                <a:solidFill>
                  <a:srgbClr val="FF0000"/>
                </a:solidFill>
              </a:rPr>
              <a:t>em</a:t>
            </a:r>
            <a:r>
              <a:rPr lang="en-US" dirty="0">
                <a:solidFill>
                  <a:srgbClr val="FF0000"/>
                </a:solidFill>
              </a:rPr>
              <a:t>, rem, and </a:t>
            </a:r>
            <a:r>
              <a:rPr lang="en-US" dirty="0" err="1" smtClean="0">
                <a:solidFill>
                  <a:srgbClr val="FF0000"/>
                </a:solidFill>
              </a:rPr>
              <a:t>px</a:t>
            </a:r>
            <a:endParaRPr lang="en-US" dirty="0" smtClean="0">
              <a:solidFill>
                <a:srgbClr val="FF0000"/>
              </a:solidFill>
            </a:endParaRPr>
          </a:p>
          <a:p>
            <a:r>
              <a:rPr lang="en-US" dirty="0"/>
              <a:t>Rem (root </a:t>
            </a:r>
            <a:r>
              <a:rPr lang="en-US" dirty="0" err="1"/>
              <a:t>em</a:t>
            </a:r>
            <a:r>
              <a:rPr lang="en-US" dirty="0"/>
              <a:t>) stands for "root element's </a:t>
            </a:r>
            <a:r>
              <a:rPr lang="en-US" dirty="0" smtClean="0"/>
              <a:t>font-size“</a:t>
            </a:r>
          </a:p>
          <a:p>
            <a:r>
              <a:rPr lang="en-US" dirty="0" err="1"/>
              <a:t>Em</a:t>
            </a:r>
            <a:r>
              <a:rPr lang="en-US" dirty="0"/>
              <a:t> stands for "parent element's </a:t>
            </a:r>
            <a:r>
              <a:rPr lang="en-US" dirty="0" smtClean="0"/>
              <a:t>font-size“</a:t>
            </a:r>
          </a:p>
          <a:p>
            <a:r>
              <a:rPr lang="en-US" b="1" dirty="0"/>
              <a:t>PX</a:t>
            </a:r>
            <a:r>
              <a:rPr lang="en-US" dirty="0"/>
              <a:t>: Pixels (</a:t>
            </a:r>
            <a:r>
              <a:rPr lang="en-US" dirty="0" err="1"/>
              <a:t>px</a:t>
            </a:r>
            <a:r>
              <a:rPr lang="en-US" dirty="0"/>
              <a:t>) are considered absolute units, although they are relative to the DPI and resolution of the viewing device. </a:t>
            </a:r>
            <a:endParaRPr lang="en-US" dirty="0" smtClean="0"/>
          </a:p>
          <a:p>
            <a:endParaRPr lang="en-IN" dirty="0">
              <a:solidFill>
                <a:srgbClr val="FF0000"/>
              </a:solidFill>
            </a:endParaRPr>
          </a:p>
        </p:txBody>
      </p:sp>
      <p:pic>
        <p:nvPicPr>
          <p:cNvPr id="5" name="Picture 4"/>
          <p:cNvPicPr>
            <a:picLocks noChangeAspect="1"/>
          </p:cNvPicPr>
          <p:nvPr/>
        </p:nvPicPr>
        <p:blipFill>
          <a:blip r:embed="rId2"/>
          <a:stretch>
            <a:fillRect/>
          </a:stretch>
        </p:blipFill>
        <p:spPr>
          <a:xfrm>
            <a:off x="7702732" y="1171574"/>
            <a:ext cx="6372225" cy="4514850"/>
          </a:xfrm>
          <a:prstGeom prst="rect">
            <a:avLst/>
          </a:prstGeom>
        </p:spPr>
      </p:pic>
      <p:sp>
        <p:nvSpPr>
          <p:cNvPr id="6" name="Rectangle 5"/>
          <p:cNvSpPr/>
          <p:nvPr/>
        </p:nvSpPr>
        <p:spPr>
          <a:xfrm>
            <a:off x="474617" y="5870256"/>
            <a:ext cx="9569928" cy="923330"/>
          </a:xfrm>
          <a:prstGeom prst="rect">
            <a:avLst/>
          </a:prstGeom>
        </p:spPr>
        <p:txBody>
          <a:bodyPr wrap="square">
            <a:spAutoFit/>
          </a:bodyPr>
          <a:lstStyle/>
          <a:p>
            <a:r>
              <a:rPr lang="en-IN" dirty="0"/>
              <a:t>https://dev.to/theodorusclarence/back-to-basic-should-we-use-rem-em-or-pixel-1hd0#:~:text=Margin%20for%20typography%20(%20rem%20)%20%2D,)%20%2D%20It%20is%20the%20root!</a:t>
            </a:r>
          </a:p>
        </p:txBody>
      </p:sp>
    </p:spTree>
    <p:extLst>
      <p:ext uri="{BB962C8B-B14F-4D97-AF65-F5344CB8AC3E}">
        <p14:creationId xmlns:p14="http://schemas.microsoft.com/office/powerpoint/2010/main" val="3557949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Refer:</a:t>
            </a:r>
          </a:p>
          <a:p>
            <a:pPr marL="0" indent="0">
              <a:buNone/>
            </a:pPr>
            <a:endParaRPr lang="en-US" dirty="0"/>
          </a:p>
          <a:p>
            <a:pPr marL="0" indent="0">
              <a:buNone/>
            </a:pPr>
            <a:r>
              <a:rPr lang="en-US" dirty="0"/>
              <a:t>https://elementor.com/help/whats-the-difference-between-px-em-rem-vw-and-vh/</a:t>
            </a: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6096000" y="695325"/>
            <a:ext cx="5019675" cy="1990725"/>
          </a:xfrm>
          <a:prstGeom prst="rect">
            <a:avLst/>
          </a:prstGeom>
        </p:spPr>
      </p:pic>
    </p:spTree>
    <p:extLst>
      <p:ext uri="{BB962C8B-B14F-4D97-AF65-F5344CB8AC3E}">
        <p14:creationId xmlns:p14="http://schemas.microsoft.com/office/powerpoint/2010/main" val="365443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Query</a:t>
            </a:r>
            <a:endParaRPr lang="en-IN" dirty="0"/>
          </a:p>
        </p:txBody>
      </p:sp>
      <p:sp>
        <p:nvSpPr>
          <p:cNvPr id="4" name="Rectangle 1"/>
          <p:cNvSpPr>
            <a:spLocks noGrp="1" noChangeArrowheads="1"/>
          </p:cNvSpPr>
          <p:nvPr>
            <p:ph idx="1"/>
          </p:nvPr>
        </p:nvSpPr>
        <p:spPr bwMode="auto">
          <a:xfrm>
            <a:off x="838200" y="1690688"/>
            <a:ext cx="927561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dirty="0"/>
              <a:t>Media query is a CSS technique introduced in CSS3</a:t>
            </a:r>
            <a:r>
              <a:rPr lang="en-US" altLang="en-US" dirty="0" smtClean="0"/>
              <a:t>.</a:t>
            </a:r>
          </a:p>
          <a:p>
            <a:pPr marL="0" lvl="0" indent="0">
              <a:lnSpc>
                <a:spcPct val="100000"/>
              </a:lnSpc>
              <a:buNone/>
            </a:pPr>
            <a:endParaRPr lang="en-US" altLang="en-US" dirty="0"/>
          </a:p>
          <a:p>
            <a:pPr marL="0" lvl="0" indent="0">
              <a:lnSpc>
                <a:spcPct val="100000"/>
              </a:lnSpc>
              <a:buNone/>
            </a:pPr>
            <a:endParaRPr lang="en-US" altLang="en-US" dirty="0" smtClean="0"/>
          </a:p>
          <a:p>
            <a:pPr marL="0" lvl="0" indent="0">
              <a:lnSpc>
                <a:spcPct val="100000"/>
              </a:lnSpc>
              <a:buNone/>
            </a:pPr>
            <a:r>
              <a:rPr lang="en-US" altLang="en-US" dirty="0" smtClean="0"/>
              <a:t>It </a:t>
            </a:r>
            <a:r>
              <a:rPr lang="en-US" altLang="en-US" dirty="0"/>
              <a:t>uses the @media rule to include a block of CSS properties only if a certain condition is true.</a:t>
            </a:r>
            <a:endParaRPr kumimoji="0" lang="en-US" altLang="en-US"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2"/>
          <a:stretch>
            <a:fillRect/>
          </a:stretch>
        </p:blipFill>
        <p:spPr>
          <a:xfrm>
            <a:off x="974580" y="4153357"/>
            <a:ext cx="8524875" cy="2219325"/>
          </a:xfrm>
          <a:prstGeom prst="rect">
            <a:avLst/>
          </a:prstGeom>
        </p:spPr>
      </p:pic>
    </p:spTree>
    <p:extLst>
      <p:ext uri="{BB962C8B-B14F-4D97-AF65-F5344CB8AC3E}">
        <p14:creationId xmlns:p14="http://schemas.microsoft.com/office/powerpoint/2010/main" val="217645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46530" y="4467225"/>
            <a:ext cx="10515600" cy="4351338"/>
          </a:xfrm>
        </p:spPr>
        <p:txBody>
          <a:bodyPr/>
          <a:lstStyle/>
          <a:p>
            <a:r>
              <a:rPr lang="en-US" dirty="0"/>
              <a:t>The @media directive tells the browser we are starting a media query, the screen part </a:t>
            </a:r>
            <a:endParaRPr lang="en-US" dirty="0" smtClean="0"/>
          </a:p>
          <a:p>
            <a:r>
              <a:rPr lang="en-US" dirty="0" smtClean="0"/>
              <a:t>It tells </a:t>
            </a:r>
            <a:r>
              <a:rPr lang="en-US" dirty="0"/>
              <a:t>the browser </a:t>
            </a:r>
            <a:r>
              <a:rPr lang="en-US" dirty="0">
                <a:solidFill>
                  <a:srgbClr val="FF0000"/>
                </a:solidFill>
              </a:rPr>
              <a:t>these rules should be applied to all screen types and the and (min-width: 50em) </a:t>
            </a:r>
            <a:r>
              <a:rPr lang="en-US" dirty="0"/>
              <a:t>tells the browser that the rules should be limited to all viewports above 50em of size.</a:t>
            </a:r>
            <a:endParaRPr lang="en-IN" dirty="0"/>
          </a:p>
        </p:txBody>
      </p:sp>
      <p:pic>
        <p:nvPicPr>
          <p:cNvPr id="5" name="Picture 4"/>
          <p:cNvPicPr>
            <a:picLocks noChangeAspect="1"/>
          </p:cNvPicPr>
          <p:nvPr/>
        </p:nvPicPr>
        <p:blipFill>
          <a:blip r:embed="rId2"/>
          <a:stretch>
            <a:fillRect/>
          </a:stretch>
        </p:blipFill>
        <p:spPr>
          <a:xfrm>
            <a:off x="6957172" y="0"/>
            <a:ext cx="9734550" cy="4467225"/>
          </a:xfrm>
          <a:prstGeom prst="rect">
            <a:avLst/>
          </a:prstGeom>
        </p:spPr>
      </p:pic>
      <p:pic>
        <p:nvPicPr>
          <p:cNvPr id="6" name="Picture 5"/>
          <p:cNvPicPr>
            <a:picLocks noChangeAspect="1"/>
          </p:cNvPicPr>
          <p:nvPr/>
        </p:nvPicPr>
        <p:blipFill>
          <a:blip r:embed="rId3"/>
          <a:stretch>
            <a:fillRect/>
          </a:stretch>
        </p:blipFill>
        <p:spPr>
          <a:xfrm>
            <a:off x="618565" y="65647"/>
            <a:ext cx="6009457" cy="3378670"/>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57095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1807874"/>
            <a:ext cx="10515600" cy="4351338"/>
          </a:xfrm>
        </p:spPr>
        <p:txBody>
          <a:bodyPr/>
          <a:lstStyle/>
          <a:p>
            <a:r>
              <a:rPr lang="en-US" dirty="0"/>
              <a:t>When the screen (browser window) gets </a:t>
            </a:r>
            <a:endParaRPr lang="en-US" dirty="0" smtClean="0"/>
          </a:p>
          <a:p>
            <a:pPr marL="0" indent="0">
              <a:buNone/>
            </a:pPr>
            <a:r>
              <a:rPr lang="en-US" dirty="0" smtClean="0"/>
              <a:t>smaller </a:t>
            </a:r>
            <a:r>
              <a:rPr lang="en-US" dirty="0"/>
              <a:t>than 768px, each column should </a:t>
            </a:r>
            <a:endParaRPr lang="en-US" dirty="0" smtClean="0"/>
          </a:p>
          <a:p>
            <a:pPr marL="0" indent="0">
              <a:buNone/>
            </a:pPr>
            <a:r>
              <a:rPr lang="en-US" dirty="0" smtClean="0"/>
              <a:t>have </a:t>
            </a:r>
            <a:r>
              <a:rPr lang="en-US" dirty="0"/>
              <a:t>a width of 100%:</a:t>
            </a:r>
            <a:endParaRPr lang="en-IN" dirty="0"/>
          </a:p>
        </p:txBody>
      </p:sp>
      <p:pic>
        <p:nvPicPr>
          <p:cNvPr id="4" name="Picture 3"/>
          <p:cNvPicPr>
            <a:picLocks noChangeAspect="1"/>
          </p:cNvPicPr>
          <p:nvPr/>
        </p:nvPicPr>
        <p:blipFill>
          <a:blip r:embed="rId2"/>
          <a:stretch>
            <a:fillRect/>
          </a:stretch>
        </p:blipFill>
        <p:spPr>
          <a:xfrm>
            <a:off x="5790334" y="-210344"/>
            <a:ext cx="7067550" cy="2476500"/>
          </a:xfrm>
          <a:prstGeom prst="rect">
            <a:avLst/>
          </a:prstGeom>
        </p:spPr>
      </p:pic>
      <p:pic>
        <p:nvPicPr>
          <p:cNvPr id="5" name="Picture 4"/>
          <p:cNvPicPr>
            <a:picLocks noChangeAspect="1"/>
          </p:cNvPicPr>
          <p:nvPr/>
        </p:nvPicPr>
        <p:blipFill>
          <a:blip r:embed="rId3"/>
          <a:stretch>
            <a:fillRect/>
          </a:stretch>
        </p:blipFill>
        <p:spPr>
          <a:xfrm>
            <a:off x="7124700" y="1897965"/>
            <a:ext cx="8458200" cy="4476750"/>
          </a:xfrm>
          <a:prstGeom prst="rect">
            <a:avLst/>
          </a:prstGeom>
        </p:spPr>
      </p:pic>
      <p:cxnSp>
        <p:nvCxnSpPr>
          <p:cNvPr id="7" name="Straight Arrow Connector 6"/>
          <p:cNvCxnSpPr/>
          <p:nvPr/>
        </p:nvCxnSpPr>
        <p:spPr>
          <a:xfrm flipV="1">
            <a:off x="6257925" y="4643438"/>
            <a:ext cx="1071563"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0272713" y="3186113"/>
            <a:ext cx="878247" cy="174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91002" y="3614211"/>
            <a:ext cx="3291414" cy="369332"/>
          </a:xfrm>
          <a:prstGeom prst="rect">
            <a:avLst/>
          </a:prstGeom>
        </p:spPr>
        <p:txBody>
          <a:bodyPr wrap="none">
            <a:spAutoFit/>
          </a:bodyPr>
          <a:lstStyle/>
          <a:p>
            <a:r>
              <a:rPr lang="en-IN" dirty="0" err="1">
                <a:hlinkClick r:id="rId4"/>
              </a:rPr>
              <a:t>Tryit</a:t>
            </a:r>
            <a:r>
              <a:rPr lang="en-IN" dirty="0">
                <a:hlinkClick r:id="rId4"/>
              </a:rPr>
              <a:t> Editor v3.7 (w3schools.com)</a:t>
            </a:r>
            <a:endParaRPr lang="en-IN" dirty="0"/>
          </a:p>
        </p:txBody>
      </p:sp>
    </p:spTree>
    <p:extLst>
      <p:ext uri="{BB962C8B-B14F-4D97-AF65-F5344CB8AC3E}">
        <p14:creationId xmlns:p14="http://schemas.microsoft.com/office/powerpoint/2010/main" val="2183313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to larger screens</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714376" y="1449477"/>
            <a:ext cx="4286250" cy="2409839"/>
          </a:xfrm>
          <a:prstGeom prst="rect">
            <a:avLst/>
          </a:prstGeom>
        </p:spPr>
        <p:style>
          <a:lnRef idx="2">
            <a:schemeClr val="accent2"/>
          </a:lnRef>
          <a:fillRef idx="1">
            <a:schemeClr val="lt1"/>
          </a:fillRef>
          <a:effectRef idx="0">
            <a:schemeClr val="accent2"/>
          </a:effectRef>
          <a:fontRef idx="minor">
            <a:schemeClr val="dk1"/>
          </a:fontRef>
        </p:style>
      </p:pic>
      <p:pic>
        <p:nvPicPr>
          <p:cNvPr id="7" name="Picture 6"/>
          <p:cNvPicPr>
            <a:picLocks noChangeAspect="1"/>
          </p:cNvPicPr>
          <p:nvPr/>
        </p:nvPicPr>
        <p:blipFill>
          <a:blip r:embed="rId3"/>
          <a:stretch>
            <a:fillRect/>
          </a:stretch>
        </p:blipFill>
        <p:spPr>
          <a:xfrm>
            <a:off x="6096000" y="365125"/>
            <a:ext cx="7572375" cy="5486400"/>
          </a:xfrm>
          <a:prstGeom prst="rect">
            <a:avLst/>
          </a:prstGeom>
        </p:spPr>
      </p:pic>
      <p:pic>
        <p:nvPicPr>
          <p:cNvPr id="4" name="Picture 3"/>
          <p:cNvPicPr>
            <a:picLocks noChangeAspect="1"/>
          </p:cNvPicPr>
          <p:nvPr/>
        </p:nvPicPr>
        <p:blipFill>
          <a:blip r:embed="rId4"/>
          <a:stretch>
            <a:fillRect/>
          </a:stretch>
        </p:blipFill>
        <p:spPr>
          <a:xfrm>
            <a:off x="476683" y="4133166"/>
            <a:ext cx="7149090" cy="2724834"/>
          </a:xfrm>
          <a:prstGeom prst="rect">
            <a:avLst/>
          </a:prstGeom>
        </p:spPr>
      </p:pic>
      <p:cxnSp>
        <p:nvCxnSpPr>
          <p:cNvPr id="8" name="Straight Arrow Connector 7"/>
          <p:cNvCxnSpPr/>
          <p:nvPr/>
        </p:nvCxnSpPr>
        <p:spPr>
          <a:xfrm>
            <a:off x="263236" y="5986462"/>
            <a:ext cx="2382982" cy="552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583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35876"/>
            <a:ext cx="2590800" cy="4572000"/>
          </a:xfrm>
          <a:prstGeom prst="rect">
            <a:avLst/>
          </a:prstGeom>
        </p:spPr>
      </p:pic>
      <p:pic>
        <p:nvPicPr>
          <p:cNvPr id="5" name="Picture 4"/>
          <p:cNvPicPr>
            <a:picLocks noChangeAspect="1"/>
          </p:cNvPicPr>
          <p:nvPr/>
        </p:nvPicPr>
        <p:blipFill>
          <a:blip r:embed="rId3"/>
          <a:stretch>
            <a:fillRect/>
          </a:stretch>
        </p:blipFill>
        <p:spPr>
          <a:xfrm>
            <a:off x="2881312" y="0"/>
            <a:ext cx="6429375" cy="5200650"/>
          </a:xfrm>
          <a:prstGeom prst="rect">
            <a:avLst/>
          </a:prstGeom>
        </p:spPr>
      </p:pic>
    </p:spTree>
    <p:extLst>
      <p:ext uri="{BB962C8B-B14F-4D97-AF65-F5344CB8AC3E}">
        <p14:creationId xmlns:p14="http://schemas.microsoft.com/office/powerpoint/2010/main" val="3378270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Fluid image</a:t>
            </a:r>
            <a:endParaRPr lang="en-IN" dirty="0"/>
          </a:p>
        </p:txBody>
      </p:sp>
      <p:sp>
        <p:nvSpPr>
          <p:cNvPr id="3" name="Content Placeholder 2"/>
          <p:cNvSpPr>
            <a:spLocks noGrp="1"/>
          </p:cNvSpPr>
          <p:nvPr>
            <p:ph idx="1"/>
          </p:nvPr>
        </p:nvSpPr>
        <p:spPr/>
        <p:txBody>
          <a:bodyPr/>
          <a:lstStyle/>
          <a:p>
            <a:r>
              <a:rPr lang="en-IN" dirty="0">
                <a:hlinkClick r:id="rId2"/>
              </a:rPr>
              <a:t>https://clagnut.com/sandbox/imagetest.php</a:t>
            </a:r>
            <a:r>
              <a:rPr lang="en-IN" dirty="0" smtClean="0">
                <a:hlinkClick r:id="rId2"/>
              </a:rPr>
              <a:t>/</a:t>
            </a:r>
            <a:endParaRPr lang="en-IN" dirty="0" smtClean="0"/>
          </a:p>
          <a:p>
            <a:endParaRPr lang="en-IN" dirty="0"/>
          </a:p>
        </p:txBody>
      </p:sp>
      <p:pic>
        <p:nvPicPr>
          <p:cNvPr id="4" name="Picture 3"/>
          <p:cNvPicPr>
            <a:picLocks noChangeAspect="1"/>
          </p:cNvPicPr>
          <p:nvPr/>
        </p:nvPicPr>
        <p:blipFill>
          <a:blip r:embed="rId3"/>
          <a:stretch>
            <a:fillRect/>
          </a:stretch>
        </p:blipFill>
        <p:spPr>
          <a:xfrm>
            <a:off x="7193973" y="2389043"/>
            <a:ext cx="13011150" cy="7315200"/>
          </a:xfrm>
          <a:prstGeom prst="rect">
            <a:avLst/>
          </a:prstGeom>
        </p:spPr>
      </p:pic>
      <p:cxnSp>
        <p:nvCxnSpPr>
          <p:cNvPr id="6" name="Straight Connector 5"/>
          <p:cNvCxnSpPr/>
          <p:nvPr/>
        </p:nvCxnSpPr>
        <p:spPr>
          <a:xfrm flipV="1">
            <a:off x="5043487" y="4286250"/>
            <a:ext cx="32004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793798" y="4457700"/>
            <a:ext cx="2800350" cy="1057275"/>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404812" y="2633663"/>
            <a:ext cx="4859865" cy="3514724"/>
          </a:xfrm>
          <a:prstGeom prst="rect">
            <a:avLst/>
          </a:prstGeom>
        </p:spPr>
      </p:pic>
      <p:sp>
        <p:nvSpPr>
          <p:cNvPr id="5" name="Rectangle 4"/>
          <p:cNvSpPr/>
          <p:nvPr/>
        </p:nvSpPr>
        <p:spPr>
          <a:xfrm>
            <a:off x="5574839" y="410647"/>
            <a:ext cx="4757071" cy="369332"/>
          </a:xfrm>
          <a:prstGeom prst="rect">
            <a:avLst/>
          </a:prstGeom>
        </p:spPr>
        <p:txBody>
          <a:bodyPr wrap="none">
            <a:spAutoFit/>
          </a:bodyPr>
          <a:lstStyle/>
          <a:p>
            <a:r>
              <a:rPr lang="en-US" dirty="0">
                <a:hlinkClick r:id="rId5"/>
              </a:rPr>
              <a:t>Responsive Web Design Images (w3schools.com)</a:t>
            </a:r>
            <a:endParaRPr lang="en-IN" dirty="0"/>
          </a:p>
        </p:txBody>
      </p:sp>
    </p:spTree>
    <p:extLst>
      <p:ext uri="{BB962C8B-B14F-4D97-AF65-F5344CB8AC3E}">
        <p14:creationId xmlns:p14="http://schemas.microsoft.com/office/powerpoint/2010/main" val="290096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1365" y="61913"/>
            <a:ext cx="7181850" cy="3257550"/>
          </a:xfrm>
          <a:prstGeom prst="rect">
            <a:avLst/>
          </a:prstGeom>
        </p:spPr>
      </p:pic>
      <p:pic>
        <p:nvPicPr>
          <p:cNvPr id="5" name="Picture 4"/>
          <p:cNvPicPr>
            <a:picLocks noChangeAspect="1"/>
          </p:cNvPicPr>
          <p:nvPr/>
        </p:nvPicPr>
        <p:blipFill>
          <a:blip r:embed="rId3"/>
          <a:stretch>
            <a:fillRect/>
          </a:stretch>
        </p:blipFill>
        <p:spPr>
          <a:xfrm>
            <a:off x="4495800" y="3102552"/>
            <a:ext cx="7696200" cy="2952750"/>
          </a:xfrm>
          <a:prstGeom prst="rect">
            <a:avLst/>
          </a:prstGeom>
        </p:spPr>
      </p:pic>
      <p:sp>
        <p:nvSpPr>
          <p:cNvPr id="6" name="Rectangle 5"/>
          <p:cNvSpPr/>
          <p:nvPr/>
        </p:nvSpPr>
        <p:spPr>
          <a:xfrm>
            <a:off x="1508188" y="6311900"/>
            <a:ext cx="4243406" cy="369332"/>
          </a:xfrm>
          <a:prstGeom prst="rect">
            <a:avLst/>
          </a:prstGeom>
        </p:spPr>
        <p:txBody>
          <a:bodyPr wrap="none">
            <a:spAutoFit/>
          </a:bodyPr>
          <a:lstStyle/>
          <a:p>
            <a:r>
              <a:rPr lang="en-IN" dirty="0">
                <a:solidFill>
                  <a:srgbClr val="FF0000"/>
                </a:solidFill>
              </a:rPr>
              <a:t>https://alistapart.com/article/fluid-images/</a:t>
            </a:r>
          </a:p>
        </p:txBody>
      </p:sp>
    </p:spTree>
    <p:extLst>
      <p:ext uri="{BB962C8B-B14F-4D97-AF65-F5344CB8AC3E}">
        <p14:creationId xmlns:p14="http://schemas.microsoft.com/office/powerpoint/2010/main" val="205276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Web Design</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Ethan </a:t>
            </a:r>
            <a:r>
              <a:rPr lang="en-US" dirty="0" err="1"/>
              <a:t>Marcotte</a:t>
            </a:r>
            <a:r>
              <a:rPr lang="en-US" dirty="0"/>
              <a:t> in </a:t>
            </a:r>
            <a:r>
              <a:rPr lang="en-US" dirty="0" smtClean="0"/>
              <a:t>2010 … </a:t>
            </a:r>
          </a:p>
          <a:p>
            <a:pPr marL="0" indent="0">
              <a:buNone/>
            </a:pPr>
            <a:r>
              <a:rPr lang="en-US" dirty="0" smtClean="0"/>
              <a:t>1. In </a:t>
            </a:r>
            <a:r>
              <a:rPr lang="en-US" dirty="0"/>
              <a:t>his seminal A List Apart article </a:t>
            </a:r>
            <a:r>
              <a:rPr lang="en-US" dirty="0" smtClean="0"/>
              <a:t> </a:t>
            </a:r>
          </a:p>
          <a:p>
            <a:pPr marL="0" indent="0">
              <a:buNone/>
            </a:pPr>
            <a:r>
              <a:rPr lang="en-US" dirty="0" smtClean="0"/>
              <a:t>http</a:t>
            </a:r>
            <a:r>
              <a:rPr lang="en-US" dirty="0"/>
              <a:t>://www.alistapart.com/articles/</a:t>
            </a:r>
            <a:r>
              <a:rPr lang="en-US" dirty="0" err="1"/>
              <a:t>responsiveweb-design</a:t>
            </a:r>
            <a:r>
              <a:rPr lang="en-US" dirty="0"/>
              <a:t>/), </a:t>
            </a:r>
            <a:endParaRPr lang="en-US" dirty="0" smtClean="0"/>
          </a:p>
          <a:p>
            <a:pPr marL="0" indent="0">
              <a:buNone/>
            </a:pPr>
            <a:r>
              <a:rPr lang="en-US" dirty="0" smtClean="0"/>
              <a:t>he </a:t>
            </a:r>
            <a:r>
              <a:rPr lang="en-US" dirty="0"/>
              <a:t>consolidated three existing techniques (</a:t>
            </a:r>
            <a:r>
              <a:rPr lang="en-US" dirty="0">
                <a:solidFill>
                  <a:srgbClr val="FF0000"/>
                </a:solidFill>
              </a:rPr>
              <a:t>flexible grid layout, flexible images/media, and media queries</a:t>
            </a:r>
            <a:r>
              <a:rPr lang="en-US" dirty="0"/>
              <a:t>) into one unified approach and named it responsive web </a:t>
            </a:r>
            <a:r>
              <a:rPr lang="en-US" dirty="0" smtClean="0"/>
              <a:t>design !!!</a:t>
            </a:r>
          </a:p>
          <a:p>
            <a:pPr marL="0" indent="0">
              <a:buNone/>
            </a:pPr>
            <a:r>
              <a:rPr lang="en-US" dirty="0" smtClean="0"/>
              <a:t>2.Content could fix to all type of screens</a:t>
            </a:r>
          </a:p>
          <a:p>
            <a:pPr marL="0" indent="0">
              <a:buNone/>
            </a:pPr>
            <a:r>
              <a:rPr lang="en-US" dirty="0" smtClean="0"/>
              <a:t>2</a:t>
            </a:r>
            <a:r>
              <a:rPr lang="en-US" dirty="0"/>
              <a:t>. </a:t>
            </a:r>
            <a:r>
              <a:rPr lang="en-US" dirty="0" smtClean="0"/>
              <a:t>Processes </a:t>
            </a:r>
            <a:r>
              <a:rPr lang="en-US" dirty="0"/>
              <a:t>evolved and it became apparent that </a:t>
            </a:r>
            <a:r>
              <a:rPr lang="en-US" dirty="0">
                <a:solidFill>
                  <a:srgbClr val="FF0000"/>
                </a:solidFill>
              </a:rPr>
              <a:t>everything from design, to content and development, worked much better </a:t>
            </a:r>
            <a:r>
              <a:rPr lang="en-US" dirty="0"/>
              <a:t>when working in the opposite direction; starting with smaller screens and working up. </a:t>
            </a:r>
            <a:endParaRPr lang="en-IN" dirty="0"/>
          </a:p>
        </p:txBody>
      </p:sp>
      <p:pic>
        <p:nvPicPr>
          <p:cNvPr id="4" name="Picture 3"/>
          <p:cNvPicPr>
            <a:picLocks noChangeAspect="1"/>
          </p:cNvPicPr>
          <p:nvPr/>
        </p:nvPicPr>
        <p:blipFill>
          <a:blip r:embed="rId2"/>
          <a:stretch>
            <a:fillRect/>
          </a:stretch>
        </p:blipFill>
        <p:spPr>
          <a:xfrm>
            <a:off x="6824798" y="318453"/>
            <a:ext cx="5011429" cy="1816940"/>
          </a:xfrm>
          <a:prstGeom prst="rect">
            <a:avLst/>
          </a:prstGeom>
        </p:spPr>
      </p:pic>
    </p:spTree>
    <p:extLst>
      <p:ext uri="{BB962C8B-B14F-4D97-AF65-F5344CB8AC3E}">
        <p14:creationId xmlns:p14="http://schemas.microsoft.com/office/powerpoint/2010/main" val="3476946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improve the design !!!</a:t>
            </a:r>
            <a:endParaRPr lang="en-IN" dirty="0"/>
          </a:p>
        </p:txBody>
      </p:sp>
      <p:sp>
        <p:nvSpPr>
          <p:cNvPr id="4" name="Text Placeholder 3"/>
          <p:cNvSpPr>
            <a:spLocks noGrp="1"/>
          </p:cNvSpPr>
          <p:nvPr>
            <p:ph type="body" idx="1"/>
          </p:nvPr>
        </p:nvSpPr>
        <p:spPr/>
        <p:txBody>
          <a:bodyPr/>
          <a:lstStyle/>
          <a:p>
            <a:endParaRPr lang="en-IN"/>
          </a:p>
        </p:txBody>
      </p:sp>
      <p:sp>
        <p:nvSpPr>
          <p:cNvPr id="3" name="Content Placeholder 2"/>
          <p:cNvSpPr>
            <a:spLocks noGrp="1"/>
          </p:cNvSpPr>
          <p:nvPr>
            <p:ph sz="half" idx="2"/>
          </p:nvPr>
        </p:nvSpPr>
        <p:spPr>
          <a:xfrm>
            <a:off x="839788" y="2505075"/>
            <a:ext cx="7306685" cy="3632489"/>
          </a:xfrm>
        </p:spPr>
        <p:txBody>
          <a:bodyPr>
            <a:normAutofit fontScale="70000" lnSpcReduction="20000"/>
          </a:bodyPr>
          <a:lstStyle/>
          <a:p>
            <a:r>
              <a:rPr lang="en-US" dirty="0"/>
              <a:t>What about under different light conditions? </a:t>
            </a:r>
            <a:endParaRPr lang="en-US" dirty="0" smtClean="0"/>
          </a:p>
          <a:p>
            <a:r>
              <a:rPr lang="en-US" dirty="0" smtClean="0"/>
              <a:t>What </a:t>
            </a:r>
            <a:r>
              <a:rPr lang="en-US" dirty="0"/>
              <a:t>about changing the size of links when people use different pointing devices (a finger rather than a mouse for example)? </a:t>
            </a:r>
            <a:endParaRPr lang="en-US" dirty="0" smtClean="0"/>
          </a:p>
          <a:p>
            <a:r>
              <a:rPr lang="en-US" dirty="0" smtClean="0"/>
              <a:t>What </a:t>
            </a:r>
            <a:r>
              <a:rPr lang="en-US" dirty="0"/>
              <a:t>about being able to animate and move visual elements simply, using nothing but CSS</a:t>
            </a:r>
            <a:r>
              <a:rPr lang="en-US" dirty="0" smtClean="0"/>
              <a:t>?</a:t>
            </a:r>
          </a:p>
          <a:p>
            <a:r>
              <a:rPr lang="en-US" dirty="0" smtClean="0"/>
              <a:t>How </a:t>
            </a:r>
            <a:r>
              <a:rPr lang="en-US" dirty="0"/>
              <a:t>do go about marking up pages with more semantic elements; article, section, menu, and the like, or make forms with built in validation (no JavaScript needed)? </a:t>
            </a:r>
            <a:endParaRPr lang="en-US" dirty="0" smtClean="0"/>
          </a:p>
          <a:p>
            <a:r>
              <a:rPr lang="en-US" dirty="0" smtClean="0"/>
              <a:t>If </a:t>
            </a:r>
            <a:r>
              <a:rPr lang="en-US" dirty="0"/>
              <a:t>we want to change the visual order of elements at different viewports</a:t>
            </a:r>
            <a:r>
              <a:rPr lang="en-US" dirty="0" smtClean="0"/>
              <a:t>?</a:t>
            </a:r>
          </a:p>
          <a:p>
            <a:r>
              <a:rPr lang="en-US" dirty="0" smtClean="0"/>
              <a:t>how </a:t>
            </a:r>
            <a:r>
              <a:rPr lang="en-US" dirty="0"/>
              <a:t>can Fluid Images be handled</a:t>
            </a:r>
            <a:r>
              <a:rPr lang="en-US" dirty="0" smtClean="0"/>
              <a:t>?</a:t>
            </a:r>
          </a:p>
          <a:p>
            <a:r>
              <a:rPr lang="en-US" dirty="0" smtClean="0"/>
              <a:t>How </a:t>
            </a:r>
            <a:r>
              <a:rPr lang="en-US" dirty="0"/>
              <a:t>can logos and icons be handled ?</a:t>
            </a:r>
            <a:endParaRPr lang="en-IN" dirty="0"/>
          </a:p>
        </p:txBody>
      </p:sp>
      <p:sp>
        <p:nvSpPr>
          <p:cNvPr id="6" name="Content Placeholder 5"/>
          <p:cNvSpPr>
            <a:spLocks noGrp="1"/>
          </p:cNvSpPr>
          <p:nvPr>
            <p:ph sz="quarter" idx="4"/>
          </p:nvPr>
        </p:nvSpPr>
        <p:spPr>
          <a:xfrm>
            <a:off x="8146473" y="1937039"/>
            <a:ext cx="5183188" cy="3684588"/>
          </a:xfrm>
        </p:spPr>
        <p:txBody>
          <a:bodyPr/>
          <a:lstStyle/>
          <a:p>
            <a:pPr marL="0" indent="0">
              <a:buNone/>
            </a:pPr>
            <a:r>
              <a:rPr lang="en-US" dirty="0" smtClean="0"/>
              <a:t>Session 3!!</a:t>
            </a:r>
          </a:p>
          <a:p>
            <a:pPr marL="0" indent="0">
              <a:buNone/>
            </a:pPr>
            <a:r>
              <a:rPr lang="en-IN" dirty="0"/>
              <a:t>Media Queries – Supporting Differing Viewports</a:t>
            </a:r>
          </a:p>
        </p:txBody>
      </p:sp>
    </p:spTree>
    <p:extLst>
      <p:ext uri="{BB962C8B-B14F-4D97-AF65-F5344CB8AC3E}">
        <p14:creationId xmlns:p14="http://schemas.microsoft.com/office/powerpoint/2010/main" val="3141158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 for responsive web design</a:t>
            </a:r>
            <a:endParaRPr lang="en-IN" dirty="0"/>
          </a:p>
        </p:txBody>
      </p:sp>
      <p:sp>
        <p:nvSpPr>
          <p:cNvPr id="3" name="Content Placeholder 2"/>
          <p:cNvSpPr>
            <a:spLocks noGrp="1"/>
          </p:cNvSpPr>
          <p:nvPr>
            <p:ph idx="1"/>
          </p:nvPr>
        </p:nvSpPr>
        <p:spPr/>
        <p:txBody>
          <a:bodyPr>
            <a:normAutofit fontScale="70000" lnSpcReduction="20000"/>
          </a:bodyPr>
          <a:lstStyle/>
          <a:p>
            <a:pPr lvl="0"/>
            <a:r>
              <a:rPr lang="en-US" dirty="0"/>
              <a:t>The number of handheld devices operating worldwide is growing exponentially. According to </a:t>
            </a:r>
            <a:r>
              <a:rPr lang="en-US" dirty="0">
                <a:solidFill>
                  <a:srgbClr val="FF0000"/>
                </a:solidFill>
              </a:rPr>
              <a:t>stats, more than 90% of adults own a cell </a:t>
            </a:r>
            <a:r>
              <a:rPr lang="en-US" dirty="0" smtClean="0">
                <a:solidFill>
                  <a:srgbClr val="FF0000"/>
                </a:solidFill>
              </a:rPr>
              <a:t>phone</a:t>
            </a:r>
            <a:endParaRPr lang="en-IN" dirty="0"/>
          </a:p>
          <a:p>
            <a:pPr lvl="0"/>
            <a:r>
              <a:rPr lang="en-US" dirty="0"/>
              <a:t>The deal is, in the late 2000s, serving information for users was a piece of cake. You just needed </a:t>
            </a:r>
            <a:r>
              <a:rPr lang="en-US" dirty="0">
                <a:solidFill>
                  <a:srgbClr val="FF0000"/>
                </a:solidFill>
              </a:rPr>
              <a:t>several versions of the same website: one for mobile phones</a:t>
            </a:r>
            <a:r>
              <a:rPr lang="en-US" dirty="0"/>
              <a:t>, the other one for desktops. However, in the 2020’s we cannot commit to supporting each new user agent with its own bespoke experience since each year, we witness new dimensions and screen sizes.</a:t>
            </a:r>
            <a:endParaRPr lang="en-IN" dirty="0"/>
          </a:p>
          <a:p>
            <a:pPr lvl="0"/>
            <a:r>
              <a:rPr lang="en-US" dirty="0">
                <a:solidFill>
                  <a:srgbClr val="FF0000"/>
                </a:solidFill>
              </a:rPr>
              <a:t>Creating styles for each screen size is time-consuming, resource-consuming, and expensive.</a:t>
            </a:r>
            <a:endParaRPr lang="en-IN" dirty="0">
              <a:solidFill>
                <a:srgbClr val="FF0000"/>
              </a:solidFill>
            </a:endParaRPr>
          </a:p>
          <a:p>
            <a:pPr lvl="0"/>
            <a:r>
              <a:rPr lang="en-US" dirty="0"/>
              <a:t>Even if you manage to cover </a:t>
            </a:r>
            <a:r>
              <a:rPr lang="en-US" dirty="0">
                <a:solidFill>
                  <a:srgbClr val="FF0000"/>
                </a:solidFill>
              </a:rPr>
              <a:t>all the breakpoints in the World</a:t>
            </a:r>
            <a:r>
              <a:rPr lang="en-US" dirty="0"/>
              <a:t>, this will seriously overload the website and ipso facto decrease performance that drastically worsens conversions and user’s engagement with the brand</a:t>
            </a:r>
            <a:endParaRPr lang="en-IN" dirty="0"/>
          </a:p>
          <a:p>
            <a:pPr lvl="0"/>
            <a:r>
              <a:rPr lang="en-US" dirty="0"/>
              <a:t>So, how can entrepreneurs avoid this fate and successfully meet the </a:t>
            </a:r>
            <a:r>
              <a:rPr lang="en-US" dirty="0">
                <a:solidFill>
                  <a:srgbClr val="FF0000"/>
                </a:solidFill>
              </a:rPr>
              <a:t>fast-changing realms of digital expanses? </a:t>
            </a:r>
            <a:r>
              <a:rPr lang="en-US" dirty="0"/>
              <a:t>The answer is simple – adopt responsive design.</a:t>
            </a:r>
            <a:endParaRPr lang="en-IN" dirty="0"/>
          </a:p>
          <a:p>
            <a:pPr lvl="0"/>
            <a:r>
              <a:rPr lang="en-US" dirty="0">
                <a:solidFill>
                  <a:srgbClr val="FF0000"/>
                </a:solidFill>
              </a:rPr>
              <a:t>Investing in a website whose pages are responsive and accessible, regardless of the browser, </a:t>
            </a:r>
            <a:r>
              <a:rPr lang="en-US" dirty="0"/>
              <a:t>platform, or screen that your reader must use to access, is the only way to stay afloat these days. Responsive web design is no longer a tendency; it is a standard that we need to enforce to make the web a better place.</a:t>
            </a:r>
            <a:endParaRPr lang="en-IN" dirty="0"/>
          </a:p>
          <a:p>
            <a:endParaRPr lang="en-IN" dirty="0"/>
          </a:p>
        </p:txBody>
      </p:sp>
    </p:spTree>
    <p:extLst>
      <p:ext uri="{BB962C8B-B14F-4D97-AF65-F5344CB8AC3E}">
        <p14:creationId xmlns:p14="http://schemas.microsoft.com/office/powerpoint/2010/main" val="172998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normAutofit fontScale="25000" lnSpcReduction="20000"/>
          </a:bodyPr>
          <a:lstStyle/>
          <a:p>
            <a:pPr marL="0" indent="0" fontAlgn="base">
              <a:buNone/>
            </a:pPr>
            <a:r>
              <a:rPr lang="en-US" sz="5600" dirty="0" smtClean="0"/>
              <a:t>The </a:t>
            </a:r>
            <a:r>
              <a:rPr lang="en-US" sz="5600" dirty="0"/>
              <a:t>main benefits of using a responsive website are</a:t>
            </a:r>
            <a:endParaRPr lang="en-IN" sz="5600" dirty="0"/>
          </a:p>
          <a:p>
            <a:pPr fontAlgn="base"/>
            <a:r>
              <a:rPr lang="en-US" sz="6400" dirty="0"/>
              <a:t> </a:t>
            </a:r>
            <a:r>
              <a:rPr lang="en-US" sz="6400" dirty="0" smtClean="0">
                <a:solidFill>
                  <a:srgbClr val="FF0000"/>
                </a:solidFill>
                <a:hlinkClick r:id="rId2"/>
              </a:rPr>
              <a:t>consistent </a:t>
            </a:r>
            <a:r>
              <a:rPr lang="en-US" sz="6400" dirty="0">
                <a:solidFill>
                  <a:srgbClr val="FF0000"/>
                </a:solidFill>
                <a:hlinkClick r:id="rId2"/>
              </a:rPr>
              <a:t>visual experience</a:t>
            </a:r>
            <a:r>
              <a:rPr lang="en-US" sz="6400" dirty="0">
                <a:solidFill>
                  <a:srgbClr val="FF0000"/>
                </a:solidFill>
              </a:rPr>
              <a:t>;</a:t>
            </a:r>
            <a:endParaRPr lang="en-IN" sz="6400" dirty="0">
              <a:solidFill>
                <a:srgbClr val="FF0000"/>
              </a:solidFill>
            </a:endParaRPr>
          </a:p>
          <a:p>
            <a:pPr lvl="0" fontAlgn="base"/>
            <a:r>
              <a:rPr lang="en-US" sz="6400" dirty="0"/>
              <a:t>better user experience;</a:t>
            </a:r>
            <a:endParaRPr lang="en-IN" sz="6400" dirty="0"/>
          </a:p>
          <a:p>
            <a:pPr lvl="0" fontAlgn="base"/>
            <a:r>
              <a:rPr lang="en-US" sz="6400" dirty="0"/>
              <a:t>no need for redirects;</a:t>
            </a:r>
            <a:endParaRPr lang="en-IN" sz="6400" dirty="0"/>
          </a:p>
          <a:p>
            <a:pPr lvl="0" fontAlgn="base"/>
            <a:r>
              <a:rPr lang="en-US" sz="6400" dirty="0"/>
              <a:t>lower bounce rates;</a:t>
            </a:r>
            <a:endParaRPr lang="en-IN" sz="6400" dirty="0"/>
          </a:p>
          <a:p>
            <a:pPr lvl="0" fontAlgn="base"/>
            <a:r>
              <a:rPr lang="en-US" sz="6400" dirty="0"/>
              <a:t>lower maintenance needs;</a:t>
            </a:r>
            <a:endParaRPr lang="en-IN" sz="6400" dirty="0"/>
          </a:p>
          <a:p>
            <a:pPr lvl="0" fontAlgn="base"/>
            <a:r>
              <a:rPr lang="en-US" sz="6400" dirty="0"/>
              <a:t>high web page loading speed;</a:t>
            </a:r>
            <a:endParaRPr lang="en-IN" sz="6400" dirty="0"/>
          </a:p>
          <a:p>
            <a:pPr lvl="0" fontAlgn="base"/>
            <a:r>
              <a:rPr lang="en-US" sz="6400" dirty="0"/>
              <a:t>no extra fees for creating and maintaining different versions;</a:t>
            </a:r>
            <a:endParaRPr lang="en-IN" sz="6400" dirty="0"/>
          </a:p>
          <a:p>
            <a:pPr lvl="0" fontAlgn="base"/>
            <a:r>
              <a:rPr lang="en-US" sz="6400" dirty="0">
                <a:solidFill>
                  <a:srgbClr val="FF0000"/>
                </a:solidFill>
                <a:hlinkClick r:id="rId3"/>
              </a:rPr>
              <a:t>easy analytics reporting</a:t>
            </a:r>
            <a:r>
              <a:rPr lang="en-US" sz="6400" dirty="0">
                <a:solidFill>
                  <a:srgbClr val="FF0000"/>
                </a:solidFill>
              </a:rPr>
              <a:t>.</a:t>
            </a:r>
            <a:endParaRPr lang="en-IN" sz="6400" dirty="0">
              <a:solidFill>
                <a:srgbClr val="FF0000"/>
              </a:solidFill>
            </a:endParaRPr>
          </a:p>
          <a:p>
            <a:pPr fontAlgn="base"/>
            <a:r>
              <a:rPr lang="en-US" sz="6400" dirty="0"/>
              <a:t> </a:t>
            </a:r>
            <a:r>
              <a:rPr lang="en-US" sz="6400" dirty="0" smtClean="0"/>
              <a:t>Even </a:t>
            </a:r>
            <a:r>
              <a:rPr lang="en-US" sz="6400" dirty="0"/>
              <a:t>though responsive design is not flawless, it has its cons, for example,</a:t>
            </a:r>
            <a:endParaRPr lang="en-IN" sz="6400" dirty="0"/>
          </a:p>
          <a:p>
            <a:pPr lvl="0" fontAlgn="base"/>
            <a:r>
              <a:rPr lang="en-US" sz="6400" dirty="0"/>
              <a:t>It is not fully optimized;</a:t>
            </a:r>
            <a:endParaRPr lang="en-IN" sz="6400" dirty="0"/>
          </a:p>
          <a:p>
            <a:pPr lvl="0" fontAlgn="base"/>
            <a:r>
              <a:rPr lang="en-US" sz="6400" dirty="0"/>
              <a:t>It can slow performance;</a:t>
            </a:r>
            <a:endParaRPr lang="en-IN" sz="6400" dirty="0"/>
          </a:p>
          <a:p>
            <a:pPr lvl="0" fontAlgn="base"/>
            <a:r>
              <a:rPr lang="en-US" sz="6400" dirty="0"/>
              <a:t>It may suffer from web browser incompatibility;</a:t>
            </a:r>
            <a:endParaRPr lang="en-IN" sz="6400" dirty="0"/>
          </a:p>
          <a:p>
            <a:pPr lvl="0" fontAlgn="base"/>
            <a:r>
              <a:rPr lang="en-US" sz="6400" dirty="0"/>
              <a:t>It makes it challenging to run advertising campaigns;</a:t>
            </a:r>
            <a:endParaRPr lang="en-IN" sz="6400" dirty="0"/>
          </a:p>
          <a:p>
            <a:pPr lvl="0" fontAlgn="base"/>
            <a:r>
              <a:rPr lang="en-US" sz="6400" dirty="0"/>
              <a:t>It makes it challenging to offer different things to different users depending on the device used;</a:t>
            </a:r>
            <a:endParaRPr lang="en-IN" sz="6400" dirty="0"/>
          </a:p>
          <a:p>
            <a:r>
              <a:rPr lang="en-US" sz="6400" dirty="0"/>
              <a:t> </a:t>
            </a:r>
            <a:endParaRPr lang="en-IN" sz="6400" dirty="0"/>
          </a:p>
          <a:p>
            <a:endParaRPr lang="en-IN" dirty="0"/>
          </a:p>
        </p:txBody>
      </p:sp>
    </p:spTree>
    <p:extLst>
      <p:ext uri="{BB962C8B-B14F-4D97-AF65-F5344CB8AC3E}">
        <p14:creationId xmlns:p14="http://schemas.microsoft.com/office/powerpoint/2010/main" val="43776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it work?</a:t>
            </a:r>
            <a:endParaRPr lang="en-IN" dirty="0"/>
          </a:p>
        </p:txBody>
      </p:sp>
      <p:sp>
        <p:nvSpPr>
          <p:cNvPr id="3" name="Content Placeholder 2"/>
          <p:cNvSpPr>
            <a:spLocks noGrp="1"/>
          </p:cNvSpPr>
          <p:nvPr>
            <p:ph idx="1"/>
          </p:nvPr>
        </p:nvSpPr>
        <p:spPr/>
        <p:txBody>
          <a:bodyPr>
            <a:normAutofit fontScale="85000" lnSpcReduction="20000"/>
          </a:bodyPr>
          <a:lstStyle/>
          <a:p>
            <a:pPr lvl="0" fontAlgn="base"/>
            <a:r>
              <a:rPr lang="en-US" dirty="0"/>
              <a:t>The idea behind responsive web design lies in </a:t>
            </a:r>
            <a:r>
              <a:rPr lang="en-US" dirty="0">
                <a:solidFill>
                  <a:srgbClr val="FF0000"/>
                </a:solidFill>
              </a:rPr>
              <a:t>building a flexible website whose content and design behave like water that fills the container, aka a device that customers use to visit the website.</a:t>
            </a:r>
            <a:r>
              <a:rPr lang="en-US" dirty="0"/>
              <a:t> All elements of the website undergo changes to feel comfortable inside the screen. If it is necessary, they shrink to perfectly fit into smaller spaces or, on the contrary, stretch to occupy every inch of space. Everything scales up or down automatically to match the device.</a:t>
            </a:r>
            <a:endParaRPr lang="en-IN" dirty="0"/>
          </a:p>
          <a:p>
            <a:pPr lvl="0"/>
            <a:r>
              <a:rPr lang="en-US" dirty="0"/>
              <a:t>A responsive website’s key point is to </a:t>
            </a:r>
            <a:r>
              <a:rPr lang="en-US" dirty="0">
                <a:solidFill>
                  <a:srgbClr val="FF0000"/>
                </a:solidFill>
              </a:rPr>
              <a:t>understand that its primary task is to provide a comfortable user experience for anyone</a:t>
            </a:r>
            <a:r>
              <a:rPr lang="en-US" dirty="0"/>
              <a:t>. This requires ensuring good readability, proper visual experience, a certain level of accessibility, as well as maintaining </a:t>
            </a:r>
            <a:r>
              <a:rPr lang="en-US" dirty="0">
                <a:solidFill>
                  <a:srgbClr val="FF0000"/>
                </a:solidFill>
              </a:rPr>
              <a:t>consistent functionality from device to device.</a:t>
            </a:r>
            <a:endParaRPr lang="en-IN" dirty="0">
              <a:solidFill>
                <a:srgbClr val="FF0000"/>
              </a:solidFill>
            </a:endParaRPr>
          </a:p>
          <a:p>
            <a:pPr lvl="0"/>
            <a:r>
              <a:rPr lang="en-US" dirty="0"/>
              <a:t>In practice, responsive web design works through </a:t>
            </a:r>
            <a:r>
              <a:rPr lang="en-US" dirty="0">
                <a:solidFill>
                  <a:srgbClr val="FF0000"/>
                </a:solidFill>
              </a:rPr>
              <a:t>CSS and sometimes JavaScript plugins to cope efficiently with screen size, orientation, resolution, color capability, and other user’s device characteristics</a:t>
            </a:r>
            <a:r>
              <a:rPr lang="en-US" dirty="0"/>
              <a:t>. The most popular CSS properties that help realize responsive web design are the viewport and media queries.</a:t>
            </a:r>
            <a:endParaRPr lang="en-IN" dirty="0"/>
          </a:p>
          <a:p>
            <a:endParaRPr lang="en-IN" dirty="0"/>
          </a:p>
        </p:txBody>
      </p:sp>
    </p:spTree>
    <p:extLst>
      <p:ext uri="{BB962C8B-B14F-4D97-AF65-F5344CB8AC3E}">
        <p14:creationId xmlns:p14="http://schemas.microsoft.com/office/powerpoint/2010/main" val="377632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browser support levels</a:t>
            </a:r>
          </a:p>
        </p:txBody>
      </p:sp>
      <p:sp>
        <p:nvSpPr>
          <p:cNvPr id="3" name="Content Placeholder 2"/>
          <p:cNvSpPr>
            <a:spLocks noGrp="1"/>
          </p:cNvSpPr>
          <p:nvPr>
            <p:ph idx="1"/>
          </p:nvPr>
        </p:nvSpPr>
        <p:spPr/>
        <p:txBody>
          <a:bodyPr>
            <a:normAutofit fontScale="92500" lnSpcReduction="10000"/>
          </a:bodyPr>
          <a:lstStyle/>
          <a:p>
            <a:r>
              <a:rPr lang="en-US" dirty="0" smtClean="0"/>
              <a:t>Enhanced </a:t>
            </a:r>
            <a:r>
              <a:rPr lang="en-US" dirty="0"/>
              <a:t>visuals and capabilities for more capable </a:t>
            </a:r>
            <a:r>
              <a:rPr lang="en-US" dirty="0" smtClean="0"/>
              <a:t>browsers</a:t>
            </a:r>
          </a:p>
          <a:p>
            <a:r>
              <a:rPr lang="en-US" dirty="0" smtClean="0"/>
              <a:t>Approaches :</a:t>
            </a:r>
          </a:p>
          <a:p>
            <a:pPr marL="0" indent="0">
              <a:buNone/>
            </a:pPr>
            <a:r>
              <a:rPr lang="en-US" dirty="0"/>
              <a:t>progressive enhancement </a:t>
            </a:r>
            <a:r>
              <a:rPr lang="en-US" dirty="0" smtClean="0"/>
              <a:t>–</a:t>
            </a:r>
          </a:p>
          <a:p>
            <a:pPr marL="0" indent="0">
              <a:buNone/>
            </a:pPr>
            <a:r>
              <a:rPr lang="en-US" dirty="0" smtClean="0">
                <a:solidFill>
                  <a:srgbClr val="FF0000"/>
                </a:solidFill>
              </a:rPr>
              <a:t>'base </a:t>
            </a:r>
            <a:r>
              <a:rPr lang="en-US" dirty="0">
                <a:solidFill>
                  <a:srgbClr val="FF0000"/>
                </a:solidFill>
              </a:rPr>
              <a:t>level' experience </a:t>
            </a:r>
            <a:r>
              <a:rPr lang="en-US" dirty="0"/>
              <a:t>and enhancing </a:t>
            </a:r>
            <a:r>
              <a:rPr lang="en-US" dirty="0" smtClean="0"/>
              <a:t>is </a:t>
            </a:r>
            <a:r>
              <a:rPr lang="en-US" dirty="0"/>
              <a:t>easier than coming at the problem from the opposite </a:t>
            </a:r>
            <a:r>
              <a:rPr lang="en-US" dirty="0" smtClean="0"/>
              <a:t>direction</a:t>
            </a:r>
          </a:p>
          <a:p>
            <a:pPr marL="0" indent="0">
              <a:buNone/>
            </a:pPr>
            <a:r>
              <a:rPr lang="en-US" dirty="0"/>
              <a:t>graceful </a:t>
            </a:r>
            <a:r>
              <a:rPr lang="en-US" dirty="0" smtClean="0"/>
              <a:t>degradation</a:t>
            </a:r>
          </a:p>
          <a:p>
            <a:pPr marL="0" indent="0">
              <a:buNone/>
            </a:pPr>
            <a:r>
              <a:rPr lang="en-US" dirty="0" smtClean="0"/>
              <a:t>-building </a:t>
            </a:r>
            <a:r>
              <a:rPr lang="en-US" dirty="0"/>
              <a:t>the </a:t>
            </a:r>
            <a:r>
              <a:rPr lang="en-US" dirty="0">
                <a:solidFill>
                  <a:srgbClr val="FF0000"/>
                </a:solidFill>
              </a:rPr>
              <a:t>ultimate experience first then attempting to provide fall backs </a:t>
            </a:r>
            <a:r>
              <a:rPr lang="en-US" dirty="0"/>
              <a:t>for less capable </a:t>
            </a:r>
            <a:r>
              <a:rPr lang="en-US" dirty="0" smtClean="0"/>
              <a:t>platforms</a:t>
            </a:r>
          </a:p>
          <a:p>
            <a:pPr marL="0" indent="0">
              <a:buNone/>
            </a:pPr>
            <a:r>
              <a:rPr lang="en-US" u="sng" dirty="0"/>
              <a:t>if the cost of developing and supporting browser X is more than the revenue/benefit created by the users on browser X; don't develop specific solutions for browser X.</a:t>
            </a:r>
            <a:endParaRPr lang="en-IN" u="sng" dirty="0"/>
          </a:p>
        </p:txBody>
      </p:sp>
    </p:spTree>
    <p:extLst>
      <p:ext uri="{BB962C8B-B14F-4D97-AF65-F5344CB8AC3E}">
        <p14:creationId xmlns:p14="http://schemas.microsoft.com/office/powerpoint/2010/main" val="350920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55"/>
            <a:ext cx="10515600" cy="1325563"/>
          </a:xfrm>
        </p:spPr>
        <p:txBody>
          <a:bodyPr/>
          <a:lstStyle/>
          <a:p>
            <a:r>
              <a:rPr lang="en-US" dirty="0" smtClean="0"/>
              <a:t>Try caniuse.com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9062" y="927463"/>
            <a:ext cx="11934107" cy="5011374"/>
          </a:xfrm>
          <a:prstGeom prst="rect">
            <a:avLst/>
          </a:prstGeom>
        </p:spPr>
      </p:pic>
    </p:spTree>
    <p:extLst>
      <p:ext uri="{BB962C8B-B14F-4D97-AF65-F5344CB8AC3E}">
        <p14:creationId xmlns:p14="http://schemas.microsoft.com/office/powerpoint/2010/main" val="137680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Refer:</a:t>
            </a:r>
          </a:p>
          <a:p>
            <a:pPr marL="0" indent="0">
              <a:buNone/>
            </a:pPr>
            <a:r>
              <a:rPr lang="en-IN" dirty="0" smtClean="0"/>
              <a:t>	https</a:t>
            </a:r>
            <a:r>
              <a:rPr lang="en-IN" dirty="0"/>
              <a:t>://www.ukwebhostreview.com/web-browser-statistics/</a:t>
            </a:r>
          </a:p>
        </p:txBody>
      </p:sp>
      <p:pic>
        <p:nvPicPr>
          <p:cNvPr id="5" name="Picture 4"/>
          <p:cNvPicPr>
            <a:picLocks noChangeAspect="1"/>
          </p:cNvPicPr>
          <p:nvPr/>
        </p:nvPicPr>
        <p:blipFill>
          <a:blip r:embed="rId2"/>
          <a:stretch>
            <a:fillRect/>
          </a:stretch>
        </p:blipFill>
        <p:spPr>
          <a:xfrm>
            <a:off x="4185557" y="3057525"/>
            <a:ext cx="6172200" cy="3800475"/>
          </a:xfrm>
          <a:prstGeom prst="rect">
            <a:avLst/>
          </a:prstGeom>
        </p:spPr>
      </p:pic>
    </p:spTree>
    <p:extLst>
      <p:ext uri="{BB962C8B-B14F-4D97-AF65-F5344CB8AC3E}">
        <p14:creationId xmlns:p14="http://schemas.microsoft.com/office/powerpoint/2010/main" val="1220466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1235</Words>
  <Application>Microsoft Office PowerPoint</Application>
  <PresentationFormat>Widescreen</PresentationFormat>
  <Paragraphs>127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   19CSE-461- NetCentric Programming  Session-2</vt:lpstr>
      <vt:lpstr>Agenda</vt:lpstr>
      <vt:lpstr>Responsive Web Design</vt:lpstr>
      <vt:lpstr>Requirements for responsive web design</vt:lpstr>
      <vt:lpstr>Benefits</vt:lpstr>
      <vt:lpstr>How does it work?</vt:lpstr>
      <vt:lpstr>Setting browser support levels</vt:lpstr>
      <vt:lpstr>Try caniuse.com</vt:lpstr>
      <vt:lpstr>PowerPoint Presentation</vt:lpstr>
      <vt:lpstr>Tooling and text editors</vt:lpstr>
      <vt:lpstr>Code Repository</vt:lpstr>
      <vt:lpstr>PowerPoint Presentation</vt:lpstr>
      <vt:lpstr>HTML 5 </vt:lpstr>
      <vt:lpstr>Setting the view port</vt:lpstr>
      <vt:lpstr>PowerPoint Presentation</vt:lpstr>
      <vt:lpstr>PowerPoint Presentation</vt:lpstr>
      <vt:lpstr>Common rules</vt:lpstr>
      <vt:lpstr>Taming images</vt:lpstr>
      <vt:lpstr>PowerPoint Presentation</vt:lpstr>
      <vt:lpstr>Large Viewports-- Maybe resize the image and position it off to one side(beyond 600px) Solution--- media queries</vt:lpstr>
      <vt:lpstr>Breakpoints---Device widths</vt:lpstr>
      <vt:lpstr>PowerPoint Presentation</vt:lpstr>
      <vt:lpstr>Media Query</vt:lpstr>
      <vt:lpstr>PowerPoint Presentation</vt:lpstr>
      <vt:lpstr>PowerPoint Presentation</vt:lpstr>
      <vt:lpstr>Fitting to larger screens</vt:lpstr>
      <vt:lpstr>PowerPoint Presentation</vt:lpstr>
      <vt:lpstr>Fluid image</vt:lpstr>
      <vt:lpstr>PowerPoint Presentation</vt:lpstr>
      <vt:lpstr>Let’s improve the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19CSE-461- NetCentric Programming</dc:title>
  <dc:creator>T.SENTHIL KUMAR</dc:creator>
  <cp:lastModifiedBy>T.SENTHIL KUMAR</cp:lastModifiedBy>
  <cp:revision>23</cp:revision>
  <cp:lastPrinted>2022-07-27T05:02:10Z</cp:lastPrinted>
  <dcterms:created xsi:type="dcterms:W3CDTF">2022-07-20T04:32:59Z</dcterms:created>
  <dcterms:modified xsi:type="dcterms:W3CDTF">2022-07-27T05:57:16Z</dcterms:modified>
</cp:coreProperties>
</file>