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7" r:id="rId4"/>
    <p:sldId id="268" r:id="rId5"/>
    <p:sldId id="266" r:id="rId6"/>
    <p:sldId id="257" r:id="rId7"/>
    <p:sldId id="258" r:id="rId8"/>
    <p:sldId id="259" r:id="rId9"/>
    <p:sldId id="260" r:id="rId10"/>
    <p:sldId id="264" r:id="rId11"/>
    <p:sldId id="269" r:id="rId12"/>
    <p:sldId id="270" r:id="rId13"/>
    <p:sldId id="271" r:id="rId14"/>
    <p:sldId id="272" r:id="rId15"/>
    <p:sldId id="273" r:id="rId16"/>
    <p:sldId id="274" r:id="rId17"/>
    <p:sldId id="265" r:id="rId18"/>
    <p:sldId id="275" r:id="rId19"/>
    <p:sldId id="276" r:id="rId20"/>
    <p:sldId id="277" r:id="rId21"/>
    <p:sldId id="278" r:id="rId22"/>
    <p:sldId id="279" r:id="rId23"/>
    <p:sldId id="280" r:id="rId24"/>
    <p:sldId id="281" r:id="rId25"/>
    <p:sldId id="282" r:id="rId26"/>
    <p:sldId id="283" r:id="rId27"/>
    <p:sldId id="284" r:id="rId28"/>
    <p:sldId id="304" r:id="rId29"/>
    <p:sldId id="305" r:id="rId30"/>
    <p:sldId id="306" r:id="rId31"/>
    <p:sldId id="307" r:id="rId32"/>
    <p:sldId id="308" r:id="rId33"/>
    <p:sldId id="309" r:id="rId34"/>
    <p:sldId id="310" r:id="rId35"/>
    <p:sldId id="311" r:id="rId36"/>
    <p:sldId id="312" r:id="rId37"/>
    <p:sldId id="297" r:id="rId38"/>
    <p:sldId id="298" r:id="rId39"/>
    <p:sldId id="299" r:id="rId40"/>
    <p:sldId id="300" r:id="rId41"/>
    <p:sldId id="301" r:id="rId42"/>
    <p:sldId id="302" r:id="rId43"/>
    <p:sldId id="303" r:id="rId44"/>
    <p:sldId id="285" r:id="rId45"/>
    <p:sldId id="286" r:id="rId46"/>
    <p:sldId id="287" r:id="rId47"/>
    <p:sldId id="288" r:id="rId48"/>
    <p:sldId id="289" r:id="rId49"/>
    <p:sldId id="292" r:id="rId50"/>
    <p:sldId id="293" r:id="rId51"/>
    <p:sldId id="294" r:id="rId52"/>
    <p:sldId id="295" r:id="rId53"/>
    <p:sldId id="290" r:id="rId54"/>
    <p:sldId id="296" r:id="rId55"/>
    <p:sldId id="291" r:id="rId56"/>
    <p:sldId id="313" r:id="rId57"/>
    <p:sldId id="314" r:id="rId58"/>
    <p:sldId id="315" r:id="rId59"/>
    <p:sldId id="316" r:id="rId60"/>
    <p:sldId id="317" r:id="rId61"/>
    <p:sldId id="318" r:id="rId62"/>
    <p:sldId id="319" r:id="rId63"/>
    <p:sldId id="320" r:id="rId64"/>
    <p:sldId id="321"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2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10/08/2022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10/08/2022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10/08/2022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10/08/2022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ev.w3.org/csswg/css3-values/#viewport-relative-lengths"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w3schools.com/cssref/tryit.asp?filename=trycss_unit_mm" TargetMode="External"/><Relationship Id="rId2" Type="http://schemas.openxmlformats.org/officeDocument/2006/relationships/hyperlink" Target="https://www.w3schools.com/cssref/tryit.asp?filename=trycss_unit_cm" TargetMode="External"/><Relationship Id="rId1" Type="http://schemas.openxmlformats.org/officeDocument/2006/relationships/slideLayout" Target="../slideLayouts/slideLayout1.xml"/><Relationship Id="rId6" Type="http://schemas.openxmlformats.org/officeDocument/2006/relationships/hyperlink" Target="https://www.w3schools.com/cssref/tryit.asp?filename=trycss_unit_pt" TargetMode="External"/><Relationship Id="rId5" Type="http://schemas.openxmlformats.org/officeDocument/2006/relationships/hyperlink" Target="https://www.w3schools.com/cssref/tryit.asp?filename=trycss_unit_px" TargetMode="External"/><Relationship Id="rId4" Type="http://schemas.openxmlformats.org/officeDocument/2006/relationships/hyperlink" Target="https://www.w3schools.com/cssref/tryit.asp?filename=trycss_unit_i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w3schools.com/cssref/tryit.asp?filename=trycss_unit_vmin" TargetMode="External"/><Relationship Id="rId3" Type="http://schemas.openxmlformats.org/officeDocument/2006/relationships/hyperlink" Target="https://www.w3schools.com/cssref/tryit.asp?filename=trycss_unit_ex" TargetMode="External"/><Relationship Id="rId7" Type="http://schemas.openxmlformats.org/officeDocument/2006/relationships/hyperlink" Target="https://www.w3schools.com/cssref/tryit.asp?filename=trycss_unit_vh" TargetMode="External"/><Relationship Id="rId2" Type="http://schemas.openxmlformats.org/officeDocument/2006/relationships/hyperlink" Target="https://www.w3schools.com/cssref/tryit.asp?filename=trycss_unit_em" TargetMode="External"/><Relationship Id="rId1" Type="http://schemas.openxmlformats.org/officeDocument/2006/relationships/slideLayout" Target="../slideLayouts/slideLayout2.xml"/><Relationship Id="rId6" Type="http://schemas.openxmlformats.org/officeDocument/2006/relationships/hyperlink" Target="https://www.w3schools.com/cssref/tryit.asp?filename=trycss_unit_vw" TargetMode="External"/><Relationship Id="rId5" Type="http://schemas.openxmlformats.org/officeDocument/2006/relationships/hyperlink" Target="https://www.w3schools.com/cssref/tryit.asp?filename=trycss_unit_rem" TargetMode="External"/><Relationship Id="rId4" Type="http://schemas.openxmlformats.org/officeDocument/2006/relationships/hyperlink" Target="https://www.w3schools.com/cssref/tryit.asp?filename=trycss_unit_ch" TargetMode="External"/><Relationship Id="rId9" Type="http://schemas.openxmlformats.org/officeDocument/2006/relationships/hyperlink" Target="https://www.w3schools.com/cssref/tryit.asp?filename=trycss_unit_vmax"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w3schools.com/bootstrap/default.asp" TargetMode="External"/><Relationship Id="rId2" Type="http://schemas.openxmlformats.org/officeDocument/2006/relationships/hyperlink" Target="https://www.w3schools.com/w3css/default.asp"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hyperlink" Target="https://css-tricks.com/snippets/css/complete-guide-grid/" TargetMode="External"/><Relationship Id="rId2" Type="http://schemas.openxmlformats.org/officeDocument/2006/relationships/hyperlink" Target="https://www.w3.org/TR/css-flexbox/"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3schools.com/tags/att_meta_content.asp" TargetMode="External"/><Relationship Id="rId2" Type="http://schemas.openxmlformats.org/officeDocument/2006/relationships/hyperlink" Target="https://www.w3schools.com/tags/att_meta_charset.asp" TargetMode="External"/><Relationship Id="rId1" Type="http://schemas.openxmlformats.org/officeDocument/2006/relationships/slideLayout" Target="../slideLayouts/slideLayout1.xml"/><Relationship Id="rId5" Type="http://schemas.openxmlformats.org/officeDocument/2006/relationships/hyperlink" Target="https://www.w3schools.com/tags/att_meta_name.asp" TargetMode="External"/><Relationship Id="rId4" Type="http://schemas.openxmlformats.org/officeDocument/2006/relationships/hyperlink" Target="https://www.w3schools.com/tags/att_meta_http_equiv.asp"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hyperlink" Target="https://css-tricks.com/snippets/css/a-guide-to-flexbox/" TargetMode="Externa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s://www.w3schools.com/css/css3_flexbox_items.asp#align-self" TargetMode="External"/><Relationship Id="rId3" Type="http://schemas.openxmlformats.org/officeDocument/2006/relationships/hyperlink" Target="https://www.w3schools.com/css/css3_flexbox_items.asp#order" TargetMode="External"/><Relationship Id="rId7" Type="http://schemas.openxmlformats.org/officeDocument/2006/relationships/hyperlink" Target="https://www.w3schools.com/css/css3_flexbox_items.asp#flex" TargetMode="External"/><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hyperlink" Target="https://www.w3schools.com/css/css3_flexbox_items.asp#flex-basis" TargetMode="External"/><Relationship Id="rId5" Type="http://schemas.openxmlformats.org/officeDocument/2006/relationships/hyperlink" Target="https://www.w3schools.com/css/css3_flexbox_items.asp#flex-shrink" TargetMode="External"/><Relationship Id="rId4" Type="http://schemas.openxmlformats.org/officeDocument/2006/relationships/hyperlink" Target="https://www.w3schools.com/css/css3_flexbox_items.asp#flex-grow"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s://kinsta.com/knowledgebase/combine-external-css/" TargetMode="External"/><Relationship Id="rId3" Type="http://schemas.openxmlformats.org/officeDocument/2006/relationships/hyperlink" Target="https://kinsta.com/blog/responsive-web-design/#media-queries" TargetMode="External"/><Relationship Id="rId7" Type="http://schemas.openxmlformats.org/officeDocument/2006/relationships/hyperlink" Target="https://kinsta.com/blog/free-images-for-wordpress/" TargetMode="External"/><Relationship Id="rId2" Type="http://schemas.openxmlformats.org/officeDocument/2006/relationships/hyperlink" Target="https://kinsta.com/blog/responsive-web-design/#css-and-html" TargetMode="External"/><Relationship Id="rId1" Type="http://schemas.openxmlformats.org/officeDocument/2006/relationships/slideLayout" Target="../slideLayouts/slideLayout2.xml"/><Relationship Id="rId6" Type="http://schemas.openxmlformats.org/officeDocument/2006/relationships/hyperlink" Target="https://kinsta.com/blog/responsive-web-design/#responsive-images" TargetMode="External"/><Relationship Id="rId5" Type="http://schemas.openxmlformats.org/officeDocument/2006/relationships/hyperlink" Target="https://kinsta.com/blog/responsive-web-design/#flexbox-layout" TargetMode="External"/><Relationship Id="rId10" Type="http://schemas.openxmlformats.org/officeDocument/2006/relationships/hyperlink" Target="https://kinsta.com/blog/how-to-customize-wordpress-theme/#the-stylesheet" TargetMode="External"/><Relationship Id="rId4" Type="http://schemas.openxmlformats.org/officeDocument/2006/relationships/hyperlink" Target="https://kinsta.com/blog/responsive-web-design/#fluid-layouts" TargetMode="External"/><Relationship Id="rId9" Type="http://schemas.openxmlformats.org/officeDocument/2006/relationships/hyperlink" Target="https://kinsta.com/blog/wordpress-css/" TargetMode="External"/></Relationships>
</file>

<file path=ppt/slides/_rels/slide47.xml.rels><?xml version="1.0" encoding="UTF-8" standalone="yes"?>
<Relationships xmlns="http://schemas.openxmlformats.org/package/2006/relationships"><Relationship Id="rId8" Type="http://schemas.openxmlformats.org/officeDocument/2006/relationships/hyperlink" Target="https://www.seobility.net/en/wiki/Media_Queries" TargetMode="External"/><Relationship Id="rId3" Type="http://schemas.openxmlformats.org/officeDocument/2006/relationships/hyperlink" Target="https://kinsta.com/blog/responsive-web-design/#media-queries" TargetMode="External"/><Relationship Id="rId7" Type="http://schemas.openxmlformats.org/officeDocument/2006/relationships/hyperlink" Target="https://kinsta.com/blog/website-color-schemes/" TargetMode="External"/><Relationship Id="rId2" Type="http://schemas.openxmlformats.org/officeDocument/2006/relationships/hyperlink" Target="https://kinsta.com/blog/responsive-web-design/#css-and-html" TargetMode="External"/><Relationship Id="rId1" Type="http://schemas.openxmlformats.org/officeDocument/2006/relationships/slideLayout" Target="../slideLayouts/slideLayout2.xml"/><Relationship Id="rId6" Type="http://schemas.openxmlformats.org/officeDocument/2006/relationships/hyperlink" Target="https://kinsta.com/blog/responsive-web-design/#responsive-images" TargetMode="External"/><Relationship Id="rId5" Type="http://schemas.openxmlformats.org/officeDocument/2006/relationships/hyperlink" Target="https://kinsta.com/blog/responsive-web-design/#flexbox-layout" TargetMode="External"/><Relationship Id="rId4" Type="http://schemas.openxmlformats.org/officeDocument/2006/relationships/hyperlink" Target="https://kinsta.com/blog/responsive-web-design/#fluid-layouts" TargetMode="External"/><Relationship Id="rId9" Type="http://schemas.openxmlformats.org/officeDocument/2006/relationships/hyperlink" Target="https://kinsta.com/blog/scripting-languages/" TargetMode="Externa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hyperlink" Target="https://kinsta.com/blog/responsive-web-design/#media-queries" TargetMode="External"/><Relationship Id="rId7" Type="http://schemas.openxmlformats.org/officeDocument/2006/relationships/hyperlink" Target="https://kinsta.com/blog/responsive-web-design/#speed" TargetMode="External"/><Relationship Id="rId2" Type="http://schemas.openxmlformats.org/officeDocument/2006/relationships/hyperlink" Target="https://kinsta.com/blog/responsive-web-design/#css-and-html" TargetMode="External"/><Relationship Id="rId1" Type="http://schemas.openxmlformats.org/officeDocument/2006/relationships/slideLayout" Target="../slideLayouts/slideLayout2.xml"/><Relationship Id="rId6" Type="http://schemas.openxmlformats.org/officeDocument/2006/relationships/hyperlink" Target="https://kinsta.com/blog/responsive-web-design/#responsive-images" TargetMode="External"/><Relationship Id="rId5" Type="http://schemas.openxmlformats.org/officeDocument/2006/relationships/hyperlink" Target="https://kinsta.com/blog/responsive-web-design/#flexbox-layout" TargetMode="External"/><Relationship Id="rId4" Type="http://schemas.openxmlformats.org/officeDocument/2006/relationships/hyperlink" Target="https://kinsta.com/blog/responsive-web-design/#fluid-layouts"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kinsta.com/blog/responsive-web-design/#media-queries" TargetMode="External"/><Relationship Id="rId7" Type="http://schemas.openxmlformats.org/officeDocument/2006/relationships/image" Target="../media/image47.png"/><Relationship Id="rId2" Type="http://schemas.openxmlformats.org/officeDocument/2006/relationships/hyperlink" Target="https://kinsta.com/blog/responsive-web-design/#css-and-html" TargetMode="External"/><Relationship Id="rId1" Type="http://schemas.openxmlformats.org/officeDocument/2006/relationships/slideLayout" Target="../slideLayouts/slideLayout2.xml"/><Relationship Id="rId6" Type="http://schemas.openxmlformats.org/officeDocument/2006/relationships/hyperlink" Target="https://kinsta.com/blog/responsive-web-design/#responsive-images" TargetMode="External"/><Relationship Id="rId5" Type="http://schemas.openxmlformats.org/officeDocument/2006/relationships/hyperlink" Target="https://kinsta.com/blog/responsive-web-design/#flexbox-layout" TargetMode="External"/><Relationship Id="rId4" Type="http://schemas.openxmlformats.org/officeDocument/2006/relationships/hyperlink" Target="https://kinsta.com/blog/responsive-web-design/#fluid-layouts"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kinsta.com/blog/responsive-web-design/#media-queries" TargetMode="External"/><Relationship Id="rId7" Type="http://schemas.openxmlformats.org/officeDocument/2006/relationships/hyperlink" Target="https://kinsta.com/blog/responsive-web-design/#speed" TargetMode="External"/><Relationship Id="rId2" Type="http://schemas.openxmlformats.org/officeDocument/2006/relationships/hyperlink" Target="https://kinsta.com/blog/responsive-web-design/#css-and-html" TargetMode="External"/><Relationship Id="rId1" Type="http://schemas.openxmlformats.org/officeDocument/2006/relationships/slideLayout" Target="../slideLayouts/slideLayout2.xml"/><Relationship Id="rId6" Type="http://schemas.openxmlformats.org/officeDocument/2006/relationships/hyperlink" Target="https://kinsta.com/blog/responsive-web-design/#responsive-images" TargetMode="External"/><Relationship Id="rId5" Type="http://schemas.openxmlformats.org/officeDocument/2006/relationships/hyperlink" Target="https://kinsta.com/blog/responsive-web-design/#flexbox-layout" TargetMode="External"/><Relationship Id="rId4" Type="http://schemas.openxmlformats.org/officeDocument/2006/relationships/hyperlink" Target="https://kinsta.com/blog/responsive-web-design/#fluid-layouts"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www.browserstack.com/speedlab"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www.browserstack.com/real-user-conditions-testing-on-browserstack" TargetMode="External"/><Relationship Id="rId2" Type="http://schemas.openxmlformats.org/officeDocument/2006/relationships/hyperlink" Target="https://www.browserstack.com/real-device-cloud"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www.browserstack.com/guide/how-to-implement-mobile-first-design#:~:text=Mobile%2DFirst%20Approach-,What%20is%20Mobile%2DFirst%20Design%3F,up%20to%20larger%20screen%20sizes" TargetMode="External"/><Relationship Id="rId2" Type="http://schemas.openxmlformats.org/officeDocument/2006/relationships/hyperlink" Target="https://css-tricks.com/how-to-develop-and-test-a-mobile-first-design-in-2021/" TargetMode="External"/><Relationship Id="rId1" Type="http://schemas.openxmlformats.org/officeDocument/2006/relationships/slideLayout" Target="../slideLayouts/slideLayout2.xml"/><Relationship Id="rId4" Type="http://schemas.openxmlformats.org/officeDocument/2006/relationships/hyperlink" Target="https://medium.com/@Vincentxia77/what-is-mobile-first-design-why-its-important-how-to-make-it-7d3cf2e29d00"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04800"/>
            <a:ext cx="8534400" cy="3508653"/>
          </a:xfrm>
          <a:prstGeom prst="rect">
            <a:avLst/>
          </a:prstGeom>
        </p:spPr>
        <p:txBody>
          <a:bodyPr wrap="square">
            <a:spAutoFit/>
          </a:bodyPr>
          <a:lstStyle/>
          <a:p>
            <a:r>
              <a:rPr lang="en-US" sz="2400" b="1" dirty="0"/>
              <a:t>What is Responsive Web Design?</a:t>
            </a:r>
          </a:p>
          <a:p>
            <a:pPr marL="285750" indent="-285750">
              <a:buFont typeface="Arial" pitchFamily="34" charset="0"/>
              <a:buChar char="•"/>
            </a:pPr>
            <a:endParaRPr lang="en-US" dirty="0" smtClean="0"/>
          </a:p>
          <a:p>
            <a:pPr marL="285750" indent="-285750">
              <a:buFont typeface="Arial" pitchFamily="34" charset="0"/>
              <a:buChar char="•"/>
            </a:pPr>
            <a:r>
              <a:rPr lang="en-US" dirty="0" smtClean="0"/>
              <a:t>Responsive web design makes your web page look good on all devices.</a:t>
            </a:r>
          </a:p>
          <a:p>
            <a:pPr marL="285750" indent="-285750">
              <a:buFont typeface="Arial" pitchFamily="34" charset="0"/>
              <a:buChar char="•"/>
            </a:pPr>
            <a:r>
              <a:rPr lang="en-US" dirty="0" smtClean="0"/>
              <a:t>Responsive web design uses only HTML and CSS.</a:t>
            </a:r>
          </a:p>
          <a:p>
            <a:pPr marL="285750" indent="-285750">
              <a:buFont typeface="Arial" pitchFamily="34" charset="0"/>
              <a:buChar char="•"/>
            </a:pPr>
            <a:r>
              <a:rPr lang="en-US" dirty="0" smtClean="0"/>
              <a:t>Responsive web design is not a program or a JavaScript.</a:t>
            </a:r>
          </a:p>
          <a:p>
            <a:pPr marL="285750" indent="-285750">
              <a:buFont typeface="Arial" pitchFamily="34" charset="0"/>
              <a:buChar char="•"/>
            </a:pPr>
            <a:r>
              <a:rPr lang="en-US" dirty="0"/>
              <a:t>Web pages can be viewed using many different devices: desktops, tablets, and phones. Your web page should look good, and be easy to use, regardless of the device.</a:t>
            </a:r>
          </a:p>
          <a:p>
            <a:pPr marL="285750" indent="-285750">
              <a:buFont typeface="Arial" pitchFamily="34" charset="0"/>
              <a:buChar char="•"/>
            </a:pPr>
            <a:r>
              <a:rPr lang="en-US" dirty="0"/>
              <a:t>Web pages should not leave out information to fit smaller devices, but rather adapt its content to fit any device:</a:t>
            </a:r>
          </a:p>
          <a:p>
            <a:pPr marL="285750" indent="-285750">
              <a:buFont typeface="Arial" pitchFamily="34" charset="0"/>
              <a:buChar char="•"/>
            </a:pPr>
            <a:endParaRPr lang="en-US" dirty="0" smtClean="0"/>
          </a:p>
          <a:p>
            <a:pPr marL="285750" indent="-285750" algn="just">
              <a:buFont typeface="Arial" pitchFamily="34" charset="0"/>
              <a:buChar char="•"/>
            </a:pPr>
            <a:endParaRPr lang="en-US" dirty="0" smtClean="0"/>
          </a:p>
          <a:p>
            <a:pPr algn="just"/>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0"/>
            <a:ext cx="2857500"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048000"/>
            <a:ext cx="11430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3048000"/>
            <a:ext cx="666750"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216524" y="4761530"/>
            <a:ext cx="768352" cy="369332"/>
          </a:xfrm>
          <a:prstGeom prst="rect">
            <a:avLst/>
          </a:prstGeom>
        </p:spPr>
        <p:txBody>
          <a:bodyPr wrap="none">
            <a:spAutoFit/>
          </a:bodyPr>
          <a:lstStyle/>
          <a:p>
            <a:r>
              <a:rPr lang="en-US" b="1" dirty="0"/>
              <a:t>Tablet</a:t>
            </a:r>
            <a:endParaRPr lang="en-US" dirty="0"/>
          </a:p>
        </p:txBody>
      </p:sp>
      <p:sp>
        <p:nvSpPr>
          <p:cNvPr id="6" name="Rectangle 5"/>
          <p:cNvSpPr/>
          <p:nvPr/>
        </p:nvSpPr>
        <p:spPr>
          <a:xfrm>
            <a:off x="1476376" y="4949825"/>
            <a:ext cx="971548" cy="369332"/>
          </a:xfrm>
          <a:prstGeom prst="rect">
            <a:avLst/>
          </a:prstGeom>
        </p:spPr>
        <p:txBody>
          <a:bodyPr wrap="none">
            <a:spAutoFit/>
          </a:bodyPr>
          <a:lstStyle/>
          <a:p>
            <a:r>
              <a:rPr lang="en-US" b="1" dirty="0"/>
              <a:t>Desktop</a:t>
            </a:r>
            <a:endParaRPr lang="en-US" dirty="0"/>
          </a:p>
        </p:txBody>
      </p:sp>
      <p:sp>
        <p:nvSpPr>
          <p:cNvPr id="7" name="Rectangle 6"/>
          <p:cNvSpPr/>
          <p:nvPr/>
        </p:nvSpPr>
        <p:spPr>
          <a:xfrm>
            <a:off x="7480271" y="4217698"/>
            <a:ext cx="793807" cy="369332"/>
          </a:xfrm>
          <a:prstGeom prst="rect">
            <a:avLst/>
          </a:prstGeom>
        </p:spPr>
        <p:txBody>
          <a:bodyPr wrap="none">
            <a:spAutoFit/>
          </a:bodyPr>
          <a:lstStyle/>
          <a:p>
            <a:r>
              <a:rPr lang="en-US" b="1" dirty="0"/>
              <a:t>Phone</a:t>
            </a:r>
            <a:endParaRPr lang="en-US" dirty="0"/>
          </a:p>
        </p:txBody>
      </p:sp>
      <p:sp>
        <p:nvSpPr>
          <p:cNvPr id="8" name="Rectangle 7"/>
          <p:cNvSpPr/>
          <p:nvPr/>
        </p:nvSpPr>
        <p:spPr>
          <a:xfrm>
            <a:off x="301170" y="5486400"/>
            <a:ext cx="8538029" cy="646331"/>
          </a:xfrm>
          <a:prstGeom prst="rect">
            <a:avLst/>
          </a:prstGeom>
        </p:spPr>
        <p:txBody>
          <a:bodyPr wrap="square">
            <a:spAutoFit/>
          </a:bodyPr>
          <a:lstStyle/>
          <a:p>
            <a:pPr marL="285750" indent="-285750">
              <a:buFont typeface="Arial" pitchFamily="34" charset="0"/>
              <a:buChar char="•"/>
            </a:pPr>
            <a:r>
              <a:rPr lang="en-US" dirty="0"/>
              <a:t>It is called responsive web design when you use CSS and HTML to resize, hide, shrink, enlarge, or move the content to make it look good on any screen.</a:t>
            </a:r>
          </a:p>
        </p:txBody>
      </p:sp>
    </p:spTree>
    <p:extLst>
      <p:ext uri="{BB962C8B-B14F-4D97-AF65-F5344CB8AC3E}">
        <p14:creationId xmlns:p14="http://schemas.microsoft.com/office/powerpoint/2010/main" val="36057398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76200"/>
            <a:ext cx="8534400" cy="6586418"/>
          </a:xfrm>
          <a:prstGeom prst="rect">
            <a:avLst/>
          </a:prstGeom>
        </p:spPr>
        <p:txBody>
          <a:bodyPr wrap="square">
            <a:spAutoFit/>
          </a:bodyPr>
          <a:lstStyle/>
          <a:p>
            <a:r>
              <a:rPr lang="en-US" sz="2400" b="1" dirty="0" smtClean="0"/>
              <a:t>Responsive Web Design</a:t>
            </a:r>
            <a:endParaRPr lang="en-US" sz="2400" b="1" dirty="0"/>
          </a:p>
          <a:p>
            <a:endParaRPr lang="en-US" dirty="0" smtClean="0"/>
          </a:p>
          <a:p>
            <a:pPr marL="285750" indent="-285750">
              <a:buFont typeface="Arial" pitchFamily="34" charset="0"/>
              <a:buChar char="•"/>
            </a:pPr>
            <a:r>
              <a:rPr lang="en-US" dirty="0"/>
              <a:t>Responsive web design is broken down into three main components, including flexible layouts, media queries, and flexible media. </a:t>
            </a:r>
            <a:endParaRPr lang="en-US" dirty="0" smtClean="0"/>
          </a:p>
          <a:p>
            <a:pPr marL="285750" indent="-285750">
              <a:buFont typeface="Arial" pitchFamily="34" charset="0"/>
              <a:buChar char="•"/>
            </a:pPr>
            <a:endParaRPr lang="en-US" dirty="0"/>
          </a:p>
          <a:p>
            <a:pPr marL="285750" indent="-285750" algn="just">
              <a:buFont typeface="Arial" pitchFamily="34" charset="0"/>
              <a:buChar char="•"/>
            </a:pPr>
            <a:r>
              <a:rPr lang="en-US" dirty="0" smtClean="0"/>
              <a:t>The </a:t>
            </a:r>
            <a:r>
              <a:rPr lang="en-US" dirty="0"/>
              <a:t>first part</a:t>
            </a:r>
            <a:r>
              <a:rPr lang="en-US" b="1" dirty="0"/>
              <a:t>, flexible layouts</a:t>
            </a:r>
            <a:r>
              <a:rPr lang="en-US" dirty="0"/>
              <a:t>, is the practice of building the layout of a website with a flexible grid, capable of dynamically resizing to any width. </a:t>
            </a:r>
            <a:endParaRPr lang="en-US" dirty="0" smtClean="0"/>
          </a:p>
          <a:p>
            <a:pPr marL="285750" indent="-285750" algn="just">
              <a:buFont typeface="Arial" pitchFamily="34" charset="0"/>
              <a:buChar char="•"/>
            </a:pPr>
            <a:r>
              <a:rPr lang="en-US" dirty="0" smtClean="0"/>
              <a:t>Flexible </a:t>
            </a:r>
            <a:r>
              <a:rPr lang="en-US" dirty="0"/>
              <a:t>grids are built using </a:t>
            </a:r>
            <a:r>
              <a:rPr lang="en-US" b="1" dirty="0"/>
              <a:t>relative length</a:t>
            </a:r>
            <a:r>
              <a:rPr lang="en-US" dirty="0"/>
              <a:t> units, most commonly percentages or </a:t>
            </a:r>
            <a:r>
              <a:rPr lang="en-US" dirty="0" err="1"/>
              <a:t>em</a:t>
            </a:r>
            <a:r>
              <a:rPr lang="en-US" dirty="0"/>
              <a:t> units. </a:t>
            </a:r>
            <a:endParaRPr lang="en-US" dirty="0" smtClean="0"/>
          </a:p>
          <a:p>
            <a:pPr marL="285750" indent="-285750" algn="just">
              <a:buFont typeface="Arial" pitchFamily="34" charset="0"/>
              <a:buChar char="•"/>
            </a:pPr>
            <a:r>
              <a:rPr lang="en-US" dirty="0" smtClean="0"/>
              <a:t>These </a:t>
            </a:r>
            <a:r>
              <a:rPr lang="en-US" b="1" dirty="0"/>
              <a:t>relative lengths</a:t>
            </a:r>
            <a:r>
              <a:rPr lang="en-US" dirty="0"/>
              <a:t> are then used to declare common grid property values such as width, margin, or padding</a:t>
            </a:r>
            <a:r>
              <a:rPr lang="en-US" dirty="0" smtClean="0"/>
              <a:t>.</a:t>
            </a:r>
          </a:p>
          <a:p>
            <a:pPr algn="just"/>
            <a:endParaRPr lang="en-US" sz="2000" dirty="0"/>
          </a:p>
          <a:p>
            <a:r>
              <a:rPr lang="en-US" b="1" dirty="0"/>
              <a:t>Relative Viewport Lengths</a:t>
            </a:r>
          </a:p>
          <a:p>
            <a:pPr algn="just"/>
            <a:r>
              <a:rPr lang="en-US" dirty="0"/>
              <a:t>CSS3 </a:t>
            </a:r>
            <a:r>
              <a:rPr lang="en-US" dirty="0">
                <a:hlinkClick r:id="rId2"/>
              </a:rPr>
              <a:t>introduced</a:t>
            </a:r>
            <a:r>
              <a:rPr lang="en-US" dirty="0"/>
              <a:t> some new relative length units, specifically related to the viewport size of the browser or device. These new units include </a:t>
            </a:r>
            <a:r>
              <a:rPr lang="en-US" dirty="0" err="1"/>
              <a:t>vw</a:t>
            </a:r>
            <a:r>
              <a:rPr lang="en-US" dirty="0"/>
              <a:t>, </a:t>
            </a:r>
            <a:r>
              <a:rPr lang="en-US" dirty="0" err="1"/>
              <a:t>vh</a:t>
            </a:r>
            <a:r>
              <a:rPr lang="en-US" dirty="0"/>
              <a:t>, </a:t>
            </a:r>
            <a:r>
              <a:rPr lang="en-US" dirty="0" err="1"/>
              <a:t>vmin</a:t>
            </a:r>
            <a:r>
              <a:rPr lang="en-US" dirty="0"/>
              <a:t>, and </a:t>
            </a:r>
            <a:r>
              <a:rPr lang="en-US" dirty="0" err="1"/>
              <a:t>vmax</a:t>
            </a:r>
            <a:r>
              <a:rPr lang="en-US" dirty="0"/>
              <a:t>. Overall support for these new units isn’t great, but it is growing. In time they look to play a large roll in building responsive websites.</a:t>
            </a:r>
          </a:p>
          <a:p>
            <a:r>
              <a:rPr lang="en-US" b="1" dirty="0" err="1" smtClean="0"/>
              <a:t>vw</a:t>
            </a:r>
            <a:r>
              <a:rPr lang="en-US" b="1" dirty="0" smtClean="0"/>
              <a:t>		</a:t>
            </a:r>
            <a:r>
              <a:rPr lang="en-US" b="1" dirty="0" err="1" smtClean="0"/>
              <a:t>vh</a:t>
            </a:r>
            <a:r>
              <a:rPr lang="en-US" b="1" dirty="0"/>
              <a:t> </a:t>
            </a:r>
            <a:r>
              <a:rPr lang="en-US" b="1" dirty="0" smtClean="0"/>
              <a:t>		</a:t>
            </a:r>
          </a:p>
          <a:p>
            <a:r>
              <a:rPr lang="en-US" dirty="0" smtClean="0"/>
              <a:t>Viewports width	</a:t>
            </a:r>
            <a:r>
              <a:rPr lang="en-US" dirty="0"/>
              <a:t>Viewports </a:t>
            </a:r>
            <a:r>
              <a:rPr lang="en-US" dirty="0" smtClean="0"/>
              <a:t>height	</a:t>
            </a:r>
            <a:endParaRPr lang="en-US" dirty="0"/>
          </a:p>
          <a:p>
            <a:r>
              <a:rPr lang="en-US" b="1" dirty="0" err="1"/>
              <a:t>vmin</a:t>
            </a:r>
            <a:r>
              <a:rPr lang="en-US" b="1" dirty="0"/>
              <a:t/>
            </a:r>
            <a:br>
              <a:rPr lang="en-US" b="1" dirty="0"/>
            </a:br>
            <a:r>
              <a:rPr lang="en-US" dirty="0"/>
              <a:t>Minimum of the viewport’s height and width</a:t>
            </a:r>
          </a:p>
          <a:p>
            <a:r>
              <a:rPr lang="en-US" b="1" dirty="0" err="1" smtClean="0"/>
              <a:t>vmax</a:t>
            </a:r>
            <a:r>
              <a:rPr lang="en-US" b="1" dirty="0"/>
              <a:t/>
            </a:r>
            <a:br>
              <a:rPr lang="en-US" b="1" dirty="0"/>
            </a:br>
            <a:r>
              <a:rPr lang="en-US" dirty="0" smtClean="0"/>
              <a:t>Maximum </a:t>
            </a:r>
            <a:r>
              <a:rPr lang="en-US" dirty="0"/>
              <a:t>of the viewport’s height and </a:t>
            </a:r>
            <a:r>
              <a:rPr lang="en-US" dirty="0" smtClean="0"/>
              <a:t>width</a:t>
            </a:r>
            <a:endParaRPr lang="en-US" sz="2000" dirty="0"/>
          </a:p>
        </p:txBody>
      </p:sp>
      <p:pic>
        <p:nvPicPr>
          <p:cNvPr id="3" name="Picture 2"/>
          <p:cNvPicPr>
            <a:picLocks noChangeAspect="1"/>
          </p:cNvPicPr>
          <p:nvPr/>
        </p:nvPicPr>
        <p:blipFill>
          <a:blip r:embed="rId3"/>
          <a:stretch>
            <a:fillRect/>
          </a:stretch>
        </p:blipFill>
        <p:spPr>
          <a:xfrm>
            <a:off x="5334000" y="4791075"/>
            <a:ext cx="3657600" cy="1990725"/>
          </a:xfrm>
          <a:prstGeom prst="rect">
            <a:avLst/>
          </a:prstGeom>
        </p:spPr>
      </p:pic>
    </p:spTree>
    <p:extLst>
      <p:ext uri="{BB962C8B-B14F-4D97-AF65-F5344CB8AC3E}">
        <p14:creationId xmlns:p14="http://schemas.microsoft.com/office/powerpoint/2010/main" val="26691015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76200"/>
            <a:ext cx="8534400" cy="3170099"/>
          </a:xfrm>
          <a:prstGeom prst="rect">
            <a:avLst/>
          </a:prstGeom>
        </p:spPr>
        <p:txBody>
          <a:bodyPr wrap="square">
            <a:spAutoFit/>
          </a:bodyPr>
          <a:lstStyle/>
          <a:p>
            <a:pPr algn="just"/>
            <a:endParaRPr lang="en-US" sz="2000" dirty="0"/>
          </a:p>
          <a:p>
            <a:r>
              <a:rPr lang="en-US" b="1" dirty="0"/>
              <a:t>Relative Viewport </a:t>
            </a:r>
            <a:r>
              <a:rPr lang="en-US" b="1" dirty="0" smtClean="0"/>
              <a:t>Lengths</a:t>
            </a:r>
          </a:p>
          <a:p>
            <a:endParaRPr lang="en-US" b="1" dirty="0"/>
          </a:p>
          <a:p>
            <a:r>
              <a:rPr lang="en-US" b="1" dirty="0"/>
              <a:t>Absolute Lengths</a:t>
            </a:r>
          </a:p>
          <a:p>
            <a:pPr marL="285750" indent="-285750">
              <a:buFont typeface="Arial" pitchFamily="34" charset="0"/>
              <a:buChar char="•"/>
            </a:pPr>
            <a:r>
              <a:rPr lang="en-US" dirty="0"/>
              <a:t>The absolute length units are fixed and a length expressed in any of these will appear as exactly that size.</a:t>
            </a:r>
          </a:p>
          <a:p>
            <a:pPr marL="285750" indent="-285750">
              <a:buFont typeface="Arial" pitchFamily="34" charset="0"/>
              <a:buChar char="•"/>
            </a:pPr>
            <a:r>
              <a:rPr lang="en-US" dirty="0"/>
              <a:t>Absolute length units are not recommended for use on screen, because screen sizes vary so much. However, they can be used if the output medium is known, such as for print layout.</a:t>
            </a:r>
          </a:p>
          <a:p>
            <a:endParaRPr lang="en-US" b="1" dirty="0"/>
          </a:p>
          <a:p>
            <a:pPr algn="just"/>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3273629707"/>
              </p:ext>
            </p:extLst>
          </p:nvPr>
        </p:nvGraphicFramePr>
        <p:xfrm>
          <a:off x="304800" y="2971800"/>
          <a:ext cx="8229600" cy="2972634"/>
        </p:xfrm>
        <a:graphic>
          <a:graphicData uri="http://schemas.openxmlformats.org/drawingml/2006/table">
            <a:tbl>
              <a:tblPr/>
              <a:tblGrid>
                <a:gridCol w="986327"/>
                <a:gridCol w="7243273"/>
              </a:tblGrid>
              <a:tr h="420957">
                <a:tc>
                  <a:txBody>
                    <a:bodyPr/>
                    <a:lstStyle/>
                    <a:p>
                      <a:pPr algn="l" fontAlgn="t"/>
                      <a:r>
                        <a:rPr lang="en-US" sz="1800">
                          <a:effectLst/>
                        </a:rPr>
                        <a:t>Unit</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Description</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20957">
                <a:tc>
                  <a:txBody>
                    <a:bodyPr/>
                    <a:lstStyle/>
                    <a:p>
                      <a:pPr algn="l" fontAlgn="t"/>
                      <a:r>
                        <a:rPr lang="en-US" sz="1800">
                          <a:effectLst/>
                        </a:rPr>
                        <a:t>cm</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rPr>
                        <a:t>centimeters</a:t>
                      </a:r>
                      <a:r>
                        <a:rPr lang="en-US" sz="1800" u="none" strike="noStrike">
                          <a:solidFill>
                            <a:srgbClr val="FFFFFF"/>
                          </a:solidFill>
                          <a:effectLst/>
                          <a:latin typeface="Source Sans Pro"/>
                          <a:hlinkClick r:id="rId2"/>
                        </a:rPr>
                        <a:t>Try it</a:t>
                      </a:r>
                      <a:endParaRPr lang="en-US" sz="1800">
                        <a:effectLst/>
                      </a:endParaRP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20957">
                <a:tc>
                  <a:txBody>
                    <a:bodyPr/>
                    <a:lstStyle/>
                    <a:p>
                      <a:pPr algn="l" fontAlgn="t"/>
                      <a:r>
                        <a:rPr lang="en-US" sz="1800">
                          <a:effectLst/>
                        </a:rPr>
                        <a:t>mm</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millimeters</a:t>
                      </a:r>
                      <a:r>
                        <a:rPr lang="en-US" sz="1800" u="none" strike="noStrike">
                          <a:solidFill>
                            <a:srgbClr val="FFFFFF"/>
                          </a:solidFill>
                          <a:effectLst/>
                          <a:latin typeface="Source Sans Pro"/>
                          <a:hlinkClick r:id="rId3"/>
                        </a:rPr>
                        <a:t>Try it</a:t>
                      </a:r>
                      <a:endParaRPr lang="en-US" sz="1800">
                        <a:effectLst/>
                      </a:endParaRP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20957">
                <a:tc>
                  <a:txBody>
                    <a:bodyPr/>
                    <a:lstStyle/>
                    <a:p>
                      <a:pPr algn="l" fontAlgn="t"/>
                      <a:r>
                        <a:rPr lang="en-US" sz="1800">
                          <a:effectLst/>
                        </a:rPr>
                        <a:t>in</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rPr>
                        <a:t>inches (1in = 96px = 2.54cm)</a:t>
                      </a:r>
                      <a:r>
                        <a:rPr lang="en-US" sz="1800" u="none" strike="noStrike">
                          <a:solidFill>
                            <a:srgbClr val="FFFFFF"/>
                          </a:solidFill>
                          <a:effectLst/>
                          <a:latin typeface="Source Sans Pro"/>
                          <a:hlinkClick r:id="rId4"/>
                        </a:rPr>
                        <a:t>Try it</a:t>
                      </a:r>
                      <a:endParaRPr lang="en-US" sz="1800">
                        <a:effectLst/>
                      </a:endParaRP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20957">
                <a:tc>
                  <a:txBody>
                    <a:bodyPr/>
                    <a:lstStyle/>
                    <a:p>
                      <a:pPr algn="l" fontAlgn="t"/>
                      <a:r>
                        <a:rPr lang="en-US" sz="1800">
                          <a:effectLst/>
                        </a:rPr>
                        <a:t>px *</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pixels (1px = 1/96th of 1in)</a:t>
                      </a:r>
                      <a:r>
                        <a:rPr lang="en-US" sz="1800" u="none" strike="noStrike">
                          <a:solidFill>
                            <a:srgbClr val="FFFFFF"/>
                          </a:solidFill>
                          <a:effectLst/>
                          <a:latin typeface="Source Sans Pro"/>
                          <a:hlinkClick r:id="rId5"/>
                        </a:rPr>
                        <a:t>Try it</a:t>
                      </a:r>
                      <a:endParaRPr lang="en-US" sz="1800">
                        <a:effectLst/>
                      </a:endParaRP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20957">
                <a:tc>
                  <a:txBody>
                    <a:bodyPr/>
                    <a:lstStyle/>
                    <a:p>
                      <a:pPr algn="l" fontAlgn="t"/>
                      <a:r>
                        <a:rPr lang="en-US" sz="1800">
                          <a:effectLst/>
                        </a:rPr>
                        <a:t>pt</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rPr>
                        <a:t>points (1pt = 1/72 of 1in)</a:t>
                      </a:r>
                      <a:r>
                        <a:rPr lang="en-US" sz="1800" u="none" strike="noStrike">
                          <a:solidFill>
                            <a:srgbClr val="FFFFFF"/>
                          </a:solidFill>
                          <a:effectLst/>
                          <a:latin typeface="Source Sans Pro"/>
                          <a:hlinkClick r:id="rId6"/>
                        </a:rPr>
                        <a:t>Try it</a:t>
                      </a:r>
                      <a:endParaRPr lang="en-US" sz="1800">
                        <a:effectLst/>
                      </a:endParaRP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20957">
                <a:tc>
                  <a:txBody>
                    <a:bodyPr/>
                    <a:lstStyle/>
                    <a:p>
                      <a:pPr algn="l" fontAlgn="t"/>
                      <a:r>
                        <a:rPr lang="en-US" sz="1800">
                          <a:effectLst/>
                        </a:rPr>
                        <a:t>pc</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picas (1pc = 12 </a:t>
                      </a:r>
                      <a:r>
                        <a:rPr lang="en-US" sz="1800" dirty="0" err="1">
                          <a:effectLst/>
                        </a:rPr>
                        <a:t>pt</a:t>
                      </a:r>
                      <a:r>
                        <a:rPr lang="en-US" sz="1800" dirty="0">
                          <a:effectLst/>
                        </a:rPr>
                        <a:t>)</a:t>
                      </a:r>
                    </a:p>
                  </a:txBody>
                  <a:tcPr marL="75171"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7301390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76200"/>
            <a:ext cx="4572000" cy="2862322"/>
          </a:xfrm>
          <a:prstGeom prst="rect">
            <a:avLst/>
          </a:prstGeom>
        </p:spPr>
        <p:txBody>
          <a:bodyPr>
            <a:spAutoFit/>
          </a:bodyPr>
          <a:lstStyle/>
          <a:p>
            <a:r>
              <a:rPr lang="en-US" dirty="0"/>
              <a:t>&lt;head&gt;</a:t>
            </a:r>
          </a:p>
          <a:p>
            <a:r>
              <a:rPr lang="en-US" dirty="0"/>
              <a:t>&lt;style&gt;</a:t>
            </a:r>
          </a:p>
          <a:p>
            <a:r>
              <a:rPr lang="en-US" dirty="0"/>
              <a:t>h1 {font-size: 1.5cm;}</a:t>
            </a:r>
          </a:p>
          <a:p>
            <a:r>
              <a:rPr lang="en-US" dirty="0"/>
              <a:t>h2 {font-size: 1cm;}</a:t>
            </a:r>
          </a:p>
          <a:p>
            <a:r>
              <a:rPr lang="en-US" dirty="0"/>
              <a:t>p {</a:t>
            </a:r>
          </a:p>
          <a:p>
            <a:r>
              <a:rPr lang="en-US" dirty="0"/>
              <a:t>  font-size: 0.5cm;</a:t>
            </a:r>
          </a:p>
          <a:p>
            <a:r>
              <a:rPr lang="en-US" dirty="0"/>
              <a:t>  line-height: 1cm;</a:t>
            </a:r>
          </a:p>
          <a:p>
            <a:r>
              <a:rPr lang="en-US" dirty="0"/>
              <a:t>}</a:t>
            </a:r>
          </a:p>
          <a:p>
            <a:r>
              <a:rPr lang="en-US" dirty="0"/>
              <a:t>&lt;/style&gt;</a:t>
            </a:r>
          </a:p>
          <a:p>
            <a:r>
              <a:rPr lang="en-US" dirty="0"/>
              <a:t>&lt;/head&gt;</a:t>
            </a:r>
          </a:p>
        </p:txBody>
      </p:sp>
      <p:sp>
        <p:nvSpPr>
          <p:cNvPr id="5" name="Rectangle 4"/>
          <p:cNvSpPr/>
          <p:nvPr/>
        </p:nvSpPr>
        <p:spPr>
          <a:xfrm>
            <a:off x="2819400" y="76200"/>
            <a:ext cx="4572000" cy="2862322"/>
          </a:xfrm>
          <a:prstGeom prst="rect">
            <a:avLst/>
          </a:prstGeom>
        </p:spPr>
        <p:txBody>
          <a:bodyPr>
            <a:spAutoFit/>
          </a:bodyPr>
          <a:lstStyle/>
          <a:p>
            <a:r>
              <a:rPr lang="en-US" dirty="0"/>
              <a:t>&lt;head&gt;</a:t>
            </a:r>
          </a:p>
          <a:p>
            <a:r>
              <a:rPr lang="en-US" dirty="0"/>
              <a:t>&lt;style&gt;</a:t>
            </a:r>
          </a:p>
          <a:p>
            <a:r>
              <a:rPr lang="en-US" dirty="0"/>
              <a:t>h1 {font-size: 15mm;}</a:t>
            </a:r>
          </a:p>
          <a:p>
            <a:r>
              <a:rPr lang="en-US" dirty="0"/>
              <a:t>h2 {font-size: 10mm;}</a:t>
            </a:r>
          </a:p>
          <a:p>
            <a:r>
              <a:rPr lang="en-US" dirty="0"/>
              <a:t>p {</a:t>
            </a:r>
          </a:p>
          <a:p>
            <a:r>
              <a:rPr lang="en-US" dirty="0"/>
              <a:t>  font-size: 5mm;</a:t>
            </a:r>
          </a:p>
          <a:p>
            <a:r>
              <a:rPr lang="en-US" dirty="0"/>
              <a:t>  line-height: 10mm;</a:t>
            </a:r>
          </a:p>
          <a:p>
            <a:r>
              <a:rPr lang="en-US" dirty="0"/>
              <a:t>}</a:t>
            </a:r>
          </a:p>
          <a:p>
            <a:r>
              <a:rPr lang="en-US" dirty="0"/>
              <a:t>&lt;/style&gt;</a:t>
            </a:r>
          </a:p>
          <a:p>
            <a:r>
              <a:rPr lang="en-US" dirty="0"/>
              <a:t>&lt;/head&gt;</a:t>
            </a:r>
          </a:p>
        </p:txBody>
      </p:sp>
      <p:sp>
        <p:nvSpPr>
          <p:cNvPr id="6" name="Rectangle 5"/>
          <p:cNvSpPr/>
          <p:nvPr/>
        </p:nvSpPr>
        <p:spPr>
          <a:xfrm>
            <a:off x="5410200" y="33278"/>
            <a:ext cx="4038600" cy="2862322"/>
          </a:xfrm>
          <a:prstGeom prst="rect">
            <a:avLst/>
          </a:prstGeom>
        </p:spPr>
        <p:txBody>
          <a:bodyPr wrap="square">
            <a:spAutoFit/>
          </a:bodyPr>
          <a:lstStyle/>
          <a:p>
            <a:r>
              <a:rPr lang="en-US" dirty="0"/>
              <a:t>&lt;head&gt;</a:t>
            </a:r>
          </a:p>
          <a:p>
            <a:r>
              <a:rPr lang="en-US" dirty="0"/>
              <a:t>&lt;style&gt;</a:t>
            </a:r>
          </a:p>
          <a:p>
            <a:r>
              <a:rPr lang="en-US" dirty="0"/>
              <a:t>h1 {font-size: 1in;}</a:t>
            </a:r>
          </a:p>
          <a:p>
            <a:r>
              <a:rPr lang="en-US" dirty="0"/>
              <a:t>h2 {font-size: 0.5in;}</a:t>
            </a:r>
          </a:p>
          <a:p>
            <a:r>
              <a:rPr lang="en-US" dirty="0"/>
              <a:t>p {</a:t>
            </a:r>
          </a:p>
          <a:p>
            <a:r>
              <a:rPr lang="en-US" dirty="0"/>
              <a:t>  font-size: 0.2in;</a:t>
            </a:r>
          </a:p>
          <a:p>
            <a:r>
              <a:rPr lang="en-US" dirty="0"/>
              <a:t>  line-height: 0.5in;</a:t>
            </a:r>
          </a:p>
          <a:p>
            <a:r>
              <a:rPr lang="en-US" dirty="0"/>
              <a:t>}</a:t>
            </a:r>
          </a:p>
          <a:p>
            <a:r>
              <a:rPr lang="en-US" dirty="0"/>
              <a:t>&lt;/style&gt;</a:t>
            </a:r>
          </a:p>
          <a:p>
            <a:r>
              <a:rPr lang="en-US" dirty="0"/>
              <a:t>&lt;/head&gt;</a:t>
            </a:r>
          </a:p>
        </p:txBody>
      </p:sp>
      <p:sp>
        <p:nvSpPr>
          <p:cNvPr id="7" name="Rectangle 6"/>
          <p:cNvSpPr/>
          <p:nvPr/>
        </p:nvSpPr>
        <p:spPr>
          <a:xfrm>
            <a:off x="304800" y="3200400"/>
            <a:ext cx="4572000" cy="2862322"/>
          </a:xfrm>
          <a:prstGeom prst="rect">
            <a:avLst/>
          </a:prstGeom>
        </p:spPr>
        <p:txBody>
          <a:bodyPr>
            <a:spAutoFit/>
          </a:bodyPr>
          <a:lstStyle/>
          <a:p>
            <a:r>
              <a:rPr lang="en-US" dirty="0"/>
              <a:t>&lt;head&gt;</a:t>
            </a:r>
          </a:p>
          <a:p>
            <a:r>
              <a:rPr lang="en-US" dirty="0"/>
              <a:t>&lt;style&gt;</a:t>
            </a:r>
          </a:p>
          <a:p>
            <a:r>
              <a:rPr lang="en-US" dirty="0"/>
              <a:t>h1 {font-size: 50px;}</a:t>
            </a:r>
          </a:p>
          <a:p>
            <a:r>
              <a:rPr lang="en-US" dirty="0"/>
              <a:t>h2 {font-size: 30px;}</a:t>
            </a:r>
          </a:p>
          <a:p>
            <a:r>
              <a:rPr lang="en-US" dirty="0"/>
              <a:t>p {</a:t>
            </a:r>
          </a:p>
          <a:p>
            <a:r>
              <a:rPr lang="en-US" dirty="0"/>
              <a:t>  font-size: 15px;</a:t>
            </a:r>
          </a:p>
          <a:p>
            <a:r>
              <a:rPr lang="en-US" dirty="0"/>
              <a:t>  line-height: 20px;</a:t>
            </a:r>
          </a:p>
          <a:p>
            <a:r>
              <a:rPr lang="en-US" dirty="0"/>
              <a:t>}</a:t>
            </a:r>
          </a:p>
          <a:p>
            <a:r>
              <a:rPr lang="en-US" dirty="0"/>
              <a:t>&lt;/style&gt;</a:t>
            </a:r>
          </a:p>
          <a:p>
            <a:r>
              <a:rPr lang="en-US" dirty="0"/>
              <a:t>&lt;/head&gt;</a:t>
            </a:r>
          </a:p>
        </p:txBody>
      </p:sp>
      <p:sp>
        <p:nvSpPr>
          <p:cNvPr id="8" name="Rectangle 7"/>
          <p:cNvSpPr/>
          <p:nvPr/>
        </p:nvSpPr>
        <p:spPr>
          <a:xfrm>
            <a:off x="2819400" y="3200400"/>
            <a:ext cx="4572000" cy="2862322"/>
          </a:xfrm>
          <a:prstGeom prst="rect">
            <a:avLst/>
          </a:prstGeom>
        </p:spPr>
        <p:txBody>
          <a:bodyPr>
            <a:spAutoFit/>
          </a:bodyPr>
          <a:lstStyle/>
          <a:p>
            <a:r>
              <a:rPr lang="en-US" dirty="0"/>
              <a:t>&lt;head&gt;</a:t>
            </a:r>
          </a:p>
          <a:p>
            <a:r>
              <a:rPr lang="en-US" dirty="0"/>
              <a:t>&lt;style&gt;</a:t>
            </a:r>
          </a:p>
          <a:p>
            <a:r>
              <a:rPr lang="en-US" dirty="0"/>
              <a:t>h1 {font-size: 50pt;}</a:t>
            </a:r>
          </a:p>
          <a:p>
            <a:r>
              <a:rPr lang="en-US" dirty="0"/>
              <a:t>h2 {font-size: 25pt;}</a:t>
            </a:r>
          </a:p>
          <a:p>
            <a:r>
              <a:rPr lang="en-US" dirty="0"/>
              <a:t>p {</a:t>
            </a:r>
          </a:p>
          <a:p>
            <a:r>
              <a:rPr lang="en-US" dirty="0"/>
              <a:t>  font-size: 15pt;</a:t>
            </a:r>
          </a:p>
          <a:p>
            <a:r>
              <a:rPr lang="en-US" dirty="0"/>
              <a:t>  line-height: 25pt;</a:t>
            </a:r>
          </a:p>
          <a:p>
            <a:r>
              <a:rPr lang="en-US" dirty="0"/>
              <a:t>}</a:t>
            </a:r>
          </a:p>
          <a:p>
            <a:r>
              <a:rPr lang="en-US" dirty="0"/>
              <a:t>&lt;/style&gt;</a:t>
            </a:r>
          </a:p>
          <a:p>
            <a:r>
              <a:rPr lang="en-US" dirty="0"/>
              <a:t>&lt;/head&gt;</a:t>
            </a:r>
          </a:p>
        </p:txBody>
      </p:sp>
      <p:sp>
        <p:nvSpPr>
          <p:cNvPr id="9" name="Rectangle 8"/>
          <p:cNvSpPr/>
          <p:nvPr/>
        </p:nvSpPr>
        <p:spPr>
          <a:xfrm>
            <a:off x="5410200" y="3200400"/>
            <a:ext cx="3810000" cy="2862322"/>
          </a:xfrm>
          <a:prstGeom prst="rect">
            <a:avLst/>
          </a:prstGeom>
        </p:spPr>
        <p:txBody>
          <a:bodyPr wrap="square">
            <a:spAutoFit/>
          </a:bodyPr>
          <a:lstStyle/>
          <a:p>
            <a:r>
              <a:rPr lang="en-US" dirty="0"/>
              <a:t>&lt;head&gt;</a:t>
            </a:r>
          </a:p>
          <a:p>
            <a:r>
              <a:rPr lang="en-US" dirty="0"/>
              <a:t>&lt;style&gt;</a:t>
            </a:r>
          </a:p>
          <a:p>
            <a:r>
              <a:rPr lang="en-US" dirty="0"/>
              <a:t>h1 {font-size: 4.5pc;}</a:t>
            </a:r>
          </a:p>
          <a:p>
            <a:r>
              <a:rPr lang="en-US" dirty="0"/>
              <a:t>h2 {font-size: 3pc;}</a:t>
            </a:r>
          </a:p>
          <a:p>
            <a:r>
              <a:rPr lang="en-US" dirty="0"/>
              <a:t>p {</a:t>
            </a:r>
          </a:p>
          <a:p>
            <a:r>
              <a:rPr lang="en-US" dirty="0"/>
              <a:t>  font-size: 1.5pc;</a:t>
            </a:r>
          </a:p>
          <a:p>
            <a:r>
              <a:rPr lang="en-US" dirty="0"/>
              <a:t>  line-height: 3pc;</a:t>
            </a:r>
          </a:p>
          <a:p>
            <a:r>
              <a:rPr lang="en-US" dirty="0"/>
              <a:t>}</a:t>
            </a:r>
          </a:p>
          <a:p>
            <a:r>
              <a:rPr lang="en-US" dirty="0"/>
              <a:t>&lt;/style&gt;</a:t>
            </a:r>
          </a:p>
          <a:p>
            <a:r>
              <a:rPr lang="en-US" dirty="0"/>
              <a:t>&lt;/head&gt;</a:t>
            </a:r>
          </a:p>
        </p:txBody>
      </p:sp>
      <p:sp>
        <p:nvSpPr>
          <p:cNvPr id="10" name="Rectangle 9"/>
          <p:cNvSpPr/>
          <p:nvPr/>
        </p:nvSpPr>
        <p:spPr>
          <a:xfrm>
            <a:off x="76200" y="6096000"/>
            <a:ext cx="9067800" cy="646331"/>
          </a:xfrm>
          <a:prstGeom prst="rect">
            <a:avLst/>
          </a:prstGeom>
        </p:spPr>
        <p:txBody>
          <a:bodyPr wrap="square">
            <a:spAutoFit/>
          </a:bodyPr>
          <a:lstStyle/>
          <a:p>
            <a:r>
              <a:rPr lang="en-US" b="1" dirty="0"/>
              <a:t>Pixels (</a:t>
            </a:r>
            <a:r>
              <a:rPr lang="en-US" b="1" dirty="0" err="1"/>
              <a:t>px</a:t>
            </a:r>
            <a:r>
              <a:rPr lang="en-US" b="1" dirty="0"/>
              <a:t>) are relative to the viewing device. For low-dpi devices, 1px is one device pixel (dot) of the display. For printers and high resolution screens 1px implies multiple device pixels.</a:t>
            </a:r>
          </a:p>
        </p:txBody>
      </p:sp>
    </p:spTree>
    <p:extLst>
      <p:ext uri="{BB962C8B-B14F-4D97-AF65-F5344CB8AC3E}">
        <p14:creationId xmlns:p14="http://schemas.microsoft.com/office/powerpoint/2010/main" val="3816662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8686800" cy="1200329"/>
          </a:xfrm>
          <a:prstGeom prst="rect">
            <a:avLst/>
          </a:prstGeom>
        </p:spPr>
        <p:txBody>
          <a:bodyPr wrap="square">
            <a:spAutoFit/>
          </a:bodyPr>
          <a:lstStyle/>
          <a:p>
            <a:r>
              <a:rPr lang="en-US" b="1" dirty="0"/>
              <a:t>Relative Lengths</a:t>
            </a:r>
          </a:p>
          <a:p>
            <a:endParaRPr lang="en-US" dirty="0" smtClean="0"/>
          </a:p>
          <a:p>
            <a:pPr marL="285750" indent="-285750">
              <a:buFont typeface="Arial" pitchFamily="34" charset="0"/>
              <a:buChar char="•"/>
            </a:pPr>
            <a:r>
              <a:rPr lang="en-US" dirty="0" smtClean="0"/>
              <a:t>Relative </a:t>
            </a:r>
            <a:r>
              <a:rPr lang="en-US" dirty="0"/>
              <a:t>length units specify a length relative to another length property. Relative length units scale better between different rendering medium.</a:t>
            </a:r>
          </a:p>
        </p:txBody>
      </p:sp>
      <p:graphicFrame>
        <p:nvGraphicFramePr>
          <p:cNvPr id="5" name="Table 4"/>
          <p:cNvGraphicFramePr>
            <a:graphicFrameLocks noGrp="1"/>
          </p:cNvGraphicFramePr>
          <p:nvPr>
            <p:extLst>
              <p:ext uri="{D42A27DB-BD31-4B8C-83A1-F6EECF244321}">
                <p14:modId xmlns:p14="http://schemas.microsoft.com/office/powerpoint/2010/main" val="2483260374"/>
              </p:ext>
            </p:extLst>
          </p:nvPr>
        </p:nvGraphicFramePr>
        <p:xfrm>
          <a:off x="609600" y="1616340"/>
          <a:ext cx="8153400" cy="4555860"/>
        </p:xfrm>
        <a:graphic>
          <a:graphicData uri="http://schemas.openxmlformats.org/drawingml/2006/table">
            <a:tbl>
              <a:tblPr/>
              <a:tblGrid>
                <a:gridCol w="977196"/>
                <a:gridCol w="3588102"/>
                <a:gridCol w="3588102"/>
              </a:tblGrid>
              <a:tr h="298884">
                <a:tc>
                  <a:txBody>
                    <a:bodyPr/>
                    <a:lstStyle/>
                    <a:p>
                      <a:pPr algn="l" fontAlgn="t"/>
                      <a:r>
                        <a:rPr lang="en-US" sz="1300">
                          <a:effectLst/>
                        </a:rPr>
                        <a:t>Unit</a:t>
                      </a:r>
                    </a:p>
                  </a:txBody>
                  <a:tcPr marL="106744"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effectLst/>
                        </a:rPr>
                        <a:t>Description</a:t>
                      </a: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300">
                        <a:effectLst/>
                      </a:endParaRP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83164">
                <a:tc>
                  <a:txBody>
                    <a:bodyPr/>
                    <a:lstStyle/>
                    <a:p>
                      <a:pPr algn="l" fontAlgn="t"/>
                      <a:r>
                        <a:rPr lang="en-US" sz="1300">
                          <a:effectLst/>
                        </a:rPr>
                        <a:t>em</a:t>
                      </a:r>
                    </a:p>
                  </a:txBody>
                  <a:tcPr marL="106744"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rPr>
                        <a:t>Relative to the font-size of the element (2em means 2 times the size of the current font)</a:t>
                      </a: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u="none" strike="noStrike">
                          <a:solidFill>
                            <a:srgbClr val="FFFFFF"/>
                          </a:solidFill>
                          <a:effectLst/>
                          <a:latin typeface="Source Sans Pro"/>
                          <a:hlinkClick r:id="rId2"/>
                        </a:rPr>
                        <a:t>Try it</a:t>
                      </a:r>
                      <a:endParaRPr lang="en-US" sz="1300">
                        <a:effectLst/>
                      </a:endParaRP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91024">
                <a:tc>
                  <a:txBody>
                    <a:bodyPr/>
                    <a:lstStyle/>
                    <a:p>
                      <a:pPr algn="l" fontAlgn="t"/>
                      <a:r>
                        <a:rPr lang="en-US" sz="1300">
                          <a:effectLst/>
                        </a:rPr>
                        <a:t>ex</a:t>
                      </a:r>
                    </a:p>
                  </a:txBody>
                  <a:tcPr marL="106744"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effectLst/>
                        </a:rPr>
                        <a:t>Relative to the x-height of the current font (rarely used)</a:t>
                      </a: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u="none" strike="noStrike">
                          <a:solidFill>
                            <a:srgbClr val="FFFFFF"/>
                          </a:solidFill>
                          <a:effectLst/>
                          <a:latin typeface="Source Sans Pro"/>
                          <a:hlinkClick r:id="rId3"/>
                        </a:rPr>
                        <a:t>Try it</a:t>
                      </a:r>
                      <a:endParaRPr lang="en-US" sz="1300">
                        <a:effectLst/>
                      </a:endParaRP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98884">
                <a:tc>
                  <a:txBody>
                    <a:bodyPr/>
                    <a:lstStyle/>
                    <a:p>
                      <a:pPr algn="l" fontAlgn="t"/>
                      <a:r>
                        <a:rPr lang="en-US" sz="1300">
                          <a:effectLst/>
                        </a:rPr>
                        <a:t>ch</a:t>
                      </a:r>
                    </a:p>
                  </a:txBody>
                  <a:tcPr marL="106744"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rPr>
                        <a:t>Relative to the width of the "0" (zero)</a:t>
                      </a: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u="none" strike="noStrike">
                          <a:solidFill>
                            <a:srgbClr val="FFFFFF"/>
                          </a:solidFill>
                          <a:effectLst/>
                          <a:latin typeface="Source Sans Pro"/>
                          <a:hlinkClick r:id="rId4"/>
                        </a:rPr>
                        <a:t>Try it</a:t>
                      </a:r>
                      <a:endParaRPr lang="en-US" sz="1300">
                        <a:effectLst/>
                      </a:endParaRP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91024">
                <a:tc>
                  <a:txBody>
                    <a:bodyPr/>
                    <a:lstStyle/>
                    <a:p>
                      <a:pPr algn="l" fontAlgn="t"/>
                      <a:r>
                        <a:rPr lang="en-US" sz="1300">
                          <a:effectLst/>
                        </a:rPr>
                        <a:t>rem</a:t>
                      </a:r>
                    </a:p>
                  </a:txBody>
                  <a:tcPr marL="106744"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effectLst/>
                        </a:rPr>
                        <a:t>Relative to font-size of the root element</a:t>
                      </a: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u="none" strike="noStrike">
                          <a:solidFill>
                            <a:srgbClr val="FFFFFF"/>
                          </a:solidFill>
                          <a:effectLst/>
                          <a:latin typeface="Source Sans Pro"/>
                          <a:hlinkClick r:id="rId5"/>
                        </a:rPr>
                        <a:t>Try it</a:t>
                      </a:r>
                      <a:endParaRPr lang="en-US" sz="1300">
                        <a:effectLst/>
                      </a:endParaRP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91024">
                <a:tc>
                  <a:txBody>
                    <a:bodyPr/>
                    <a:lstStyle/>
                    <a:p>
                      <a:pPr algn="l" fontAlgn="t"/>
                      <a:r>
                        <a:rPr lang="en-US" sz="1300">
                          <a:effectLst/>
                        </a:rPr>
                        <a:t>vw</a:t>
                      </a:r>
                    </a:p>
                  </a:txBody>
                  <a:tcPr marL="106744"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rPr>
                        <a:t>Relative to 1% of the width of the viewport*</a:t>
                      </a: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u="none" strike="noStrike">
                          <a:solidFill>
                            <a:srgbClr val="FFFFFF"/>
                          </a:solidFill>
                          <a:effectLst/>
                          <a:latin typeface="Source Sans Pro"/>
                          <a:hlinkClick r:id="rId6"/>
                        </a:rPr>
                        <a:t>Try it</a:t>
                      </a:r>
                      <a:endParaRPr lang="en-US" sz="1300">
                        <a:effectLst/>
                      </a:endParaRP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91024">
                <a:tc>
                  <a:txBody>
                    <a:bodyPr/>
                    <a:lstStyle/>
                    <a:p>
                      <a:pPr algn="l" fontAlgn="t"/>
                      <a:r>
                        <a:rPr lang="en-US" sz="1300">
                          <a:effectLst/>
                        </a:rPr>
                        <a:t>vh</a:t>
                      </a:r>
                    </a:p>
                  </a:txBody>
                  <a:tcPr marL="106744"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effectLst/>
                        </a:rPr>
                        <a:t>Relative to 1% of the height of the viewport*</a:t>
                      </a: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u="none" strike="noStrike">
                          <a:solidFill>
                            <a:srgbClr val="FFFFFF"/>
                          </a:solidFill>
                          <a:effectLst/>
                          <a:latin typeface="Source Sans Pro"/>
                          <a:hlinkClick r:id="rId7"/>
                        </a:rPr>
                        <a:t>Try it</a:t>
                      </a:r>
                      <a:endParaRPr lang="en-US" sz="1300">
                        <a:effectLst/>
                      </a:endParaRP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91024">
                <a:tc>
                  <a:txBody>
                    <a:bodyPr/>
                    <a:lstStyle/>
                    <a:p>
                      <a:pPr algn="l" fontAlgn="t"/>
                      <a:r>
                        <a:rPr lang="en-US" sz="1300">
                          <a:effectLst/>
                        </a:rPr>
                        <a:t>vmin</a:t>
                      </a:r>
                    </a:p>
                  </a:txBody>
                  <a:tcPr marL="106744"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rPr>
                        <a:t>Relative to 1% of viewport's* smaller dimension</a:t>
                      </a: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u="none" strike="noStrike">
                          <a:solidFill>
                            <a:srgbClr val="FFFFFF"/>
                          </a:solidFill>
                          <a:effectLst/>
                          <a:latin typeface="Source Sans Pro"/>
                          <a:hlinkClick r:id="rId8"/>
                        </a:rPr>
                        <a:t>Try it</a:t>
                      </a:r>
                      <a:endParaRPr lang="en-US" sz="1300">
                        <a:effectLst/>
                      </a:endParaRP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91024">
                <a:tc>
                  <a:txBody>
                    <a:bodyPr/>
                    <a:lstStyle/>
                    <a:p>
                      <a:pPr algn="l" fontAlgn="t"/>
                      <a:r>
                        <a:rPr lang="en-US" sz="1300">
                          <a:effectLst/>
                        </a:rPr>
                        <a:t>vmax</a:t>
                      </a:r>
                    </a:p>
                  </a:txBody>
                  <a:tcPr marL="106744"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effectLst/>
                        </a:rPr>
                        <a:t>Relative to 1% of viewport's* larger dimension</a:t>
                      </a: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u="none" strike="noStrike">
                          <a:solidFill>
                            <a:srgbClr val="FFFFFF"/>
                          </a:solidFill>
                          <a:effectLst/>
                          <a:latin typeface="Source Sans Pro"/>
                          <a:hlinkClick r:id="rId9"/>
                        </a:rPr>
                        <a:t>Try it</a:t>
                      </a:r>
                      <a:endParaRPr lang="en-US" sz="1300">
                        <a:effectLst/>
                      </a:endParaRP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98884">
                <a:tc>
                  <a:txBody>
                    <a:bodyPr/>
                    <a:lstStyle/>
                    <a:p>
                      <a:pPr algn="l" fontAlgn="t"/>
                      <a:r>
                        <a:rPr lang="en-US" sz="1300">
                          <a:effectLst/>
                        </a:rPr>
                        <a:t>%</a:t>
                      </a:r>
                    </a:p>
                  </a:txBody>
                  <a:tcPr marL="106744"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300">
                          <a:effectLst/>
                        </a:rPr>
                        <a:t>Relative to the parent element</a:t>
                      </a:r>
                    </a:p>
                  </a:txBody>
                  <a:tcPr marL="53372" marR="53372" marT="53372" marB="533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endParaRPr lang="en-US" sz="1300" dirty="0"/>
                    </a:p>
                  </a:txBody>
                  <a:tcPr marL="64047" marR="64047" marT="32023" marB="32023">
                    <a:lnL w="9525" cap="flat" cmpd="sng" algn="ctr">
                      <a:solidFill>
                        <a:srgbClr val="CCCCCC"/>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36111183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609600"/>
            <a:ext cx="4572000" cy="4801314"/>
          </a:xfrm>
          <a:prstGeom prst="rect">
            <a:avLst/>
          </a:prstGeom>
        </p:spPr>
        <p:txBody>
          <a:bodyPr>
            <a:spAutoFit/>
          </a:bodyPr>
          <a:lstStyle/>
          <a:p>
            <a:r>
              <a:rPr lang="en-US" dirty="0" smtClean="0"/>
              <a:t>&lt;head&gt;</a:t>
            </a:r>
          </a:p>
          <a:p>
            <a:r>
              <a:rPr lang="en-US" dirty="0" smtClean="0"/>
              <a:t>&lt;style&gt;</a:t>
            </a:r>
          </a:p>
          <a:p>
            <a:r>
              <a:rPr lang="en-US" dirty="0" smtClean="0"/>
              <a:t>p {</a:t>
            </a:r>
          </a:p>
          <a:p>
            <a:r>
              <a:rPr lang="en-US" dirty="0" smtClean="0"/>
              <a:t>  font-size: 16px;</a:t>
            </a:r>
          </a:p>
          <a:p>
            <a:r>
              <a:rPr lang="en-US" dirty="0" smtClean="0"/>
              <a:t>  line-height: 2em;</a:t>
            </a:r>
          </a:p>
          <a:p>
            <a:r>
              <a:rPr lang="en-US" dirty="0" smtClean="0"/>
              <a:t>}</a:t>
            </a:r>
          </a:p>
          <a:p>
            <a:endParaRPr lang="en-US" dirty="0" smtClean="0"/>
          </a:p>
          <a:p>
            <a:r>
              <a:rPr lang="en-US" dirty="0" smtClean="0"/>
              <a:t>div {</a:t>
            </a:r>
          </a:p>
          <a:p>
            <a:r>
              <a:rPr lang="en-US" dirty="0" smtClean="0"/>
              <a:t>  font-size: 30px;</a:t>
            </a:r>
          </a:p>
          <a:p>
            <a:r>
              <a:rPr lang="en-US" dirty="0" smtClean="0"/>
              <a:t>  border: 1px solid black;</a:t>
            </a:r>
          </a:p>
          <a:p>
            <a:r>
              <a:rPr lang="en-US" dirty="0" smtClean="0"/>
              <a:t>}</a:t>
            </a:r>
          </a:p>
          <a:p>
            <a:endParaRPr lang="en-US" dirty="0" smtClean="0"/>
          </a:p>
          <a:p>
            <a:r>
              <a:rPr lang="en-US" dirty="0" smtClean="0"/>
              <a:t>span {</a:t>
            </a:r>
          </a:p>
          <a:p>
            <a:r>
              <a:rPr lang="en-US" dirty="0" smtClean="0"/>
              <a:t>  font-size: 0.5em;</a:t>
            </a:r>
          </a:p>
          <a:p>
            <a:r>
              <a:rPr lang="en-US" dirty="0" smtClean="0"/>
              <a:t>}</a:t>
            </a:r>
          </a:p>
          <a:p>
            <a:r>
              <a:rPr lang="en-US" dirty="0" smtClean="0"/>
              <a:t>&lt;/style&gt;</a:t>
            </a:r>
          </a:p>
          <a:p>
            <a:r>
              <a:rPr lang="en-US" dirty="0" smtClean="0"/>
              <a:t>&lt;/head&gt;</a:t>
            </a:r>
            <a:endParaRPr lang="en-US" dirty="0"/>
          </a:p>
        </p:txBody>
      </p:sp>
      <p:sp>
        <p:nvSpPr>
          <p:cNvPr id="5" name="Rectangle 4"/>
          <p:cNvSpPr/>
          <p:nvPr/>
        </p:nvSpPr>
        <p:spPr>
          <a:xfrm>
            <a:off x="4114800" y="762000"/>
            <a:ext cx="4572000" cy="3416320"/>
          </a:xfrm>
          <a:prstGeom prst="rect">
            <a:avLst/>
          </a:prstGeom>
        </p:spPr>
        <p:txBody>
          <a:bodyPr>
            <a:spAutoFit/>
          </a:bodyPr>
          <a:lstStyle/>
          <a:p>
            <a:r>
              <a:rPr lang="en-US" dirty="0"/>
              <a:t>&lt;head&gt;</a:t>
            </a:r>
          </a:p>
          <a:p>
            <a:r>
              <a:rPr lang="en-US" dirty="0"/>
              <a:t>&lt;style&gt;</a:t>
            </a:r>
          </a:p>
          <a:p>
            <a:r>
              <a:rPr lang="en-US" dirty="0"/>
              <a:t>div {</a:t>
            </a:r>
          </a:p>
          <a:p>
            <a:r>
              <a:rPr lang="en-US" dirty="0"/>
              <a:t>  font-size: 30px;</a:t>
            </a:r>
          </a:p>
          <a:p>
            <a:r>
              <a:rPr lang="en-US" dirty="0"/>
              <a:t>  border: 1px solid black;</a:t>
            </a:r>
          </a:p>
          <a:p>
            <a:r>
              <a:rPr lang="en-US" dirty="0"/>
              <a:t>}</a:t>
            </a:r>
          </a:p>
          <a:p>
            <a:endParaRPr lang="en-US" dirty="0"/>
          </a:p>
          <a:p>
            <a:r>
              <a:rPr lang="en-US" dirty="0"/>
              <a:t>span {</a:t>
            </a:r>
          </a:p>
          <a:p>
            <a:r>
              <a:rPr lang="en-US" dirty="0"/>
              <a:t>  font-size: 1ex;</a:t>
            </a:r>
          </a:p>
          <a:p>
            <a:r>
              <a:rPr lang="en-US" dirty="0"/>
              <a:t>}</a:t>
            </a:r>
          </a:p>
          <a:p>
            <a:r>
              <a:rPr lang="en-US" dirty="0"/>
              <a:t>&lt;/style&gt;</a:t>
            </a:r>
          </a:p>
          <a:p>
            <a:r>
              <a:rPr lang="en-US" dirty="0"/>
              <a:t>&lt;/head&gt;</a:t>
            </a:r>
          </a:p>
        </p:txBody>
      </p:sp>
    </p:spTree>
    <p:extLst>
      <p:ext uri="{BB962C8B-B14F-4D97-AF65-F5344CB8AC3E}">
        <p14:creationId xmlns:p14="http://schemas.microsoft.com/office/powerpoint/2010/main" val="35638925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609600"/>
            <a:ext cx="4572000" cy="3416320"/>
          </a:xfrm>
          <a:prstGeom prst="rect">
            <a:avLst/>
          </a:prstGeom>
        </p:spPr>
        <p:txBody>
          <a:bodyPr>
            <a:spAutoFit/>
          </a:bodyPr>
          <a:lstStyle/>
          <a:p>
            <a:r>
              <a:rPr lang="en-US" dirty="0"/>
              <a:t>&lt;head&gt;</a:t>
            </a:r>
          </a:p>
          <a:p>
            <a:r>
              <a:rPr lang="en-US" dirty="0"/>
              <a:t>&lt;style&gt;</a:t>
            </a:r>
          </a:p>
          <a:p>
            <a:r>
              <a:rPr lang="en-US" dirty="0"/>
              <a:t>body {</a:t>
            </a:r>
          </a:p>
          <a:p>
            <a:r>
              <a:rPr lang="en-US" dirty="0"/>
              <a:t>  font-size:16px;</a:t>
            </a:r>
          </a:p>
          <a:p>
            <a:r>
              <a:rPr lang="en-US" dirty="0"/>
              <a:t>}</a:t>
            </a:r>
          </a:p>
          <a:p>
            <a:endParaRPr lang="en-US" dirty="0"/>
          </a:p>
          <a:p>
            <a:r>
              <a:rPr lang="en-US" dirty="0"/>
              <a:t>div {</a:t>
            </a:r>
          </a:p>
          <a:p>
            <a:r>
              <a:rPr lang="en-US" dirty="0"/>
              <a:t>  font-size: 3ch;</a:t>
            </a:r>
          </a:p>
          <a:p>
            <a:r>
              <a:rPr lang="en-US" dirty="0"/>
              <a:t>  border: 1px solid black;</a:t>
            </a:r>
          </a:p>
          <a:p>
            <a:r>
              <a:rPr lang="en-US" dirty="0"/>
              <a:t>}</a:t>
            </a:r>
          </a:p>
          <a:p>
            <a:r>
              <a:rPr lang="en-US" dirty="0"/>
              <a:t>&lt;/style&gt;</a:t>
            </a:r>
          </a:p>
          <a:p>
            <a:r>
              <a:rPr lang="en-US" dirty="0"/>
              <a:t>&lt;/head&gt;</a:t>
            </a:r>
          </a:p>
        </p:txBody>
      </p:sp>
      <p:sp>
        <p:nvSpPr>
          <p:cNvPr id="5" name="Rectangle 4"/>
          <p:cNvSpPr/>
          <p:nvPr/>
        </p:nvSpPr>
        <p:spPr>
          <a:xfrm>
            <a:off x="4114800" y="685800"/>
            <a:ext cx="4572000" cy="4801314"/>
          </a:xfrm>
          <a:prstGeom prst="rect">
            <a:avLst/>
          </a:prstGeom>
        </p:spPr>
        <p:txBody>
          <a:bodyPr>
            <a:spAutoFit/>
          </a:bodyPr>
          <a:lstStyle/>
          <a:p>
            <a:r>
              <a:rPr lang="en-US" dirty="0"/>
              <a:t>&lt;head&gt;</a:t>
            </a:r>
          </a:p>
          <a:p>
            <a:r>
              <a:rPr lang="en-US" dirty="0"/>
              <a:t>&lt;style&gt;</a:t>
            </a:r>
          </a:p>
          <a:p>
            <a:r>
              <a:rPr lang="en-US" dirty="0"/>
              <a:t>html {</a:t>
            </a:r>
          </a:p>
          <a:p>
            <a:r>
              <a:rPr lang="en-US" dirty="0"/>
              <a:t>  font-size:16px;</a:t>
            </a:r>
          </a:p>
          <a:p>
            <a:r>
              <a:rPr lang="en-US" dirty="0"/>
              <a:t>}</a:t>
            </a:r>
          </a:p>
          <a:p>
            <a:endParaRPr lang="en-US" dirty="0"/>
          </a:p>
          <a:p>
            <a:r>
              <a:rPr lang="en-US" dirty="0"/>
              <a:t>div {</a:t>
            </a:r>
          </a:p>
          <a:p>
            <a:r>
              <a:rPr lang="en-US" dirty="0"/>
              <a:t>  font-size: 3rem;</a:t>
            </a:r>
          </a:p>
          <a:p>
            <a:r>
              <a:rPr lang="en-US" dirty="0"/>
              <a:t>  border: 1px solid black;</a:t>
            </a:r>
          </a:p>
          <a:p>
            <a:r>
              <a:rPr lang="en-US" dirty="0"/>
              <a:t>}</a:t>
            </a:r>
          </a:p>
          <a:p>
            <a:endParaRPr lang="en-US" dirty="0"/>
          </a:p>
          <a:p>
            <a:r>
              <a:rPr lang="en-US" dirty="0"/>
              <a:t>#top-div {</a:t>
            </a:r>
          </a:p>
          <a:p>
            <a:r>
              <a:rPr lang="en-US" dirty="0"/>
              <a:t>  font-size: 2rem;</a:t>
            </a:r>
          </a:p>
          <a:p>
            <a:r>
              <a:rPr lang="en-US" dirty="0"/>
              <a:t>  border: 1px solid red;</a:t>
            </a:r>
          </a:p>
          <a:p>
            <a:r>
              <a:rPr lang="en-US" dirty="0"/>
              <a:t>}</a:t>
            </a:r>
          </a:p>
          <a:p>
            <a:r>
              <a:rPr lang="en-US" dirty="0"/>
              <a:t>&lt;/style&gt;</a:t>
            </a:r>
          </a:p>
          <a:p>
            <a:r>
              <a:rPr lang="en-US" dirty="0"/>
              <a:t>&lt;/head&gt;</a:t>
            </a:r>
          </a:p>
        </p:txBody>
      </p:sp>
    </p:spTree>
    <p:extLst>
      <p:ext uri="{BB962C8B-B14F-4D97-AF65-F5344CB8AC3E}">
        <p14:creationId xmlns:p14="http://schemas.microsoft.com/office/powerpoint/2010/main" val="27374822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609600"/>
            <a:ext cx="3048000" cy="2308324"/>
          </a:xfrm>
          <a:prstGeom prst="rect">
            <a:avLst/>
          </a:prstGeom>
        </p:spPr>
        <p:txBody>
          <a:bodyPr wrap="square">
            <a:spAutoFit/>
          </a:bodyPr>
          <a:lstStyle/>
          <a:p>
            <a:r>
              <a:rPr lang="en-US" dirty="0"/>
              <a:t>&lt;head&gt;</a:t>
            </a:r>
          </a:p>
          <a:p>
            <a:r>
              <a:rPr lang="en-US" dirty="0"/>
              <a:t>&lt;style&gt;</a:t>
            </a:r>
          </a:p>
          <a:p>
            <a:r>
              <a:rPr lang="en-US" dirty="0"/>
              <a:t>h1 {</a:t>
            </a:r>
          </a:p>
          <a:p>
            <a:r>
              <a:rPr lang="en-US" dirty="0"/>
              <a:t>  font-size: 20vw;</a:t>
            </a:r>
          </a:p>
          <a:p>
            <a:r>
              <a:rPr lang="en-US" dirty="0"/>
              <a:t>}</a:t>
            </a:r>
          </a:p>
          <a:p>
            <a:r>
              <a:rPr lang="en-US" dirty="0"/>
              <a:t>&lt;/style&gt;</a:t>
            </a:r>
          </a:p>
          <a:p>
            <a:r>
              <a:rPr lang="en-US" dirty="0"/>
              <a:t>&lt;/head&gt;</a:t>
            </a:r>
          </a:p>
          <a:p>
            <a:r>
              <a:rPr lang="en-US" dirty="0"/>
              <a:t>&lt;body&gt;</a:t>
            </a:r>
          </a:p>
        </p:txBody>
      </p:sp>
      <p:sp>
        <p:nvSpPr>
          <p:cNvPr id="5" name="Rectangle 4"/>
          <p:cNvSpPr/>
          <p:nvPr/>
        </p:nvSpPr>
        <p:spPr>
          <a:xfrm>
            <a:off x="2667000" y="609600"/>
            <a:ext cx="2590800" cy="2031325"/>
          </a:xfrm>
          <a:prstGeom prst="rect">
            <a:avLst/>
          </a:prstGeom>
        </p:spPr>
        <p:txBody>
          <a:bodyPr wrap="square">
            <a:spAutoFit/>
          </a:bodyPr>
          <a:lstStyle/>
          <a:p>
            <a:r>
              <a:rPr lang="en-US" dirty="0"/>
              <a:t>&lt;head&gt;</a:t>
            </a:r>
          </a:p>
          <a:p>
            <a:r>
              <a:rPr lang="en-US" dirty="0"/>
              <a:t>&lt;style&gt;</a:t>
            </a:r>
          </a:p>
          <a:p>
            <a:r>
              <a:rPr lang="en-US" dirty="0"/>
              <a:t>h1 {</a:t>
            </a:r>
          </a:p>
          <a:p>
            <a:r>
              <a:rPr lang="en-US" dirty="0"/>
              <a:t>  font-size: 20vh;</a:t>
            </a:r>
          </a:p>
          <a:p>
            <a:r>
              <a:rPr lang="en-US" dirty="0"/>
              <a:t>}</a:t>
            </a:r>
          </a:p>
          <a:p>
            <a:r>
              <a:rPr lang="en-US" dirty="0"/>
              <a:t>&lt;/style&gt;</a:t>
            </a:r>
          </a:p>
          <a:p>
            <a:r>
              <a:rPr lang="en-US" dirty="0"/>
              <a:t>&lt;/head&gt;</a:t>
            </a:r>
          </a:p>
        </p:txBody>
      </p:sp>
      <p:sp>
        <p:nvSpPr>
          <p:cNvPr id="2" name="Rectangle 1"/>
          <p:cNvSpPr/>
          <p:nvPr/>
        </p:nvSpPr>
        <p:spPr>
          <a:xfrm>
            <a:off x="4800600" y="609600"/>
            <a:ext cx="3886200" cy="2031325"/>
          </a:xfrm>
          <a:prstGeom prst="rect">
            <a:avLst/>
          </a:prstGeom>
        </p:spPr>
        <p:txBody>
          <a:bodyPr wrap="square">
            <a:spAutoFit/>
          </a:bodyPr>
          <a:lstStyle/>
          <a:p>
            <a:r>
              <a:rPr lang="en-US" dirty="0"/>
              <a:t>&lt;head&gt;</a:t>
            </a:r>
          </a:p>
          <a:p>
            <a:r>
              <a:rPr lang="en-US" dirty="0"/>
              <a:t>&lt;style&gt;</a:t>
            </a:r>
          </a:p>
          <a:p>
            <a:r>
              <a:rPr lang="en-US" dirty="0"/>
              <a:t>h1 {</a:t>
            </a:r>
          </a:p>
          <a:p>
            <a:r>
              <a:rPr lang="en-US" dirty="0"/>
              <a:t>  font-size: 15vmin;</a:t>
            </a:r>
          </a:p>
          <a:p>
            <a:r>
              <a:rPr lang="en-US" dirty="0"/>
              <a:t>}</a:t>
            </a:r>
          </a:p>
          <a:p>
            <a:r>
              <a:rPr lang="en-US" dirty="0"/>
              <a:t>&lt;/style&gt;</a:t>
            </a:r>
          </a:p>
          <a:p>
            <a:r>
              <a:rPr lang="en-US" dirty="0"/>
              <a:t>&lt;/head&gt;</a:t>
            </a:r>
          </a:p>
        </p:txBody>
      </p:sp>
      <p:sp>
        <p:nvSpPr>
          <p:cNvPr id="3" name="Rectangle 2"/>
          <p:cNvSpPr/>
          <p:nvPr/>
        </p:nvSpPr>
        <p:spPr>
          <a:xfrm>
            <a:off x="457200" y="3962400"/>
            <a:ext cx="3048000" cy="2031325"/>
          </a:xfrm>
          <a:prstGeom prst="rect">
            <a:avLst/>
          </a:prstGeom>
        </p:spPr>
        <p:txBody>
          <a:bodyPr wrap="square">
            <a:spAutoFit/>
          </a:bodyPr>
          <a:lstStyle/>
          <a:p>
            <a:r>
              <a:rPr lang="en-US" dirty="0"/>
              <a:t>&lt;head&gt;</a:t>
            </a:r>
          </a:p>
          <a:p>
            <a:r>
              <a:rPr lang="en-US" dirty="0"/>
              <a:t>&lt;style&gt;</a:t>
            </a:r>
          </a:p>
          <a:p>
            <a:r>
              <a:rPr lang="en-US" dirty="0"/>
              <a:t>h1 {</a:t>
            </a:r>
          </a:p>
          <a:p>
            <a:r>
              <a:rPr lang="en-US" dirty="0"/>
              <a:t>  font-size: 15vmax;</a:t>
            </a:r>
          </a:p>
          <a:p>
            <a:r>
              <a:rPr lang="en-US" dirty="0"/>
              <a:t>}</a:t>
            </a:r>
          </a:p>
          <a:p>
            <a:r>
              <a:rPr lang="en-US" dirty="0"/>
              <a:t>&lt;/style&gt;</a:t>
            </a:r>
          </a:p>
          <a:p>
            <a:r>
              <a:rPr lang="en-US" dirty="0"/>
              <a:t>&lt;/head&gt;</a:t>
            </a:r>
          </a:p>
        </p:txBody>
      </p:sp>
      <p:sp>
        <p:nvSpPr>
          <p:cNvPr id="6" name="Rectangle 5"/>
          <p:cNvSpPr/>
          <p:nvPr/>
        </p:nvSpPr>
        <p:spPr>
          <a:xfrm>
            <a:off x="4724400" y="2667000"/>
            <a:ext cx="4572000" cy="3693319"/>
          </a:xfrm>
          <a:prstGeom prst="rect">
            <a:avLst/>
          </a:prstGeom>
        </p:spPr>
        <p:txBody>
          <a:bodyPr>
            <a:spAutoFit/>
          </a:bodyPr>
          <a:lstStyle/>
          <a:p>
            <a:r>
              <a:rPr lang="en-US" dirty="0"/>
              <a:t>&lt;head&gt;</a:t>
            </a:r>
          </a:p>
          <a:p>
            <a:r>
              <a:rPr lang="en-US" dirty="0"/>
              <a:t>&lt;style&gt;</a:t>
            </a:r>
          </a:p>
          <a:p>
            <a:r>
              <a:rPr lang="en-US" dirty="0"/>
              <a:t>body {</a:t>
            </a:r>
          </a:p>
          <a:p>
            <a:r>
              <a:rPr lang="en-US" dirty="0"/>
              <a:t> font-size:16px;</a:t>
            </a:r>
          </a:p>
          <a:p>
            <a:r>
              <a:rPr lang="en-US" dirty="0"/>
              <a:t>}</a:t>
            </a:r>
          </a:p>
          <a:p>
            <a:endParaRPr lang="en-US" dirty="0"/>
          </a:p>
          <a:p>
            <a:r>
              <a:rPr lang="en-US" dirty="0"/>
              <a:t>div {</a:t>
            </a:r>
          </a:p>
          <a:p>
            <a:r>
              <a:rPr lang="en-US" dirty="0"/>
              <a:t>  font-size: 150%;</a:t>
            </a:r>
          </a:p>
          <a:p>
            <a:r>
              <a:rPr lang="en-US" dirty="0"/>
              <a:t>  border: 1px solid black;</a:t>
            </a:r>
          </a:p>
          <a:p>
            <a:r>
              <a:rPr lang="en-US" dirty="0"/>
              <a:t>}</a:t>
            </a:r>
          </a:p>
          <a:p>
            <a:endParaRPr lang="en-US" dirty="0"/>
          </a:p>
          <a:p>
            <a:r>
              <a:rPr lang="en-US" dirty="0"/>
              <a:t>&lt;/style&gt;</a:t>
            </a:r>
          </a:p>
          <a:p>
            <a:r>
              <a:rPr lang="en-US" dirty="0"/>
              <a:t>&lt;/head&gt;</a:t>
            </a:r>
          </a:p>
        </p:txBody>
      </p:sp>
      <p:sp>
        <p:nvSpPr>
          <p:cNvPr id="7" name="Rectangle 6"/>
          <p:cNvSpPr/>
          <p:nvPr/>
        </p:nvSpPr>
        <p:spPr>
          <a:xfrm>
            <a:off x="137886" y="6257834"/>
            <a:ext cx="8777514" cy="646331"/>
          </a:xfrm>
          <a:prstGeom prst="rect">
            <a:avLst/>
          </a:prstGeom>
        </p:spPr>
        <p:txBody>
          <a:bodyPr wrap="square">
            <a:spAutoFit/>
          </a:bodyPr>
          <a:lstStyle/>
          <a:p>
            <a:r>
              <a:rPr lang="en-US" b="1" dirty="0"/>
              <a:t>The </a:t>
            </a:r>
            <a:r>
              <a:rPr lang="en-US" b="1" dirty="0" err="1"/>
              <a:t>em</a:t>
            </a:r>
            <a:r>
              <a:rPr lang="en-US" b="1" dirty="0"/>
              <a:t> and rem units are practical in creating perfectly scalable layout!</a:t>
            </a:r>
            <a:br>
              <a:rPr lang="en-US" b="1" dirty="0"/>
            </a:br>
            <a:r>
              <a:rPr lang="en-US" b="1" dirty="0"/>
              <a:t>* Viewport = the browser window size. If the viewport is 50cm wide, 1vw = 0.5cm.</a:t>
            </a:r>
          </a:p>
        </p:txBody>
      </p:sp>
    </p:spTree>
    <p:extLst>
      <p:ext uri="{BB962C8B-B14F-4D97-AF65-F5344CB8AC3E}">
        <p14:creationId xmlns:p14="http://schemas.microsoft.com/office/powerpoint/2010/main" val="35976944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04800"/>
            <a:ext cx="8534400" cy="4401205"/>
          </a:xfrm>
          <a:prstGeom prst="rect">
            <a:avLst/>
          </a:prstGeom>
        </p:spPr>
        <p:txBody>
          <a:bodyPr wrap="square">
            <a:spAutoFit/>
          </a:bodyPr>
          <a:lstStyle/>
          <a:p>
            <a:r>
              <a:rPr lang="en-US" sz="2400" b="1" dirty="0" smtClean="0"/>
              <a:t>Responsive Web Design</a:t>
            </a:r>
            <a:endParaRPr lang="en-US" sz="2400" b="1" dirty="0"/>
          </a:p>
          <a:p>
            <a:endParaRPr lang="en-US" dirty="0" smtClean="0"/>
          </a:p>
          <a:p>
            <a:pPr marL="285750" indent="-285750" algn="just">
              <a:buFont typeface="Arial" pitchFamily="34" charset="0"/>
              <a:buChar char="•"/>
            </a:pPr>
            <a:r>
              <a:rPr lang="en-US" b="1" dirty="0"/>
              <a:t>Flexible layouts</a:t>
            </a:r>
            <a:r>
              <a:rPr lang="en-US" dirty="0"/>
              <a:t> do not advocate the use of fixed measurement units, such as pixels or inches. </a:t>
            </a:r>
            <a:endParaRPr lang="en-US" dirty="0" smtClean="0"/>
          </a:p>
          <a:p>
            <a:pPr marL="285750" indent="-285750" algn="just">
              <a:buFont typeface="Arial" pitchFamily="34" charset="0"/>
              <a:buChar char="•"/>
            </a:pPr>
            <a:r>
              <a:rPr lang="en-US" dirty="0" smtClean="0"/>
              <a:t>Reason </a:t>
            </a:r>
            <a:r>
              <a:rPr lang="en-US" dirty="0"/>
              <a:t>being, the viewport height and width continually change from device to device. Website layouts need to adapt to this change and fixed values have too many constraints. </a:t>
            </a:r>
            <a:endParaRPr lang="en-US" dirty="0" smtClean="0"/>
          </a:p>
          <a:p>
            <a:pPr marL="285750" indent="-285750" algn="just">
              <a:buFont typeface="Arial" pitchFamily="34" charset="0"/>
              <a:buChar char="•"/>
            </a:pPr>
            <a:r>
              <a:rPr lang="en-US" dirty="0" smtClean="0"/>
              <a:t>Fortunately</a:t>
            </a:r>
            <a:r>
              <a:rPr lang="en-US" dirty="0"/>
              <a:t>, Ethan pointed out an easy formula to help identify the proportions of a flexible layout using relative values</a:t>
            </a:r>
            <a:r>
              <a:rPr lang="en-US" dirty="0" smtClean="0"/>
              <a:t>.</a:t>
            </a:r>
          </a:p>
          <a:p>
            <a:pPr algn="just"/>
            <a:endParaRPr lang="en-US" sz="2000" dirty="0"/>
          </a:p>
          <a:p>
            <a:pPr marL="285750" indent="-285750" algn="just">
              <a:buFont typeface="Arial" pitchFamily="34" charset="0"/>
              <a:buChar char="•"/>
            </a:pPr>
            <a:r>
              <a:rPr lang="en-US" dirty="0"/>
              <a:t>The formula is based around taking the target width of an element and dividing it by the width of it’s parent element. The result is the relative width of the target element.</a:t>
            </a:r>
          </a:p>
          <a:p>
            <a:pPr algn="just"/>
            <a:endParaRPr lang="en-US" sz="2000" dirty="0"/>
          </a:p>
          <a:p>
            <a:pPr lvl="2" algn="just"/>
            <a:r>
              <a:rPr lang="en-US" dirty="0" smtClean="0"/>
              <a:t>	target </a:t>
            </a:r>
            <a:r>
              <a:rPr lang="en-US" dirty="0"/>
              <a:t>÷ context = </a:t>
            </a:r>
            <a:r>
              <a:rPr lang="en-US" dirty="0" smtClean="0"/>
              <a:t>result</a:t>
            </a:r>
          </a:p>
          <a:p>
            <a:pPr marL="0" lvl="2" algn="just"/>
            <a:endParaRPr lang="en-US" dirty="0" smtClean="0"/>
          </a:p>
        </p:txBody>
      </p:sp>
    </p:spTree>
    <p:extLst>
      <p:ext uri="{BB962C8B-B14F-4D97-AF65-F5344CB8AC3E}">
        <p14:creationId xmlns:p14="http://schemas.microsoft.com/office/powerpoint/2010/main" val="41488793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04800"/>
            <a:ext cx="8534400" cy="1292662"/>
          </a:xfrm>
          <a:prstGeom prst="rect">
            <a:avLst/>
          </a:prstGeom>
        </p:spPr>
        <p:txBody>
          <a:bodyPr wrap="square">
            <a:spAutoFit/>
          </a:bodyPr>
          <a:lstStyle/>
          <a:p>
            <a:r>
              <a:rPr lang="en-US" sz="2400" b="1" dirty="0" smtClean="0"/>
              <a:t>HTML</a:t>
            </a:r>
            <a:r>
              <a:rPr lang="en-US" sz="2400" b="1" dirty="0"/>
              <a:t> Layout Elements and Techniques</a:t>
            </a:r>
          </a:p>
          <a:p>
            <a:endParaRPr lang="en-US" dirty="0" smtClean="0"/>
          </a:p>
          <a:p>
            <a:pPr marL="285750" indent="-285750" algn="just">
              <a:buFont typeface="Arial" pitchFamily="34" charset="0"/>
              <a:buChar char="•"/>
            </a:pPr>
            <a:r>
              <a:rPr lang="en-US" dirty="0"/>
              <a:t>Websites often display content in multiple columns (like a magazine or a newspaper</a:t>
            </a:r>
            <a:r>
              <a:rPr lang="en-US" dirty="0" smtClean="0"/>
              <a:t>)</a:t>
            </a:r>
          </a:p>
          <a:p>
            <a:pPr marL="285750" indent="-285750" algn="just">
              <a:buFont typeface="Arial" pitchFamily="34" charset="0"/>
              <a:buChar char="•"/>
            </a:pPr>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371600"/>
            <a:ext cx="8353425"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67466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0"/>
            <a:ext cx="8534400" cy="707886"/>
          </a:xfrm>
          <a:prstGeom prst="rect">
            <a:avLst/>
          </a:prstGeom>
        </p:spPr>
        <p:txBody>
          <a:bodyPr wrap="square">
            <a:spAutoFit/>
          </a:bodyPr>
          <a:lstStyle/>
          <a:p>
            <a:r>
              <a:rPr lang="en-US" sz="2000" dirty="0"/>
              <a:t>In this example, we have created a header, two columns/boxes and a footer. On smaller screens, the columns will stack on top of each other.</a:t>
            </a:r>
            <a:endParaRPr lang="en-US" sz="2000" dirty="0" smtClean="0"/>
          </a:p>
        </p:txBody>
      </p:sp>
      <p:sp>
        <p:nvSpPr>
          <p:cNvPr id="2" name="Rectangle 1"/>
          <p:cNvSpPr/>
          <p:nvPr/>
        </p:nvSpPr>
        <p:spPr>
          <a:xfrm>
            <a:off x="304800" y="609600"/>
            <a:ext cx="8534400" cy="6186309"/>
          </a:xfrm>
          <a:prstGeom prst="rect">
            <a:avLst/>
          </a:prstGeom>
        </p:spPr>
        <p:txBody>
          <a:bodyPr wrap="square">
            <a:spAutoFit/>
          </a:bodyPr>
          <a:lstStyle/>
          <a:p>
            <a:r>
              <a:rPr lang="en-US" dirty="0"/>
              <a:t>&lt;!DOCTYPE html&gt;</a:t>
            </a:r>
          </a:p>
          <a:p>
            <a:r>
              <a:rPr lang="en-US" dirty="0"/>
              <a:t>&lt;html </a:t>
            </a:r>
            <a:r>
              <a:rPr lang="en-US" dirty="0" err="1"/>
              <a:t>lang</a:t>
            </a:r>
            <a:r>
              <a:rPr lang="en-US" dirty="0"/>
              <a:t>="en"&gt;</a:t>
            </a:r>
          </a:p>
          <a:p>
            <a:r>
              <a:rPr lang="en-US" dirty="0"/>
              <a:t>&lt;head&gt;</a:t>
            </a:r>
          </a:p>
          <a:p>
            <a:r>
              <a:rPr lang="en-US" dirty="0"/>
              <a:t>&lt;title&gt;CSS Template&lt;/title&gt;</a:t>
            </a:r>
          </a:p>
          <a:p>
            <a:r>
              <a:rPr lang="en-US" dirty="0"/>
              <a:t>&lt;meta charset="utf-8"&gt;</a:t>
            </a:r>
          </a:p>
          <a:p>
            <a:r>
              <a:rPr lang="en-US" dirty="0"/>
              <a:t>&lt;meta name="viewport" content="width=device-width, initial-scale=1"&gt;</a:t>
            </a:r>
          </a:p>
          <a:p>
            <a:r>
              <a:rPr lang="en-US" dirty="0"/>
              <a:t>&lt;style&gt;</a:t>
            </a:r>
          </a:p>
          <a:p>
            <a:r>
              <a:rPr lang="en-US" dirty="0"/>
              <a:t>* {</a:t>
            </a:r>
          </a:p>
          <a:p>
            <a:r>
              <a:rPr lang="en-US" dirty="0"/>
              <a:t>  box-sizing: border-box;</a:t>
            </a:r>
          </a:p>
          <a:p>
            <a:r>
              <a:rPr lang="en-US" dirty="0"/>
              <a:t>}</a:t>
            </a:r>
          </a:p>
          <a:p>
            <a:endParaRPr lang="en-US" dirty="0"/>
          </a:p>
          <a:p>
            <a:r>
              <a:rPr lang="en-US" dirty="0"/>
              <a:t>body {</a:t>
            </a:r>
          </a:p>
          <a:p>
            <a:r>
              <a:rPr lang="en-US" dirty="0"/>
              <a:t>  font-family: Arial, Helvetica, sans-serif;</a:t>
            </a:r>
          </a:p>
          <a:p>
            <a:r>
              <a:rPr lang="en-US" dirty="0"/>
              <a:t>}</a:t>
            </a:r>
          </a:p>
          <a:p>
            <a:r>
              <a:rPr lang="en-US" dirty="0"/>
              <a:t>/* Style the header */</a:t>
            </a:r>
          </a:p>
          <a:p>
            <a:r>
              <a:rPr lang="en-US" dirty="0"/>
              <a:t>header {</a:t>
            </a:r>
          </a:p>
          <a:p>
            <a:r>
              <a:rPr lang="en-US" dirty="0"/>
              <a:t>  background-color: #666;</a:t>
            </a:r>
          </a:p>
          <a:p>
            <a:r>
              <a:rPr lang="en-US" dirty="0"/>
              <a:t>  padding: 30px;</a:t>
            </a:r>
          </a:p>
          <a:p>
            <a:r>
              <a:rPr lang="en-US" dirty="0"/>
              <a:t>  text-align: center;</a:t>
            </a:r>
          </a:p>
          <a:p>
            <a:r>
              <a:rPr lang="en-US" dirty="0"/>
              <a:t>  font-size: 35px;</a:t>
            </a:r>
          </a:p>
          <a:p>
            <a:r>
              <a:rPr lang="en-US" dirty="0"/>
              <a:t>  color: white;</a:t>
            </a:r>
          </a:p>
          <a:p>
            <a:r>
              <a:rPr lang="en-US" dirty="0" smtClean="0"/>
              <a:t>}</a:t>
            </a:r>
            <a:endParaRPr lang="en-US" dirty="0"/>
          </a:p>
        </p:txBody>
      </p:sp>
    </p:spTree>
    <p:extLst>
      <p:ext uri="{BB962C8B-B14F-4D97-AF65-F5344CB8AC3E}">
        <p14:creationId xmlns:p14="http://schemas.microsoft.com/office/powerpoint/2010/main" val="42734051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04800"/>
            <a:ext cx="8534400" cy="5724644"/>
          </a:xfrm>
          <a:prstGeom prst="rect">
            <a:avLst/>
          </a:prstGeom>
        </p:spPr>
        <p:txBody>
          <a:bodyPr wrap="square">
            <a:spAutoFit/>
          </a:bodyPr>
          <a:lstStyle/>
          <a:p>
            <a:r>
              <a:rPr lang="en-US" sz="2400" b="1" dirty="0" smtClean="0"/>
              <a:t>&lt;meta&gt; tag</a:t>
            </a:r>
          </a:p>
          <a:p>
            <a:endParaRPr lang="en-US" dirty="0" smtClean="0"/>
          </a:p>
          <a:p>
            <a:pPr marL="285750" indent="-285750" algn="just">
              <a:buFont typeface="Arial" pitchFamily="34" charset="0"/>
              <a:buChar char="•"/>
            </a:pPr>
            <a:r>
              <a:rPr lang="en-US" dirty="0"/>
              <a:t>A meta tag is </a:t>
            </a:r>
            <a:r>
              <a:rPr lang="en-US" b="1" dirty="0"/>
              <a:t>an element that provides information about the metadata of an HTML document</a:t>
            </a:r>
            <a:r>
              <a:rPr lang="en-US" dirty="0"/>
              <a:t>. This information could be the keywords, author, page description or any other details about the specific page. Unlike other HTML tags, however, a meta tag is not visible or displayed in the concerned </a:t>
            </a:r>
            <a:r>
              <a:rPr lang="en-US" dirty="0" smtClean="0"/>
              <a:t>page </a:t>
            </a:r>
            <a:r>
              <a:rPr lang="en-US" dirty="0"/>
              <a:t>but is machine </a:t>
            </a:r>
            <a:r>
              <a:rPr lang="en-US" dirty="0" err="1"/>
              <a:t>parsable</a:t>
            </a:r>
            <a:r>
              <a:rPr lang="en-US" dirty="0"/>
              <a:t>.</a:t>
            </a:r>
            <a:endParaRPr lang="en-US" dirty="0" smtClean="0"/>
          </a:p>
          <a:p>
            <a:pPr algn="just"/>
            <a:endParaRPr lang="en-US" dirty="0" smtClean="0"/>
          </a:p>
          <a:p>
            <a:pPr marL="285750" indent="-285750" algn="just">
              <a:buFont typeface="Arial" pitchFamily="34" charset="0"/>
              <a:buChar char="•"/>
            </a:pPr>
            <a:r>
              <a:rPr lang="en-US" dirty="0" smtClean="0"/>
              <a:t>The </a:t>
            </a:r>
            <a:r>
              <a:rPr lang="en-US" dirty="0"/>
              <a:t>&lt;meta&gt; tag </a:t>
            </a:r>
            <a:r>
              <a:rPr lang="en-US" b="1" dirty="0"/>
              <a:t>defines metadata about an HTML document</a:t>
            </a:r>
            <a:r>
              <a:rPr lang="en-US" dirty="0"/>
              <a:t>. Metadata is data (information) about data. &lt;meta&gt; tags always go inside the &lt;head&gt; element, and are typically used to specify character set, page description, keywords, author of the document, and viewport settings</a:t>
            </a:r>
            <a:r>
              <a:rPr lang="en-US" dirty="0" smtClean="0"/>
              <a:t>.</a:t>
            </a:r>
          </a:p>
          <a:p>
            <a:pPr marL="285750" indent="-285750" algn="just">
              <a:buFont typeface="Arial" pitchFamily="34" charset="0"/>
              <a:buChar char="•"/>
            </a:pPr>
            <a:endParaRPr lang="en-US" dirty="0"/>
          </a:p>
          <a:p>
            <a:pPr marL="285750" indent="-285750">
              <a:buFont typeface="Arial" pitchFamily="34" charset="0"/>
              <a:buChar char="•"/>
            </a:pPr>
            <a:r>
              <a:rPr lang="en-US" dirty="0"/>
              <a:t>Metadata is used by browsers (how to display content or reload page), search engines (keywords), and other web services.</a:t>
            </a:r>
          </a:p>
          <a:p>
            <a:endParaRPr lang="en-US" dirty="0" smtClean="0"/>
          </a:p>
          <a:p>
            <a:pPr marL="285750" indent="-285750">
              <a:buFont typeface="Arial" pitchFamily="34" charset="0"/>
              <a:buChar char="•"/>
            </a:pPr>
            <a:r>
              <a:rPr lang="en-US" dirty="0" smtClean="0"/>
              <a:t>There </a:t>
            </a:r>
            <a:r>
              <a:rPr lang="en-US" dirty="0"/>
              <a:t>is a method to let web designers take control over the viewport (the user's visible area of a web page), through the &lt;meta&gt; tag</a:t>
            </a:r>
          </a:p>
          <a:p>
            <a:pPr marL="285750" indent="-285750" algn="just">
              <a:buFont typeface="Arial" pitchFamily="34" charset="0"/>
              <a:buChar char="•"/>
            </a:pPr>
            <a:endParaRPr lang="en-US" dirty="0" smtClean="0"/>
          </a:p>
          <a:p>
            <a:pPr marL="285750" indent="-285750" algn="just">
              <a:buFont typeface="Arial" pitchFamily="34" charset="0"/>
              <a:buChar char="•"/>
            </a:pPr>
            <a:endParaRPr lang="en-US" dirty="0" smtClean="0"/>
          </a:p>
          <a:p>
            <a:pPr algn="just"/>
            <a:endParaRPr lang="en-US" dirty="0"/>
          </a:p>
        </p:txBody>
      </p:sp>
    </p:spTree>
    <p:extLst>
      <p:ext uri="{BB962C8B-B14F-4D97-AF65-F5344CB8AC3E}">
        <p14:creationId xmlns:p14="http://schemas.microsoft.com/office/powerpoint/2010/main" val="6997143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318492"/>
            <a:ext cx="8382000" cy="6463308"/>
          </a:xfrm>
          <a:prstGeom prst="rect">
            <a:avLst/>
          </a:prstGeom>
        </p:spPr>
        <p:txBody>
          <a:bodyPr wrap="square">
            <a:spAutoFit/>
          </a:bodyPr>
          <a:lstStyle/>
          <a:p>
            <a:r>
              <a:rPr lang="en-US" dirty="0" smtClean="0"/>
              <a:t>/* </a:t>
            </a:r>
            <a:r>
              <a:rPr lang="en-US" dirty="0"/>
              <a:t>Create two columns/boxes that floats next to each other */</a:t>
            </a:r>
          </a:p>
          <a:p>
            <a:r>
              <a:rPr lang="en-US" dirty="0" err="1"/>
              <a:t>nav</a:t>
            </a:r>
            <a:r>
              <a:rPr lang="en-US" dirty="0"/>
              <a:t> {</a:t>
            </a:r>
          </a:p>
          <a:p>
            <a:r>
              <a:rPr lang="en-US" dirty="0"/>
              <a:t>  float: left;</a:t>
            </a:r>
          </a:p>
          <a:p>
            <a:r>
              <a:rPr lang="en-US" dirty="0"/>
              <a:t>  width: 30%;</a:t>
            </a:r>
          </a:p>
          <a:p>
            <a:r>
              <a:rPr lang="en-US" dirty="0"/>
              <a:t>  height: 300px; /* only for demonstration, should be removed */</a:t>
            </a:r>
          </a:p>
          <a:p>
            <a:r>
              <a:rPr lang="en-US" dirty="0"/>
              <a:t>  background: #ccc;</a:t>
            </a:r>
          </a:p>
          <a:p>
            <a:r>
              <a:rPr lang="en-US" dirty="0"/>
              <a:t>  padding: 20px;</a:t>
            </a:r>
          </a:p>
          <a:p>
            <a:r>
              <a:rPr lang="en-US" dirty="0"/>
              <a:t>}</a:t>
            </a:r>
          </a:p>
          <a:p>
            <a:endParaRPr lang="en-US" dirty="0"/>
          </a:p>
          <a:p>
            <a:r>
              <a:rPr lang="en-US" dirty="0"/>
              <a:t>/* Style the list inside the menu */</a:t>
            </a:r>
          </a:p>
          <a:p>
            <a:r>
              <a:rPr lang="en-US" dirty="0" err="1"/>
              <a:t>nav</a:t>
            </a:r>
            <a:r>
              <a:rPr lang="en-US" dirty="0"/>
              <a:t> </a:t>
            </a:r>
            <a:r>
              <a:rPr lang="en-US" dirty="0" err="1"/>
              <a:t>ul</a:t>
            </a:r>
            <a:r>
              <a:rPr lang="en-US" dirty="0"/>
              <a:t> {</a:t>
            </a:r>
          </a:p>
          <a:p>
            <a:r>
              <a:rPr lang="en-US" dirty="0"/>
              <a:t>  list-style-type: none;</a:t>
            </a:r>
          </a:p>
          <a:p>
            <a:r>
              <a:rPr lang="en-US" dirty="0"/>
              <a:t>  padding: 0;</a:t>
            </a:r>
          </a:p>
          <a:p>
            <a:r>
              <a:rPr lang="en-US" dirty="0"/>
              <a:t>}</a:t>
            </a:r>
          </a:p>
          <a:p>
            <a:endParaRPr lang="en-US" dirty="0"/>
          </a:p>
          <a:p>
            <a:r>
              <a:rPr lang="en-US" dirty="0"/>
              <a:t>article {</a:t>
            </a:r>
          </a:p>
          <a:p>
            <a:r>
              <a:rPr lang="en-US" dirty="0"/>
              <a:t>  float: left;</a:t>
            </a:r>
          </a:p>
          <a:p>
            <a:r>
              <a:rPr lang="en-US" dirty="0"/>
              <a:t>  padding: 20px;</a:t>
            </a:r>
          </a:p>
          <a:p>
            <a:r>
              <a:rPr lang="en-US" dirty="0"/>
              <a:t>  width: 70%;</a:t>
            </a:r>
          </a:p>
          <a:p>
            <a:r>
              <a:rPr lang="en-US" dirty="0"/>
              <a:t>  background-color: #f1f1f1;</a:t>
            </a:r>
          </a:p>
          <a:p>
            <a:r>
              <a:rPr lang="en-US" dirty="0"/>
              <a:t>  height: 300px; /* only for demonstration, should be removed */</a:t>
            </a:r>
          </a:p>
          <a:p>
            <a:r>
              <a:rPr lang="en-US" dirty="0"/>
              <a:t>}</a:t>
            </a:r>
          </a:p>
          <a:p>
            <a:endParaRPr lang="en-US" dirty="0"/>
          </a:p>
        </p:txBody>
      </p:sp>
    </p:spTree>
    <p:extLst>
      <p:ext uri="{BB962C8B-B14F-4D97-AF65-F5344CB8AC3E}">
        <p14:creationId xmlns:p14="http://schemas.microsoft.com/office/powerpoint/2010/main" val="37749385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41493"/>
            <a:ext cx="8458200" cy="6740307"/>
          </a:xfrm>
          <a:prstGeom prst="rect">
            <a:avLst/>
          </a:prstGeom>
        </p:spPr>
        <p:txBody>
          <a:bodyPr wrap="square">
            <a:spAutoFit/>
          </a:bodyPr>
          <a:lstStyle/>
          <a:p>
            <a:r>
              <a:rPr lang="en-US" dirty="0"/>
              <a:t>/* Clear floats after the columns */</a:t>
            </a:r>
          </a:p>
          <a:p>
            <a:r>
              <a:rPr lang="en-US" dirty="0"/>
              <a:t>section::after {</a:t>
            </a:r>
          </a:p>
          <a:p>
            <a:r>
              <a:rPr lang="en-US" dirty="0"/>
              <a:t>  content: "";</a:t>
            </a:r>
          </a:p>
          <a:p>
            <a:r>
              <a:rPr lang="en-US" dirty="0"/>
              <a:t>  display: table;</a:t>
            </a:r>
          </a:p>
          <a:p>
            <a:r>
              <a:rPr lang="en-US" dirty="0"/>
              <a:t>  clear: both;</a:t>
            </a:r>
          </a:p>
          <a:p>
            <a:r>
              <a:rPr lang="en-US" dirty="0"/>
              <a:t>}</a:t>
            </a:r>
          </a:p>
          <a:p>
            <a:endParaRPr lang="en-US" dirty="0"/>
          </a:p>
          <a:p>
            <a:r>
              <a:rPr lang="en-US" dirty="0"/>
              <a:t>/* Style the footer */</a:t>
            </a:r>
          </a:p>
          <a:p>
            <a:r>
              <a:rPr lang="en-US" dirty="0"/>
              <a:t>footer {</a:t>
            </a:r>
          </a:p>
          <a:p>
            <a:r>
              <a:rPr lang="en-US" dirty="0"/>
              <a:t>  background-color: #777;</a:t>
            </a:r>
          </a:p>
          <a:p>
            <a:r>
              <a:rPr lang="en-US" dirty="0"/>
              <a:t>  padding: 10px;</a:t>
            </a:r>
          </a:p>
          <a:p>
            <a:r>
              <a:rPr lang="en-US" dirty="0"/>
              <a:t>  text-align: center;</a:t>
            </a:r>
          </a:p>
          <a:p>
            <a:r>
              <a:rPr lang="en-US" dirty="0"/>
              <a:t>  color: white;</a:t>
            </a:r>
          </a:p>
          <a:p>
            <a:r>
              <a:rPr lang="en-US" dirty="0"/>
              <a:t>}</a:t>
            </a:r>
          </a:p>
          <a:p>
            <a:endParaRPr lang="en-US" dirty="0"/>
          </a:p>
          <a:p>
            <a:r>
              <a:rPr lang="en-US" dirty="0"/>
              <a:t>/* Responsive layout - makes the two columns/boxes stack on top of each other instead of next to each other, on small screens */</a:t>
            </a:r>
          </a:p>
          <a:p>
            <a:r>
              <a:rPr lang="en-US" dirty="0"/>
              <a:t>@media (max-width: 600px) {</a:t>
            </a:r>
          </a:p>
          <a:p>
            <a:r>
              <a:rPr lang="en-US" dirty="0"/>
              <a:t>  </a:t>
            </a:r>
            <a:r>
              <a:rPr lang="en-US" dirty="0" err="1"/>
              <a:t>nav</a:t>
            </a:r>
            <a:r>
              <a:rPr lang="en-US" dirty="0"/>
              <a:t>, article {</a:t>
            </a:r>
          </a:p>
          <a:p>
            <a:r>
              <a:rPr lang="en-US" dirty="0"/>
              <a:t>    width: 100%;</a:t>
            </a:r>
          </a:p>
          <a:p>
            <a:r>
              <a:rPr lang="en-US" dirty="0"/>
              <a:t>    height: auto;</a:t>
            </a:r>
          </a:p>
          <a:p>
            <a:r>
              <a:rPr lang="en-US" dirty="0"/>
              <a:t>  }</a:t>
            </a:r>
          </a:p>
          <a:p>
            <a:r>
              <a:rPr lang="en-US" dirty="0"/>
              <a:t>}</a:t>
            </a:r>
          </a:p>
          <a:p>
            <a:r>
              <a:rPr lang="en-US" dirty="0"/>
              <a:t>&lt;/style</a:t>
            </a:r>
            <a:r>
              <a:rPr lang="en-US" dirty="0" smtClean="0"/>
              <a:t>&gt; &lt;/</a:t>
            </a:r>
            <a:r>
              <a:rPr lang="en-US" dirty="0"/>
              <a:t>head</a:t>
            </a:r>
            <a:r>
              <a:rPr lang="en-US" dirty="0" smtClean="0"/>
              <a:t>&gt; &lt;</a:t>
            </a:r>
            <a:r>
              <a:rPr lang="en-US" dirty="0"/>
              <a:t>body</a:t>
            </a:r>
            <a:r>
              <a:rPr lang="en-US" dirty="0" smtClean="0"/>
              <a:t>&gt;</a:t>
            </a:r>
            <a:endParaRPr lang="en-US" dirty="0"/>
          </a:p>
        </p:txBody>
      </p:sp>
    </p:spTree>
    <p:extLst>
      <p:ext uri="{BB962C8B-B14F-4D97-AF65-F5344CB8AC3E}">
        <p14:creationId xmlns:p14="http://schemas.microsoft.com/office/powerpoint/2010/main" val="26481457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52400"/>
            <a:ext cx="8458200" cy="4801314"/>
          </a:xfrm>
          <a:prstGeom prst="rect">
            <a:avLst/>
          </a:prstGeom>
        </p:spPr>
        <p:txBody>
          <a:bodyPr wrap="square">
            <a:spAutoFit/>
          </a:bodyPr>
          <a:lstStyle/>
          <a:p>
            <a:endParaRPr lang="en-US" dirty="0" smtClean="0"/>
          </a:p>
          <a:p>
            <a:r>
              <a:rPr lang="en-US" dirty="0" smtClean="0"/>
              <a:t>&lt;</a:t>
            </a:r>
            <a:r>
              <a:rPr lang="en-US" dirty="0"/>
              <a:t>header&gt;</a:t>
            </a:r>
          </a:p>
          <a:p>
            <a:r>
              <a:rPr lang="en-US" dirty="0"/>
              <a:t>  &lt;h2&gt;Cities&lt;/h2&gt;</a:t>
            </a:r>
          </a:p>
          <a:p>
            <a:r>
              <a:rPr lang="en-US" dirty="0"/>
              <a:t>&lt;/header&gt;</a:t>
            </a:r>
          </a:p>
          <a:p>
            <a:endParaRPr lang="en-US" dirty="0"/>
          </a:p>
          <a:p>
            <a:r>
              <a:rPr lang="en-US" dirty="0"/>
              <a:t>&lt;section&gt;</a:t>
            </a:r>
          </a:p>
          <a:p>
            <a:r>
              <a:rPr lang="en-US" dirty="0"/>
              <a:t>  &lt;</a:t>
            </a:r>
            <a:r>
              <a:rPr lang="en-US" dirty="0" err="1"/>
              <a:t>nav</a:t>
            </a:r>
            <a:r>
              <a:rPr lang="en-US" dirty="0"/>
              <a:t>&gt;</a:t>
            </a:r>
          </a:p>
          <a:p>
            <a:r>
              <a:rPr lang="en-US" dirty="0"/>
              <a:t>    &lt;</a:t>
            </a:r>
            <a:r>
              <a:rPr lang="en-US" dirty="0" err="1"/>
              <a:t>ul</a:t>
            </a:r>
            <a:r>
              <a:rPr lang="en-US" dirty="0"/>
              <a:t>&gt;</a:t>
            </a:r>
          </a:p>
          <a:p>
            <a:r>
              <a:rPr lang="en-US" dirty="0"/>
              <a:t>      &lt;li&gt;&lt;a </a:t>
            </a:r>
            <a:r>
              <a:rPr lang="en-US" dirty="0" err="1"/>
              <a:t>href</a:t>
            </a:r>
            <a:r>
              <a:rPr lang="en-US" dirty="0"/>
              <a:t>="#"&gt;London&lt;/a&gt;&lt;/li&gt;</a:t>
            </a:r>
          </a:p>
          <a:p>
            <a:r>
              <a:rPr lang="en-US" dirty="0"/>
              <a:t>      &lt;li&gt;&lt;a </a:t>
            </a:r>
            <a:r>
              <a:rPr lang="en-US" dirty="0" err="1"/>
              <a:t>href</a:t>
            </a:r>
            <a:r>
              <a:rPr lang="en-US" dirty="0"/>
              <a:t>="#"&gt;Paris&lt;/a&gt;&lt;/li&gt;</a:t>
            </a:r>
          </a:p>
          <a:p>
            <a:r>
              <a:rPr lang="en-US" dirty="0"/>
              <a:t>      &lt;li&gt;&lt;a </a:t>
            </a:r>
            <a:r>
              <a:rPr lang="en-US" dirty="0" err="1"/>
              <a:t>href</a:t>
            </a:r>
            <a:r>
              <a:rPr lang="en-US" dirty="0"/>
              <a:t>="#"&gt;Tokyo&lt;/a&gt;&lt;/li&gt;</a:t>
            </a:r>
          </a:p>
          <a:p>
            <a:r>
              <a:rPr lang="en-US" dirty="0"/>
              <a:t>    &lt;/</a:t>
            </a:r>
            <a:r>
              <a:rPr lang="en-US" dirty="0" err="1"/>
              <a:t>ul</a:t>
            </a:r>
            <a:r>
              <a:rPr lang="en-US" dirty="0"/>
              <a:t>&gt;</a:t>
            </a:r>
          </a:p>
          <a:p>
            <a:r>
              <a:rPr lang="en-US" dirty="0"/>
              <a:t>  &lt;/</a:t>
            </a:r>
            <a:r>
              <a:rPr lang="en-US" dirty="0" err="1"/>
              <a:t>nav</a:t>
            </a:r>
            <a:r>
              <a:rPr lang="en-US" dirty="0" smtClean="0"/>
              <a:t>&gt;</a:t>
            </a:r>
          </a:p>
          <a:p>
            <a:endParaRPr lang="en-US" dirty="0"/>
          </a:p>
          <a:p>
            <a:endParaRPr lang="en-US" dirty="0" smtClean="0"/>
          </a:p>
          <a:p>
            <a:r>
              <a:rPr lang="en-US" dirty="0" smtClean="0"/>
              <a:t>  </a:t>
            </a:r>
            <a:endParaRPr lang="en-US" dirty="0"/>
          </a:p>
          <a:p>
            <a:r>
              <a:rPr lang="en-US" dirty="0"/>
              <a:t>  </a:t>
            </a:r>
          </a:p>
        </p:txBody>
      </p:sp>
    </p:spTree>
    <p:extLst>
      <p:ext uri="{BB962C8B-B14F-4D97-AF65-F5344CB8AC3E}">
        <p14:creationId xmlns:p14="http://schemas.microsoft.com/office/powerpoint/2010/main" val="383985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612845"/>
            <a:ext cx="8534400" cy="4801314"/>
          </a:xfrm>
          <a:prstGeom prst="rect">
            <a:avLst/>
          </a:prstGeom>
        </p:spPr>
        <p:txBody>
          <a:bodyPr wrap="square">
            <a:spAutoFit/>
          </a:bodyPr>
          <a:lstStyle/>
          <a:p>
            <a:r>
              <a:rPr lang="en-US" dirty="0"/>
              <a:t>&lt;article&gt;</a:t>
            </a:r>
          </a:p>
          <a:p>
            <a:r>
              <a:rPr lang="en-US" dirty="0"/>
              <a:t>    &lt;h1&gt;London&lt;/h1&gt;</a:t>
            </a:r>
          </a:p>
          <a:p>
            <a:r>
              <a:rPr lang="en-US" dirty="0"/>
              <a:t>    &lt;p&gt;London is the capital city of England. It is the most populous city in the  United Kingdom, with a metropolitan area of over 13 million inhabitants.&lt;/p&gt;</a:t>
            </a:r>
          </a:p>
          <a:p>
            <a:r>
              <a:rPr lang="en-US" dirty="0"/>
              <a:t>    &lt;p&gt;Standing on the River Thames, London has been a major settlement for two millennia, its history going back to its founding by the Romans, who named it </a:t>
            </a:r>
            <a:r>
              <a:rPr lang="en-US" dirty="0" err="1"/>
              <a:t>Londinium</a:t>
            </a:r>
            <a:r>
              <a:rPr lang="en-US" dirty="0"/>
              <a:t>.&lt;/p&gt;</a:t>
            </a:r>
          </a:p>
          <a:p>
            <a:r>
              <a:rPr lang="en-US" dirty="0"/>
              <a:t>  &lt;/article&gt;</a:t>
            </a:r>
          </a:p>
          <a:p>
            <a:r>
              <a:rPr lang="en-US" dirty="0"/>
              <a:t>&lt;/section&gt;</a:t>
            </a:r>
          </a:p>
          <a:p>
            <a:endParaRPr lang="en-US" dirty="0"/>
          </a:p>
          <a:p>
            <a:r>
              <a:rPr lang="en-US" dirty="0"/>
              <a:t>&lt;footer&gt;</a:t>
            </a:r>
          </a:p>
          <a:p>
            <a:r>
              <a:rPr lang="en-US" dirty="0"/>
              <a:t>  &lt;p&gt;Footer&lt;/p&gt;</a:t>
            </a:r>
          </a:p>
          <a:p>
            <a:r>
              <a:rPr lang="en-US" dirty="0"/>
              <a:t>&lt;/footer&gt;</a:t>
            </a:r>
          </a:p>
          <a:p>
            <a:endParaRPr lang="en-US" dirty="0"/>
          </a:p>
          <a:p>
            <a:r>
              <a:rPr lang="en-US" dirty="0"/>
              <a:t>&lt;/body&gt;</a:t>
            </a:r>
          </a:p>
          <a:p>
            <a:r>
              <a:rPr lang="en-US" dirty="0"/>
              <a:t>&lt;/html&gt;</a:t>
            </a:r>
          </a:p>
          <a:p>
            <a:endParaRPr lang="en-US" dirty="0"/>
          </a:p>
        </p:txBody>
      </p:sp>
    </p:spTree>
    <p:extLst>
      <p:ext uri="{BB962C8B-B14F-4D97-AF65-F5344CB8AC3E}">
        <p14:creationId xmlns:p14="http://schemas.microsoft.com/office/powerpoint/2010/main" val="36429774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1" y="76200"/>
            <a:ext cx="8534399" cy="6278642"/>
          </a:xfrm>
          <a:prstGeom prst="rect">
            <a:avLst/>
          </a:prstGeom>
        </p:spPr>
        <p:txBody>
          <a:bodyPr wrap="square">
            <a:spAutoFit/>
          </a:bodyPr>
          <a:lstStyle/>
          <a:p>
            <a:pPr fontAlgn="base"/>
            <a:r>
              <a:rPr lang="en-US" sz="2400" b="1" dirty="0"/>
              <a:t>S</a:t>
            </a:r>
            <a:r>
              <a:rPr lang="en-US" sz="2400" b="1" dirty="0" smtClean="0"/>
              <a:t>emantic </a:t>
            </a:r>
            <a:r>
              <a:rPr lang="en-US" sz="2400" b="1" dirty="0"/>
              <a:t>and </a:t>
            </a:r>
            <a:r>
              <a:rPr lang="en-US" sz="2400" b="1" dirty="0" smtClean="0"/>
              <a:t>Non-semantic elements</a:t>
            </a:r>
          </a:p>
          <a:p>
            <a:pPr fontAlgn="base"/>
            <a:endParaRPr lang="en-US" b="1" dirty="0" smtClean="0"/>
          </a:p>
          <a:p>
            <a:pPr fontAlgn="base"/>
            <a:r>
              <a:rPr lang="en-US" dirty="0"/>
              <a:t>HTML tags are classified in two types.  </a:t>
            </a:r>
          </a:p>
          <a:p>
            <a:pPr fontAlgn="base"/>
            <a:r>
              <a:rPr lang="en-US" dirty="0" smtClean="0"/>
              <a:t>Semantic and Non-Semantic</a:t>
            </a:r>
            <a:endParaRPr lang="en-US" dirty="0"/>
          </a:p>
          <a:p>
            <a:pPr fontAlgn="base"/>
            <a:endParaRPr lang="en-US" b="1" dirty="0" smtClean="0"/>
          </a:p>
          <a:p>
            <a:pPr fontAlgn="base"/>
            <a:r>
              <a:rPr lang="en-US" b="1" dirty="0" smtClean="0"/>
              <a:t>Semantic </a:t>
            </a:r>
            <a:r>
              <a:rPr lang="en-US" b="1" dirty="0"/>
              <a:t>Elements:</a:t>
            </a:r>
            <a:r>
              <a:rPr lang="en-US" dirty="0"/>
              <a:t> Semantic elements have meaningful names which tells about type of content. For example header, footer, table, … etc. HTML5 introduces many semantic elements as mentioned below which make the code easier to write and understand for the developer as well as instructs the browser on how to treat them. </a:t>
            </a:r>
            <a:br>
              <a:rPr lang="en-US" dirty="0"/>
            </a:br>
            <a:r>
              <a:rPr lang="en-US" dirty="0"/>
              <a:t> </a:t>
            </a:r>
          </a:p>
          <a:p>
            <a:pPr fontAlgn="base"/>
            <a:r>
              <a:rPr lang="en-US" dirty="0"/>
              <a:t>article</a:t>
            </a:r>
          </a:p>
          <a:p>
            <a:pPr fontAlgn="base"/>
            <a:r>
              <a:rPr lang="en-US" dirty="0"/>
              <a:t>aside</a:t>
            </a:r>
          </a:p>
          <a:p>
            <a:pPr fontAlgn="base"/>
            <a:r>
              <a:rPr lang="en-US" dirty="0"/>
              <a:t>details</a:t>
            </a:r>
          </a:p>
          <a:p>
            <a:pPr fontAlgn="base"/>
            <a:r>
              <a:rPr lang="en-US" dirty="0" err="1"/>
              <a:t>figcaption</a:t>
            </a:r>
            <a:endParaRPr lang="en-US" dirty="0"/>
          </a:p>
          <a:p>
            <a:pPr fontAlgn="base"/>
            <a:r>
              <a:rPr lang="en-US" dirty="0"/>
              <a:t>figure</a:t>
            </a:r>
          </a:p>
          <a:p>
            <a:pPr fontAlgn="base"/>
            <a:r>
              <a:rPr lang="en-US" dirty="0"/>
              <a:t>footer</a:t>
            </a:r>
          </a:p>
          <a:p>
            <a:pPr fontAlgn="base"/>
            <a:r>
              <a:rPr lang="en-US" dirty="0"/>
              <a:t>header</a:t>
            </a:r>
          </a:p>
          <a:p>
            <a:pPr fontAlgn="base"/>
            <a:r>
              <a:rPr lang="en-US" dirty="0"/>
              <a:t>main</a:t>
            </a:r>
          </a:p>
          <a:p>
            <a:pPr fontAlgn="base"/>
            <a:r>
              <a:rPr lang="en-US" dirty="0"/>
              <a:t>mark</a:t>
            </a:r>
          </a:p>
          <a:p>
            <a:pPr fontAlgn="base"/>
            <a:r>
              <a:rPr lang="en-US" dirty="0" err="1"/>
              <a:t>nav</a:t>
            </a:r>
            <a:endParaRPr lang="en-US" dirty="0"/>
          </a:p>
          <a:p>
            <a:pPr fontAlgn="base"/>
            <a:r>
              <a:rPr lang="en-US" dirty="0"/>
              <a:t>section</a:t>
            </a:r>
          </a:p>
          <a:p>
            <a:pPr fontAlgn="base"/>
            <a:r>
              <a:rPr lang="en-US" b="1" dirty="0"/>
              <a:t>Article:</a:t>
            </a:r>
            <a:r>
              <a:rPr lang="en-US" dirty="0"/>
              <a:t> It contains independent content which </a:t>
            </a:r>
            <a:r>
              <a:rPr lang="en-US" dirty="0" smtClean="0"/>
              <a:t>does not </a:t>
            </a:r>
            <a:r>
              <a:rPr lang="en-US" dirty="0"/>
              <a:t>require any other context. </a:t>
            </a:r>
            <a:endParaRPr lang="en-US" b="1" dirty="0"/>
          </a:p>
        </p:txBody>
      </p:sp>
    </p:spTree>
    <p:extLst>
      <p:ext uri="{BB962C8B-B14F-4D97-AF65-F5344CB8AC3E}">
        <p14:creationId xmlns:p14="http://schemas.microsoft.com/office/powerpoint/2010/main" val="41055329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1" y="4145340"/>
            <a:ext cx="8534399" cy="2492990"/>
          </a:xfrm>
          <a:prstGeom prst="rect">
            <a:avLst/>
          </a:prstGeom>
        </p:spPr>
        <p:txBody>
          <a:bodyPr wrap="square">
            <a:spAutoFit/>
          </a:bodyPr>
          <a:lstStyle/>
          <a:p>
            <a:pPr fontAlgn="base"/>
            <a:endParaRPr lang="en-US" sz="2400" b="1" dirty="0" smtClean="0"/>
          </a:p>
          <a:p>
            <a:pPr fontAlgn="base"/>
            <a:r>
              <a:rPr lang="en-US" sz="2400" b="1" dirty="0" smtClean="0"/>
              <a:t>Semantic </a:t>
            </a:r>
            <a:r>
              <a:rPr lang="en-US" sz="2400" b="1" dirty="0"/>
              <a:t>and </a:t>
            </a:r>
            <a:r>
              <a:rPr lang="en-US" sz="2400" b="1" dirty="0" smtClean="0"/>
              <a:t>Non-semantic elements</a:t>
            </a:r>
          </a:p>
          <a:p>
            <a:pPr fontAlgn="base"/>
            <a:endParaRPr lang="en-US" b="1" dirty="0" smtClean="0"/>
          </a:p>
          <a:p>
            <a:pPr fontAlgn="base"/>
            <a:r>
              <a:rPr lang="en-US" b="1" dirty="0"/>
              <a:t>Non-Semantic Elements:</a:t>
            </a:r>
            <a:r>
              <a:rPr lang="en-US" dirty="0"/>
              <a:t> Tags like div, span fall under the Non- Semantic categories as their names don’t tell anything about what kind of content is present inside them.</a:t>
            </a:r>
            <a:br>
              <a:rPr lang="en-US" dirty="0"/>
            </a:br>
            <a:r>
              <a:rPr lang="en-US" b="1" dirty="0"/>
              <a:t>div</a:t>
            </a:r>
            <a:r>
              <a:rPr lang="en-US" dirty="0"/>
              <a:t> It is a block level element or division of a section. It is used as a container</a:t>
            </a:r>
            <a:r>
              <a:rPr lang="en-US" dirty="0" smtClean="0"/>
              <a:t>.</a:t>
            </a:r>
          </a:p>
          <a:p>
            <a:pPr fontAlgn="base"/>
            <a:endParaRPr lang="en-US" b="1" dirty="0"/>
          </a:p>
          <a:p>
            <a:pPr fontAlgn="base"/>
            <a:r>
              <a:rPr lang="en-US" b="1" dirty="0" smtClean="0"/>
              <a:t>Try different examples of both</a:t>
            </a:r>
            <a:endParaRPr lang="en-US"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278190"/>
            <a:ext cx="8029574"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79655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76200"/>
            <a:ext cx="8915400" cy="6771084"/>
          </a:xfrm>
          <a:prstGeom prst="rect">
            <a:avLst/>
          </a:prstGeom>
        </p:spPr>
        <p:txBody>
          <a:bodyPr wrap="square">
            <a:spAutoFit/>
          </a:bodyPr>
          <a:lstStyle/>
          <a:p>
            <a:r>
              <a:rPr lang="en-US" sz="2000" b="1" dirty="0"/>
              <a:t>HTML Layout Techniques</a:t>
            </a:r>
          </a:p>
          <a:p>
            <a:endParaRPr lang="en-US" dirty="0" smtClean="0"/>
          </a:p>
          <a:p>
            <a:r>
              <a:rPr lang="en-US" dirty="0" smtClean="0"/>
              <a:t>There </a:t>
            </a:r>
            <a:r>
              <a:rPr lang="en-US" dirty="0"/>
              <a:t>are four different techniques to create multicolumn layouts. Each technique has its pros and cons</a:t>
            </a:r>
            <a:r>
              <a:rPr lang="en-US" dirty="0" smtClean="0"/>
              <a:t>:</a:t>
            </a:r>
          </a:p>
          <a:p>
            <a:endParaRPr lang="en-US" dirty="0"/>
          </a:p>
          <a:p>
            <a:pPr marL="285750" indent="-285750">
              <a:buFont typeface="Arial" pitchFamily="34" charset="0"/>
              <a:buChar char="•"/>
            </a:pPr>
            <a:r>
              <a:rPr lang="en-US" dirty="0"/>
              <a:t>CSS </a:t>
            </a:r>
            <a:r>
              <a:rPr lang="en-US" dirty="0" smtClean="0"/>
              <a:t>framework  (</a:t>
            </a:r>
            <a:r>
              <a:rPr lang="en-US" dirty="0"/>
              <a:t>All popular CSS Frameworks offer responsive </a:t>
            </a:r>
            <a:r>
              <a:rPr lang="en-US" dirty="0" smtClean="0"/>
              <a:t>design)     </a:t>
            </a:r>
          </a:p>
          <a:p>
            <a:pPr marL="285750" indent="-285750">
              <a:buFont typeface="Arial" pitchFamily="34" charset="0"/>
              <a:buChar char="•"/>
            </a:pPr>
            <a:r>
              <a:rPr lang="en-US" dirty="0" smtClean="0"/>
              <a:t>CSS </a:t>
            </a:r>
            <a:r>
              <a:rPr lang="en-US" dirty="0"/>
              <a:t>float property</a:t>
            </a:r>
          </a:p>
          <a:p>
            <a:pPr marL="285750" indent="-285750">
              <a:buFont typeface="Arial" pitchFamily="34" charset="0"/>
              <a:buChar char="•"/>
            </a:pPr>
            <a:r>
              <a:rPr lang="en-US" dirty="0"/>
              <a:t>CSS </a:t>
            </a:r>
            <a:r>
              <a:rPr lang="en-US" dirty="0" err="1"/>
              <a:t>flexbox</a:t>
            </a:r>
            <a:endParaRPr lang="en-US" dirty="0"/>
          </a:p>
          <a:p>
            <a:pPr marL="285750" indent="-285750">
              <a:buFont typeface="Arial" pitchFamily="34" charset="0"/>
              <a:buChar char="•"/>
            </a:pPr>
            <a:r>
              <a:rPr lang="en-US" dirty="0"/>
              <a:t>CSS </a:t>
            </a:r>
            <a:r>
              <a:rPr lang="en-US" dirty="0" smtClean="0"/>
              <a:t>grid</a:t>
            </a:r>
          </a:p>
          <a:p>
            <a:endParaRPr lang="en-US" dirty="0"/>
          </a:p>
          <a:p>
            <a:r>
              <a:rPr lang="en-US" b="1" dirty="0"/>
              <a:t>CSS Frameworks</a:t>
            </a:r>
          </a:p>
          <a:p>
            <a:r>
              <a:rPr lang="en-US" dirty="0"/>
              <a:t>If you want to create your layout fast, you can use a CSS framework, </a:t>
            </a:r>
            <a:r>
              <a:rPr lang="en-US" dirty="0" smtClean="0"/>
              <a:t>like</a:t>
            </a:r>
            <a:r>
              <a:rPr lang="en-US" dirty="0"/>
              <a:t> </a:t>
            </a:r>
            <a:r>
              <a:rPr lang="en-US" dirty="0">
                <a:hlinkClick r:id="rId2"/>
              </a:rPr>
              <a:t>W3.CSS</a:t>
            </a:r>
            <a:r>
              <a:rPr lang="en-US" dirty="0"/>
              <a:t> or </a:t>
            </a:r>
            <a:r>
              <a:rPr lang="en-US" dirty="0">
                <a:hlinkClick r:id="rId3"/>
              </a:rPr>
              <a:t>Bootstrap</a:t>
            </a:r>
            <a:r>
              <a:rPr lang="en-US" dirty="0"/>
              <a:t>.</a:t>
            </a:r>
          </a:p>
          <a:p>
            <a:endParaRPr lang="en-US" dirty="0" smtClean="0"/>
          </a:p>
          <a:p>
            <a:r>
              <a:rPr lang="en-US" b="1" dirty="0"/>
              <a:t>CSS Float Layout</a:t>
            </a:r>
          </a:p>
          <a:p>
            <a:r>
              <a:rPr lang="en-US" dirty="0"/>
              <a:t>It is common to do entire web layouts using the CSS float property. Float is easy to learn - you just need to remember how the float and clear properties work</a:t>
            </a:r>
            <a:r>
              <a:rPr lang="en-US" dirty="0" smtClean="0"/>
              <a:t>.</a:t>
            </a:r>
          </a:p>
          <a:p>
            <a:endParaRPr lang="en-US" dirty="0"/>
          </a:p>
          <a:p>
            <a:r>
              <a:rPr lang="en-US" b="1" dirty="0"/>
              <a:t>CSS </a:t>
            </a:r>
            <a:r>
              <a:rPr lang="en-US" b="1" dirty="0" err="1"/>
              <a:t>Flexbox</a:t>
            </a:r>
            <a:r>
              <a:rPr lang="en-US" b="1" dirty="0"/>
              <a:t> Layout</a:t>
            </a:r>
          </a:p>
          <a:p>
            <a:r>
              <a:rPr lang="en-US" dirty="0"/>
              <a:t>Use of </a:t>
            </a:r>
            <a:r>
              <a:rPr lang="en-US" dirty="0" err="1"/>
              <a:t>flexbox</a:t>
            </a:r>
            <a:r>
              <a:rPr lang="en-US" dirty="0"/>
              <a:t> ensures that elements behave predictably when the page layout must accommodate different screen sizes and different display devices.</a:t>
            </a:r>
          </a:p>
          <a:p>
            <a:endParaRPr lang="en-US" dirty="0"/>
          </a:p>
          <a:p>
            <a:r>
              <a:rPr lang="en-US" b="1" dirty="0"/>
              <a:t>CSS Grid Layout</a:t>
            </a:r>
          </a:p>
          <a:p>
            <a:r>
              <a:rPr lang="en-US" dirty="0"/>
              <a:t>The CSS Grid Layout Module offers a grid-based layout system, with rows and columns, making it easier to design web pages without having to use floats and positioning</a:t>
            </a:r>
            <a:r>
              <a:rPr lang="en-US" dirty="0" smtClean="0"/>
              <a:t>.</a:t>
            </a:r>
            <a:endParaRPr lang="en-US" dirty="0"/>
          </a:p>
        </p:txBody>
      </p:sp>
    </p:spTree>
    <p:extLst>
      <p:ext uri="{BB962C8B-B14F-4D97-AF65-F5344CB8AC3E}">
        <p14:creationId xmlns:p14="http://schemas.microsoft.com/office/powerpoint/2010/main" val="22913496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04800"/>
            <a:ext cx="1682127" cy="461665"/>
          </a:xfrm>
          <a:prstGeom prst="rect">
            <a:avLst/>
          </a:prstGeom>
        </p:spPr>
        <p:txBody>
          <a:bodyPr wrap="none">
            <a:spAutoFit/>
          </a:bodyPr>
          <a:lstStyle/>
          <a:p>
            <a:r>
              <a:rPr lang="en-US" sz="2400" b="1" dirty="0"/>
              <a:t>CSS </a:t>
            </a:r>
            <a:r>
              <a:rPr lang="en-US" sz="2400" b="1" dirty="0" err="1"/>
              <a:t>Flexbox</a:t>
            </a:r>
            <a:endParaRPr lang="en-US" sz="24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47" y="914400"/>
            <a:ext cx="8524875"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81000" y="2274838"/>
            <a:ext cx="8305800" cy="646331"/>
          </a:xfrm>
          <a:prstGeom prst="rect">
            <a:avLst/>
          </a:prstGeom>
        </p:spPr>
        <p:txBody>
          <a:bodyPr wrap="square">
            <a:spAutoFit/>
          </a:bodyPr>
          <a:lstStyle/>
          <a:p>
            <a:r>
              <a:rPr lang="en-US" b="1" dirty="0" err="1"/>
              <a:t>Flexbox</a:t>
            </a:r>
            <a:r>
              <a:rPr lang="en-US" b="1" dirty="0"/>
              <a:t> Elements</a:t>
            </a:r>
          </a:p>
          <a:p>
            <a:pPr marL="285750" indent="-285750">
              <a:buFont typeface="Arial" pitchFamily="34" charset="0"/>
              <a:buChar char="•"/>
            </a:pPr>
            <a:r>
              <a:rPr lang="en-US" dirty="0"/>
              <a:t>To start using the </a:t>
            </a:r>
            <a:r>
              <a:rPr lang="en-US" dirty="0" err="1"/>
              <a:t>Flexbox</a:t>
            </a:r>
            <a:r>
              <a:rPr lang="en-US" dirty="0"/>
              <a:t> model, you need to first define a flex container</a:t>
            </a:r>
            <a:r>
              <a:rPr lang="en-US" dirty="0" smtClean="0"/>
              <a:t>.</a:t>
            </a: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722" y="2921266"/>
            <a:ext cx="8361078"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010025"/>
            <a:ext cx="8305800"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59288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76200"/>
            <a:ext cx="8305800" cy="6186309"/>
          </a:xfrm>
          <a:prstGeom prst="rect">
            <a:avLst/>
          </a:prstGeom>
        </p:spPr>
        <p:txBody>
          <a:bodyPr wrap="square">
            <a:spAutoFit/>
          </a:bodyPr>
          <a:lstStyle/>
          <a:p>
            <a:r>
              <a:rPr lang="en-US" b="1" dirty="0" err="1"/>
              <a:t>Flexbox</a:t>
            </a:r>
            <a:endParaRPr lang="en-US" b="1" dirty="0"/>
          </a:p>
          <a:p>
            <a:pPr marL="285750" indent="-285750" fontAlgn="base">
              <a:buFont typeface="Arial" pitchFamily="34" charset="0"/>
              <a:buChar char="•"/>
            </a:pPr>
            <a:endParaRPr lang="en-US" dirty="0" smtClean="0"/>
          </a:p>
          <a:p>
            <a:pPr marL="285750" indent="-285750" fontAlgn="base">
              <a:buFont typeface="Arial" pitchFamily="34" charset="0"/>
              <a:buChar char="•"/>
            </a:pPr>
            <a:r>
              <a:rPr lang="en-US" dirty="0" smtClean="0"/>
              <a:t>The</a:t>
            </a:r>
            <a:r>
              <a:rPr lang="en-US" dirty="0"/>
              <a:t> </a:t>
            </a:r>
            <a:r>
              <a:rPr lang="en-US" dirty="0" err="1"/>
              <a:t>Flexbox</a:t>
            </a:r>
            <a:r>
              <a:rPr lang="en-US" dirty="0"/>
              <a:t> Layout (Flexible Box) module (</a:t>
            </a:r>
            <a:r>
              <a:rPr lang="en-US" dirty="0">
                <a:hlinkClick r:id="rId2"/>
              </a:rPr>
              <a:t>a W3C Candidate Recommendation</a:t>
            </a:r>
            <a:r>
              <a:rPr lang="en-US" dirty="0"/>
              <a:t> as of October 2017) aims at providing a more </a:t>
            </a:r>
            <a:r>
              <a:rPr lang="en-US" i="1" dirty="0"/>
              <a:t>efficient way to lay out, align and distribute space among items in a container</a:t>
            </a:r>
            <a:r>
              <a:rPr lang="en-US" dirty="0"/>
              <a:t>, even when their </a:t>
            </a:r>
            <a:r>
              <a:rPr lang="en-US" i="1" dirty="0"/>
              <a:t>size is unknown </a:t>
            </a:r>
            <a:r>
              <a:rPr lang="en-US" dirty="0"/>
              <a:t>and/or </a:t>
            </a:r>
            <a:r>
              <a:rPr lang="en-US" i="1" dirty="0"/>
              <a:t>dynamic</a:t>
            </a:r>
            <a:r>
              <a:rPr lang="en-US" dirty="0"/>
              <a:t> (thus the word “flex</a:t>
            </a:r>
            <a:r>
              <a:rPr lang="en-US" dirty="0" smtClean="0"/>
              <a:t>”).</a:t>
            </a:r>
          </a:p>
          <a:p>
            <a:pPr fontAlgn="base"/>
            <a:endParaRPr lang="en-US" dirty="0" smtClean="0"/>
          </a:p>
          <a:p>
            <a:pPr marL="285750" indent="-285750" fontAlgn="base">
              <a:buFont typeface="Arial" pitchFamily="34" charset="0"/>
              <a:buChar char="•"/>
            </a:pPr>
            <a:r>
              <a:rPr lang="en-US" dirty="0"/>
              <a:t>A flex container expands items to fill available free space or shrinks them to prevent overflow</a:t>
            </a:r>
            <a:r>
              <a:rPr lang="en-US" dirty="0" smtClean="0"/>
              <a:t>.</a:t>
            </a:r>
          </a:p>
          <a:p>
            <a:pPr fontAlgn="base"/>
            <a:endParaRPr lang="en-US" dirty="0" smtClean="0"/>
          </a:p>
          <a:p>
            <a:pPr marL="285750" indent="-285750" fontAlgn="base">
              <a:buFont typeface="Arial" pitchFamily="34" charset="0"/>
              <a:buChar char="•"/>
            </a:pPr>
            <a:r>
              <a:rPr lang="en-US" dirty="0"/>
              <a:t>While those work well for pages, they lack flexibility (no pun intended) to support large or complex applications (especially when it comes to orientation changing, resizing, stretching, shrinking, etc</a:t>
            </a:r>
            <a:r>
              <a:rPr lang="en-US" dirty="0" smtClean="0"/>
              <a:t>.).</a:t>
            </a:r>
          </a:p>
          <a:p>
            <a:pPr fontAlgn="base"/>
            <a:endParaRPr lang="en-US" dirty="0" smtClean="0"/>
          </a:p>
          <a:p>
            <a:pPr marL="285750" indent="-285750" fontAlgn="base">
              <a:buFont typeface="Arial" pitchFamily="34" charset="0"/>
              <a:buChar char="•"/>
            </a:pPr>
            <a:r>
              <a:rPr lang="en-US" dirty="0" err="1"/>
              <a:t>Flexbox</a:t>
            </a:r>
            <a:r>
              <a:rPr lang="en-US" dirty="0"/>
              <a:t> layout is most appropriate to the components of an application, and small-scale layouts, while the </a:t>
            </a:r>
            <a:r>
              <a:rPr lang="en-US" dirty="0">
                <a:hlinkClick r:id="rId3"/>
              </a:rPr>
              <a:t>Grid</a:t>
            </a:r>
            <a:r>
              <a:rPr lang="en-US" dirty="0"/>
              <a:t> layout is intended for larger scale layouts</a:t>
            </a:r>
            <a:r>
              <a:rPr lang="en-US" dirty="0" smtClean="0"/>
              <a:t>.</a:t>
            </a:r>
          </a:p>
          <a:p>
            <a:pPr fontAlgn="base"/>
            <a:endParaRPr lang="en-US" dirty="0" smtClean="0"/>
          </a:p>
          <a:p>
            <a:pPr marL="285750" indent="-285750" fontAlgn="base">
              <a:buFont typeface="Arial" pitchFamily="34" charset="0"/>
              <a:buChar char="•"/>
            </a:pPr>
            <a:r>
              <a:rPr lang="en-US" dirty="0"/>
              <a:t>Since </a:t>
            </a:r>
            <a:r>
              <a:rPr lang="en-US" dirty="0" err="1"/>
              <a:t>flexbox</a:t>
            </a:r>
            <a:r>
              <a:rPr lang="en-US" dirty="0"/>
              <a:t> is a whole module and not a single property, it involves a lot of things including its whole set of properties. Some of them are meant to be set on the container (parent element, known as “flex container”) whereas the others are meant to be set on the children (said “flex items”).</a:t>
            </a:r>
            <a:br>
              <a:rPr lang="en-US" dirty="0"/>
            </a:br>
            <a:endParaRPr lang="en-US" dirty="0" smtClean="0"/>
          </a:p>
        </p:txBody>
      </p:sp>
    </p:spTree>
    <p:extLst>
      <p:ext uri="{BB962C8B-B14F-4D97-AF65-F5344CB8AC3E}">
        <p14:creationId xmlns:p14="http://schemas.microsoft.com/office/powerpoint/2010/main" val="20971505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8600"/>
            <a:ext cx="7086599"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81000" y="3124200"/>
            <a:ext cx="8077200" cy="3139321"/>
          </a:xfrm>
          <a:prstGeom prst="rect">
            <a:avLst/>
          </a:prstGeom>
          <a:noFill/>
        </p:spPr>
        <p:txBody>
          <a:bodyPr wrap="square" rtlCol="0">
            <a:spAutoFit/>
          </a:bodyPr>
          <a:lstStyle/>
          <a:p>
            <a:r>
              <a:rPr lang="en-US" b="1" dirty="0"/>
              <a:t>main axis</a:t>
            </a:r>
            <a:r>
              <a:rPr lang="en-US" dirty="0"/>
              <a:t> – The main axis of a flex container is the primary axis along which flex items are laid out. Beware, it is not necessarily horizontal; it depends on the flex-direction property </a:t>
            </a:r>
            <a:endParaRPr lang="en-US" dirty="0" smtClean="0"/>
          </a:p>
          <a:p>
            <a:endParaRPr lang="en-US" dirty="0"/>
          </a:p>
          <a:p>
            <a:r>
              <a:rPr lang="en-US" b="1" dirty="0"/>
              <a:t>main-start | main-end</a:t>
            </a:r>
            <a:r>
              <a:rPr lang="en-US" dirty="0"/>
              <a:t> – The flex items are placed within the container starting from main-start and going to main-end.</a:t>
            </a:r>
          </a:p>
          <a:p>
            <a:endParaRPr lang="en-US" dirty="0" smtClean="0"/>
          </a:p>
          <a:p>
            <a:r>
              <a:rPr lang="en-US" b="1" dirty="0"/>
              <a:t>main size</a:t>
            </a:r>
            <a:r>
              <a:rPr lang="en-US" dirty="0"/>
              <a:t> – A flex item’s width or height, whichever is in the main dimension, is the item’s main size. The flex item’s main size property is either the ‘width’ or ‘height’ property, whichever is in the main dimension.</a:t>
            </a:r>
          </a:p>
          <a:p>
            <a:endParaRPr lang="en-US" dirty="0"/>
          </a:p>
        </p:txBody>
      </p:sp>
    </p:spTree>
    <p:extLst>
      <p:ext uri="{BB962C8B-B14F-4D97-AF65-F5344CB8AC3E}">
        <p14:creationId xmlns:p14="http://schemas.microsoft.com/office/powerpoint/2010/main" val="19447088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04800" y="44295"/>
            <a:ext cx="8458200" cy="8258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Segoe UI" pitchFamily="34" charset="0"/>
                <a:cs typeface="Segoe UI" pitchFamily="34" charset="0"/>
              </a:rPr>
              <a:t>Attributes of &lt;meta&gt; tag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3426383"/>
              </p:ext>
            </p:extLst>
          </p:nvPr>
        </p:nvGraphicFramePr>
        <p:xfrm>
          <a:off x="268514" y="685800"/>
          <a:ext cx="8646886" cy="5791201"/>
        </p:xfrm>
        <a:graphic>
          <a:graphicData uri="http://schemas.openxmlformats.org/drawingml/2006/table">
            <a:tbl>
              <a:tblPr/>
              <a:tblGrid>
                <a:gridCol w="1469952"/>
                <a:gridCol w="1988711"/>
                <a:gridCol w="5188223"/>
              </a:tblGrid>
              <a:tr h="478585">
                <a:tc>
                  <a:txBody>
                    <a:bodyPr/>
                    <a:lstStyle/>
                    <a:p>
                      <a:pPr algn="l" fontAlgn="t"/>
                      <a:r>
                        <a:rPr lang="en-US" sz="1600" dirty="0">
                          <a:effectLst/>
                        </a:rPr>
                        <a:t>Attribute</a:t>
                      </a:r>
                    </a:p>
                  </a:txBody>
                  <a:tcPr marL="133904" marR="66952" marT="66952" marB="66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Value</a:t>
                      </a:r>
                    </a:p>
                  </a:txBody>
                  <a:tcPr marL="66952" marR="66952" marT="66952" marB="66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Description</a:t>
                      </a:r>
                    </a:p>
                  </a:txBody>
                  <a:tcPr marL="66952" marR="66952" marT="66952" marB="66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787519">
                <a:tc>
                  <a:txBody>
                    <a:bodyPr/>
                    <a:lstStyle/>
                    <a:p>
                      <a:pPr algn="l" fontAlgn="t"/>
                      <a:r>
                        <a:rPr lang="en-US" sz="1600">
                          <a:effectLst/>
                          <a:hlinkClick r:id="rId2"/>
                        </a:rPr>
                        <a:t>charset</a:t>
                      </a:r>
                      <a:endParaRPr lang="en-US" sz="1600">
                        <a:effectLst/>
                      </a:endParaRPr>
                    </a:p>
                  </a:txBody>
                  <a:tcPr marL="133904" marR="66952" marT="66952" marB="66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i="1">
                          <a:effectLst/>
                        </a:rPr>
                        <a:t>character_set</a:t>
                      </a:r>
                      <a:endParaRPr lang="en-US" sz="1600">
                        <a:effectLst/>
                      </a:endParaRPr>
                    </a:p>
                  </a:txBody>
                  <a:tcPr marL="66952" marR="66952" marT="66952" marB="66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rPr>
                        <a:t>Specifies the character encoding for the HTML document</a:t>
                      </a:r>
                    </a:p>
                  </a:txBody>
                  <a:tcPr marL="66952" marR="66952" marT="66952" marB="66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787519">
                <a:tc>
                  <a:txBody>
                    <a:bodyPr/>
                    <a:lstStyle/>
                    <a:p>
                      <a:pPr algn="l" fontAlgn="t"/>
                      <a:r>
                        <a:rPr lang="en-US" sz="1600">
                          <a:effectLst/>
                          <a:hlinkClick r:id="rId3"/>
                        </a:rPr>
                        <a:t>content</a:t>
                      </a:r>
                      <a:endParaRPr lang="en-US" sz="1600">
                        <a:effectLst/>
                      </a:endParaRPr>
                    </a:p>
                  </a:txBody>
                  <a:tcPr marL="133904" marR="66952" marT="66952" marB="66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i="1">
                          <a:effectLst/>
                        </a:rPr>
                        <a:t>text</a:t>
                      </a:r>
                      <a:endParaRPr lang="en-US" sz="1600">
                        <a:effectLst/>
                      </a:endParaRPr>
                    </a:p>
                  </a:txBody>
                  <a:tcPr marL="66952" marR="66952" marT="66952" marB="66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Specifies the value associated with the http-equiv or name attribute</a:t>
                      </a:r>
                    </a:p>
                  </a:txBody>
                  <a:tcPr marL="66952" marR="66952" marT="66952" marB="66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714322">
                <a:tc>
                  <a:txBody>
                    <a:bodyPr/>
                    <a:lstStyle/>
                    <a:p>
                      <a:pPr algn="l" fontAlgn="t"/>
                      <a:r>
                        <a:rPr lang="en-US" sz="1600">
                          <a:effectLst/>
                          <a:hlinkClick r:id="rId4"/>
                        </a:rPr>
                        <a:t>http-equiv</a:t>
                      </a:r>
                      <a:endParaRPr lang="en-US" sz="1600">
                        <a:effectLst/>
                      </a:endParaRPr>
                    </a:p>
                  </a:txBody>
                  <a:tcPr marL="133904" marR="66952" marT="66952" marB="66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rPr>
                        <a:t>content-security-policy</a:t>
                      </a:r>
                      <a:br>
                        <a:rPr lang="en-US" sz="1600">
                          <a:effectLst/>
                        </a:rPr>
                      </a:br>
                      <a:r>
                        <a:rPr lang="en-US" sz="1600">
                          <a:effectLst/>
                        </a:rPr>
                        <a:t>content-type</a:t>
                      </a:r>
                      <a:br>
                        <a:rPr lang="en-US" sz="1600">
                          <a:effectLst/>
                        </a:rPr>
                      </a:br>
                      <a:r>
                        <a:rPr lang="en-US" sz="1600">
                          <a:effectLst/>
                        </a:rPr>
                        <a:t>default-style</a:t>
                      </a:r>
                      <a:br>
                        <a:rPr lang="en-US" sz="1600">
                          <a:effectLst/>
                        </a:rPr>
                      </a:br>
                      <a:r>
                        <a:rPr lang="en-US" sz="1600">
                          <a:effectLst/>
                        </a:rPr>
                        <a:t>refresh</a:t>
                      </a:r>
                    </a:p>
                  </a:txBody>
                  <a:tcPr marL="66952" marR="66952" marT="66952" marB="66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rPr>
                        <a:t>Provides an HTTP header for the information/value of the content attribute</a:t>
                      </a:r>
                    </a:p>
                  </a:txBody>
                  <a:tcPr marL="66952" marR="66952" marT="66952" marB="66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2023256">
                <a:tc>
                  <a:txBody>
                    <a:bodyPr/>
                    <a:lstStyle/>
                    <a:p>
                      <a:pPr algn="l" fontAlgn="t"/>
                      <a:r>
                        <a:rPr lang="en-US" sz="1600">
                          <a:effectLst/>
                          <a:hlinkClick r:id="rId5"/>
                        </a:rPr>
                        <a:t>name</a:t>
                      </a:r>
                      <a:endParaRPr lang="en-US" sz="1600">
                        <a:effectLst/>
                      </a:endParaRPr>
                    </a:p>
                  </a:txBody>
                  <a:tcPr marL="133904" marR="66952" marT="66952" marB="66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effectLst/>
                        </a:rPr>
                        <a:t>application-name</a:t>
                      </a:r>
                      <a:br>
                        <a:rPr lang="en-US" sz="1600">
                          <a:effectLst/>
                        </a:rPr>
                      </a:br>
                      <a:r>
                        <a:rPr lang="en-US" sz="1600">
                          <a:effectLst/>
                        </a:rPr>
                        <a:t>author</a:t>
                      </a:r>
                      <a:br>
                        <a:rPr lang="en-US" sz="1600">
                          <a:effectLst/>
                        </a:rPr>
                      </a:br>
                      <a:r>
                        <a:rPr lang="en-US" sz="1600">
                          <a:effectLst/>
                        </a:rPr>
                        <a:t>description</a:t>
                      </a:r>
                      <a:br>
                        <a:rPr lang="en-US" sz="1600">
                          <a:effectLst/>
                        </a:rPr>
                      </a:br>
                      <a:r>
                        <a:rPr lang="en-US" sz="1600">
                          <a:effectLst/>
                        </a:rPr>
                        <a:t>generator</a:t>
                      </a:r>
                      <a:r>
                        <a:rPr lang="en-US" sz="1600" i="1">
                          <a:effectLst/>
                        </a:rPr>
                        <a:t/>
                      </a:r>
                      <a:br>
                        <a:rPr lang="en-US" sz="1600" i="1">
                          <a:effectLst/>
                        </a:rPr>
                      </a:br>
                      <a:r>
                        <a:rPr lang="en-US" sz="1600">
                          <a:effectLst/>
                        </a:rPr>
                        <a:t>keywords</a:t>
                      </a:r>
                      <a:br>
                        <a:rPr lang="en-US" sz="1600">
                          <a:effectLst/>
                        </a:rPr>
                      </a:br>
                      <a:r>
                        <a:rPr lang="en-US" sz="1600">
                          <a:effectLst/>
                        </a:rPr>
                        <a:t>viewport</a:t>
                      </a:r>
                    </a:p>
                  </a:txBody>
                  <a:tcPr marL="66952" marR="66952" marT="66952" marB="66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effectLst/>
                        </a:rPr>
                        <a:t>Specifies a name for the metadata</a:t>
                      </a:r>
                    </a:p>
                  </a:txBody>
                  <a:tcPr marL="66952" marR="66952" marT="66952" marB="66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8289214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990600"/>
            <a:ext cx="7086600" cy="3139321"/>
          </a:xfrm>
          <a:prstGeom prst="rect">
            <a:avLst/>
          </a:prstGeom>
          <a:noFill/>
        </p:spPr>
        <p:txBody>
          <a:bodyPr wrap="square" rtlCol="0">
            <a:spAutoFit/>
          </a:bodyPr>
          <a:lstStyle/>
          <a:p>
            <a:r>
              <a:rPr lang="en-US" b="1" dirty="0"/>
              <a:t>cross axis</a:t>
            </a:r>
            <a:r>
              <a:rPr lang="en-US" dirty="0"/>
              <a:t> – The axis perpendicular to the main axis is called the cross axis. Its direction depends on the main axis direction.</a:t>
            </a:r>
          </a:p>
          <a:p>
            <a:endParaRPr lang="en-US" dirty="0" smtClean="0"/>
          </a:p>
          <a:p>
            <a:r>
              <a:rPr lang="en-US" b="1" dirty="0"/>
              <a:t>cross-start | cross-end</a:t>
            </a:r>
            <a:r>
              <a:rPr lang="en-US" dirty="0"/>
              <a:t> – Flex lines are filled with items and placed into the container starting on the cross-start side of the flex container and going toward the cross-end side.</a:t>
            </a:r>
          </a:p>
          <a:p>
            <a:endParaRPr lang="en-US" dirty="0" smtClean="0"/>
          </a:p>
          <a:p>
            <a:r>
              <a:rPr lang="en-US" b="1" dirty="0"/>
              <a:t>cross size</a:t>
            </a:r>
            <a:r>
              <a:rPr lang="en-US" dirty="0"/>
              <a:t> – The width or height of a flex item, whichever is in the cross dimension, is the item’s cross size. The cross size property is whichever of ‘width’ or ‘height’ that is in the cross dimension.</a:t>
            </a:r>
          </a:p>
          <a:p>
            <a:endParaRPr lang="en-US" dirty="0"/>
          </a:p>
        </p:txBody>
      </p:sp>
    </p:spTree>
    <p:extLst>
      <p:ext uri="{BB962C8B-B14F-4D97-AF65-F5344CB8AC3E}">
        <p14:creationId xmlns:p14="http://schemas.microsoft.com/office/powerpoint/2010/main" val="38572735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557"/>
            <a:ext cx="441960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369911"/>
            <a:ext cx="48768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160940"/>
            <a:ext cx="5257800" cy="3544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2757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00025"/>
            <a:ext cx="485775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352675"/>
            <a:ext cx="485775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47650"/>
            <a:ext cx="411480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3238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76200"/>
            <a:ext cx="4552369"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3454400"/>
            <a:ext cx="4543425"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76200"/>
            <a:ext cx="4445000"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49874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4572000"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4" y="4248150"/>
            <a:ext cx="4545053"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9" y="152400"/>
            <a:ext cx="4572000"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39590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72" y="76200"/>
            <a:ext cx="4611914" cy="477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1" y="76200"/>
            <a:ext cx="4343399"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7537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04800"/>
            <a:ext cx="3276600"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304800"/>
            <a:ext cx="3124200"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
            <a:ext cx="2667000"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52400" y="5334000"/>
            <a:ext cx="7658100" cy="923330"/>
          </a:xfrm>
          <a:prstGeom prst="rect">
            <a:avLst/>
          </a:prstGeom>
        </p:spPr>
        <p:txBody>
          <a:bodyPr wrap="square">
            <a:spAutoFit/>
          </a:bodyPr>
          <a:lstStyle/>
          <a:p>
            <a:r>
              <a:rPr lang="en-US" dirty="0" smtClean="0"/>
              <a:t>Reference:</a:t>
            </a:r>
          </a:p>
          <a:p>
            <a:endParaRPr lang="en-US" dirty="0" smtClean="0"/>
          </a:p>
          <a:p>
            <a:r>
              <a:rPr lang="en-US" dirty="0" smtClean="0">
                <a:hlinkClick r:id="rId5"/>
              </a:rPr>
              <a:t>https</a:t>
            </a:r>
            <a:r>
              <a:rPr lang="en-US" dirty="0">
                <a:hlinkClick r:id="rId5"/>
              </a:rPr>
              <a:t>://css-tricks.com/snippets/css/a-guide-to-flexbox</a:t>
            </a:r>
            <a:r>
              <a:rPr lang="en-US" dirty="0" smtClean="0">
                <a:hlinkClick r:id="rId5"/>
              </a:rPr>
              <a:t>/</a:t>
            </a:r>
            <a:endParaRPr lang="en-US" dirty="0" smtClean="0"/>
          </a:p>
        </p:txBody>
      </p:sp>
    </p:spTree>
    <p:extLst>
      <p:ext uri="{BB962C8B-B14F-4D97-AF65-F5344CB8AC3E}">
        <p14:creationId xmlns:p14="http://schemas.microsoft.com/office/powerpoint/2010/main" val="18735981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057" y="228600"/>
            <a:ext cx="601980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585788"/>
            <a:ext cx="354330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057" y="2438400"/>
            <a:ext cx="5353050"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771" y="3862614"/>
            <a:ext cx="631507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2771" y="5229906"/>
            <a:ext cx="5038725"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30751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8448675"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771900"/>
            <a:ext cx="6477000"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5181600"/>
            <a:ext cx="647700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23531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8534400"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667000"/>
            <a:ext cx="8534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1425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04800"/>
            <a:ext cx="8534400" cy="5663089"/>
          </a:xfrm>
          <a:prstGeom prst="rect">
            <a:avLst/>
          </a:prstGeom>
        </p:spPr>
        <p:txBody>
          <a:bodyPr wrap="square">
            <a:spAutoFit/>
          </a:bodyPr>
          <a:lstStyle/>
          <a:p>
            <a:r>
              <a:rPr lang="en-US" sz="2000" b="1" dirty="0" smtClean="0"/>
              <a:t>Examples of &lt;meta&gt; tag</a:t>
            </a:r>
          </a:p>
          <a:p>
            <a:endParaRPr lang="en-US" b="1" dirty="0"/>
          </a:p>
          <a:p>
            <a:r>
              <a:rPr lang="en-US" b="1" dirty="0" smtClean="0"/>
              <a:t>Define </a:t>
            </a:r>
            <a:r>
              <a:rPr lang="en-US" b="1" dirty="0"/>
              <a:t>keywords for search engines:</a:t>
            </a:r>
            <a:endParaRPr lang="en-US" dirty="0"/>
          </a:p>
          <a:p>
            <a:r>
              <a:rPr lang="en-US" dirty="0"/>
              <a:t>&lt;meta name="keywords" content="HTML, CSS, JavaScript</a:t>
            </a:r>
            <a:r>
              <a:rPr lang="en-US" dirty="0" smtClean="0"/>
              <a:t>"&gt;</a:t>
            </a:r>
          </a:p>
          <a:p>
            <a:endParaRPr lang="en-US" dirty="0"/>
          </a:p>
          <a:p>
            <a:r>
              <a:rPr lang="en-US" b="1" dirty="0"/>
              <a:t>Define a description of your web page:</a:t>
            </a:r>
            <a:endParaRPr lang="en-US" dirty="0"/>
          </a:p>
          <a:p>
            <a:r>
              <a:rPr lang="en-US" dirty="0"/>
              <a:t>&lt;meta name="description" content="Free Web tutorials for HTML and CSS"&gt;</a:t>
            </a:r>
          </a:p>
          <a:p>
            <a:endParaRPr lang="en-US" b="1" dirty="0" smtClean="0"/>
          </a:p>
          <a:p>
            <a:r>
              <a:rPr lang="en-US" b="1" dirty="0" smtClean="0"/>
              <a:t>Define </a:t>
            </a:r>
            <a:r>
              <a:rPr lang="en-US" b="1" dirty="0"/>
              <a:t>the author of a page:</a:t>
            </a:r>
            <a:endParaRPr lang="en-US" dirty="0"/>
          </a:p>
          <a:p>
            <a:r>
              <a:rPr lang="en-US" dirty="0"/>
              <a:t>&lt;meta name="author" content="John Doe"&gt;</a:t>
            </a:r>
          </a:p>
          <a:p>
            <a:endParaRPr lang="en-US" b="1" dirty="0" smtClean="0"/>
          </a:p>
          <a:p>
            <a:r>
              <a:rPr lang="en-US" b="1" dirty="0" smtClean="0"/>
              <a:t>Refresh </a:t>
            </a:r>
            <a:r>
              <a:rPr lang="en-US" b="1" dirty="0"/>
              <a:t>document every 30 seconds:</a:t>
            </a:r>
            <a:endParaRPr lang="en-US" dirty="0"/>
          </a:p>
          <a:p>
            <a:r>
              <a:rPr lang="en-US" dirty="0"/>
              <a:t>&lt;meta http-</a:t>
            </a:r>
            <a:r>
              <a:rPr lang="en-US" dirty="0" err="1"/>
              <a:t>equiv</a:t>
            </a:r>
            <a:r>
              <a:rPr lang="en-US" dirty="0"/>
              <a:t>="refresh" content="30"&gt;</a:t>
            </a:r>
          </a:p>
          <a:p>
            <a:endParaRPr lang="en-US" b="1" dirty="0" smtClean="0"/>
          </a:p>
          <a:p>
            <a:r>
              <a:rPr lang="en-US" b="1" dirty="0" smtClean="0"/>
              <a:t>Setting </a:t>
            </a:r>
            <a:r>
              <a:rPr lang="en-US" b="1" dirty="0"/>
              <a:t>the viewport to make your website look good on all devices:</a:t>
            </a:r>
            <a:endParaRPr lang="en-US" dirty="0"/>
          </a:p>
          <a:p>
            <a:r>
              <a:rPr lang="en-US" dirty="0"/>
              <a:t>&lt;meta name="viewport" content="width=device-width, initial-scale=1.0"&gt;</a:t>
            </a:r>
          </a:p>
          <a:p>
            <a:r>
              <a:rPr lang="en-US" dirty="0"/>
              <a:t/>
            </a:r>
            <a:br>
              <a:rPr lang="en-US" dirty="0"/>
            </a:br>
            <a:endParaRPr lang="en-US" dirty="0" smtClean="0"/>
          </a:p>
          <a:p>
            <a:pPr marL="285750" indent="-285750" algn="just">
              <a:buFont typeface="Arial" pitchFamily="34" charset="0"/>
              <a:buChar char="•"/>
            </a:pPr>
            <a:endParaRPr lang="en-US" dirty="0" smtClean="0"/>
          </a:p>
          <a:p>
            <a:pPr algn="just"/>
            <a:endParaRPr lang="en-US" dirty="0"/>
          </a:p>
        </p:txBody>
      </p:sp>
    </p:spTree>
    <p:extLst>
      <p:ext uri="{BB962C8B-B14F-4D97-AF65-F5344CB8AC3E}">
        <p14:creationId xmlns:p14="http://schemas.microsoft.com/office/powerpoint/2010/main" val="2548986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533400"/>
            <a:ext cx="8524875" cy="5867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11989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6200"/>
            <a:ext cx="8229599"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ChangeArrowheads="1"/>
          </p:cNvSpPr>
          <p:nvPr/>
        </p:nvSpPr>
        <p:spPr bwMode="auto">
          <a:xfrm>
            <a:off x="381000" y="4724400"/>
            <a:ext cx="8458199"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Arial" pitchFamily="34" charset="0"/>
              </a:rPr>
              <a:t>The flex item properties are:</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DC143C"/>
                </a:solidFill>
                <a:effectLst/>
                <a:cs typeface="Consolas" pitchFamily="49" charset="0"/>
                <a:hlinkClick r:id="rId3"/>
              </a:rPr>
              <a:t>order</a:t>
            </a:r>
            <a:endParaRPr kumimoji="0" lang="en-US" b="0" i="0" u="none" strike="noStrike" cap="none" normalizeH="0" baseline="0" dirty="0" smtClean="0">
              <a:ln>
                <a:noFill/>
              </a:ln>
              <a:solidFill>
                <a:srgbClr val="00000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DC143C"/>
                </a:solidFill>
                <a:effectLst/>
                <a:cs typeface="Consolas" pitchFamily="49" charset="0"/>
                <a:hlinkClick r:id="rId4"/>
              </a:rPr>
              <a:t>flex-grow</a:t>
            </a:r>
            <a:endParaRPr kumimoji="0" lang="en-US" b="0" i="0" u="none" strike="noStrike" cap="none" normalizeH="0" baseline="0" dirty="0" smtClean="0">
              <a:ln>
                <a:noFill/>
              </a:ln>
              <a:solidFill>
                <a:srgbClr val="00000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DC143C"/>
                </a:solidFill>
                <a:effectLst/>
                <a:cs typeface="Consolas" pitchFamily="49" charset="0"/>
                <a:hlinkClick r:id="rId5"/>
              </a:rPr>
              <a:t>flex-shrink</a:t>
            </a:r>
            <a:endParaRPr kumimoji="0" lang="en-US" b="0" i="0" u="none" strike="noStrike" cap="none" normalizeH="0" baseline="0" dirty="0" smtClean="0">
              <a:ln>
                <a:noFill/>
              </a:ln>
              <a:solidFill>
                <a:srgbClr val="00000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DC143C"/>
                </a:solidFill>
                <a:effectLst/>
                <a:cs typeface="Consolas" pitchFamily="49" charset="0"/>
                <a:hlinkClick r:id="rId6"/>
              </a:rPr>
              <a:t>flex-basis</a:t>
            </a:r>
            <a:endParaRPr kumimoji="0" lang="en-US" b="0" i="0" u="none" strike="noStrike" cap="none" normalizeH="0" baseline="0" dirty="0" smtClean="0">
              <a:ln>
                <a:noFill/>
              </a:ln>
              <a:solidFill>
                <a:srgbClr val="00000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DC143C"/>
                </a:solidFill>
                <a:effectLst/>
                <a:cs typeface="Consolas" pitchFamily="49" charset="0"/>
                <a:hlinkClick r:id="rId7"/>
              </a:rPr>
              <a:t>flex</a:t>
            </a:r>
            <a:endParaRPr kumimoji="0" lang="en-US" b="0" i="0" u="none" strike="noStrike" cap="none" normalizeH="0" baseline="0" dirty="0" smtClean="0">
              <a:ln>
                <a:noFill/>
              </a:ln>
              <a:solidFill>
                <a:srgbClr val="00000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DC143C"/>
                </a:solidFill>
                <a:effectLst/>
                <a:cs typeface="Consolas" pitchFamily="49" charset="0"/>
                <a:hlinkClick r:id="rId8"/>
              </a:rPr>
              <a:t>align-self</a:t>
            </a:r>
            <a:endParaRPr kumimoji="0" lang="en-US"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val="4432974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785813"/>
            <a:ext cx="7848600"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53170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762001"/>
            <a:ext cx="8524875" cy="481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11484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533400"/>
            <a:ext cx="8686800" cy="5632311"/>
          </a:xfrm>
          <a:prstGeom prst="rect">
            <a:avLst/>
          </a:prstGeom>
        </p:spPr>
        <p:txBody>
          <a:bodyPr wrap="square">
            <a:spAutoFit/>
          </a:bodyPr>
          <a:lstStyle/>
          <a:p>
            <a:r>
              <a:rPr lang="en-US" dirty="0"/>
              <a:t>&lt;!DOCTYPE html&gt;</a:t>
            </a:r>
          </a:p>
          <a:p>
            <a:r>
              <a:rPr lang="en-US" dirty="0"/>
              <a:t>&lt;html&gt;</a:t>
            </a:r>
          </a:p>
          <a:p>
            <a:r>
              <a:rPr lang="en-US" dirty="0"/>
              <a:t>&lt;head&gt;</a:t>
            </a:r>
          </a:p>
          <a:p>
            <a:r>
              <a:rPr lang="en-US" dirty="0"/>
              <a:t>&lt;style&gt;</a:t>
            </a:r>
          </a:p>
          <a:p>
            <a:r>
              <a:rPr lang="en-US" dirty="0"/>
              <a:t>.flex-container {</a:t>
            </a:r>
          </a:p>
          <a:p>
            <a:r>
              <a:rPr lang="en-US" dirty="0"/>
              <a:t>  display: flex;</a:t>
            </a:r>
          </a:p>
          <a:p>
            <a:r>
              <a:rPr lang="en-US" dirty="0"/>
              <a:t>  flex-wrap: </a:t>
            </a:r>
            <a:r>
              <a:rPr lang="en-US" dirty="0" err="1"/>
              <a:t>nowrap</a:t>
            </a:r>
            <a:r>
              <a:rPr lang="en-US" dirty="0"/>
              <a:t>;</a:t>
            </a:r>
          </a:p>
          <a:p>
            <a:r>
              <a:rPr lang="en-US" dirty="0"/>
              <a:t>  background-color: </a:t>
            </a:r>
            <a:r>
              <a:rPr lang="en-US" dirty="0" err="1"/>
              <a:t>DodgerBlue</a:t>
            </a:r>
            <a:r>
              <a:rPr lang="en-US" dirty="0"/>
              <a:t>;</a:t>
            </a:r>
          </a:p>
          <a:p>
            <a:r>
              <a:rPr lang="en-US" dirty="0"/>
              <a:t>}</a:t>
            </a:r>
          </a:p>
          <a:p>
            <a:endParaRPr lang="en-US" dirty="0"/>
          </a:p>
          <a:p>
            <a:r>
              <a:rPr lang="en-US" dirty="0"/>
              <a:t>.flex-container &gt; div {</a:t>
            </a:r>
          </a:p>
          <a:p>
            <a:r>
              <a:rPr lang="en-US" dirty="0"/>
              <a:t>  background-color: #f1f1f1;</a:t>
            </a:r>
          </a:p>
          <a:p>
            <a:r>
              <a:rPr lang="en-US" dirty="0"/>
              <a:t>  width: 100px;</a:t>
            </a:r>
          </a:p>
          <a:p>
            <a:r>
              <a:rPr lang="en-US" dirty="0"/>
              <a:t>  margin: 10px;</a:t>
            </a:r>
          </a:p>
          <a:p>
            <a:r>
              <a:rPr lang="en-US" dirty="0"/>
              <a:t>  text-align: center;</a:t>
            </a:r>
          </a:p>
          <a:p>
            <a:r>
              <a:rPr lang="en-US" dirty="0"/>
              <a:t>  line-height: 75px;</a:t>
            </a:r>
          </a:p>
          <a:p>
            <a:r>
              <a:rPr lang="en-US" dirty="0"/>
              <a:t>  font-size: 30px;</a:t>
            </a:r>
          </a:p>
          <a:p>
            <a:r>
              <a:rPr lang="en-US" dirty="0"/>
              <a:t>}</a:t>
            </a:r>
          </a:p>
          <a:p>
            <a:r>
              <a:rPr lang="en-US" dirty="0"/>
              <a:t>&lt;/style&gt;</a:t>
            </a:r>
          </a:p>
          <a:p>
            <a:r>
              <a:rPr lang="en-US" dirty="0"/>
              <a:t>&lt;/head</a:t>
            </a:r>
            <a:r>
              <a:rPr lang="en-US" dirty="0" smtClean="0"/>
              <a:t>&gt;</a:t>
            </a:r>
            <a:endParaRPr lang="en-US" dirty="0"/>
          </a:p>
        </p:txBody>
      </p:sp>
    </p:spTree>
    <p:extLst>
      <p:ext uri="{BB962C8B-B14F-4D97-AF65-F5344CB8AC3E}">
        <p14:creationId xmlns:p14="http://schemas.microsoft.com/office/powerpoint/2010/main" val="10072121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39090"/>
            <a:ext cx="8686800" cy="5909310"/>
          </a:xfrm>
          <a:prstGeom prst="rect">
            <a:avLst/>
          </a:prstGeom>
        </p:spPr>
        <p:txBody>
          <a:bodyPr wrap="square">
            <a:spAutoFit/>
          </a:bodyPr>
          <a:lstStyle/>
          <a:p>
            <a:r>
              <a:rPr lang="en-US" dirty="0" smtClean="0"/>
              <a:t>&lt;</a:t>
            </a:r>
            <a:r>
              <a:rPr lang="en-US" dirty="0"/>
              <a:t>body&gt;</a:t>
            </a:r>
          </a:p>
          <a:p>
            <a:r>
              <a:rPr lang="en-US" dirty="0"/>
              <a:t>&lt;h1&gt;Flexible Boxes&lt;/h1&gt;</a:t>
            </a:r>
          </a:p>
          <a:p>
            <a:endParaRPr lang="en-US" dirty="0"/>
          </a:p>
          <a:p>
            <a:r>
              <a:rPr lang="en-US" dirty="0"/>
              <a:t>&lt;div class="flex-container"&gt;</a:t>
            </a:r>
          </a:p>
          <a:p>
            <a:r>
              <a:rPr lang="en-US" dirty="0"/>
              <a:t>  &lt;div&gt;1&lt;/div&gt;</a:t>
            </a:r>
          </a:p>
          <a:p>
            <a:r>
              <a:rPr lang="en-US" dirty="0"/>
              <a:t>  &lt;div&gt;2&lt;/div&gt;</a:t>
            </a:r>
          </a:p>
          <a:p>
            <a:r>
              <a:rPr lang="en-US" dirty="0"/>
              <a:t>  &lt;div&gt;3&lt;/div&gt;  </a:t>
            </a:r>
          </a:p>
          <a:p>
            <a:r>
              <a:rPr lang="en-US" dirty="0"/>
              <a:t>  &lt;div&gt;4&lt;/div&gt;</a:t>
            </a:r>
          </a:p>
          <a:p>
            <a:r>
              <a:rPr lang="en-US" dirty="0"/>
              <a:t>  &lt;div&gt;5&lt;/div&gt;</a:t>
            </a:r>
          </a:p>
          <a:p>
            <a:r>
              <a:rPr lang="en-US" dirty="0"/>
              <a:t>  &lt;div&gt;6&lt;/div&gt;  </a:t>
            </a:r>
          </a:p>
          <a:p>
            <a:r>
              <a:rPr lang="en-US" dirty="0"/>
              <a:t>  &lt;div&gt;7&lt;/div&gt;</a:t>
            </a:r>
          </a:p>
          <a:p>
            <a:r>
              <a:rPr lang="en-US" dirty="0"/>
              <a:t>  &lt;div&gt;8&lt;/div&gt;</a:t>
            </a:r>
          </a:p>
          <a:p>
            <a:r>
              <a:rPr lang="en-US" dirty="0"/>
              <a:t>&lt;/div&gt;</a:t>
            </a:r>
          </a:p>
          <a:p>
            <a:endParaRPr lang="en-US" dirty="0"/>
          </a:p>
          <a:p>
            <a:r>
              <a:rPr lang="en-US" dirty="0"/>
              <a:t>&lt;p&gt;Try to resize the browser window.&lt;/p&gt;</a:t>
            </a:r>
          </a:p>
          <a:p>
            <a:r>
              <a:rPr lang="en-US" dirty="0"/>
              <a:t>&lt;p&gt;A container with "flex-wrap: </a:t>
            </a:r>
            <a:r>
              <a:rPr lang="en-US" dirty="0" err="1"/>
              <a:t>nowrap</a:t>
            </a:r>
            <a:r>
              <a:rPr lang="en-US" dirty="0"/>
              <a:t>;" will never wrap its items.&lt;/p&gt;</a:t>
            </a:r>
          </a:p>
          <a:p>
            <a:r>
              <a:rPr lang="en-US" dirty="0"/>
              <a:t>&lt;p&gt;&lt;strong&gt;Note:&lt;/strong&gt; </a:t>
            </a:r>
            <a:r>
              <a:rPr lang="en-US" dirty="0" err="1"/>
              <a:t>Flexbox</a:t>
            </a:r>
            <a:r>
              <a:rPr lang="en-US" dirty="0"/>
              <a:t> is not supported in Internet Explorer 10 or earlier versions.&lt;/p&gt;</a:t>
            </a:r>
          </a:p>
          <a:p>
            <a:endParaRPr lang="en-US" dirty="0"/>
          </a:p>
          <a:p>
            <a:r>
              <a:rPr lang="en-US" dirty="0"/>
              <a:t>&lt;/body&gt;</a:t>
            </a:r>
          </a:p>
          <a:p>
            <a:r>
              <a:rPr lang="en-US" dirty="0"/>
              <a:t>&lt;/html&gt;</a:t>
            </a:r>
          </a:p>
        </p:txBody>
      </p:sp>
    </p:spTree>
    <p:extLst>
      <p:ext uri="{BB962C8B-B14F-4D97-AF65-F5344CB8AC3E}">
        <p14:creationId xmlns:p14="http://schemas.microsoft.com/office/powerpoint/2010/main" val="795265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76200"/>
            <a:ext cx="8305800" cy="6463308"/>
          </a:xfrm>
          <a:prstGeom prst="rect">
            <a:avLst/>
          </a:prstGeom>
        </p:spPr>
        <p:txBody>
          <a:bodyPr wrap="square">
            <a:spAutoFit/>
          </a:bodyPr>
          <a:lstStyle/>
          <a:p>
            <a:pPr fontAlgn="base"/>
            <a:r>
              <a:rPr lang="en-US" b="1" dirty="0"/>
              <a:t>The Building Blocks of Responsive Web </a:t>
            </a:r>
            <a:r>
              <a:rPr lang="en-US" b="1" dirty="0" smtClean="0"/>
              <a:t>Design</a:t>
            </a:r>
          </a:p>
          <a:p>
            <a:pPr fontAlgn="base"/>
            <a:endParaRPr lang="en-US" dirty="0"/>
          </a:p>
          <a:p>
            <a:pPr fontAlgn="base"/>
            <a:r>
              <a:rPr lang="en-US" dirty="0">
                <a:hlinkClick r:id="rId2"/>
              </a:rPr>
              <a:t>CSS and HTML</a:t>
            </a:r>
            <a:endParaRPr lang="en-US" dirty="0"/>
          </a:p>
          <a:p>
            <a:pPr fontAlgn="base"/>
            <a:r>
              <a:rPr lang="en-US" dirty="0">
                <a:hlinkClick r:id="rId3"/>
              </a:rPr>
              <a:t>Media Queries</a:t>
            </a:r>
            <a:endParaRPr lang="en-US" dirty="0"/>
          </a:p>
          <a:p>
            <a:pPr fontAlgn="base"/>
            <a:r>
              <a:rPr lang="en-US" dirty="0">
                <a:hlinkClick r:id="rId4"/>
              </a:rPr>
              <a:t>Fluid Layouts</a:t>
            </a:r>
            <a:endParaRPr lang="en-US" dirty="0"/>
          </a:p>
          <a:p>
            <a:pPr fontAlgn="base"/>
            <a:r>
              <a:rPr lang="en-US" dirty="0" err="1">
                <a:hlinkClick r:id="rId5"/>
              </a:rPr>
              <a:t>Flexbox</a:t>
            </a:r>
            <a:r>
              <a:rPr lang="en-US" dirty="0">
                <a:hlinkClick r:id="rId5"/>
              </a:rPr>
              <a:t> Layout</a:t>
            </a:r>
            <a:endParaRPr lang="en-US" dirty="0"/>
          </a:p>
          <a:p>
            <a:pPr fontAlgn="base"/>
            <a:r>
              <a:rPr lang="en-US" dirty="0">
                <a:hlinkClick r:id="rId6"/>
              </a:rPr>
              <a:t>Responsive Images</a:t>
            </a:r>
            <a:endParaRPr lang="en-US" dirty="0"/>
          </a:p>
          <a:p>
            <a:pPr fontAlgn="base"/>
            <a:endParaRPr lang="en-US" dirty="0" smtClean="0"/>
          </a:p>
          <a:p>
            <a:pPr fontAlgn="base"/>
            <a:r>
              <a:rPr lang="en-US" b="1" dirty="0" smtClean="0"/>
              <a:t>CSS and HTML</a:t>
            </a:r>
          </a:p>
          <a:p>
            <a:pPr marL="285750" indent="-285750" fontAlgn="base">
              <a:buFont typeface="Arial" pitchFamily="34" charset="0"/>
              <a:buChar char="•"/>
            </a:pPr>
            <a:r>
              <a:rPr lang="en-US" dirty="0" smtClean="0"/>
              <a:t>HTML </a:t>
            </a:r>
            <a:r>
              <a:rPr lang="en-US" dirty="0"/>
              <a:t>mainly controls the structure, elements, and content of a webpage. For example, to add an </a:t>
            </a:r>
            <a:r>
              <a:rPr lang="en-US" dirty="0">
                <a:hlinkClick r:id="rId7"/>
              </a:rPr>
              <a:t>image to a website</a:t>
            </a:r>
            <a:r>
              <a:rPr lang="en-US" dirty="0"/>
              <a:t>, you have to use HTML code like this:</a:t>
            </a:r>
          </a:p>
          <a:p>
            <a:pPr algn="ctr" fontAlgn="base"/>
            <a:r>
              <a:rPr lang="en-US" dirty="0"/>
              <a:t>&lt;</a:t>
            </a:r>
            <a:r>
              <a:rPr lang="en-US" dirty="0" err="1"/>
              <a:t>img</a:t>
            </a:r>
            <a:r>
              <a:rPr lang="en-US" dirty="0"/>
              <a:t> </a:t>
            </a:r>
            <a:r>
              <a:rPr lang="en-US" dirty="0" err="1"/>
              <a:t>src</a:t>
            </a:r>
            <a:r>
              <a:rPr lang="en-US" dirty="0"/>
              <a:t>="image.gif" alt="image" class=”full-width-</a:t>
            </a:r>
            <a:r>
              <a:rPr lang="en-US" dirty="0" err="1"/>
              <a:t>img</a:t>
            </a:r>
            <a:r>
              <a:rPr lang="en-US" dirty="0" smtClean="0"/>
              <a:t>”&gt;</a:t>
            </a:r>
          </a:p>
          <a:p>
            <a:pPr marL="285750" indent="-285750" fontAlgn="base">
              <a:buFont typeface="Arial" pitchFamily="34" charset="0"/>
              <a:buChar char="•"/>
            </a:pPr>
            <a:r>
              <a:rPr lang="en-US" dirty="0" smtClean="0"/>
              <a:t>You </a:t>
            </a:r>
            <a:r>
              <a:rPr lang="en-US" dirty="0"/>
              <a:t>can set a “class” or “id” that you can later target with </a:t>
            </a:r>
            <a:r>
              <a:rPr lang="en-US" dirty="0">
                <a:hlinkClick r:id="rId8"/>
              </a:rPr>
              <a:t>CSS code</a:t>
            </a:r>
            <a:r>
              <a:rPr lang="en-US" dirty="0"/>
              <a:t>.</a:t>
            </a:r>
          </a:p>
          <a:p>
            <a:pPr marL="285750" indent="-285750" fontAlgn="base">
              <a:buFont typeface="Arial" pitchFamily="34" charset="0"/>
              <a:buChar char="•"/>
            </a:pPr>
            <a:r>
              <a:rPr lang="en-US" dirty="0"/>
              <a:t>You could also control primary attributes such as height and width within your HTML, but this is no longer considered best practice.</a:t>
            </a:r>
          </a:p>
          <a:p>
            <a:pPr marL="285750" indent="-285750" fontAlgn="base">
              <a:buFont typeface="Arial" pitchFamily="34" charset="0"/>
              <a:buChar char="•"/>
            </a:pPr>
            <a:r>
              <a:rPr lang="en-US" dirty="0"/>
              <a:t>Instead, </a:t>
            </a:r>
            <a:r>
              <a:rPr lang="en-US" dirty="0">
                <a:hlinkClick r:id="rId9"/>
              </a:rPr>
              <a:t>CSS</a:t>
            </a:r>
            <a:r>
              <a:rPr lang="en-US" dirty="0"/>
              <a:t> is used to edit the design and layout of the elements you include on a page with HTML. CSS code can be included in a &lt;style&gt; section of a HTML document, or as a separate </a:t>
            </a:r>
            <a:r>
              <a:rPr lang="en-US" dirty="0" err="1">
                <a:hlinkClick r:id="rId10"/>
              </a:rPr>
              <a:t>stylesheet</a:t>
            </a:r>
            <a:r>
              <a:rPr lang="en-US" dirty="0">
                <a:hlinkClick r:id="rId10"/>
              </a:rPr>
              <a:t> file</a:t>
            </a:r>
            <a:r>
              <a:rPr lang="en-US" dirty="0"/>
              <a:t>.</a:t>
            </a:r>
          </a:p>
          <a:p>
            <a:pPr marL="285750" indent="-285750" fontAlgn="base">
              <a:buFont typeface="Arial" pitchFamily="34" charset="0"/>
              <a:buChar char="•"/>
            </a:pPr>
            <a:r>
              <a:rPr lang="en-US" dirty="0"/>
              <a:t>For example, we could edit the width of all HTML images at the element level like this:</a:t>
            </a:r>
          </a:p>
          <a:p>
            <a:pPr algn="ctr" fontAlgn="base"/>
            <a:r>
              <a:rPr lang="en-US" dirty="0" err="1"/>
              <a:t>img</a:t>
            </a:r>
            <a:r>
              <a:rPr lang="en-US" dirty="0"/>
              <a:t> { width: 100%; </a:t>
            </a:r>
            <a:r>
              <a:rPr lang="en-US" dirty="0" smtClean="0"/>
              <a:t>}</a:t>
            </a:r>
          </a:p>
          <a:p>
            <a:pPr marL="285750" indent="-285750" fontAlgn="base">
              <a:buFont typeface="Arial" pitchFamily="34" charset="0"/>
              <a:buChar char="•"/>
            </a:pPr>
            <a:r>
              <a:rPr lang="en-US" dirty="0" smtClean="0"/>
              <a:t>Or </a:t>
            </a:r>
            <a:r>
              <a:rPr lang="en-US" dirty="0"/>
              <a:t>we could target the specific class “full-width-</a:t>
            </a:r>
            <a:r>
              <a:rPr lang="en-US" dirty="0" err="1"/>
              <a:t>img</a:t>
            </a:r>
            <a:r>
              <a:rPr lang="en-US" dirty="0"/>
              <a:t>” by adding a period in front.</a:t>
            </a:r>
          </a:p>
          <a:p>
            <a:pPr algn="ctr"/>
            <a:r>
              <a:rPr lang="en-US" dirty="0"/>
              <a:t>.full-width-</a:t>
            </a:r>
            <a:r>
              <a:rPr lang="en-US" dirty="0" err="1"/>
              <a:t>img</a:t>
            </a:r>
            <a:r>
              <a:rPr lang="en-US" dirty="0"/>
              <a:t> { width: 100%; }</a:t>
            </a:r>
          </a:p>
        </p:txBody>
      </p:sp>
    </p:spTree>
    <p:extLst>
      <p:ext uri="{BB962C8B-B14F-4D97-AF65-F5344CB8AC3E}">
        <p14:creationId xmlns:p14="http://schemas.microsoft.com/office/powerpoint/2010/main" val="6853824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76200"/>
            <a:ext cx="8305800" cy="6463308"/>
          </a:xfrm>
          <a:prstGeom prst="rect">
            <a:avLst/>
          </a:prstGeom>
        </p:spPr>
        <p:txBody>
          <a:bodyPr wrap="square">
            <a:spAutoFit/>
          </a:bodyPr>
          <a:lstStyle/>
          <a:p>
            <a:pPr fontAlgn="base"/>
            <a:r>
              <a:rPr lang="en-US" b="1" dirty="0"/>
              <a:t>The Building Blocks of Responsive Web </a:t>
            </a:r>
            <a:r>
              <a:rPr lang="en-US" b="1" dirty="0" smtClean="0"/>
              <a:t>Design</a:t>
            </a:r>
          </a:p>
          <a:p>
            <a:pPr fontAlgn="base"/>
            <a:r>
              <a:rPr lang="en-US" dirty="0" smtClean="0">
                <a:hlinkClick r:id="rId2"/>
              </a:rPr>
              <a:t>CSS </a:t>
            </a:r>
            <a:r>
              <a:rPr lang="en-US" dirty="0">
                <a:hlinkClick r:id="rId2"/>
              </a:rPr>
              <a:t>and HTML</a:t>
            </a:r>
            <a:endParaRPr lang="en-US" dirty="0"/>
          </a:p>
          <a:p>
            <a:pPr fontAlgn="base"/>
            <a:r>
              <a:rPr lang="en-US" dirty="0">
                <a:hlinkClick r:id="rId3"/>
              </a:rPr>
              <a:t>Media Queries</a:t>
            </a:r>
            <a:endParaRPr lang="en-US" dirty="0"/>
          </a:p>
          <a:p>
            <a:pPr fontAlgn="base"/>
            <a:r>
              <a:rPr lang="en-US" dirty="0">
                <a:hlinkClick r:id="rId4"/>
              </a:rPr>
              <a:t>Fluid Layouts</a:t>
            </a:r>
            <a:endParaRPr lang="en-US" dirty="0"/>
          </a:p>
          <a:p>
            <a:pPr fontAlgn="base"/>
            <a:r>
              <a:rPr lang="en-US" dirty="0" err="1">
                <a:hlinkClick r:id="rId5"/>
              </a:rPr>
              <a:t>Flexbox</a:t>
            </a:r>
            <a:r>
              <a:rPr lang="en-US" dirty="0">
                <a:hlinkClick r:id="rId5"/>
              </a:rPr>
              <a:t> Layout</a:t>
            </a:r>
            <a:endParaRPr lang="en-US" dirty="0"/>
          </a:p>
          <a:p>
            <a:pPr fontAlgn="base"/>
            <a:r>
              <a:rPr lang="en-US" dirty="0">
                <a:hlinkClick r:id="rId6"/>
              </a:rPr>
              <a:t>Responsive Images</a:t>
            </a:r>
            <a:endParaRPr lang="en-US" dirty="0"/>
          </a:p>
          <a:p>
            <a:pPr fontAlgn="base"/>
            <a:endParaRPr lang="en-US" dirty="0" smtClean="0"/>
          </a:p>
          <a:p>
            <a:pPr fontAlgn="base"/>
            <a:r>
              <a:rPr lang="en-US" b="1" dirty="0" smtClean="0"/>
              <a:t>Media Queries</a:t>
            </a:r>
          </a:p>
          <a:p>
            <a:pPr marL="285750" indent="-285750" fontAlgn="base">
              <a:buFont typeface="Arial" pitchFamily="34" charset="0"/>
              <a:buChar char="•"/>
            </a:pPr>
            <a:r>
              <a:rPr lang="en-US" dirty="0"/>
              <a:t>You can also control the design beyond just height, width, and </a:t>
            </a:r>
            <a:r>
              <a:rPr lang="en-US" dirty="0">
                <a:hlinkClick r:id="rId7"/>
              </a:rPr>
              <a:t>color</a:t>
            </a:r>
            <a:r>
              <a:rPr lang="en-US" dirty="0"/>
              <a:t>. </a:t>
            </a:r>
            <a:endParaRPr lang="en-US" dirty="0" smtClean="0"/>
          </a:p>
          <a:p>
            <a:pPr marL="285750" indent="-285750" fontAlgn="base">
              <a:buFont typeface="Arial" pitchFamily="34" charset="0"/>
              <a:buChar char="•"/>
            </a:pPr>
            <a:r>
              <a:rPr lang="en-US" dirty="0" smtClean="0"/>
              <a:t>Using </a:t>
            </a:r>
            <a:r>
              <a:rPr lang="en-US" dirty="0"/>
              <a:t>CSS like this is how you make a design responsive when you combine it with a technique called media query</a:t>
            </a:r>
            <a:r>
              <a:rPr lang="en-US" dirty="0" smtClean="0"/>
              <a:t>.</a:t>
            </a:r>
          </a:p>
          <a:p>
            <a:pPr marL="285750" indent="-285750" fontAlgn="base">
              <a:buFont typeface="Arial" pitchFamily="34" charset="0"/>
              <a:buChar char="•"/>
            </a:pPr>
            <a:r>
              <a:rPr lang="en-US" dirty="0"/>
              <a:t>A </a:t>
            </a:r>
            <a:r>
              <a:rPr lang="en-US" dirty="0">
                <a:hlinkClick r:id="rId8"/>
              </a:rPr>
              <a:t>media query</a:t>
            </a:r>
            <a:r>
              <a:rPr lang="en-US" dirty="0"/>
              <a:t> is a fundamental part of CSS3 that lets you render content to adapt to different factors like screen size or resolution</a:t>
            </a:r>
            <a:r>
              <a:rPr lang="en-US" dirty="0" smtClean="0"/>
              <a:t>.</a:t>
            </a:r>
          </a:p>
          <a:p>
            <a:pPr marL="285750" indent="-285750" fontAlgn="base">
              <a:buFont typeface="Arial" pitchFamily="34" charset="0"/>
              <a:buChar char="•"/>
            </a:pPr>
            <a:r>
              <a:rPr lang="en-US" dirty="0"/>
              <a:t>It works in a similar way to an “if clause” in some </a:t>
            </a:r>
            <a:r>
              <a:rPr lang="en-US" dirty="0">
                <a:hlinkClick r:id="rId9"/>
              </a:rPr>
              <a:t>programming languages</a:t>
            </a:r>
            <a:r>
              <a:rPr lang="en-US" dirty="0"/>
              <a:t>, basically checking </a:t>
            </a:r>
            <a:r>
              <a:rPr lang="en-US" i="1" dirty="0"/>
              <a:t>if</a:t>
            </a:r>
            <a:r>
              <a:rPr lang="en-US" dirty="0"/>
              <a:t> a screen’s viewport is wide enough or too wide before executing the appropriate code.</a:t>
            </a:r>
          </a:p>
          <a:p>
            <a:r>
              <a:rPr lang="en-US" dirty="0" smtClean="0"/>
              <a:t>	@</a:t>
            </a:r>
            <a:r>
              <a:rPr lang="en-US" dirty="0"/>
              <a:t>media screen and (min-width: 780px) { </a:t>
            </a:r>
            <a:endParaRPr lang="en-US" dirty="0" smtClean="0"/>
          </a:p>
          <a:p>
            <a:r>
              <a:rPr lang="en-US" dirty="0"/>
              <a:t>	</a:t>
            </a:r>
            <a:r>
              <a:rPr lang="en-US" dirty="0" smtClean="0"/>
              <a:t>.</a:t>
            </a:r>
            <a:r>
              <a:rPr lang="en-US" dirty="0"/>
              <a:t>full-width-</a:t>
            </a:r>
            <a:r>
              <a:rPr lang="en-US" dirty="0" err="1"/>
              <a:t>img</a:t>
            </a:r>
            <a:r>
              <a:rPr lang="en-US" dirty="0"/>
              <a:t> { </a:t>
            </a:r>
            <a:endParaRPr lang="en-US" dirty="0" smtClean="0"/>
          </a:p>
          <a:p>
            <a:r>
              <a:rPr lang="en-US" dirty="0" smtClean="0"/>
              <a:t>	margin</a:t>
            </a:r>
            <a:r>
              <a:rPr lang="en-US" dirty="0"/>
              <a:t>: auto; </a:t>
            </a:r>
            <a:endParaRPr lang="en-US" dirty="0" smtClean="0"/>
          </a:p>
          <a:p>
            <a:r>
              <a:rPr lang="en-US" dirty="0"/>
              <a:t>	</a:t>
            </a:r>
            <a:r>
              <a:rPr lang="en-US" dirty="0" smtClean="0"/>
              <a:t>width</a:t>
            </a:r>
            <a:r>
              <a:rPr lang="en-US" dirty="0"/>
              <a:t>: 90%; </a:t>
            </a:r>
            <a:endParaRPr lang="en-US" dirty="0" smtClean="0"/>
          </a:p>
          <a:p>
            <a:r>
              <a:rPr lang="en-US" dirty="0"/>
              <a:t>	</a:t>
            </a:r>
            <a:r>
              <a:rPr lang="en-US" dirty="0" smtClean="0"/>
              <a:t>}</a:t>
            </a:r>
          </a:p>
          <a:p>
            <a:r>
              <a:rPr lang="en-US" dirty="0"/>
              <a:t> </a:t>
            </a:r>
            <a:r>
              <a:rPr lang="en-US" dirty="0" smtClean="0"/>
              <a:t>      If </a:t>
            </a:r>
            <a:r>
              <a:rPr lang="en-US" dirty="0"/>
              <a:t>the screen is at least 780 pixels wide, “full-width-</a:t>
            </a:r>
            <a:r>
              <a:rPr lang="en-US" dirty="0" err="1"/>
              <a:t>img</a:t>
            </a:r>
            <a:r>
              <a:rPr lang="en-US" dirty="0"/>
              <a:t>” class images will take up </a:t>
            </a:r>
            <a:r>
              <a:rPr lang="en-US" dirty="0" smtClean="0"/>
              <a:t>   	90</a:t>
            </a:r>
            <a:r>
              <a:rPr lang="en-US" dirty="0"/>
              <a:t>% of the screen and be automatically centered by equally wide margins.</a:t>
            </a:r>
          </a:p>
        </p:txBody>
      </p:sp>
    </p:spTree>
    <p:extLst>
      <p:ext uri="{BB962C8B-B14F-4D97-AF65-F5344CB8AC3E}">
        <p14:creationId xmlns:p14="http://schemas.microsoft.com/office/powerpoint/2010/main" val="26827314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28600" y="76200"/>
            <a:ext cx="8458200" cy="3323987"/>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Consolas" pitchFamily="49" charset="0"/>
              </a:rPr>
              <a:t>&lt;div id="wrapper"&gt;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Consolas" pitchFamily="49" charset="0"/>
              </a:rPr>
              <a:t>  &lt;!-- the header and navigation --&gt;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Consolas" pitchFamily="49" charset="0"/>
              </a:rPr>
              <a:t>  &lt;div id="header"&gt;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Consolas" pitchFamily="49" charset="0"/>
              </a:rPr>
              <a:t>       &lt;div id="navigation"&gt;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Consolas" pitchFamily="49" charset="0"/>
              </a:rPr>
              <a:t>             &lt;</a:t>
            </a:r>
            <a:r>
              <a:rPr kumimoji="0" lang="en-US" b="0" i="0" u="none" strike="noStrike" cap="none" normalizeH="0" baseline="0" dirty="0" err="1" smtClean="0">
                <a:ln>
                  <a:noFill/>
                </a:ln>
                <a:solidFill>
                  <a:srgbClr val="000000"/>
                </a:solidFill>
                <a:effectLst/>
                <a:cs typeface="Consolas" pitchFamily="49" charset="0"/>
              </a:rPr>
              <a:t>ul</a:t>
            </a:r>
            <a:r>
              <a:rPr kumimoji="0" lang="en-US" b="0" i="0" u="none" strike="noStrike" cap="none" normalizeH="0" baseline="0" dirty="0" smtClean="0">
                <a:ln>
                  <a:noFill/>
                </a:ln>
                <a:solidFill>
                  <a:srgbClr val="000000"/>
                </a:solidFill>
                <a:effectLst/>
                <a:cs typeface="Consolas" pitchFamily="49"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Consolas" pitchFamily="49" charset="0"/>
              </a:rPr>
              <a:t>                   &lt;li&gt;&lt;a </a:t>
            </a:r>
            <a:r>
              <a:rPr kumimoji="0" lang="en-US" b="0" i="0" u="none" strike="noStrike" cap="none" normalizeH="0" baseline="0" dirty="0" err="1" smtClean="0">
                <a:ln>
                  <a:noFill/>
                </a:ln>
                <a:solidFill>
                  <a:srgbClr val="000000"/>
                </a:solidFill>
                <a:effectLst/>
                <a:cs typeface="Consolas" pitchFamily="49" charset="0"/>
              </a:rPr>
              <a:t>href</a:t>
            </a:r>
            <a:r>
              <a:rPr kumimoji="0" lang="en-US" b="0" i="0" u="none" strike="noStrike" cap="none" normalizeH="0" baseline="0" dirty="0" smtClean="0">
                <a:ln>
                  <a:noFill/>
                </a:ln>
                <a:solidFill>
                  <a:srgbClr val="000000"/>
                </a:solidFill>
                <a:effectLst/>
                <a:cs typeface="Consolas" pitchFamily="49" charset="0"/>
              </a:rPr>
              <a:t>="#"&gt;navigation1&lt;/a&gt;&lt;/li&gt; </a:t>
            </a:r>
          </a:p>
          <a:p>
            <a:pPr marL="0" marR="0" lvl="0" indent="0" algn="l" defTabSz="914400" rtl="0" eaLnBrk="1" fontAlgn="base" latinLnBrk="0" hangingPunct="1">
              <a:lnSpc>
                <a:spcPct val="100000"/>
              </a:lnSpc>
              <a:spcBef>
                <a:spcPct val="0"/>
              </a:spcBef>
              <a:spcAft>
                <a:spcPct val="0"/>
              </a:spcAft>
              <a:buClrTx/>
              <a:buSzTx/>
              <a:buFontTx/>
              <a:buNone/>
              <a:tabLst/>
            </a:pPr>
            <a:r>
              <a:rPr lang="en-US" dirty="0">
                <a:solidFill>
                  <a:srgbClr val="000000"/>
                </a:solidFill>
                <a:cs typeface="Consolas" pitchFamily="49" charset="0"/>
              </a:rPr>
              <a:t> </a:t>
            </a:r>
            <a:r>
              <a:rPr lang="en-US" dirty="0" smtClean="0">
                <a:solidFill>
                  <a:srgbClr val="000000"/>
                </a:solidFill>
                <a:cs typeface="Consolas" pitchFamily="49" charset="0"/>
              </a:rPr>
              <a:t>                  </a:t>
            </a:r>
            <a:r>
              <a:rPr kumimoji="0" lang="en-US" b="0" i="0" u="none" strike="noStrike" cap="none" normalizeH="0" baseline="0" dirty="0" smtClean="0">
                <a:ln>
                  <a:noFill/>
                </a:ln>
                <a:solidFill>
                  <a:srgbClr val="000000"/>
                </a:solidFill>
                <a:effectLst/>
                <a:cs typeface="Consolas" pitchFamily="49" charset="0"/>
              </a:rPr>
              <a:t>&lt;li&gt;&lt;a </a:t>
            </a:r>
            <a:r>
              <a:rPr kumimoji="0" lang="en-US" b="0" i="0" u="none" strike="noStrike" cap="none" normalizeH="0" baseline="0" dirty="0" err="1" smtClean="0">
                <a:ln>
                  <a:noFill/>
                </a:ln>
                <a:solidFill>
                  <a:srgbClr val="000000"/>
                </a:solidFill>
                <a:effectLst/>
                <a:cs typeface="Consolas" pitchFamily="49" charset="0"/>
              </a:rPr>
              <a:t>href</a:t>
            </a:r>
            <a:r>
              <a:rPr kumimoji="0" lang="en-US" b="0" i="0" u="none" strike="noStrike" cap="none" normalizeH="0" baseline="0" dirty="0" smtClean="0">
                <a:ln>
                  <a:noFill/>
                </a:ln>
                <a:solidFill>
                  <a:srgbClr val="000000"/>
                </a:solidFill>
                <a:effectLst/>
                <a:cs typeface="Consolas" pitchFamily="49" charset="0"/>
              </a:rPr>
              <a:t>="#"&gt;navigation2&lt;/a&gt;&lt;/li&gt;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Consolas" pitchFamily="49" charset="0"/>
              </a:rPr>
              <a:t>             &lt;/</a:t>
            </a:r>
            <a:r>
              <a:rPr kumimoji="0" lang="en-US" b="0" i="0" u="none" strike="noStrike" cap="none" normalizeH="0" baseline="0" dirty="0" err="1" smtClean="0">
                <a:ln>
                  <a:noFill/>
                </a:ln>
                <a:solidFill>
                  <a:srgbClr val="000000"/>
                </a:solidFill>
                <a:effectLst/>
                <a:cs typeface="Consolas" pitchFamily="49" charset="0"/>
              </a:rPr>
              <a:t>ul</a:t>
            </a:r>
            <a:r>
              <a:rPr kumimoji="0" lang="en-US" b="0" i="0" u="none" strike="noStrike" cap="none" normalizeH="0" baseline="0" dirty="0" smtClean="0">
                <a:ln>
                  <a:noFill/>
                </a:ln>
                <a:solidFill>
                  <a:srgbClr val="000000"/>
                </a:solidFill>
                <a:effectLst/>
                <a:cs typeface="Consolas" pitchFamily="49"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lang="en-US" dirty="0">
                <a:solidFill>
                  <a:srgbClr val="000000"/>
                </a:solidFill>
                <a:cs typeface="Consolas" pitchFamily="49" charset="0"/>
              </a:rPr>
              <a:t> </a:t>
            </a:r>
            <a:r>
              <a:rPr lang="en-US" dirty="0" smtClean="0">
                <a:solidFill>
                  <a:srgbClr val="000000"/>
                </a:solidFill>
                <a:cs typeface="Consolas" pitchFamily="49" charset="0"/>
              </a:rPr>
              <a:t>      </a:t>
            </a:r>
            <a:r>
              <a:rPr kumimoji="0" lang="en-US" b="0" i="0" u="none" strike="noStrike" cap="none" normalizeH="0" baseline="0" dirty="0" smtClean="0">
                <a:ln>
                  <a:noFill/>
                </a:ln>
                <a:solidFill>
                  <a:srgbClr val="000000"/>
                </a:solidFill>
                <a:effectLst/>
                <a:cs typeface="Consolas" pitchFamily="49" charset="0"/>
              </a:rPr>
              <a:t>&lt;/div&gt; </a:t>
            </a:r>
          </a:p>
          <a:p>
            <a:pPr marL="0" marR="0" lvl="0" indent="0" algn="l" defTabSz="914400" rtl="0" eaLnBrk="1" fontAlgn="base" latinLnBrk="0" hangingPunct="1">
              <a:lnSpc>
                <a:spcPct val="100000"/>
              </a:lnSpc>
              <a:spcBef>
                <a:spcPct val="0"/>
              </a:spcBef>
              <a:spcAft>
                <a:spcPct val="0"/>
              </a:spcAft>
              <a:buClrTx/>
              <a:buSzTx/>
              <a:buFontTx/>
              <a:buNone/>
              <a:tabLst/>
            </a:pPr>
            <a:r>
              <a:rPr lang="en-US" dirty="0">
                <a:solidFill>
                  <a:srgbClr val="000000"/>
                </a:solidFill>
                <a:cs typeface="Consolas" pitchFamily="49" charset="0"/>
              </a:rPr>
              <a:t> </a:t>
            </a:r>
            <a:r>
              <a:rPr lang="en-US" dirty="0" smtClean="0">
                <a:solidFill>
                  <a:srgbClr val="000000"/>
                </a:solidFill>
                <a:cs typeface="Consolas" pitchFamily="49" charset="0"/>
              </a:rPr>
              <a:t>  </a:t>
            </a:r>
            <a:r>
              <a:rPr kumimoji="0" lang="en-US" b="0" i="0" u="none" strike="noStrike" cap="none" normalizeH="0" baseline="0" dirty="0" smtClean="0">
                <a:ln>
                  <a:noFill/>
                </a:ln>
                <a:solidFill>
                  <a:srgbClr val="000000"/>
                </a:solidFill>
                <a:effectLst/>
                <a:cs typeface="Consolas" pitchFamily="49" charset="0"/>
              </a:rPr>
              <a:t>&lt;/div&gt;</a:t>
            </a:r>
            <a:r>
              <a:rPr kumimoji="0" lang="en-US" b="0" i="0" u="none" strike="noStrike" cap="none" normalizeH="0" baseline="0" dirty="0" smtClean="0">
                <a:ln>
                  <a:noFill/>
                </a:ln>
                <a:solidFill>
                  <a:schemeClr val="tx1"/>
                </a:solidFill>
                <a:effectLst/>
                <a:cs typeface="Arial" pitchFamily="34" charset="0"/>
              </a:rPr>
              <a:t> </a:t>
            </a:r>
          </a:p>
          <a:p>
            <a:pPr fontAlgn="base">
              <a:spcBef>
                <a:spcPct val="0"/>
              </a:spcBef>
              <a:spcAft>
                <a:spcPct val="0"/>
              </a:spcAft>
            </a:pPr>
            <a:r>
              <a:rPr lang="en-US" dirty="0">
                <a:solidFill>
                  <a:srgbClr val="000000"/>
                </a:solidFill>
                <a:cs typeface="Consolas" pitchFamily="49" charset="0"/>
              </a:rPr>
              <a:t>&lt;/div&gt;</a:t>
            </a:r>
            <a:r>
              <a:rPr lang="en-US" dirty="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cs typeface="Arial"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9050"/>
            <a:ext cx="3886200"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52400" y="3200400"/>
            <a:ext cx="4572000" cy="2585323"/>
          </a:xfrm>
          <a:prstGeom prst="rect">
            <a:avLst/>
          </a:prstGeom>
        </p:spPr>
        <p:txBody>
          <a:bodyPr>
            <a:spAutoFit/>
          </a:bodyPr>
          <a:lstStyle/>
          <a:p>
            <a:pPr marL="285750" indent="-285750">
              <a:buFont typeface="Arial" pitchFamily="34" charset="0"/>
              <a:buChar char="•"/>
            </a:pPr>
            <a:r>
              <a:rPr lang="en-US" dirty="0" smtClean="0"/>
              <a:t>We </a:t>
            </a:r>
            <a:r>
              <a:rPr lang="en-US" dirty="0"/>
              <a:t>need to set a proportional value for the width that the </a:t>
            </a:r>
            <a:r>
              <a:rPr lang="en-US" b="1" dirty="0"/>
              <a:t>#wrapper</a:t>
            </a:r>
            <a:r>
              <a:rPr lang="en-US" dirty="0"/>
              <a:t> should be in relation to the viewport size</a:t>
            </a:r>
            <a:r>
              <a:rPr lang="en-US" dirty="0" smtClean="0"/>
              <a:t>.</a:t>
            </a:r>
          </a:p>
          <a:p>
            <a:pPr marL="285750" indent="-285750">
              <a:buFont typeface="Arial" pitchFamily="34" charset="0"/>
              <a:buChar char="•"/>
            </a:pPr>
            <a:r>
              <a:rPr lang="en-US" dirty="0"/>
              <a:t>#wrapper { </a:t>
            </a:r>
            <a:endParaRPr lang="en-US" dirty="0" smtClean="0"/>
          </a:p>
          <a:p>
            <a:r>
              <a:rPr lang="en-US" dirty="0"/>
              <a:t> </a:t>
            </a:r>
            <a:r>
              <a:rPr lang="en-US" dirty="0" smtClean="0"/>
              <a:t>          margin-right</a:t>
            </a:r>
            <a:r>
              <a:rPr lang="en-US" dirty="0"/>
              <a:t>: auto; </a:t>
            </a:r>
            <a:endParaRPr lang="en-US" dirty="0" smtClean="0"/>
          </a:p>
          <a:p>
            <a:r>
              <a:rPr lang="en-US" dirty="0"/>
              <a:t> </a:t>
            </a:r>
            <a:r>
              <a:rPr lang="en-US" dirty="0" smtClean="0"/>
              <a:t>          margin-left</a:t>
            </a:r>
            <a:r>
              <a:rPr lang="en-US" dirty="0"/>
              <a:t>: auto; </a:t>
            </a:r>
            <a:endParaRPr lang="en-US" dirty="0" smtClean="0"/>
          </a:p>
          <a:p>
            <a:r>
              <a:rPr lang="en-US" dirty="0"/>
              <a:t> </a:t>
            </a:r>
            <a:r>
              <a:rPr lang="en-US" dirty="0" smtClean="0"/>
              <a:t>          width</a:t>
            </a:r>
            <a:r>
              <a:rPr lang="en-US" dirty="0"/>
              <a:t>: 96%; /* Holding outermost DIV */ </a:t>
            </a:r>
            <a:r>
              <a:rPr lang="en-US" dirty="0" smtClean="0"/>
              <a:t>           	}</a:t>
            </a:r>
          </a:p>
          <a:p>
            <a:endParaRPr lang="en-US" dirty="0"/>
          </a:p>
        </p:txBody>
      </p:sp>
      <p:sp>
        <p:nvSpPr>
          <p:cNvPr id="7" name="Rectangle 6"/>
          <p:cNvSpPr/>
          <p:nvPr/>
        </p:nvSpPr>
        <p:spPr>
          <a:xfrm>
            <a:off x="76200" y="5410200"/>
            <a:ext cx="8915400" cy="1477328"/>
          </a:xfrm>
          <a:prstGeom prst="rect">
            <a:avLst/>
          </a:prstGeom>
        </p:spPr>
        <p:txBody>
          <a:bodyPr wrap="square">
            <a:spAutoFit/>
          </a:bodyPr>
          <a:lstStyle/>
          <a:p>
            <a:pPr algn="just"/>
            <a:r>
              <a:rPr lang="en-US" dirty="0"/>
              <a:t>Consider the formula again: </a:t>
            </a:r>
            <a:r>
              <a:rPr lang="en-US" i="1" dirty="0"/>
              <a:t>target ÷ context = result</a:t>
            </a:r>
            <a:r>
              <a:rPr lang="en-US" dirty="0"/>
              <a:t>. Our </a:t>
            </a:r>
            <a:r>
              <a:rPr lang="en-US" b="1" dirty="0"/>
              <a:t>#header div</a:t>
            </a:r>
            <a:r>
              <a:rPr lang="en-US" dirty="0"/>
              <a:t> (the target) sits within the </a:t>
            </a:r>
            <a:r>
              <a:rPr lang="en-US" b="1" dirty="0"/>
              <a:t>#wrapper div</a:t>
            </a:r>
            <a:r>
              <a:rPr lang="en-US" dirty="0"/>
              <a:t> (the context). Therefore, we take our </a:t>
            </a:r>
            <a:r>
              <a:rPr lang="en-US" b="1" dirty="0"/>
              <a:t>#header</a:t>
            </a:r>
            <a:r>
              <a:rPr lang="en-US" dirty="0"/>
              <a:t> (the target) width of 940 pixels, divide it by the width of the context (the </a:t>
            </a:r>
            <a:r>
              <a:rPr lang="en-US" b="1" dirty="0"/>
              <a:t>#wrapper</a:t>
            </a:r>
            <a:r>
              <a:rPr lang="en-US" dirty="0"/>
              <a:t>), which was 960 </a:t>
            </a:r>
            <a:r>
              <a:rPr lang="en-US" dirty="0" err="1"/>
              <a:t>px</a:t>
            </a:r>
            <a:r>
              <a:rPr lang="en-US" dirty="0"/>
              <a:t>, and the result is .979166667. We can turn this into a percentage by moving the decimal place two digits to the right and we now have a percentage width for the header of 97.9166667.</a:t>
            </a:r>
          </a:p>
        </p:txBody>
      </p:sp>
    </p:spTree>
    <p:extLst>
      <p:ext uri="{BB962C8B-B14F-4D97-AF65-F5344CB8AC3E}">
        <p14:creationId xmlns:p14="http://schemas.microsoft.com/office/powerpoint/2010/main" val="35187893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76200"/>
            <a:ext cx="8305800" cy="3693319"/>
          </a:xfrm>
          <a:prstGeom prst="rect">
            <a:avLst/>
          </a:prstGeom>
        </p:spPr>
        <p:txBody>
          <a:bodyPr wrap="square">
            <a:spAutoFit/>
          </a:bodyPr>
          <a:lstStyle/>
          <a:p>
            <a:pPr fontAlgn="base"/>
            <a:r>
              <a:rPr lang="en-US" b="1" dirty="0" smtClean="0"/>
              <a:t>Media Queries (Contd..)</a:t>
            </a:r>
          </a:p>
          <a:p>
            <a:pPr marL="285750" indent="-285750" fontAlgn="base">
              <a:buFont typeface="Arial" pitchFamily="34" charset="0"/>
              <a:buChar char="•"/>
            </a:pPr>
            <a:r>
              <a:rPr lang="en-US" dirty="0"/>
              <a:t>Media queries were built as an extension to media types commonly found when targeting and including styles. </a:t>
            </a:r>
            <a:endParaRPr lang="en-US" dirty="0" smtClean="0"/>
          </a:p>
          <a:p>
            <a:pPr marL="285750" indent="-285750" fontAlgn="base">
              <a:buFont typeface="Arial" pitchFamily="34" charset="0"/>
              <a:buChar char="•"/>
            </a:pPr>
            <a:r>
              <a:rPr lang="en-US" dirty="0" smtClean="0"/>
              <a:t>Media </a:t>
            </a:r>
            <a:r>
              <a:rPr lang="en-US" dirty="0"/>
              <a:t>queries provide the ability to specify different styles for individual browser and device circumstances, the width of the viewport or device orientation for example</a:t>
            </a:r>
            <a:r>
              <a:rPr lang="en-US" dirty="0" smtClean="0"/>
              <a:t>.</a:t>
            </a:r>
          </a:p>
          <a:p>
            <a:pPr fontAlgn="base"/>
            <a:r>
              <a:rPr lang="en-US" b="1" dirty="0"/>
              <a:t>Initializing Media Queries</a:t>
            </a:r>
          </a:p>
          <a:p>
            <a:pPr marL="285750" indent="-285750" fontAlgn="base">
              <a:buFont typeface="Arial" pitchFamily="34" charset="0"/>
              <a:buChar char="•"/>
            </a:pPr>
            <a:r>
              <a:rPr lang="en-US" dirty="0"/>
              <a:t>There are a couple different ways to use media queries, using the @media rule inside of an existing style sheet, importing a new style sheet using the @import rule, or by linking to a separate style sheet from within the HTML document. </a:t>
            </a:r>
            <a:endParaRPr lang="en-US" dirty="0" smtClean="0"/>
          </a:p>
          <a:p>
            <a:pPr marL="285750" indent="-285750" fontAlgn="base">
              <a:buFont typeface="Arial" pitchFamily="34" charset="0"/>
              <a:buChar char="•"/>
            </a:pPr>
            <a:r>
              <a:rPr lang="en-US" dirty="0" smtClean="0"/>
              <a:t>Generally </a:t>
            </a:r>
            <a:r>
              <a:rPr lang="en-US" dirty="0"/>
              <a:t>speaking it is recommend to use the @media rule inside of an existing style sheet to avoid any additional HTTP requests.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657600"/>
            <a:ext cx="76200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0158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04800"/>
            <a:ext cx="8534400" cy="5447645"/>
          </a:xfrm>
          <a:prstGeom prst="rect">
            <a:avLst/>
          </a:prstGeom>
        </p:spPr>
        <p:txBody>
          <a:bodyPr wrap="square">
            <a:spAutoFit/>
          </a:bodyPr>
          <a:lstStyle/>
          <a:p>
            <a:r>
              <a:rPr lang="en-US" sz="2400" b="1" dirty="0" smtClean="0"/>
              <a:t>View Port</a:t>
            </a:r>
          </a:p>
          <a:p>
            <a:endParaRPr lang="en-US" dirty="0" smtClean="0"/>
          </a:p>
          <a:p>
            <a:pPr marL="285750" indent="-285750" algn="just">
              <a:buFont typeface="Arial" pitchFamily="34" charset="0"/>
              <a:buChar char="•"/>
            </a:pPr>
            <a:r>
              <a:rPr lang="en-US" dirty="0" smtClean="0"/>
              <a:t>The </a:t>
            </a:r>
            <a:r>
              <a:rPr lang="en-US" dirty="0"/>
              <a:t>viewport is </a:t>
            </a:r>
            <a:r>
              <a:rPr lang="en-US" b="1" dirty="0"/>
              <a:t>the user's visible area of a web page</a:t>
            </a:r>
            <a:r>
              <a:rPr lang="en-US" dirty="0"/>
              <a:t>. The viewport varies with the device, and will be smaller on a mobile phone than on a computer screen. Before tablets and mobile phones, web pages were designed only for computer screens, and it was common for web pages to have a static design and a fixed size</a:t>
            </a:r>
            <a:r>
              <a:rPr lang="en-US" dirty="0" smtClean="0"/>
              <a:t>.</a:t>
            </a:r>
          </a:p>
          <a:p>
            <a:pPr marL="285750" indent="-285750" algn="just">
              <a:buFont typeface="Arial" pitchFamily="34" charset="0"/>
              <a:buChar char="•"/>
            </a:pPr>
            <a:endParaRPr lang="en-US" dirty="0"/>
          </a:p>
          <a:p>
            <a:pPr marL="285750" indent="-285750" algn="just">
              <a:buFont typeface="Arial" pitchFamily="34" charset="0"/>
              <a:buChar char="•"/>
            </a:pPr>
            <a:r>
              <a:rPr lang="en-US" dirty="0"/>
              <a:t>The browser's viewport is </a:t>
            </a:r>
            <a:r>
              <a:rPr lang="en-US" b="1" dirty="0"/>
              <a:t>the area of the window in which web content can be seen</a:t>
            </a:r>
            <a:r>
              <a:rPr lang="en-US" dirty="0"/>
              <a:t>. This is often not the same size as the rendered page, in which case the browser provides scrollbars for the user to scroll around and access all the content</a:t>
            </a:r>
            <a:r>
              <a:rPr lang="en-US" dirty="0" smtClean="0"/>
              <a:t>.</a:t>
            </a:r>
          </a:p>
          <a:p>
            <a:pPr marL="285750" indent="-285750" algn="just">
              <a:buFont typeface="Arial" pitchFamily="34" charset="0"/>
              <a:buChar char="•"/>
            </a:pPr>
            <a:endParaRPr lang="en-US" dirty="0"/>
          </a:p>
          <a:p>
            <a:pPr marL="285750" indent="-285750" algn="just">
              <a:buFont typeface="Arial" pitchFamily="34" charset="0"/>
              <a:buChar char="•"/>
            </a:pPr>
            <a:r>
              <a:rPr lang="en-US" dirty="0"/>
              <a:t>The viewport meta tag </a:t>
            </a:r>
            <a:r>
              <a:rPr lang="en-US" b="1" dirty="0"/>
              <a:t>allows you to simply use max and min-width that span from desktop to mobile devices</a:t>
            </a:r>
            <a:r>
              <a:rPr lang="en-US" dirty="0"/>
              <a:t>. </a:t>
            </a:r>
            <a:endParaRPr lang="en-US" dirty="0" smtClean="0"/>
          </a:p>
          <a:p>
            <a:pPr marL="285750" indent="-285750" algn="just">
              <a:buFont typeface="Arial" pitchFamily="34" charset="0"/>
              <a:buChar char="•"/>
            </a:pPr>
            <a:endParaRPr lang="en-US" dirty="0"/>
          </a:p>
          <a:p>
            <a:pPr marL="285750" indent="-285750">
              <a:buFont typeface="Arial" pitchFamily="34" charset="0"/>
              <a:buChar char="•"/>
            </a:pPr>
            <a:r>
              <a:rPr lang="en-US" b="1" dirty="0" smtClean="0"/>
              <a:t>CSS </a:t>
            </a:r>
            <a:r>
              <a:rPr lang="en-US" b="1" dirty="0"/>
              <a:t>Viewport</a:t>
            </a:r>
            <a:r>
              <a:rPr lang="en-US" dirty="0"/>
              <a:t> is defined as the visible area on a window screen which refers to the displays of the mobile devices. Adding CSS &lt;meta&gt; tag with viewport is an efficient way to improve the web pages to look on smaller screens.</a:t>
            </a:r>
          </a:p>
          <a:p>
            <a:pPr marL="285750" indent="-285750" algn="just">
              <a:buFont typeface="Arial" pitchFamily="34" charset="0"/>
              <a:buChar char="•"/>
            </a:pPr>
            <a:endParaRPr lang="en-US" dirty="0" smtClean="0"/>
          </a:p>
          <a:p>
            <a:pPr algn="just"/>
            <a:endParaRPr lang="en-US" dirty="0"/>
          </a:p>
        </p:txBody>
      </p:sp>
    </p:spTree>
    <p:extLst>
      <p:ext uri="{BB962C8B-B14F-4D97-AF65-F5344CB8AC3E}">
        <p14:creationId xmlns:p14="http://schemas.microsoft.com/office/powerpoint/2010/main" val="27469560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76200"/>
            <a:ext cx="8305800" cy="6463308"/>
          </a:xfrm>
          <a:prstGeom prst="rect">
            <a:avLst/>
          </a:prstGeom>
        </p:spPr>
        <p:txBody>
          <a:bodyPr wrap="square">
            <a:spAutoFit/>
          </a:bodyPr>
          <a:lstStyle/>
          <a:p>
            <a:pPr fontAlgn="base"/>
            <a:r>
              <a:rPr lang="en-US" b="1" dirty="0" smtClean="0"/>
              <a:t>Media Queries (Contd..)</a:t>
            </a:r>
          </a:p>
          <a:p>
            <a:pPr marL="285750" indent="-285750" fontAlgn="base">
              <a:buFont typeface="Arial" pitchFamily="34" charset="0"/>
              <a:buChar char="•"/>
            </a:pPr>
            <a:r>
              <a:rPr lang="en-US" dirty="0"/>
              <a:t>Each media query may include a media type followed by one or more expressions. </a:t>
            </a:r>
            <a:endParaRPr lang="en-US" dirty="0" smtClean="0"/>
          </a:p>
          <a:p>
            <a:pPr marL="285750" indent="-285750" fontAlgn="base">
              <a:buFont typeface="Arial" pitchFamily="34" charset="0"/>
              <a:buChar char="•"/>
            </a:pPr>
            <a:r>
              <a:rPr lang="en-US" dirty="0" smtClean="0"/>
              <a:t>Common </a:t>
            </a:r>
            <a:r>
              <a:rPr lang="en-US" dirty="0"/>
              <a:t>media types include </a:t>
            </a:r>
            <a:r>
              <a:rPr lang="en-US" b="1" i="1" dirty="0"/>
              <a:t>all, screen, print, </a:t>
            </a:r>
            <a:r>
              <a:rPr lang="en-US" b="1" i="1" dirty="0" err="1"/>
              <a:t>tv</a:t>
            </a:r>
            <a:r>
              <a:rPr lang="en-US" b="1" i="1" dirty="0"/>
              <a:t>, </a:t>
            </a:r>
            <a:r>
              <a:rPr lang="en-US" dirty="0"/>
              <a:t>and </a:t>
            </a:r>
            <a:r>
              <a:rPr lang="en-US" b="1" i="1" dirty="0"/>
              <a:t>braille</a:t>
            </a:r>
            <a:r>
              <a:rPr lang="en-US" dirty="0"/>
              <a:t>. </a:t>
            </a:r>
            <a:endParaRPr lang="en-US" dirty="0" smtClean="0"/>
          </a:p>
          <a:p>
            <a:pPr marL="285750" indent="-285750" fontAlgn="base">
              <a:buFont typeface="Arial" pitchFamily="34" charset="0"/>
              <a:buChar char="•"/>
            </a:pPr>
            <a:r>
              <a:rPr lang="en-US" dirty="0" smtClean="0"/>
              <a:t>The </a:t>
            </a:r>
            <a:r>
              <a:rPr lang="en-US" dirty="0"/>
              <a:t>HTML5 specification includes new media types, even including 3d-glasses. Should a media type not be specified the media query will default the media type to </a:t>
            </a:r>
            <a:r>
              <a:rPr lang="en-US" b="1" i="1" dirty="0"/>
              <a:t>screen</a:t>
            </a:r>
            <a:r>
              <a:rPr lang="en-US" dirty="0" smtClean="0"/>
              <a:t>.  (as seen in the previous example)</a:t>
            </a:r>
          </a:p>
          <a:p>
            <a:pPr marL="285750" indent="-285750" fontAlgn="base">
              <a:buFont typeface="Arial" pitchFamily="34" charset="0"/>
              <a:buChar char="•"/>
            </a:pPr>
            <a:r>
              <a:rPr lang="en-US" dirty="0"/>
              <a:t>The media query expression that follows the media type may include different media features and values, which then allocate to be true or false. </a:t>
            </a:r>
            <a:endParaRPr lang="en-US" dirty="0" smtClean="0"/>
          </a:p>
          <a:p>
            <a:pPr marL="285750" indent="-285750" fontAlgn="base">
              <a:buFont typeface="Arial" pitchFamily="34" charset="0"/>
              <a:buChar char="•"/>
            </a:pPr>
            <a:r>
              <a:rPr lang="en-US" dirty="0" smtClean="0"/>
              <a:t>When </a:t>
            </a:r>
            <a:r>
              <a:rPr lang="en-US" dirty="0"/>
              <a:t>a media feature and value allocate to true, the styles are applied. If the media feature and value allocate to false the styles are ignored</a:t>
            </a:r>
            <a:r>
              <a:rPr lang="en-US" dirty="0" smtClean="0"/>
              <a:t>.</a:t>
            </a:r>
          </a:p>
          <a:p>
            <a:pPr fontAlgn="base"/>
            <a:endParaRPr lang="en-US" b="1" dirty="0" smtClean="0"/>
          </a:p>
          <a:p>
            <a:pPr fontAlgn="base"/>
            <a:r>
              <a:rPr lang="en-US" b="1" dirty="0" smtClean="0"/>
              <a:t>Logical </a:t>
            </a:r>
            <a:r>
              <a:rPr lang="en-US" b="1" dirty="0"/>
              <a:t>Operators in Media Queries</a:t>
            </a:r>
          </a:p>
          <a:p>
            <a:pPr marL="285750" indent="-285750" fontAlgn="base">
              <a:buFont typeface="Arial" pitchFamily="34" charset="0"/>
              <a:buChar char="•"/>
            </a:pPr>
            <a:r>
              <a:rPr lang="en-US" dirty="0"/>
              <a:t>Logical operators in media queries help build powerful expressions. </a:t>
            </a:r>
            <a:endParaRPr lang="en-US" dirty="0" smtClean="0"/>
          </a:p>
          <a:p>
            <a:pPr marL="285750" indent="-285750" fontAlgn="base">
              <a:buFont typeface="Arial" pitchFamily="34" charset="0"/>
              <a:buChar char="•"/>
            </a:pPr>
            <a:r>
              <a:rPr lang="en-US" dirty="0" smtClean="0"/>
              <a:t>There </a:t>
            </a:r>
            <a:r>
              <a:rPr lang="en-US" dirty="0"/>
              <a:t>are three different logical operators available for use within media queries, including </a:t>
            </a:r>
            <a:r>
              <a:rPr lang="en-US" b="1" dirty="0"/>
              <a:t>and, not, </a:t>
            </a:r>
            <a:r>
              <a:rPr lang="en-US" dirty="0"/>
              <a:t>and </a:t>
            </a:r>
            <a:r>
              <a:rPr lang="en-US" b="1" dirty="0"/>
              <a:t>only</a:t>
            </a:r>
            <a:r>
              <a:rPr lang="en-US" dirty="0" smtClean="0"/>
              <a:t>.</a:t>
            </a:r>
          </a:p>
          <a:p>
            <a:pPr marL="285750" indent="-285750" fontAlgn="base">
              <a:buFont typeface="Arial" pitchFamily="34" charset="0"/>
              <a:buChar char="•"/>
            </a:pPr>
            <a:endParaRPr lang="en-US" dirty="0"/>
          </a:p>
          <a:p>
            <a:pPr marL="285750" indent="-285750" fontAlgn="base">
              <a:buFont typeface="Arial" pitchFamily="34" charset="0"/>
              <a:buChar char="•"/>
            </a:pPr>
            <a:r>
              <a:rPr lang="en-US" dirty="0"/>
              <a:t>Using the </a:t>
            </a:r>
            <a:r>
              <a:rPr lang="en-US" b="1" dirty="0"/>
              <a:t>and</a:t>
            </a:r>
            <a:r>
              <a:rPr lang="en-US" dirty="0"/>
              <a:t> logical operator within a media query allows an extra condition to be added, making sure that a browser or devices does both a, b, c, and so forth. Multiple individual media queries can be comma separated, acting as an unspoken or operator. The example below selects all media types between 800 and 1024 pixels wide</a:t>
            </a:r>
            <a:r>
              <a:rPr lang="en-US" dirty="0" smtClean="0"/>
              <a:t>.</a:t>
            </a:r>
          </a:p>
          <a:p>
            <a:pPr lvl="1" fontAlgn="base"/>
            <a:r>
              <a:rPr lang="en-US" dirty="0"/>
              <a:t>@media all and (min-width: 800px) and (max-width: 1024px) {...}</a:t>
            </a:r>
            <a:endParaRPr lang="en-US" dirty="0" smtClean="0"/>
          </a:p>
          <a:p>
            <a:pPr marL="285750" indent="-285750" fontAlgn="base">
              <a:buFont typeface="Arial" pitchFamily="34" charset="0"/>
              <a:buChar char="•"/>
            </a:pPr>
            <a:endParaRPr lang="en-US" dirty="0"/>
          </a:p>
        </p:txBody>
      </p:sp>
    </p:spTree>
    <p:extLst>
      <p:ext uri="{BB962C8B-B14F-4D97-AF65-F5344CB8AC3E}">
        <p14:creationId xmlns:p14="http://schemas.microsoft.com/office/powerpoint/2010/main" val="3040234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76200"/>
            <a:ext cx="8305800" cy="4801314"/>
          </a:xfrm>
          <a:prstGeom prst="rect">
            <a:avLst/>
          </a:prstGeom>
        </p:spPr>
        <p:txBody>
          <a:bodyPr wrap="square">
            <a:spAutoFit/>
          </a:bodyPr>
          <a:lstStyle/>
          <a:p>
            <a:pPr fontAlgn="base"/>
            <a:r>
              <a:rPr lang="en-US" b="1" dirty="0" smtClean="0"/>
              <a:t>Logical </a:t>
            </a:r>
            <a:r>
              <a:rPr lang="en-US" b="1" dirty="0"/>
              <a:t>Operators in Media </a:t>
            </a:r>
            <a:r>
              <a:rPr lang="en-US" b="1" dirty="0" smtClean="0"/>
              <a:t>Queries  (Contd..)</a:t>
            </a:r>
            <a:endParaRPr lang="en-US" b="1" dirty="0"/>
          </a:p>
          <a:p>
            <a:pPr marL="285750" indent="-285750" fontAlgn="base">
              <a:buFont typeface="Arial" pitchFamily="34" charset="0"/>
              <a:buChar char="•"/>
            </a:pPr>
            <a:r>
              <a:rPr lang="en-US" dirty="0"/>
              <a:t>The </a:t>
            </a:r>
            <a:r>
              <a:rPr lang="en-US" b="1" dirty="0"/>
              <a:t>not</a:t>
            </a:r>
            <a:r>
              <a:rPr lang="en-US" dirty="0"/>
              <a:t> logical operator negates the query, specifying any query but the one identified. In the example below the expression applies to any device that does not have a color screen. Black and white or monochrome screens would apply here for example</a:t>
            </a:r>
            <a:r>
              <a:rPr lang="en-US" dirty="0" smtClean="0"/>
              <a:t>.</a:t>
            </a:r>
          </a:p>
          <a:p>
            <a:pPr fontAlgn="base"/>
            <a:r>
              <a:rPr lang="en-US" dirty="0" smtClean="0"/>
              <a:t>	@</a:t>
            </a:r>
            <a:r>
              <a:rPr lang="en-US" dirty="0"/>
              <a:t>media not screen and (color) </a:t>
            </a:r>
            <a:r>
              <a:rPr lang="en-US" dirty="0" smtClean="0"/>
              <a:t>{...}</a:t>
            </a:r>
          </a:p>
          <a:p>
            <a:pPr fontAlgn="base"/>
            <a:endParaRPr lang="en-US" dirty="0" smtClean="0"/>
          </a:p>
          <a:p>
            <a:pPr marL="285750" indent="-285750" fontAlgn="base">
              <a:buFont typeface="Arial" pitchFamily="34" charset="0"/>
              <a:buChar char="•"/>
            </a:pPr>
            <a:r>
              <a:rPr lang="en-US" dirty="0"/>
              <a:t>The </a:t>
            </a:r>
            <a:r>
              <a:rPr lang="en-US" b="1" dirty="0"/>
              <a:t>only</a:t>
            </a:r>
            <a:r>
              <a:rPr lang="en-US" dirty="0"/>
              <a:t> logical operator is a new operator and is not recognized by user agents using the HTML4 algorithm, thus hiding the styles from devices or browsers that don’t support media queries. Below, the expression selects only screens in a portrait orientation that have a user agent capable of rending media queries</a:t>
            </a:r>
            <a:r>
              <a:rPr lang="en-US" dirty="0" smtClean="0"/>
              <a:t>.</a:t>
            </a:r>
          </a:p>
          <a:p>
            <a:pPr fontAlgn="base"/>
            <a:r>
              <a:rPr lang="en-US" dirty="0"/>
              <a:t>	@media only screen and (orientation: portrait) </a:t>
            </a:r>
            <a:r>
              <a:rPr lang="en-US" dirty="0" smtClean="0"/>
              <a:t>{...}</a:t>
            </a:r>
          </a:p>
          <a:p>
            <a:pPr fontAlgn="base"/>
            <a:endParaRPr lang="en-US" dirty="0"/>
          </a:p>
          <a:p>
            <a:r>
              <a:rPr lang="en-US" b="1" dirty="0"/>
              <a:t>Omitting a Media Type</a:t>
            </a:r>
          </a:p>
          <a:p>
            <a:pPr marL="285750" indent="-285750">
              <a:buFont typeface="Arial" pitchFamily="34" charset="0"/>
              <a:buChar char="•"/>
            </a:pPr>
            <a:r>
              <a:rPr lang="en-US" dirty="0"/>
              <a:t>When using the </a:t>
            </a:r>
            <a:r>
              <a:rPr lang="en-US" b="1" dirty="0"/>
              <a:t>not</a:t>
            </a:r>
            <a:r>
              <a:rPr lang="en-US" dirty="0"/>
              <a:t> and </a:t>
            </a:r>
            <a:r>
              <a:rPr lang="en-US" b="1" dirty="0"/>
              <a:t>only</a:t>
            </a:r>
            <a:r>
              <a:rPr lang="en-US" dirty="0"/>
              <a:t> logical operators the media type may be left off. In this case the media type is defaulted to </a:t>
            </a:r>
            <a:r>
              <a:rPr lang="en-US" b="1" dirty="0"/>
              <a:t>all</a:t>
            </a:r>
            <a:r>
              <a:rPr lang="en-US" dirty="0"/>
              <a:t>.</a:t>
            </a:r>
          </a:p>
          <a:p>
            <a:pPr fontAlgn="base"/>
            <a:endParaRPr lang="en-US" dirty="0"/>
          </a:p>
        </p:txBody>
      </p:sp>
    </p:spTree>
    <p:extLst>
      <p:ext uri="{BB962C8B-B14F-4D97-AF65-F5344CB8AC3E}">
        <p14:creationId xmlns:p14="http://schemas.microsoft.com/office/powerpoint/2010/main" val="18121765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14087" y="214706"/>
            <a:ext cx="8686799" cy="3693319"/>
          </a:xfrm>
          <a:prstGeom prst="rect">
            <a:avLst/>
          </a:prstGeom>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fontAlgn="base"/>
            <a:r>
              <a:rPr lang="en-US" b="1" dirty="0"/>
              <a:t>Flexible Media</a:t>
            </a:r>
          </a:p>
          <a:p>
            <a:pPr marL="285750" indent="-285750" fontAlgn="base">
              <a:buFont typeface="Arial" pitchFamily="34" charset="0"/>
              <a:buChar char="•"/>
            </a:pPr>
            <a:r>
              <a:rPr lang="en-US" dirty="0"/>
              <a:t>The final, equally important aspect to responsive web design involves flexible media. </a:t>
            </a:r>
            <a:endParaRPr lang="en-US" dirty="0" smtClean="0"/>
          </a:p>
          <a:p>
            <a:pPr marL="285750" indent="-285750" fontAlgn="base">
              <a:buFont typeface="Arial" pitchFamily="34" charset="0"/>
              <a:buChar char="•"/>
            </a:pPr>
            <a:r>
              <a:rPr lang="en-US" dirty="0" smtClean="0"/>
              <a:t>As </a:t>
            </a:r>
            <a:r>
              <a:rPr lang="en-US" dirty="0"/>
              <a:t>viewports begin to change size media doesn’t always follow suit. Images, videos, and other media types need to be scalable, changing their size as the size of the viewport changes.</a:t>
            </a:r>
          </a:p>
          <a:p>
            <a:pPr marL="285750" indent="-285750" fontAlgn="base">
              <a:buFont typeface="Arial" pitchFamily="34" charset="0"/>
              <a:buChar char="•"/>
            </a:pPr>
            <a:r>
              <a:rPr lang="en-US" dirty="0"/>
              <a:t>One quick way to make media scalable is by using the max-width property with a value of 100%. </a:t>
            </a:r>
            <a:endParaRPr lang="en-US" dirty="0" smtClean="0"/>
          </a:p>
          <a:p>
            <a:pPr marL="285750" indent="-285750" fontAlgn="base">
              <a:buFont typeface="Arial" pitchFamily="34" charset="0"/>
              <a:buChar char="•"/>
            </a:pPr>
            <a:r>
              <a:rPr lang="en-US" dirty="0" smtClean="0"/>
              <a:t>Doing </a:t>
            </a:r>
            <a:r>
              <a:rPr lang="en-US" dirty="0"/>
              <a:t>so ensures that as the viewport gets smaller any media will scale down according to its containers width</a:t>
            </a:r>
            <a:r>
              <a:rPr lang="en-US" dirty="0" smtClean="0"/>
              <a:t>.</a:t>
            </a:r>
          </a:p>
          <a:p>
            <a:pPr marL="285750" indent="-285750" fontAlgn="base">
              <a:buFont typeface="Arial" pitchFamily="34" charset="0"/>
              <a:buChar char="•"/>
            </a:pPr>
            <a:endParaRPr lang="en-US" dirty="0"/>
          </a:p>
          <a:p>
            <a:pPr fontAlgn="base"/>
            <a:r>
              <a:rPr lang="en-US" dirty="0" smtClean="0"/>
              <a:t>	</a:t>
            </a:r>
            <a:r>
              <a:rPr lang="en-US" dirty="0" err="1" smtClean="0"/>
              <a:t>img</a:t>
            </a:r>
            <a:r>
              <a:rPr lang="en-US" dirty="0"/>
              <a:t>, video, canvas { </a:t>
            </a:r>
            <a:endParaRPr lang="en-US" dirty="0" smtClean="0"/>
          </a:p>
          <a:p>
            <a:pPr fontAlgn="base"/>
            <a:r>
              <a:rPr lang="en-US" dirty="0"/>
              <a:t>	</a:t>
            </a:r>
            <a:r>
              <a:rPr lang="en-US" dirty="0" smtClean="0"/>
              <a:t>	max-width</a:t>
            </a:r>
            <a:r>
              <a:rPr lang="en-US" dirty="0"/>
              <a:t>: 100%; </a:t>
            </a:r>
            <a:endParaRPr lang="en-US" dirty="0" smtClean="0"/>
          </a:p>
          <a:p>
            <a:pPr fontAlgn="base"/>
            <a:r>
              <a:rPr lang="en-US" dirty="0"/>
              <a:t>	</a:t>
            </a:r>
            <a:r>
              <a:rPr lang="en-US" dirty="0" smtClean="0"/>
              <a:t>}</a:t>
            </a:r>
            <a:endParaRPr lang="en-US" dirty="0"/>
          </a:p>
        </p:txBody>
      </p:sp>
    </p:spTree>
    <p:extLst>
      <p:ext uri="{BB962C8B-B14F-4D97-AF65-F5344CB8AC3E}">
        <p14:creationId xmlns:p14="http://schemas.microsoft.com/office/powerpoint/2010/main" val="29746882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76200"/>
            <a:ext cx="8305800" cy="3970318"/>
          </a:xfrm>
          <a:prstGeom prst="rect">
            <a:avLst/>
          </a:prstGeom>
        </p:spPr>
        <p:txBody>
          <a:bodyPr wrap="square">
            <a:spAutoFit/>
          </a:bodyPr>
          <a:lstStyle/>
          <a:p>
            <a:pPr fontAlgn="base"/>
            <a:r>
              <a:rPr lang="en-US" b="1" dirty="0"/>
              <a:t>The Building Blocks of Responsive Web </a:t>
            </a:r>
            <a:r>
              <a:rPr lang="en-US" b="1" dirty="0" smtClean="0"/>
              <a:t>Design</a:t>
            </a:r>
          </a:p>
          <a:p>
            <a:pPr fontAlgn="base"/>
            <a:r>
              <a:rPr lang="en-US" dirty="0" smtClean="0">
                <a:hlinkClick r:id="rId2"/>
              </a:rPr>
              <a:t>CSS </a:t>
            </a:r>
            <a:r>
              <a:rPr lang="en-US" dirty="0">
                <a:hlinkClick r:id="rId2"/>
              </a:rPr>
              <a:t>and HTML</a:t>
            </a:r>
            <a:endParaRPr lang="en-US" dirty="0"/>
          </a:p>
          <a:p>
            <a:pPr fontAlgn="base"/>
            <a:r>
              <a:rPr lang="en-US" dirty="0">
                <a:hlinkClick r:id="rId3"/>
              </a:rPr>
              <a:t>Media Queries</a:t>
            </a:r>
            <a:endParaRPr lang="en-US" dirty="0"/>
          </a:p>
          <a:p>
            <a:pPr fontAlgn="base"/>
            <a:r>
              <a:rPr lang="en-US" dirty="0">
                <a:hlinkClick r:id="rId4"/>
              </a:rPr>
              <a:t>Fluid Layouts</a:t>
            </a:r>
            <a:endParaRPr lang="en-US" dirty="0"/>
          </a:p>
          <a:p>
            <a:pPr fontAlgn="base"/>
            <a:r>
              <a:rPr lang="en-US" dirty="0" err="1">
                <a:hlinkClick r:id="rId5"/>
              </a:rPr>
              <a:t>Flexbox</a:t>
            </a:r>
            <a:r>
              <a:rPr lang="en-US" dirty="0">
                <a:hlinkClick r:id="rId5"/>
              </a:rPr>
              <a:t> Layout</a:t>
            </a:r>
            <a:endParaRPr lang="en-US" dirty="0"/>
          </a:p>
          <a:p>
            <a:pPr fontAlgn="base"/>
            <a:r>
              <a:rPr lang="en-US" dirty="0">
                <a:hlinkClick r:id="rId6"/>
              </a:rPr>
              <a:t>Responsive Images</a:t>
            </a:r>
            <a:endParaRPr lang="en-US" dirty="0"/>
          </a:p>
          <a:p>
            <a:pPr fontAlgn="base"/>
            <a:r>
              <a:rPr lang="en-US" dirty="0">
                <a:hlinkClick r:id="rId7"/>
              </a:rPr>
              <a:t>Speed</a:t>
            </a:r>
            <a:endParaRPr lang="en-US" dirty="0"/>
          </a:p>
          <a:p>
            <a:pPr fontAlgn="base"/>
            <a:endParaRPr lang="en-US" dirty="0" smtClean="0"/>
          </a:p>
          <a:p>
            <a:pPr fontAlgn="base"/>
            <a:r>
              <a:rPr lang="en-US" b="1" dirty="0" smtClean="0"/>
              <a:t>Fluid Layouts</a:t>
            </a:r>
          </a:p>
          <a:p>
            <a:pPr marL="285750" indent="-285750" fontAlgn="base">
              <a:buFont typeface="Arial" pitchFamily="34" charset="0"/>
              <a:buChar char="•"/>
            </a:pPr>
            <a:r>
              <a:rPr lang="en-US" dirty="0"/>
              <a:t>A fluid layout is an essential part of modern responsive design. In the good old days, you would set a static value for every HTML element, like 600 pixels.</a:t>
            </a:r>
          </a:p>
          <a:p>
            <a:pPr marL="285750" indent="-285750" fontAlgn="base">
              <a:buFont typeface="Arial" pitchFamily="34" charset="0"/>
              <a:buChar char="•"/>
            </a:pPr>
            <a:r>
              <a:rPr lang="en-US" dirty="0"/>
              <a:t>A fluid layout relies instead on dynamic values like a percentage of the viewport width.</a:t>
            </a:r>
          </a:p>
          <a:p>
            <a:r>
              <a:rPr lang="en-US" dirty="0" smtClean="0"/>
              <a:t>	</a:t>
            </a:r>
            <a:r>
              <a:rPr lang="en-US" dirty="0"/>
              <a:t>	</a:t>
            </a:r>
            <a:r>
              <a:rPr lang="en-US" dirty="0" smtClean="0"/>
              <a:t>Example:  Previous example</a:t>
            </a: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8250" y="3962400"/>
            <a:ext cx="638175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68096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76200"/>
            <a:ext cx="8305800" cy="1754326"/>
          </a:xfrm>
          <a:prstGeom prst="rect">
            <a:avLst/>
          </a:prstGeom>
        </p:spPr>
        <p:txBody>
          <a:bodyPr wrap="square">
            <a:spAutoFit/>
          </a:bodyPr>
          <a:lstStyle/>
          <a:p>
            <a:pPr fontAlgn="base"/>
            <a:r>
              <a:rPr lang="en-US" b="1" dirty="0"/>
              <a:t>The Building Blocks of Responsive Web </a:t>
            </a:r>
            <a:r>
              <a:rPr lang="en-US" b="1" dirty="0" smtClean="0"/>
              <a:t>Design</a:t>
            </a:r>
          </a:p>
          <a:p>
            <a:pPr fontAlgn="base"/>
            <a:r>
              <a:rPr lang="en-US" dirty="0" smtClean="0">
                <a:hlinkClick r:id="rId2"/>
              </a:rPr>
              <a:t>CSS </a:t>
            </a:r>
            <a:r>
              <a:rPr lang="en-US" dirty="0">
                <a:hlinkClick r:id="rId2"/>
              </a:rPr>
              <a:t>and HTML</a:t>
            </a:r>
            <a:endParaRPr lang="en-US" dirty="0"/>
          </a:p>
          <a:p>
            <a:pPr fontAlgn="base"/>
            <a:r>
              <a:rPr lang="en-US" dirty="0">
                <a:hlinkClick r:id="rId3"/>
              </a:rPr>
              <a:t>Media Queries</a:t>
            </a:r>
            <a:endParaRPr lang="en-US" dirty="0"/>
          </a:p>
          <a:p>
            <a:pPr fontAlgn="base"/>
            <a:r>
              <a:rPr lang="en-US" dirty="0">
                <a:hlinkClick r:id="rId4"/>
              </a:rPr>
              <a:t>Fluid Layouts</a:t>
            </a:r>
            <a:endParaRPr lang="en-US" dirty="0"/>
          </a:p>
          <a:p>
            <a:pPr fontAlgn="base"/>
            <a:r>
              <a:rPr lang="en-US" dirty="0" err="1">
                <a:hlinkClick r:id="rId5"/>
              </a:rPr>
              <a:t>Flexbox</a:t>
            </a:r>
            <a:r>
              <a:rPr lang="en-US" dirty="0">
                <a:hlinkClick r:id="rId5"/>
              </a:rPr>
              <a:t> Layout</a:t>
            </a:r>
            <a:endParaRPr lang="en-US" dirty="0"/>
          </a:p>
          <a:p>
            <a:pPr fontAlgn="base"/>
            <a:r>
              <a:rPr lang="en-US" dirty="0">
                <a:hlinkClick r:id="rId6"/>
              </a:rPr>
              <a:t>Responsive </a:t>
            </a:r>
            <a:r>
              <a:rPr lang="en-US" dirty="0" smtClean="0">
                <a:hlinkClick r:id="rId6"/>
              </a:rPr>
              <a:t>Images</a:t>
            </a:r>
            <a:endParaRPr lang="en-US" dirty="0" smtClean="0"/>
          </a:p>
        </p:txBody>
      </p:sp>
      <p:sp>
        <p:nvSpPr>
          <p:cNvPr id="3" name="Rectangle 2"/>
          <p:cNvSpPr/>
          <p:nvPr/>
        </p:nvSpPr>
        <p:spPr>
          <a:xfrm>
            <a:off x="381000" y="1676400"/>
            <a:ext cx="8305800" cy="4247317"/>
          </a:xfrm>
          <a:prstGeom prst="rect">
            <a:avLst/>
          </a:prstGeom>
        </p:spPr>
        <p:txBody>
          <a:bodyPr wrap="square">
            <a:spAutoFit/>
          </a:bodyPr>
          <a:lstStyle/>
          <a:p>
            <a:pPr fontAlgn="base"/>
            <a:r>
              <a:rPr lang="en-US" b="1" dirty="0"/>
              <a:t>Responsive </a:t>
            </a:r>
            <a:r>
              <a:rPr lang="en-US" b="1" dirty="0" smtClean="0"/>
              <a:t>Images</a:t>
            </a:r>
          </a:p>
          <a:p>
            <a:pPr marL="285750" indent="-285750" fontAlgn="base">
              <a:buFont typeface="Arial" pitchFamily="34" charset="0"/>
              <a:buChar char="•"/>
            </a:pPr>
            <a:r>
              <a:rPr lang="en-US" dirty="0" smtClean="0"/>
              <a:t>The </a:t>
            </a:r>
            <a:r>
              <a:rPr lang="en-US" dirty="0"/>
              <a:t>most basic iteration of responsive images follows the same concept as a fluid layout, using a dynamic unit to control the width or height. The sample CSS code we covered earlier already accomplishes this</a:t>
            </a:r>
            <a:r>
              <a:rPr lang="en-US" dirty="0" smtClean="0"/>
              <a:t>:</a:t>
            </a:r>
          </a:p>
          <a:p>
            <a:pPr fontAlgn="base"/>
            <a:r>
              <a:rPr lang="en-US" dirty="0"/>
              <a:t>	</a:t>
            </a:r>
            <a:r>
              <a:rPr lang="en-US" dirty="0" err="1"/>
              <a:t>img</a:t>
            </a:r>
            <a:r>
              <a:rPr lang="en-US" dirty="0"/>
              <a:t> { </a:t>
            </a:r>
            <a:endParaRPr lang="en-US" dirty="0" smtClean="0"/>
          </a:p>
          <a:p>
            <a:pPr fontAlgn="base"/>
            <a:r>
              <a:rPr lang="en-US" dirty="0"/>
              <a:t>	 </a:t>
            </a:r>
            <a:r>
              <a:rPr lang="en-US" dirty="0" smtClean="0"/>
              <a:t>          width</a:t>
            </a:r>
            <a:r>
              <a:rPr lang="en-US" dirty="0"/>
              <a:t>: 100%; </a:t>
            </a:r>
            <a:endParaRPr lang="en-US" dirty="0" smtClean="0"/>
          </a:p>
          <a:p>
            <a:pPr fontAlgn="base"/>
            <a:r>
              <a:rPr lang="en-US" dirty="0"/>
              <a:t>	</a:t>
            </a:r>
            <a:r>
              <a:rPr lang="en-US" dirty="0" smtClean="0"/>
              <a:t>}</a:t>
            </a:r>
          </a:p>
          <a:p>
            <a:pPr marL="285750" indent="-285750" fontAlgn="base">
              <a:buFont typeface="Arial" pitchFamily="34" charset="0"/>
              <a:buChar char="•"/>
            </a:pPr>
            <a:r>
              <a:rPr lang="en-US" dirty="0"/>
              <a:t>The % unit approximates to a single percentage of the width or height of the viewport and makes sure the image remains in proportion to the screen.</a:t>
            </a:r>
          </a:p>
          <a:p>
            <a:pPr marL="285750" indent="-285750" fontAlgn="base">
              <a:buFont typeface="Arial" pitchFamily="34" charset="0"/>
              <a:buChar char="•"/>
            </a:pPr>
            <a:r>
              <a:rPr lang="en-US" dirty="0"/>
              <a:t>The problem with this approach is that every user has to download the full-sized image, even on mobile.</a:t>
            </a:r>
          </a:p>
          <a:p>
            <a:pPr marL="285750" indent="-285750" fontAlgn="base">
              <a:buFont typeface="Arial" pitchFamily="34" charset="0"/>
              <a:buChar char="•"/>
            </a:pPr>
            <a:r>
              <a:rPr lang="en-US" dirty="0"/>
              <a:t>To serve different versions scaled for different devices, you need to use the HTML </a:t>
            </a:r>
            <a:r>
              <a:rPr lang="en-US" dirty="0" err="1"/>
              <a:t>srcset</a:t>
            </a:r>
            <a:r>
              <a:rPr lang="en-US" dirty="0"/>
              <a:t> attribute in your </a:t>
            </a:r>
            <a:r>
              <a:rPr lang="en-US" dirty="0" err="1"/>
              <a:t>img</a:t>
            </a:r>
            <a:r>
              <a:rPr lang="en-US" dirty="0"/>
              <a:t> tags, to specify more than one image size to choose from.</a:t>
            </a:r>
          </a:p>
          <a:p>
            <a:pPr fontAlgn="base"/>
            <a:endParaRPr lang="en-US" dirty="0"/>
          </a:p>
        </p:txBody>
      </p:sp>
      <p:pic>
        <p:nvPicPr>
          <p:cNvPr id="819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5334000"/>
            <a:ext cx="3657600"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99808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76200"/>
            <a:ext cx="8305800" cy="5078313"/>
          </a:xfrm>
          <a:prstGeom prst="rect">
            <a:avLst/>
          </a:prstGeom>
        </p:spPr>
        <p:txBody>
          <a:bodyPr wrap="square">
            <a:spAutoFit/>
          </a:bodyPr>
          <a:lstStyle/>
          <a:p>
            <a:pPr fontAlgn="base"/>
            <a:r>
              <a:rPr lang="en-US" b="1" dirty="0"/>
              <a:t>The Building Blocks of Responsive Web </a:t>
            </a:r>
            <a:r>
              <a:rPr lang="en-US" b="1" dirty="0" smtClean="0"/>
              <a:t>Design</a:t>
            </a:r>
          </a:p>
          <a:p>
            <a:pPr fontAlgn="base"/>
            <a:r>
              <a:rPr lang="en-US" dirty="0" smtClean="0">
                <a:hlinkClick r:id="rId2"/>
              </a:rPr>
              <a:t>CSS </a:t>
            </a:r>
            <a:r>
              <a:rPr lang="en-US" dirty="0">
                <a:hlinkClick r:id="rId2"/>
              </a:rPr>
              <a:t>and HTML</a:t>
            </a:r>
            <a:endParaRPr lang="en-US" dirty="0"/>
          </a:p>
          <a:p>
            <a:pPr fontAlgn="base"/>
            <a:r>
              <a:rPr lang="en-US" dirty="0">
                <a:hlinkClick r:id="rId3"/>
              </a:rPr>
              <a:t>Media Queries</a:t>
            </a:r>
            <a:endParaRPr lang="en-US" dirty="0"/>
          </a:p>
          <a:p>
            <a:pPr fontAlgn="base"/>
            <a:r>
              <a:rPr lang="en-US" dirty="0">
                <a:hlinkClick r:id="rId4"/>
              </a:rPr>
              <a:t>Fluid Layouts</a:t>
            </a:r>
            <a:endParaRPr lang="en-US" dirty="0"/>
          </a:p>
          <a:p>
            <a:pPr fontAlgn="base"/>
            <a:r>
              <a:rPr lang="en-US" dirty="0" err="1">
                <a:hlinkClick r:id="rId5"/>
              </a:rPr>
              <a:t>Flexbox</a:t>
            </a:r>
            <a:r>
              <a:rPr lang="en-US" dirty="0">
                <a:hlinkClick r:id="rId5"/>
              </a:rPr>
              <a:t> Layout</a:t>
            </a:r>
            <a:endParaRPr lang="en-US" dirty="0"/>
          </a:p>
          <a:p>
            <a:pPr fontAlgn="base"/>
            <a:r>
              <a:rPr lang="en-US" dirty="0">
                <a:hlinkClick r:id="rId6"/>
              </a:rPr>
              <a:t>Responsive Images</a:t>
            </a:r>
            <a:endParaRPr lang="en-US" dirty="0"/>
          </a:p>
          <a:p>
            <a:pPr fontAlgn="base"/>
            <a:r>
              <a:rPr lang="en-US" dirty="0">
                <a:hlinkClick r:id="rId7"/>
              </a:rPr>
              <a:t>Speed</a:t>
            </a:r>
            <a:endParaRPr lang="en-US" dirty="0"/>
          </a:p>
          <a:p>
            <a:pPr fontAlgn="base"/>
            <a:endParaRPr lang="en-US" dirty="0" smtClean="0"/>
          </a:p>
          <a:p>
            <a:pPr fontAlgn="base"/>
            <a:r>
              <a:rPr lang="en-US" b="1" dirty="0" err="1" smtClean="0"/>
              <a:t>Flexbox</a:t>
            </a:r>
            <a:r>
              <a:rPr lang="en-US" b="1" dirty="0" smtClean="0"/>
              <a:t> Layout</a:t>
            </a:r>
          </a:p>
          <a:p>
            <a:pPr marL="285750" indent="-285750" fontAlgn="base">
              <a:buFont typeface="Arial" pitchFamily="34" charset="0"/>
              <a:buChar char="•"/>
            </a:pPr>
            <a:r>
              <a:rPr lang="en-US" dirty="0"/>
              <a:t>While a percentage-based layout is fluid, many designers and web developers felt it was not dynamic or flexible enough. </a:t>
            </a:r>
            <a:endParaRPr lang="en-US" dirty="0" smtClean="0"/>
          </a:p>
          <a:p>
            <a:pPr marL="285750" indent="-285750" fontAlgn="base">
              <a:buFont typeface="Arial" pitchFamily="34" charset="0"/>
              <a:buChar char="•"/>
            </a:pPr>
            <a:r>
              <a:rPr lang="en-US" dirty="0" err="1" smtClean="0"/>
              <a:t>Flexbox</a:t>
            </a:r>
            <a:r>
              <a:rPr lang="en-US" dirty="0" smtClean="0"/>
              <a:t> </a:t>
            </a:r>
            <a:r>
              <a:rPr lang="en-US" dirty="0"/>
              <a:t>is a CSS module designed as a more efficient way to lay out multiple elements, even when the size of the contents inside the container is unknown.</a:t>
            </a:r>
          </a:p>
          <a:p>
            <a:pPr marL="285750" indent="-285750" fontAlgn="base">
              <a:buFont typeface="Arial" pitchFamily="34" charset="0"/>
              <a:buChar char="•"/>
            </a:pPr>
            <a:r>
              <a:rPr lang="en-US" dirty="0"/>
              <a:t>A flex container expands items to fill available free space or shrinks them to prevent overflow. These flex containers have a number of unique properties, like justify-content, that you can’t edit with a regular HTML element.</a:t>
            </a:r>
          </a:p>
          <a:p>
            <a:r>
              <a:rPr lang="en-US" dirty="0"/>
              <a:t/>
            </a:r>
            <a:br>
              <a:rPr lang="en-US" dirty="0"/>
            </a:br>
            <a:endParaRPr lang="en-US" dirty="0" smtClean="0"/>
          </a:p>
        </p:txBody>
      </p:sp>
    </p:spTree>
    <p:extLst>
      <p:ext uri="{BB962C8B-B14F-4D97-AF65-F5344CB8AC3E}">
        <p14:creationId xmlns:p14="http://schemas.microsoft.com/office/powerpoint/2010/main" val="5040594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533400"/>
            <a:ext cx="7696200" cy="2031325"/>
          </a:xfrm>
          <a:prstGeom prst="rect">
            <a:avLst/>
          </a:prstGeom>
          <a:noFill/>
        </p:spPr>
        <p:txBody>
          <a:bodyPr wrap="square" rtlCol="0">
            <a:spAutoFit/>
          </a:bodyPr>
          <a:lstStyle/>
          <a:p>
            <a:r>
              <a:rPr lang="en-US" b="1" dirty="0" smtClean="0"/>
              <a:t>Media Queries:</a:t>
            </a:r>
          </a:p>
          <a:p>
            <a:endParaRPr lang="en-US" dirty="0"/>
          </a:p>
          <a:p>
            <a:r>
              <a:rPr lang="en-US" b="1" dirty="0" smtClean="0"/>
              <a:t>Media Features:</a:t>
            </a:r>
          </a:p>
          <a:p>
            <a:endParaRPr lang="en-US" dirty="0" smtClean="0"/>
          </a:p>
          <a:p>
            <a:r>
              <a:rPr lang="en-US" dirty="0"/>
              <a:t>https://css-tricks.com/a-complete-guide-to-css-media-queries/</a:t>
            </a:r>
          </a:p>
          <a:p>
            <a:r>
              <a:rPr lang="en-US" dirty="0" smtClean="0"/>
              <a:t>https</a:t>
            </a:r>
            <a:r>
              <a:rPr lang="en-US" dirty="0"/>
              <a:t>://www.w3.org/TR/mediaqueries-3/</a:t>
            </a:r>
          </a:p>
          <a:p>
            <a:endParaRPr lang="en-US" dirty="0"/>
          </a:p>
        </p:txBody>
      </p:sp>
    </p:spTree>
    <p:extLst>
      <p:ext uri="{BB962C8B-B14F-4D97-AF65-F5344CB8AC3E}">
        <p14:creationId xmlns:p14="http://schemas.microsoft.com/office/powerpoint/2010/main" val="32226436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81000"/>
            <a:ext cx="8382000" cy="3693319"/>
          </a:xfrm>
          <a:prstGeom prst="rect">
            <a:avLst/>
          </a:prstGeom>
          <a:noFill/>
        </p:spPr>
        <p:txBody>
          <a:bodyPr wrap="square" rtlCol="0">
            <a:spAutoFit/>
          </a:bodyPr>
          <a:lstStyle/>
          <a:p>
            <a:r>
              <a:rPr lang="en-US" b="1" dirty="0"/>
              <a:t>What is Mobile-First Design?</a:t>
            </a:r>
          </a:p>
          <a:p>
            <a:endParaRPr lang="en-US" dirty="0" smtClean="0"/>
          </a:p>
          <a:p>
            <a:pPr marL="285750" indent="-285750">
              <a:buFont typeface="Arial" pitchFamily="34" charset="0"/>
              <a:buChar char="•"/>
            </a:pPr>
            <a:r>
              <a:rPr lang="en-US" dirty="0" smtClean="0"/>
              <a:t>As </a:t>
            </a:r>
            <a:r>
              <a:rPr lang="en-US" dirty="0"/>
              <a:t>the term suggests, mobile-first design is an approach in which web designers start product design for mobile devices first. </a:t>
            </a:r>
            <a:endParaRPr lang="en-US" dirty="0" smtClean="0"/>
          </a:p>
          <a:p>
            <a:pPr marL="285750" indent="-285750">
              <a:buFont typeface="Arial" pitchFamily="34" charset="0"/>
              <a:buChar char="•"/>
            </a:pPr>
            <a:r>
              <a:rPr lang="en-US" dirty="0" smtClean="0"/>
              <a:t>This </a:t>
            </a:r>
            <a:r>
              <a:rPr lang="en-US" dirty="0"/>
              <a:t>can be done by sketching or prototyping the web app’s design for the smallest screen first and gradually working up to larger screen sizes. </a:t>
            </a:r>
            <a:endParaRPr lang="en-US" dirty="0" smtClean="0"/>
          </a:p>
          <a:p>
            <a:pPr marL="285750" indent="-285750">
              <a:buFont typeface="Arial" pitchFamily="34" charset="0"/>
              <a:buChar char="•"/>
            </a:pPr>
            <a:r>
              <a:rPr lang="en-US" dirty="0"/>
              <a:t>Prioritizing design for mobiles makes sense as there are space limitations in devices with smaller screen sizes and teams need to ensure that the key elements of the website are prominently displayed for anyone using those screens. </a:t>
            </a:r>
          </a:p>
          <a:p>
            <a:pPr marL="285750" indent="-285750">
              <a:buFont typeface="Arial" pitchFamily="34" charset="0"/>
              <a:buChar char="•"/>
            </a:pPr>
            <a:r>
              <a:rPr lang="en-US" dirty="0"/>
              <a:t>Designing and developing for small screens compels designers to remove anything that isn’t necessary for seamless website rendering and navigation. </a:t>
            </a:r>
          </a:p>
          <a:p>
            <a:pPr marL="285750" indent="-285750">
              <a:buFont typeface="Arial" pitchFamily="34" charset="0"/>
              <a:buChar char="•"/>
            </a:pPr>
            <a:endParaRPr lang="en-US" dirty="0"/>
          </a:p>
          <a:p>
            <a:pPr marL="285750" indent="-285750">
              <a:buFont typeface="Arial" pitchFamily="34" charset="0"/>
              <a:buChar char="•"/>
            </a:pPr>
            <a:endParaRPr lang="en-US" dirty="0"/>
          </a:p>
        </p:txBody>
      </p:sp>
    </p:spTree>
    <p:extLst>
      <p:ext uri="{BB962C8B-B14F-4D97-AF65-F5344CB8AC3E}">
        <p14:creationId xmlns:p14="http://schemas.microsoft.com/office/powerpoint/2010/main" val="1285526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382000" cy="5078313"/>
          </a:xfrm>
          <a:prstGeom prst="rect">
            <a:avLst/>
          </a:prstGeom>
        </p:spPr>
        <p:txBody>
          <a:bodyPr wrap="square">
            <a:spAutoFit/>
          </a:bodyPr>
          <a:lstStyle/>
          <a:p>
            <a:r>
              <a:rPr lang="en-US" b="1" dirty="0"/>
              <a:t>How Mobile-First Design Strategy Came To Be?</a:t>
            </a:r>
          </a:p>
          <a:p>
            <a:endParaRPr lang="en-US" dirty="0"/>
          </a:p>
          <a:p>
            <a:pPr marL="285750" indent="-285750">
              <a:buFont typeface="Arial" pitchFamily="34" charset="0"/>
              <a:buChar char="•"/>
            </a:pPr>
            <a:r>
              <a:rPr lang="en-US" dirty="0"/>
              <a:t>Earlier, websites were often developed with the assumption that they would be primarily accessed from desktops. </a:t>
            </a:r>
            <a:endParaRPr lang="en-US" dirty="0" smtClean="0"/>
          </a:p>
          <a:p>
            <a:pPr marL="285750" indent="-285750">
              <a:buFont typeface="Arial" pitchFamily="34" charset="0"/>
              <a:buChar char="•"/>
            </a:pPr>
            <a:r>
              <a:rPr lang="en-US" dirty="0" smtClean="0"/>
              <a:t>Eventually</a:t>
            </a:r>
            <a:r>
              <a:rPr lang="en-US" dirty="0"/>
              <a:t>, developers made an attempt to modify these websites by cutting down some functions to enhance browsing on mobile or tablet devices. </a:t>
            </a:r>
            <a:endParaRPr lang="en-US" dirty="0" smtClean="0"/>
          </a:p>
          <a:p>
            <a:pPr marL="285750" indent="-285750">
              <a:buFont typeface="Arial" pitchFamily="34" charset="0"/>
              <a:buChar char="•"/>
            </a:pPr>
            <a:r>
              <a:rPr lang="en-US" dirty="0" smtClean="0"/>
              <a:t>This </a:t>
            </a:r>
            <a:r>
              <a:rPr lang="en-US" dirty="0"/>
              <a:t>approach of scaling down the websites is popularly known as </a:t>
            </a:r>
            <a:r>
              <a:rPr lang="en-US" b="1" dirty="0"/>
              <a:t>Graceful Degradation </a:t>
            </a:r>
            <a:r>
              <a:rPr lang="en-US" dirty="0"/>
              <a:t>or</a:t>
            </a:r>
            <a:r>
              <a:rPr lang="en-US" b="1" dirty="0"/>
              <a:t> Desktop-First approach.</a:t>
            </a:r>
            <a:endParaRPr lang="en-US" dirty="0"/>
          </a:p>
          <a:p>
            <a:pPr marL="285750" indent="-285750">
              <a:buFont typeface="Arial" pitchFamily="34" charset="0"/>
              <a:buChar char="•"/>
            </a:pPr>
            <a:r>
              <a:rPr lang="en-US" dirty="0"/>
              <a:t>A downside to this approach is that several web elements do not adapt well to smaller screen sizes. Consequently, this degrades the visual appearance of websites on smaller devices</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dirty="0"/>
              <a:t>To address this problem, developers came up with another approach – </a:t>
            </a:r>
            <a:r>
              <a:rPr lang="en-US" b="1" dirty="0"/>
              <a:t>Progressive Advancement </a:t>
            </a:r>
            <a:r>
              <a:rPr lang="en-US" dirty="0"/>
              <a:t>or </a:t>
            </a:r>
            <a:r>
              <a:rPr lang="en-US" b="1" dirty="0"/>
              <a:t>Mobile-First Design</a:t>
            </a:r>
            <a:r>
              <a:rPr lang="en-US" b="1" dirty="0" smtClean="0"/>
              <a:t>.</a:t>
            </a:r>
          </a:p>
          <a:p>
            <a:pPr marL="285750" indent="-285750">
              <a:buFont typeface="Arial" pitchFamily="34" charset="0"/>
              <a:buChar char="•"/>
            </a:pPr>
            <a:r>
              <a:rPr lang="en-US" dirty="0"/>
              <a:t>A mobile-first approach encouraged designers to begin the website designing process for the smallest devices first and then add more functionalities for bigger screen sizes.</a:t>
            </a:r>
          </a:p>
          <a:p>
            <a:pPr marL="285750" indent="-285750">
              <a:buFont typeface="Arial" pitchFamily="34" charset="0"/>
              <a:buChar char="•"/>
            </a:pPr>
            <a:endParaRPr lang="en-US" dirty="0"/>
          </a:p>
        </p:txBody>
      </p:sp>
    </p:spTree>
    <p:extLst>
      <p:ext uri="{BB962C8B-B14F-4D97-AF65-F5344CB8AC3E}">
        <p14:creationId xmlns:p14="http://schemas.microsoft.com/office/powerpoint/2010/main" val="36577635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04800"/>
            <a:ext cx="8458200" cy="3139321"/>
          </a:xfrm>
          <a:prstGeom prst="rect">
            <a:avLst/>
          </a:prstGeom>
        </p:spPr>
        <p:txBody>
          <a:bodyPr wrap="square">
            <a:spAutoFit/>
          </a:bodyPr>
          <a:lstStyle/>
          <a:p>
            <a:r>
              <a:rPr lang="en-US" b="1" dirty="0"/>
              <a:t>How to Implement Mobile-First Approach in Product Design</a:t>
            </a:r>
            <a:r>
              <a:rPr lang="en-US" b="1" dirty="0" smtClean="0"/>
              <a:t>?</a:t>
            </a:r>
          </a:p>
          <a:p>
            <a:endParaRPr lang="en-US" dirty="0" smtClean="0"/>
          </a:p>
          <a:p>
            <a:pPr marL="285750" indent="-285750">
              <a:buFont typeface="Arial" pitchFamily="34" charset="0"/>
              <a:buChar char="•"/>
            </a:pPr>
            <a:r>
              <a:rPr lang="en-US" dirty="0"/>
              <a:t>Let’s assume a web designer needs to work on a website for a restaurant. Since the designer needs to follow the mobile-first approach, they must think about what a user will expect from a restaurant website on a mobile device. </a:t>
            </a:r>
          </a:p>
          <a:p>
            <a:pPr marL="285750" indent="-285750">
              <a:buFont typeface="Arial" pitchFamily="34" charset="0"/>
              <a:buChar char="•"/>
            </a:pPr>
            <a:r>
              <a:rPr lang="en-US" dirty="0"/>
              <a:t>Designers must identify the primary things that an end-user is looking for while accessing a restaurant website on a mobile device. Given the user is on mobile, it would be safe to assume that they are mainly searching for – operating hours, exact location, and contact details (or click to call button given it’s mobile). On the basis of these assumptions, the page can be designed precisely as follows.</a:t>
            </a:r>
          </a:p>
          <a:p>
            <a:endParaRPr lang="en-US" dirty="0"/>
          </a:p>
        </p:txBody>
      </p:sp>
      <p:pic>
        <p:nvPicPr>
          <p:cNvPr id="1026" name="Picture 2" descr="mobile first design approa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122838"/>
            <a:ext cx="2971800" cy="3724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426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04800"/>
            <a:ext cx="8534400" cy="5447645"/>
          </a:xfrm>
          <a:prstGeom prst="rect">
            <a:avLst/>
          </a:prstGeom>
        </p:spPr>
        <p:txBody>
          <a:bodyPr wrap="square">
            <a:spAutoFit/>
          </a:bodyPr>
          <a:lstStyle/>
          <a:p>
            <a:r>
              <a:rPr lang="en-US" sz="2400" b="1" dirty="0" smtClean="0"/>
              <a:t>Setting </a:t>
            </a:r>
            <a:r>
              <a:rPr lang="en-US" sz="2400" b="1" dirty="0"/>
              <a:t>The </a:t>
            </a:r>
            <a:r>
              <a:rPr lang="en-US" sz="2400" b="1" dirty="0" smtClean="0"/>
              <a:t>Viewport</a:t>
            </a:r>
          </a:p>
          <a:p>
            <a:endParaRPr lang="en-US" dirty="0" smtClean="0"/>
          </a:p>
          <a:p>
            <a:pPr marL="285750" indent="-285750">
              <a:buFont typeface="Arial" pitchFamily="34" charset="0"/>
              <a:buChar char="•"/>
            </a:pPr>
            <a:r>
              <a:rPr lang="en-US" dirty="0" smtClean="0"/>
              <a:t>HTML5 </a:t>
            </a:r>
            <a:r>
              <a:rPr lang="en-US" dirty="0"/>
              <a:t>introduced a method to let web designers take control over the viewport, through the &lt;meta&gt; tag</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dirty="0" smtClean="0"/>
              <a:t>You </a:t>
            </a:r>
            <a:r>
              <a:rPr lang="en-US" dirty="0"/>
              <a:t>should include the following &lt;meta&gt; viewport element in all your web pages:</a:t>
            </a:r>
          </a:p>
          <a:p>
            <a:endParaRPr lang="en-US" dirty="0" smtClean="0"/>
          </a:p>
          <a:p>
            <a:r>
              <a:rPr lang="en-US" dirty="0"/>
              <a:t>	</a:t>
            </a:r>
            <a:r>
              <a:rPr lang="en-US" dirty="0" smtClean="0"/>
              <a:t>&lt;</a:t>
            </a:r>
            <a:r>
              <a:rPr lang="en-US" dirty="0"/>
              <a:t>meta name="viewport" content="width=device-width, initial-scale=1.0"&gt;</a:t>
            </a:r>
          </a:p>
          <a:p>
            <a:pPr marL="285750" indent="-285750" algn="just">
              <a:buFont typeface="Arial" pitchFamily="34" charset="0"/>
              <a:buChar char="•"/>
            </a:pPr>
            <a:endParaRPr lang="en-US" dirty="0" smtClean="0"/>
          </a:p>
          <a:p>
            <a:pPr marL="285750" indent="-285750">
              <a:buFont typeface="Arial" pitchFamily="34" charset="0"/>
              <a:buChar char="•"/>
            </a:pPr>
            <a:r>
              <a:rPr lang="en-US" dirty="0"/>
              <a:t>This gives the browser instructions on how to control the page's dimensions and scaling.</a:t>
            </a:r>
          </a:p>
          <a:p>
            <a:endParaRPr lang="en-US" dirty="0" smtClean="0"/>
          </a:p>
          <a:p>
            <a:r>
              <a:rPr lang="en-US" dirty="0"/>
              <a:t>	</a:t>
            </a:r>
            <a:r>
              <a:rPr lang="en-US" dirty="0" smtClean="0"/>
              <a:t>The</a:t>
            </a:r>
            <a:r>
              <a:rPr lang="en-US" dirty="0"/>
              <a:t> </a:t>
            </a:r>
            <a:r>
              <a:rPr lang="en-US" b="1" dirty="0"/>
              <a:t>width=device-width</a:t>
            </a:r>
            <a:r>
              <a:rPr lang="en-US" dirty="0"/>
              <a:t> part sets the width of the page to follow the </a:t>
            </a:r>
            <a:r>
              <a:rPr lang="en-US" dirty="0" smtClean="0"/>
              <a:t>screen-	width </a:t>
            </a:r>
            <a:r>
              <a:rPr lang="en-US" dirty="0"/>
              <a:t>of the device (which will vary depending on the device).</a:t>
            </a:r>
          </a:p>
          <a:p>
            <a:endParaRPr lang="en-US" dirty="0" smtClean="0"/>
          </a:p>
          <a:p>
            <a:r>
              <a:rPr lang="en-US" dirty="0"/>
              <a:t>	</a:t>
            </a:r>
            <a:r>
              <a:rPr lang="en-US" dirty="0" smtClean="0"/>
              <a:t>The</a:t>
            </a:r>
            <a:r>
              <a:rPr lang="en-US" dirty="0"/>
              <a:t> </a:t>
            </a:r>
            <a:r>
              <a:rPr lang="en-US" b="1" dirty="0"/>
              <a:t>initial-scale=1.0</a:t>
            </a:r>
            <a:r>
              <a:rPr lang="en-US" dirty="0"/>
              <a:t> part sets the initial zoom level when the page is first </a:t>
            </a:r>
            <a:r>
              <a:rPr lang="en-US" dirty="0" smtClean="0"/>
              <a:t>	loaded by </a:t>
            </a:r>
            <a:r>
              <a:rPr lang="en-US" dirty="0"/>
              <a:t>the browser.</a:t>
            </a:r>
          </a:p>
          <a:p>
            <a:pPr marL="285750" indent="-285750" algn="just">
              <a:buFont typeface="Arial" pitchFamily="34" charset="0"/>
              <a:buChar char="•"/>
            </a:pPr>
            <a:endParaRPr lang="en-US" dirty="0" smtClean="0"/>
          </a:p>
          <a:p>
            <a:pPr algn="just"/>
            <a:endParaRPr lang="en-US" dirty="0"/>
          </a:p>
        </p:txBody>
      </p:sp>
    </p:spTree>
    <p:extLst>
      <p:ext uri="{BB962C8B-B14F-4D97-AF65-F5344CB8AC3E}">
        <p14:creationId xmlns:p14="http://schemas.microsoft.com/office/powerpoint/2010/main" val="15246403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534400" cy="923330"/>
          </a:xfrm>
          <a:prstGeom prst="rect">
            <a:avLst/>
          </a:prstGeom>
        </p:spPr>
        <p:txBody>
          <a:bodyPr wrap="square">
            <a:spAutoFit/>
          </a:bodyPr>
          <a:lstStyle/>
          <a:p>
            <a:pPr marL="285750" indent="-285750">
              <a:buFont typeface="Arial" pitchFamily="34" charset="0"/>
              <a:buChar char="•"/>
            </a:pPr>
            <a:r>
              <a:rPr lang="en-US" dirty="0"/>
              <a:t>In the case of tablets, users have more space and probably more time to explore the website. Designers can leverage this by adding more functionalities or information regarding the food menu (images), or chef details as displayed below:</a:t>
            </a:r>
            <a:endParaRPr lang="en-US" dirty="0"/>
          </a:p>
        </p:txBody>
      </p:sp>
      <p:pic>
        <p:nvPicPr>
          <p:cNvPr id="2050" name="Picture 2" descr="mobile first design scre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71600"/>
            <a:ext cx="7239000" cy="398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329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8458200" cy="923330"/>
          </a:xfrm>
          <a:prstGeom prst="rect">
            <a:avLst/>
          </a:prstGeom>
        </p:spPr>
        <p:txBody>
          <a:bodyPr wrap="square">
            <a:spAutoFit/>
          </a:bodyPr>
          <a:lstStyle/>
          <a:p>
            <a:pPr marL="285750" indent="-285750">
              <a:buFont typeface="Arial" pitchFamily="34" charset="0"/>
              <a:buChar char="•"/>
            </a:pPr>
            <a:r>
              <a:rPr lang="en-US" dirty="0"/>
              <a:t>When it comes to desktops, web designers have all the required space to showcase more details. These details can include blog posts, images of party events recently hosted,  the ambiance, or contact forms to promote the restaurant better.</a:t>
            </a:r>
            <a:endParaRPr lang="en-US" dirty="0"/>
          </a:p>
        </p:txBody>
      </p:sp>
      <p:pic>
        <p:nvPicPr>
          <p:cNvPr id="3074" name="Picture 2" descr="design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7696200" cy="4886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3281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81000"/>
            <a:ext cx="8534400" cy="5663089"/>
          </a:xfrm>
          <a:prstGeom prst="rect">
            <a:avLst/>
          </a:prstGeom>
        </p:spPr>
        <p:txBody>
          <a:bodyPr wrap="square">
            <a:spAutoFit/>
          </a:bodyPr>
          <a:lstStyle/>
          <a:p>
            <a:r>
              <a:rPr lang="en-US" sz="2000" b="1" dirty="0"/>
              <a:t>Best Practices for The Mobile-First Approach</a:t>
            </a:r>
          </a:p>
          <a:p>
            <a:endParaRPr lang="en-US" dirty="0" smtClean="0"/>
          </a:p>
          <a:p>
            <a:r>
              <a:rPr lang="en-US" dirty="0" smtClean="0"/>
              <a:t>For </a:t>
            </a:r>
            <a:r>
              <a:rPr lang="en-US" dirty="0"/>
              <a:t>complex and layered designs, web designers UI/UX experts must bear in mind the following best practices to ensure a mobile-first approach effectively:</a:t>
            </a:r>
          </a:p>
          <a:p>
            <a:endParaRPr lang="en-US" b="1" dirty="0" smtClean="0"/>
          </a:p>
          <a:p>
            <a:r>
              <a:rPr lang="en-US" b="1" dirty="0" smtClean="0"/>
              <a:t>1</a:t>
            </a:r>
            <a:r>
              <a:rPr lang="en-US" b="1" dirty="0"/>
              <a:t>. Prioritize Page Content </a:t>
            </a:r>
            <a:endParaRPr lang="en-US" dirty="0"/>
          </a:p>
          <a:p>
            <a:r>
              <a:rPr lang="en-US" dirty="0"/>
              <a:t>When it comes to mobile-first design, designers must bear in mind the fact that content is the key. As there are space restrictions on smaller screens, web designers must ensure that the most critical elements are prominently displayed since those are the ones users will actively look for. </a:t>
            </a:r>
          </a:p>
          <a:p>
            <a:endParaRPr lang="en-US" b="1" dirty="0" smtClean="0"/>
          </a:p>
          <a:p>
            <a:r>
              <a:rPr lang="en-US" b="1" dirty="0" smtClean="0"/>
              <a:t>2</a:t>
            </a:r>
            <a:r>
              <a:rPr lang="en-US" b="1" dirty="0"/>
              <a:t>. Deliver Intuitive Navigation</a:t>
            </a:r>
            <a:endParaRPr lang="en-US" dirty="0"/>
          </a:p>
          <a:p>
            <a:r>
              <a:rPr lang="en-US" dirty="0"/>
              <a:t>Intuitive navigation is of utmost importance when it comes to delivering a neat and clean user experience on mobile devices. Web designers can leverage features like navigation drawers (using Hamburger menus) to display secondary elements of the website. This will help users to find the necessary information easily. </a:t>
            </a:r>
          </a:p>
          <a:p>
            <a:r>
              <a:rPr lang="en-US" dirty="0"/>
              <a:t>Speed and intuitiveness go hand in hand. </a:t>
            </a:r>
            <a:r>
              <a:rPr lang="en-US" u="sng" dirty="0" err="1">
                <a:hlinkClick r:id="rId2"/>
              </a:rPr>
              <a:t>SpeedLab</a:t>
            </a:r>
            <a:r>
              <a:rPr lang="en-US" u="sng" dirty="0">
                <a:hlinkClick r:id="rId2"/>
              </a:rPr>
              <a:t> by </a:t>
            </a:r>
            <a:r>
              <a:rPr lang="en-US" u="sng" dirty="0" err="1">
                <a:hlinkClick r:id="rId2"/>
              </a:rPr>
              <a:t>BrowserStack</a:t>
            </a:r>
            <a:r>
              <a:rPr lang="en-US" dirty="0"/>
              <a:t> instantly provides you Page Speed Score out of 100 for both Desktop and Mobile platforms. With these insights, your design team can optimize for a mobile-friendly interface across different mobile devices and browsers.</a:t>
            </a:r>
          </a:p>
        </p:txBody>
      </p:sp>
    </p:spTree>
    <p:extLst>
      <p:ext uri="{BB962C8B-B14F-4D97-AF65-F5344CB8AC3E}">
        <p14:creationId xmlns:p14="http://schemas.microsoft.com/office/powerpoint/2010/main" val="12707705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5943" y="228600"/>
            <a:ext cx="8610600" cy="6463308"/>
          </a:xfrm>
          <a:prstGeom prst="rect">
            <a:avLst/>
          </a:prstGeom>
        </p:spPr>
        <p:txBody>
          <a:bodyPr wrap="square">
            <a:spAutoFit/>
          </a:bodyPr>
          <a:lstStyle/>
          <a:p>
            <a:r>
              <a:rPr lang="en-US" b="1" dirty="0"/>
              <a:t>3. Avoid Disruptive Pop-ups </a:t>
            </a:r>
            <a:endParaRPr lang="en-US" dirty="0"/>
          </a:p>
          <a:p>
            <a:r>
              <a:rPr lang="en-US" dirty="0"/>
              <a:t>As mentioned frequently, mobile devices have space constraints and no user likes to be accosted with sudden pop-ups or advertisements taking over the screen. Website owners or designers must only focus on what’s important for users and provide them with the things they are looking for in the first place. </a:t>
            </a:r>
          </a:p>
          <a:p>
            <a:endParaRPr lang="en-US" b="1" dirty="0" smtClean="0"/>
          </a:p>
          <a:p>
            <a:r>
              <a:rPr lang="en-US" b="1" dirty="0" smtClean="0"/>
              <a:t>4</a:t>
            </a:r>
            <a:r>
              <a:rPr lang="en-US" b="1" dirty="0"/>
              <a:t>. Test on Real Devices Under Real Conditions</a:t>
            </a:r>
            <a:endParaRPr lang="en-US" dirty="0"/>
          </a:p>
          <a:p>
            <a:r>
              <a:rPr lang="en-US" dirty="0"/>
              <a:t>The most effective way of ensuring that a website delivers optimal user experiences across devices is by testing them on real devices. This helps designers verify whether the website renders as expected across mobiles, tablets, and desktops. </a:t>
            </a:r>
            <a:r>
              <a:rPr lang="en-US" dirty="0" err="1"/>
              <a:t>BrowserStack’s</a:t>
            </a:r>
            <a:r>
              <a:rPr lang="en-US" dirty="0"/>
              <a:t> </a:t>
            </a:r>
            <a:r>
              <a:rPr lang="en-US" u="sng" dirty="0">
                <a:hlinkClick r:id="rId2" tooltip="Real Device Cloud"/>
              </a:rPr>
              <a:t>real device cloud</a:t>
            </a:r>
            <a:r>
              <a:rPr lang="en-US" dirty="0"/>
              <a:t> provides teams and individual testers with 3000+ real devices and browsers for instant testing in </a:t>
            </a:r>
            <a:r>
              <a:rPr lang="en-US" u="sng" dirty="0">
                <a:hlinkClick r:id="rId3" tooltip="Test in Real User Conditions"/>
              </a:rPr>
              <a:t>real user conditions</a:t>
            </a:r>
            <a:r>
              <a:rPr lang="en-US" dirty="0" smtClean="0"/>
              <a:t>.</a:t>
            </a:r>
          </a:p>
          <a:p>
            <a:endParaRPr lang="en-US" dirty="0"/>
          </a:p>
          <a:p>
            <a:r>
              <a:rPr lang="en-US" b="1" dirty="0"/>
              <a:t>How to run a responsive test on </a:t>
            </a:r>
            <a:r>
              <a:rPr lang="en-US" b="1" dirty="0" err="1"/>
              <a:t>BrowserStack</a:t>
            </a:r>
            <a:r>
              <a:rPr lang="en-US" b="1" dirty="0"/>
              <a:t>?</a:t>
            </a:r>
          </a:p>
          <a:p>
            <a:pPr marL="342900" indent="-342900">
              <a:buFont typeface="+mj-lt"/>
              <a:buAutoNum type="arabicPeriod"/>
            </a:pPr>
            <a:r>
              <a:rPr lang="en-US" dirty="0"/>
              <a:t>Enter the URL of the website that is being tested.</a:t>
            </a:r>
          </a:p>
          <a:p>
            <a:pPr marL="342900" indent="-342900">
              <a:buFont typeface="+mj-lt"/>
              <a:buAutoNum type="arabicPeriod"/>
            </a:pPr>
            <a:r>
              <a:rPr lang="en-US" dirty="0"/>
              <a:t>Once you sign in, you can enter the website URL and click Check to test responsiveness.</a:t>
            </a:r>
          </a:p>
          <a:p>
            <a:pPr marL="342900" indent="-342900">
              <a:buFont typeface="+mj-lt"/>
              <a:buAutoNum type="arabicPeriod"/>
            </a:pPr>
            <a:r>
              <a:rPr lang="en-US" dirty="0"/>
              <a:t>When a particular device is selected, the user will get a view of what the site looks like on it</a:t>
            </a:r>
            <a:r>
              <a:rPr lang="en-US" dirty="0" smtClean="0"/>
              <a:t>.</a:t>
            </a:r>
          </a:p>
          <a:p>
            <a:endParaRPr lang="en-US" dirty="0"/>
          </a:p>
          <a:p>
            <a:r>
              <a:rPr lang="en-US" dirty="0" smtClean="0"/>
              <a:t>Browser Stack Website - </a:t>
            </a:r>
            <a:r>
              <a:rPr lang="en-US" b="1" dirty="0"/>
              <a:t>Responsive Design Testing on Real Devices</a:t>
            </a:r>
          </a:p>
          <a:p>
            <a:endParaRPr lang="en-US" dirty="0"/>
          </a:p>
          <a:p>
            <a:r>
              <a:rPr lang="en-US" dirty="0"/>
              <a:t>	https://</a:t>
            </a:r>
            <a:r>
              <a:rPr lang="en-US" dirty="0" smtClean="0"/>
              <a:t>www.browserstack.com/responsive</a:t>
            </a:r>
            <a:endParaRPr lang="en-US" dirty="0"/>
          </a:p>
        </p:txBody>
      </p:sp>
    </p:spTree>
    <p:extLst>
      <p:ext uri="{BB962C8B-B14F-4D97-AF65-F5344CB8AC3E}">
        <p14:creationId xmlns:p14="http://schemas.microsoft.com/office/powerpoint/2010/main" val="32668101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457200"/>
            <a:ext cx="8153400" cy="3416320"/>
          </a:xfrm>
          <a:prstGeom prst="rect">
            <a:avLst/>
          </a:prstGeom>
        </p:spPr>
        <p:txBody>
          <a:bodyPr wrap="square">
            <a:spAutoFit/>
          </a:bodyPr>
          <a:lstStyle/>
          <a:p>
            <a:r>
              <a:rPr lang="en-US" b="1" dirty="0" smtClean="0"/>
              <a:t>References: (for ‘Mobile first concept’)</a:t>
            </a:r>
          </a:p>
          <a:p>
            <a:endParaRPr lang="en-US" b="1" dirty="0" smtClean="0"/>
          </a:p>
          <a:p>
            <a:pPr marL="285750" indent="-285750">
              <a:buFont typeface="Arial" pitchFamily="34" charset="0"/>
              <a:buChar char="•"/>
            </a:pPr>
            <a:r>
              <a:rPr lang="en-US" dirty="0">
                <a:hlinkClick r:id="rId2"/>
              </a:rPr>
              <a:t>https://css-tricks.com/how-to-develop-and-test-a-mobile-first-design-in-2021</a:t>
            </a:r>
            <a:r>
              <a:rPr lang="en-US" dirty="0" smtClean="0">
                <a:hlinkClick r:id="rId2"/>
              </a:rPr>
              <a:t>/</a:t>
            </a:r>
            <a:endParaRPr lang="en-US" dirty="0" smtClean="0"/>
          </a:p>
          <a:p>
            <a:pPr marL="285750" indent="-285750">
              <a:buFont typeface="Arial" pitchFamily="34" charset="0"/>
              <a:buChar char="•"/>
            </a:pPr>
            <a:endParaRPr lang="en-US" dirty="0"/>
          </a:p>
          <a:p>
            <a:pPr marL="285750" indent="-285750">
              <a:buFont typeface="Arial" pitchFamily="34" charset="0"/>
              <a:buChar char="•"/>
            </a:pPr>
            <a:r>
              <a:rPr lang="en-US" dirty="0" smtClean="0">
                <a:hlinkClick r:id="rId3"/>
              </a:rPr>
              <a:t>https</a:t>
            </a:r>
            <a:r>
              <a:rPr lang="en-US" dirty="0">
                <a:hlinkClick r:id="rId3"/>
              </a:rPr>
              <a:t>://www.browserstack.com/guide/how-to-implement-mobile-first-design#:~:text=Mobile%2DFirst%20Approach-,What%20is%20Mobile%2DFirst%20Design%3F,up%20to%20larger%20screen%20sizes</a:t>
            </a:r>
            <a:r>
              <a:rPr lang="en-US" dirty="0" smtClean="0"/>
              <a:t>.</a:t>
            </a:r>
          </a:p>
          <a:p>
            <a:pPr marL="285750" indent="-285750">
              <a:buFont typeface="Arial" pitchFamily="34" charset="0"/>
              <a:buChar char="•"/>
            </a:pPr>
            <a:endParaRPr lang="en-US" dirty="0" smtClean="0"/>
          </a:p>
          <a:p>
            <a:pPr marL="285750" indent="-285750">
              <a:buFont typeface="Arial" pitchFamily="34" charset="0"/>
              <a:buChar char="•"/>
            </a:pPr>
            <a:r>
              <a:rPr lang="en-US" dirty="0">
                <a:hlinkClick r:id="rId4"/>
              </a:rPr>
              <a:t>https://medium.com/@</a:t>
            </a:r>
            <a:r>
              <a:rPr lang="en-US" dirty="0" smtClean="0">
                <a:hlinkClick r:id="rId4"/>
              </a:rPr>
              <a:t>Vincentxia77/what-is-mobile-first-design-why-its-important-how-to-make-it-7d3cf2e29d00</a:t>
            </a:r>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4136636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304800"/>
            <a:ext cx="32004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descr="https://www.w3schools.com/css/img_viewpor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46087"/>
            <a:ext cx="3810000" cy="55737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60375" y="6324600"/>
            <a:ext cx="3425825" cy="369332"/>
          </a:xfrm>
          <a:prstGeom prst="rect">
            <a:avLst/>
          </a:prstGeom>
          <a:noFill/>
        </p:spPr>
        <p:txBody>
          <a:bodyPr wrap="square" rtlCol="0">
            <a:spAutoFit/>
          </a:bodyPr>
          <a:lstStyle/>
          <a:p>
            <a:r>
              <a:rPr lang="en-US" dirty="0" smtClean="0"/>
              <a:t>Without viewport meta  tag</a:t>
            </a:r>
            <a:endParaRPr lang="en-US" dirty="0"/>
          </a:p>
        </p:txBody>
      </p:sp>
      <p:sp>
        <p:nvSpPr>
          <p:cNvPr id="8" name="TextBox 7"/>
          <p:cNvSpPr txBox="1"/>
          <p:nvPr/>
        </p:nvSpPr>
        <p:spPr>
          <a:xfrm>
            <a:off x="4916487" y="6357257"/>
            <a:ext cx="3425825" cy="369332"/>
          </a:xfrm>
          <a:prstGeom prst="rect">
            <a:avLst/>
          </a:prstGeom>
          <a:noFill/>
        </p:spPr>
        <p:txBody>
          <a:bodyPr wrap="square" rtlCol="0">
            <a:spAutoFit/>
          </a:bodyPr>
          <a:lstStyle/>
          <a:p>
            <a:r>
              <a:rPr lang="en-US" dirty="0" smtClean="0"/>
              <a:t>With the viewport meta  tag</a:t>
            </a:r>
            <a:endParaRPr lang="en-US" dirty="0"/>
          </a:p>
        </p:txBody>
      </p:sp>
    </p:spTree>
    <p:extLst>
      <p:ext uri="{BB962C8B-B14F-4D97-AF65-F5344CB8AC3E}">
        <p14:creationId xmlns:p14="http://schemas.microsoft.com/office/powerpoint/2010/main" val="2989737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04800"/>
            <a:ext cx="8534400" cy="6309420"/>
          </a:xfrm>
          <a:prstGeom prst="rect">
            <a:avLst/>
          </a:prstGeom>
        </p:spPr>
        <p:txBody>
          <a:bodyPr wrap="square">
            <a:spAutoFit/>
          </a:bodyPr>
          <a:lstStyle/>
          <a:p>
            <a:r>
              <a:rPr lang="en-US" sz="2400" b="1" dirty="0"/>
              <a:t>CSS Viewport</a:t>
            </a:r>
          </a:p>
          <a:p>
            <a:endParaRPr lang="en-US" dirty="0" smtClean="0"/>
          </a:p>
          <a:p>
            <a:pPr marL="285750" indent="-285750">
              <a:buFont typeface="Arial" pitchFamily="34" charset="0"/>
              <a:buChar char="•"/>
            </a:pPr>
            <a:r>
              <a:rPr lang="en-US" dirty="0"/>
              <a:t>CSS Viewport is defined as the visible area on a window screen which refers to the displays of the mobile devices. </a:t>
            </a:r>
            <a:endParaRPr lang="en-US" dirty="0" smtClean="0"/>
          </a:p>
          <a:p>
            <a:pPr marL="285750" indent="-285750">
              <a:buFont typeface="Arial" pitchFamily="34" charset="0"/>
              <a:buChar char="•"/>
            </a:pPr>
            <a:endParaRPr lang="en-US" dirty="0"/>
          </a:p>
          <a:p>
            <a:pPr marL="285750" indent="-285750">
              <a:buFont typeface="Arial" pitchFamily="34" charset="0"/>
              <a:buChar char="•"/>
            </a:pPr>
            <a:r>
              <a:rPr lang="en-US" dirty="0" smtClean="0"/>
              <a:t>Adding </a:t>
            </a:r>
            <a:r>
              <a:rPr lang="en-US" dirty="0"/>
              <a:t>CSS &lt;meta&gt; tag with viewport is an efficient way to improve the web pages to look on smaller screens. The </a:t>
            </a:r>
            <a:r>
              <a:rPr lang="en-US" dirty="0" err="1"/>
              <a:t>ViewPort</a:t>
            </a:r>
            <a:r>
              <a:rPr lang="en-US" dirty="0"/>
              <a:t> is not the same size as the original Webpage. It is not a standard but still tagged as a key approach for Responsive Web Design.</a:t>
            </a:r>
            <a:endParaRPr lang="en-US" dirty="0" smtClean="0"/>
          </a:p>
          <a:p>
            <a:pPr marL="285750" indent="-285750">
              <a:buFont typeface="Arial" pitchFamily="34" charset="0"/>
              <a:buChar char="•"/>
            </a:pPr>
            <a:endParaRPr lang="en-US" dirty="0" smtClean="0"/>
          </a:p>
          <a:p>
            <a:pPr marL="285750" indent="-285750">
              <a:buFont typeface="Arial" pitchFamily="34" charset="0"/>
              <a:buChar char="•"/>
            </a:pPr>
            <a:r>
              <a:rPr lang="en-US" dirty="0"/>
              <a:t>In simple terms, viewport helps web browsers to break pages and add them on a small screen in a readable format (prevents side scroll).</a:t>
            </a:r>
            <a:endParaRPr lang="en-US" dirty="0" smtClean="0"/>
          </a:p>
          <a:p>
            <a:pPr algn="just"/>
            <a:endParaRPr lang="en-US" dirty="0" smtClean="0"/>
          </a:p>
          <a:p>
            <a:pPr algn="just"/>
            <a:r>
              <a:rPr lang="en-US" sz="2400" b="1" dirty="0"/>
              <a:t>Syntax and Parameters</a:t>
            </a:r>
          </a:p>
          <a:p>
            <a:pPr algn="just"/>
            <a:endParaRPr lang="en-US" dirty="0" smtClean="0"/>
          </a:p>
          <a:p>
            <a:pPr lvl="2"/>
            <a:r>
              <a:rPr lang="en-US" sz="2000" dirty="0" smtClean="0"/>
              <a:t>@viewport {</a:t>
            </a:r>
            <a:br>
              <a:rPr lang="en-US" sz="2000" dirty="0" smtClean="0"/>
            </a:br>
            <a:r>
              <a:rPr lang="en-US" sz="2000" dirty="0" smtClean="0"/>
              <a:t>width: device-width;</a:t>
            </a:r>
            <a:br>
              <a:rPr lang="en-US" sz="2000" dirty="0" smtClean="0"/>
            </a:br>
            <a:r>
              <a:rPr lang="en-US" sz="2000" dirty="0" smtClean="0"/>
              <a:t>zoom: 1.1;</a:t>
            </a:r>
            <a:br>
              <a:rPr lang="en-US" sz="2000" dirty="0" smtClean="0"/>
            </a:br>
            <a:r>
              <a:rPr lang="en-US" sz="2000" dirty="0" smtClean="0"/>
              <a:t>min-zoom: 0.4;</a:t>
            </a:r>
            <a:br>
              <a:rPr lang="en-US" sz="2000" dirty="0" smtClean="0"/>
            </a:br>
            <a:r>
              <a:rPr lang="en-US" sz="2000" dirty="0" smtClean="0"/>
              <a:t>max-zoom: 2;</a:t>
            </a:r>
            <a:br>
              <a:rPr lang="en-US" sz="2000" dirty="0" smtClean="0"/>
            </a:br>
            <a:r>
              <a:rPr lang="en-US" sz="2000" dirty="0" smtClean="0"/>
              <a:t>user-zoom: fixed;</a:t>
            </a:r>
            <a:br>
              <a:rPr lang="en-US" sz="2000" dirty="0" smtClean="0"/>
            </a:br>
            <a:r>
              <a:rPr lang="en-US" sz="2000" dirty="0" smtClean="0"/>
              <a:t>}</a:t>
            </a:r>
            <a:endParaRPr lang="en-US" sz="2000" dirty="0"/>
          </a:p>
        </p:txBody>
      </p:sp>
    </p:spTree>
    <p:extLst>
      <p:ext uri="{BB962C8B-B14F-4D97-AF65-F5344CB8AC3E}">
        <p14:creationId xmlns:p14="http://schemas.microsoft.com/office/powerpoint/2010/main" val="2079116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0"/>
            <a:ext cx="8534400" cy="6801862"/>
          </a:xfrm>
          <a:prstGeom prst="rect">
            <a:avLst/>
          </a:prstGeom>
        </p:spPr>
        <p:txBody>
          <a:bodyPr wrap="square">
            <a:spAutoFit/>
          </a:bodyPr>
          <a:lstStyle/>
          <a:p>
            <a:pPr algn="just"/>
            <a:r>
              <a:rPr lang="en-US" sz="2400" b="1" dirty="0" smtClean="0"/>
              <a:t>Syntax </a:t>
            </a:r>
            <a:r>
              <a:rPr lang="en-US" sz="2400" b="1" dirty="0"/>
              <a:t>and Parameters</a:t>
            </a:r>
          </a:p>
          <a:p>
            <a:pPr algn="just"/>
            <a:endParaRPr lang="en-US" dirty="0" smtClean="0"/>
          </a:p>
          <a:p>
            <a:pPr lvl="2"/>
            <a:r>
              <a:rPr lang="en-US" sz="2000" dirty="0" smtClean="0"/>
              <a:t>@viewport {</a:t>
            </a:r>
            <a:br>
              <a:rPr lang="en-US" sz="2000" dirty="0" smtClean="0"/>
            </a:br>
            <a:r>
              <a:rPr lang="en-US" sz="2000" dirty="0" smtClean="0"/>
              <a:t>width: device-width;</a:t>
            </a:r>
            <a:br>
              <a:rPr lang="en-US" sz="2000" dirty="0" smtClean="0"/>
            </a:br>
            <a:r>
              <a:rPr lang="en-US" sz="2000" dirty="0" smtClean="0"/>
              <a:t>zoom: 1.1;</a:t>
            </a:r>
            <a:br>
              <a:rPr lang="en-US" sz="2000" dirty="0" smtClean="0"/>
            </a:br>
            <a:r>
              <a:rPr lang="en-US" sz="2000" dirty="0" smtClean="0"/>
              <a:t>min-zoom: 0.4;</a:t>
            </a:r>
            <a:br>
              <a:rPr lang="en-US" sz="2000" dirty="0" smtClean="0"/>
            </a:br>
            <a:r>
              <a:rPr lang="en-US" sz="2000" dirty="0" smtClean="0"/>
              <a:t>max-zoom: 2;</a:t>
            </a:r>
            <a:br>
              <a:rPr lang="en-US" sz="2000" dirty="0" smtClean="0"/>
            </a:br>
            <a:r>
              <a:rPr lang="en-US" sz="2000" dirty="0" smtClean="0"/>
              <a:t>user-zoom: fixed;</a:t>
            </a:r>
            <a:br>
              <a:rPr lang="en-US" sz="2000" dirty="0" smtClean="0"/>
            </a:br>
            <a:r>
              <a:rPr lang="en-US" sz="2000" dirty="0" smtClean="0"/>
              <a:t>}</a:t>
            </a:r>
          </a:p>
          <a:p>
            <a:pPr lvl="2"/>
            <a:endParaRPr lang="en-US" sz="2000" dirty="0"/>
          </a:p>
          <a:p>
            <a:r>
              <a:rPr lang="en-US" b="1" dirty="0"/>
              <a:t>Width</a:t>
            </a:r>
            <a:r>
              <a:rPr lang="en-US" dirty="0"/>
              <a:t>: It adjusts to the device in a normal or landscape view. It takes values like auto, device-width, device-height, length, percentage. And width sets shorthand properties namely max and min-width</a:t>
            </a:r>
            <a:r>
              <a:rPr lang="en-US" dirty="0" smtClean="0"/>
              <a:t>.</a:t>
            </a:r>
          </a:p>
          <a:p>
            <a:endParaRPr lang="en-US" dirty="0"/>
          </a:p>
          <a:p>
            <a:r>
              <a:rPr lang="en-US" b="1" dirty="0"/>
              <a:t>Zoom:</a:t>
            </a:r>
            <a:r>
              <a:rPr lang="en-US" dirty="0"/>
              <a:t> It sets for zooming by giving initial-scale in the meta tag. Even this control min and max zoom factor. A zoom factor 1.0 or 100% implies no zooming. Here the larger values make zoom in and smaller values do zoom out</a:t>
            </a:r>
            <a:r>
              <a:rPr lang="en-US" dirty="0" smtClean="0"/>
              <a:t>.</a:t>
            </a:r>
          </a:p>
          <a:p>
            <a:endParaRPr lang="en-US" dirty="0"/>
          </a:p>
          <a:p>
            <a:r>
              <a:rPr lang="en-US" b="1" dirty="0"/>
              <a:t>In HTML document</a:t>
            </a:r>
            <a:endParaRPr lang="en-US" dirty="0"/>
          </a:p>
          <a:p>
            <a:r>
              <a:rPr lang="en-US" dirty="0"/>
              <a:t>&lt;meta name="viewport" content="width=device-width, initial-scale=1"&gt;</a:t>
            </a:r>
          </a:p>
          <a:p>
            <a:pPr marL="285750" indent="-285750">
              <a:buFont typeface="Arial" pitchFamily="34" charset="0"/>
              <a:buChar char="•"/>
            </a:pPr>
            <a:r>
              <a:rPr lang="en-US" dirty="0" smtClean="0"/>
              <a:t>This </a:t>
            </a:r>
            <a:r>
              <a:rPr lang="en-US" dirty="0"/>
              <a:t>is the general format of Viewport used in different mobile-optimized Websites. Well, Here the meta viewport tag has to do some settings for changing the scale point of the viewport. </a:t>
            </a:r>
            <a:endParaRPr lang="en-US" sz="2000" dirty="0" smtClean="0"/>
          </a:p>
        </p:txBody>
      </p:sp>
    </p:spTree>
    <p:extLst>
      <p:ext uri="{BB962C8B-B14F-4D97-AF65-F5344CB8AC3E}">
        <p14:creationId xmlns:p14="http://schemas.microsoft.com/office/powerpoint/2010/main" val="2681203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524</TotalTime>
  <Words>2838</Words>
  <Application>Microsoft Office PowerPoint</Application>
  <PresentationFormat>On-screen Show (4:3)</PresentationFormat>
  <Paragraphs>743</Paragraphs>
  <Slides>64</Slides>
  <Notes>0</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79</cp:revision>
  <dcterms:created xsi:type="dcterms:W3CDTF">2006-08-16T00:00:00Z</dcterms:created>
  <dcterms:modified xsi:type="dcterms:W3CDTF">2022-08-10T04:46:30Z</dcterms:modified>
</cp:coreProperties>
</file>