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73" r:id="rId2"/>
    <p:sldId id="313" r:id="rId3"/>
    <p:sldId id="314" r:id="rId4"/>
    <p:sldId id="315" r:id="rId5"/>
    <p:sldId id="316" r:id="rId6"/>
    <p:sldId id="317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318" r:id="rId17"/>
    <p:sldId id="286" r:id="rId18"/>
    <p:sldId id="287" r:id="rId19"/>
    <p:sldId id="288" r:id="rId20"/>
    <p:sldId id="330" r:id="rId21"/>
    <p:sldId id="291" r:id="rId22"/>
    <p:sldId id="285" r:id="rId23"/>
    <p:sldId id="295" r:id="rId24"/>
    <p:sldId id="292" r:id="rId25"/>
    <p:sldId id="293" r:id="rId26"/>
    <p:sldId id="294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289" r:id="rId39"/>
    <p:sldId id="296" r:id="rId40"/>
    <p:sldId id="331" r:id="rId41"/>
    <p:sldId id="297" r:id="rId42"/>
    <p:sldId id="312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C0432-2333-41C3-9AB7-BC3E496337D8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3ED7E-56CA-4F65-BA50-900AC5D71F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78022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 cap="flat"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 cap="flat"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 cap="flat"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 cap="flat"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 cap="flat"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3885579" y="0"/>
            <a:ext cx="2972421" cy="45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3885579" y="8686489"/>
            <a:ext cx="2972421" cy="45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69" tIns="46036" rIns="92069" bIns="46036" anchor="b"/>
          <a:lstStyle/>
          <a:p>
            <a:pPr algn="r" eaLnBrk="0" hangingPunct="0"/>
            <a:r>
              <a:rPr lang="en-US" altLang="ko-KR" sz="1200">
                <a:ea typeface="Gulim" pitchFamily="34" charset="-127"/>
              </a:rPr>
              <a:t>30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1" y="8686489"/>
            <a:ext cx="2972421" cy="45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1" y="0"/>
            <a:ext cx="2972421" cy="45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563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 w="12700" cap="flat"/>
        </p:spPr>
      </p:sp>
      <p:sp>
        <p:nvSpPr>
          <p:cNvPr id="5632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69" tIns="46036" rIns="92069" bIns="4603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29057" indent="-280406" defTabSz="914437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1626" indent="-224325" defTabSz="914437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0276" indent="-224325" defTabSz="914437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18927" indent="-224325" defTabSz="914437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92BF3614-78D4-4B66-B44D-CBD03EBBC70F}" type="slidenum">
              <a:rPr lang="en-US" sz="1200">
                <a:latin typeface="Times New Roman" pitchFamily="18" charset="0"/>
              </a:rPr>
              <a:pPr/>
              <a:t>28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1258" y="666751"/>
            <a:ext cx="4618590" cy="3483651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393" y="4373693"/>
            <a:ext cx="5047215" cy="407701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550" tIns="44776" rIns="89550" bIns="4477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29057" indent="-280406" defTabSz="914437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1626" indent="-224325" defTabSz="914437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0276" indent="-224325" defTabSz="914437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18927" indent="-224325" defTabSz="914437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9818C4E8-7912-466A-8FBA-B0A089B43B8B}" type="slidenum">
              <a:rPr lang="en-US" sz="1200">
                <a:latin typeface="Times New Roman" pitchFamily="18" charset="0"/>
              </a:rPr>
              <a:pPr/>
              <a:t>29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1258" y="666751"/>
            <a:ext cx="4618590" cy="3483651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393" y="4373693"/>
            <a:ext cx="5047215" cy="407701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550" tIns="44776" rIns="89550" bIns="4477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29057" indent="-280406" defTabSz="914437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1626" indent="-224325" defTabSz="914437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0276" indent="-224325" defTabSz="914437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18927" indent="-224325" defTabSz="914437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DB8A5614-9866-4B92-A085-B8AC87B48FF2}" type="slidenum">
              <a:rPr lang="en-US" sz="1200">
                <a:latin typeface="Times New Roman" pitchFamily="18" charset="0"/>
              </a:rPr>
              <a:pPr/>
              <a:t>30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1258" y="666751"/>
            <a:ext cx="4618590" cy="3483651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393" y="4373693"/>
            <a:ext cx="5047215" cy="407701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550" tIns="44776" rIns="89550" bIns="4477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29057" indent="-280406" defTabSz="914437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1626" indent="-224325" defTabSz="914437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0276" indent="-224325" defTabSz="914437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18927" indent="-224325" defTabSz="914437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837B6E92-F4E8-45B2-A183-8CE05264A2D5}" type="slidenum">
              <a:rPr lang="en-US" sz="1200">
                <a:latin typeface="Times New Roman" pitchFamily="18" charset="0"/>
              </a:rPr>
              <a:pPr/>
              <a:t>33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1258" y="666751"/>
            <a:ext cx="4618590" cy="3483651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393" y="4373693"/>
            <a:ext cx="5047215" cy="407701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550" tIns="44776" rIns="89550" bIns="4477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29057" indent="-280406" defTabSz="914437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1626" indent="-224325" defTabSz="914437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0276" indent="-224325" defTabSz="914437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18927" indent="-224325" defTabSz="914437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0AB6E0A6-9C9F-4274-BCB8-C953B03131D3}" type="slidenum">
              <a:rPr lang="en-US" sz="1200">
                <a:latin typeface="Times New Roman" pitchFamily="18" charset="0"/>
              </a:rPr>
              <a:pPr/>
              <a:t>34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66750"/>
            <a:ext cx="4641850" cy="3482975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393" y="4373693"/>
            <a:ext cx="5047215" cy="407701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550" tIns="44776" rIns="89550" bIns="4477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 cap="flat"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29057" indent="-280406" defTabSz="914437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1626" indent="-224325" defTabSz="914437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0276" indent="-224325" defTabSz="914437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18927" indent="-224325" defTabSz="914437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2FE0DF94-4099-4164-A46A-9B3A6B0258EF}" type="slidenum">
              <a:rPr lang="en-US" sz="1200">
                <a:latin typeface="Times New Roman" pitchFamily="18" charset="0"/>
              </a:rPr>
              <a:pPr/>
              <a:t>35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1258" y="666751"/>
            <a:ext cx="4618590" cy="3483651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393" y="4373693"/>
            <a:ext cx="5047215" cy="407701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550" tIns="44776" rIns="89550" bIns="4477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29057" indent="-280406" defTabSz="914437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1626" indent="-224325" defTabSz="914437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0276" indent="-224325" defTabSz="914437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18927" indent="-224325" defTabSz="914437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F6EF34A1-21A4-4C35-8B3C-A39361F48235}" type="slidenum">
              <a:rPr lang="en-US" sz="1200">
                <a:latin typeface="Times New Roman" pitchFamily="18" charset="0"/>
              </a:rPr>
              <a:pPr/>
              <a:t>36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1258" y="666751"/>
            <a:ext cx="4618590" cy="3483651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393" y="4373693"/>
            <a:ext cx="5047215" cy="407701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550" tIns="44776" rIns="89550" bIns="4477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29057" indent="-280406" defTabSz="914437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1626" indent="-224325" defTabSz="914437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0276" indent="-224325" defTabSz="914437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18927" indent="-224325" defTabSz="914437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BABF42FA-D95D-4EB2-B13C-1DE9745A864D}" type="slidenum">
              <a:rPr lang="en-US" sz="1200">
                <a:latin typeface="Times New Roman" pitchFamily="18" charset="0"/>
              </a:rPr>
              <a:pPr/>
              <a:t>37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1258" y="666751"/>
            <a:ext cx="4618590" cy="3483651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393" y="4373693"/>
            <a:ext cx="5047215" cy="407701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550" tIns="44776" rIns="89550" bIns="4477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 cap="flat"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 cap="flat"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 cap="flat"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 cap="flat"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 cap="flat"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 cap="flat"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 cap="flat"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 cap="flat"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930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447800"/>
            <a:ext cx="41148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447800"/>
            <a:ext cx="41148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466B24-E6C8-4472-B596-461E739B2698}" type="datetime4">
              <a:rPr lang="en-US"/>
              <a:pPr>
                <a:defRPr/>
              </a:pPr>
              <a:t>September 1, 2022</a:t>
            </a:fld>
            <a:endParaRPr 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1D265B-F5F9-449B-90A8-58CCF443A1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4783828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930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447800"/>
            <a:ext cx="41148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447800"/>
            <a:ext cx="41148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4038600"/>
            <a:ext cx="41148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82002C-5BAB-4166-972E-29B903FF4DAE}" type="datetime4">
              <a:rPr lang="en-US"/>
              <a:pPr>
                <a:defRPr/>
              </a:pPr>
              <a:t>September 1, 2022</a:t>
            </a:fld>
            <a:endParaRPr lang="en-US"/>
          </a:p>
        </p:txBody>
      </p:sp>
      <p:sp>
        <p:nvSpPr>
          <p:cNvPr id="7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8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51EB94-3D94-44B3-A1F2-A5778DD74A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6605089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png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772400" cy="1676400"/>
          </a:xfrm>
          <a:noFill/>
        </p:spPr>
        <p:txBody>
          <a:bodyPr anchor="ctr"/>
          <a:lstStyle/>
          <a:p>
            <a:pPr algn="ctr"/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Statistical Description of Data</a:t>
            </a:r>
          </a:p>
        </p:txBody>
      </p:sp>
      <p:sp>
        <p:nvSpPr>
          <p:cNvPr id="5123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Univariate</a:t>
            </a:r>
            <a:r>
              <a:rPr lang="en-US" dirty="0" smtClean="0"/>
              <a:t> Summary Statistics</a:t>
            </a:r>
          </a:p>
        </p:txBody>
      </p:sp>
    </p:spTree>
    <p:extLst>
      <p:ext uri="{BB962C8B-B14F-4D97-AF65-F5344CB8AC3E}">
        <p14:creationId xmlns:p14="http://schemas.microsoft.com/office/powerpoint/2010/main" xmlns="" val="184574310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en-US" dirty="0"/>
              <a:t>Measures of Relative Position</a:t>
            </a:r>
            <a:br>
              <a:rPr lang="en-US" dirty="0"/>
            </a:br>
            <a:endParaRPr lang="en-US" dirty="0" smtClean="0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1905000" y="1905000"/>
            <a:ext cx="4876800" cy="4124325"/>
          </a:xfrm>
          <a:noFill/>
        </p:spPr>
        <p:txBody>
          <a:bodyPr/>
          <a:lstStyle/>
          <a:p>
            <a:pPr>
              <a:buSzTx/>
              <a:buFontTx/>
              <a:buChar char="•"/>
            </a:pPr>
            <a:r>
              <a:rPr lang="en-US" dirty="0" err="1" smtClean="0"/>
              <a:t>Quantiles</a:t>
            </a:r>
            <a:endParaRPr lang="en-US" dirty="0" smtClean="0"/>
          </a:p>
          <a:p>
            <a:pPr marL="0" indent="0">
              <a:buSzTx/>
              <a:buNone/>
            </a:pPr>
            <a:endParaRPr lang="en-US" dirty="0" smtClean="0"/>
          </a:p>
          <a:p>
            <a:pPr lvl="1"/>
            <a:r>
              <a:rPr lang="en-US" dirty="0" smtClean="0"/>
              <a:t>Quartiles</a:t>
            </a:r>
          </a:p>
          <a:p>
            <a:pPr lvl="1"/>
            <a:r>
              <a:rPr lang="en-US" dirty="0" smtClean="0"/>
              <a:t>Percentiles</a:t>
            </a:r>
          </a:p>
        </p:txBody>
      </p:sp>
    </p:spTree>
    <p:extLst>
      <p:ext uri="{BB962C8B-B14F-4D97-AF65-F5344CB8AC3E}">
        <p14:creationId xmlns:p14="http://schemas.microsoft.com/office/powerpoint/2010/main" xmlns="" val="210006406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en-US" dirty="0"/>
              <a:t>Measures of Association</a:t>
            </a:r>
            <a:br>
              <a:rPr lang="en-US" dirty="0"/>
            </a:br>
            <a:endParaRPr lang="en-US" dirty="0" smtClean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152400" y="1219200"/>
            <a:ext cx="8763000" cy="5486400"/>
          </a:xfrm>
          <a:noFill/>
        </p:spPr>
        <p:txBody>
          <a:bodyPr>
            <a:normAutofit/>
          </a:bodyPr>
          <a:lstStyle/>
          <a:p>
            <a:pPr>
              <a:lnSpc>
                <a:spcPct val="90000"/>
              </a:lnSpc>
              <a:buSzTx/>
              <a:buFontTx/>
              <a:buChar char="•"/>
            </a:pPr>
            <a:r>
              <a:rPr lang="en-US" b="1" dirty="0" smtClean="0">
                <a:solidFill>
                  <a:srgbClr val="0000FF"/>
                </a:solidFill>
              </a:rPr>
              <a:t>Coefficient of correlation, </a:t>
            </a:r>
            <a:r>
              <a:rPr lang="en-US" b="1" i="1" dirty="0" smtClean="0">
                <a:solidFill>
                  <a:srgbClr val="0000FF"/>
                </a:solidFill>
              </a:rPr>
              <a:t>r</a:t>
            </a:r>
          </a:p>
          <a:p>
            <a:pPr marL="0" indent="0">
              <a:lnSpc>
                <a:spcPct val="90000"/>
              </a:lnSpc>
              <a:buSzTx/>
              <a:buNone/>
            </a:pPr>
            <a:endParaRPr lang="en-US" b="1" i="1" dirty="0" smtClean="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b="1" dirty="0" smtClean="0"/>
              <a:t>Direction of the relationship: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direct (</a:t>
            </a:r>
            <a:r>
              <a:rPr lang="en-US" i="1" dirty="0" smtClean="0"/>
              <a:t>r</a:t>
            </a:r>
            <a:r>
              <a:rPr lang="en-US" dirty="0" smtClean="0"/>
              <a:t> &gt; 0) or inverse (</a:t>
            </a:r>
            <a:r>
              <a:rPr lang="en-US" i="1" dirty="0" smtClean="0"/>
              <a:t>r</a:t>
            </a:r>
            <a:r>
              <a:rPr lang="en-US" dirty="0" smtClean="0"/>
              <a:t> &lt; 0)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b="1" dirty="0" smtClean="0"/>
              <a:t>Strength of the relationship:</a:t>
            </a:r>
            <a:r>
              <a:rPr lang="en-US" dirty="0" smtClean="0"/>
              <a:t> </a:t>
            </a:r>
            <a:endParaRPr lang="en-US" dirty="0"/>
          </a:p>
          <a:p>
            <a:pPr lvl="2"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 smtClean="0"/>
              <a:t>When </a:t>
            </a:r>
            <a:r>
              <a:rPr lang="en-US" i="1" dirty="0" smtClean="0"/>
              <a:t>r</a:t>
            </a:r>
            <a:r>
              <a:rPr lang="en-US" dirty="0" smtClean="0"/>
              <a:t> is close to 1 or –1, the linear relationship between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0000FF"/>
                </a:solidFill>
              </a:rPr>
              <a:t>strong. </a:t>
            </a:r>
            <a:endParaRPr lang="en-US" dirty="0">
              <a:solidFill>
                <a:srgbClr val="0000FF"/>
              </a:solidFill>
            </a:endParaRPr>
          </a:p>
          <a:p>
            <a:pPr lvl="2"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 smtClean="0"/>
              <a:t>When </a:t>
            </a:r>
            <a:r>
              <a:rPr lang="en-US" i="1" dirty="0" smtClean="0"/>
              <a:t>r</a:t>
            </a:r>
            <a:r>
              <a:rPr lang="en-US" dirty="0" smtClean="0"/>
              <a:t> is close to  0, the linear relationship between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 </a:t>
            </a:r>
            <a:r>
              <a:rPr lang="en-US" dirty="0" smtClean="0"/>
              <a:t>is</a:t>
            </a:r>
            <a:r>
              <a:rPr lang="en-US" i="1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weak</a:t>
            </a:r>
            <a:r>
              <a:rPr lang="en-US" dirty="0" smtClean="0"/>
              <a:t>.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 smtClean="0"/>
              <a:t>When </a:t>
            </a:r>
            <a:r>
              <a:rPr lang="en-US" i="1" dirty="0" smtClean="0"/>
              <a:t>r</a:t>
            </a:r>
            <a:r>
              <a:rPr lang="en-US" dirty="0" smtClean="0"/>
              <a:t> = 0, there is </a:t>
            </a:r>
            <a:r>
              <a:rPr lang="en-US" dirty="0" smtClean="0">
                <a:solidFill>
                  <a:srgbClr val="0000FF"/>
                </a:solidFill>
              </a:rPr>
              <a:t>no linear relationship </a:t>
            </a:r>
            <a:r>
              <a:rPr lang="en-US" dirty="0" smtClean="0"/>
              <a:t>between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  <a:buSzTx/>
              <a:buFontTx/>
              <a:buChar char="•"/>
            </a:pPr>
            <a:endParaRPr lang="en-US" b="1" dirty="0" smtClean="0"/>
          </a:p>
          <a:p>
            <a:pPr>
              <a:lnSpc>
                <a:spcPct val="90000"/>
              </a:lnSpc>
              <a:buSzTx/>
              <a:buFontTx/>
              <a:buChar char="•"/>
            </a:pPr>
            <a:r>
              <a:rPr lang="en-US" b="1" dirty="0" smtClean="0">
                <a:solidFill>
                  <a:srgbClr val="0000FF"/>
                </a:solidFill>
              </a:rPr>
              <a:t>Coefficient of determination, </a:t>
            </a:r>
            <a:r>
              <a:rPr lang="en-US" b="1" i="1" dirty="0" smtClean="0">
                <a:solidFill>
                  <a:srgbClr val="0000FF"/>
                </a:solidFill>
              </a:rPr>
              <a:t>r</a:t>
            </a:r>
            <a:r>
              <a:rPr lang="en-US" b="1" baseline="30000" dirty="0" smtClean="0">
                <a:solidFill>
                  <a:srgbClr val="0000FF"/>
                </a:solidFill>
              </a:rPr>
              <a:t>2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percent of total variation in </a:t>
            </a:r>
            <a:r>
              <a:rPr lang="en-US" i="1" dirty="0" smtClean="0"/>
              <a:t>y</a:t>
            </a:r>
            <a:r>
              <a:rPr lang="en-US" dirty="0" smtClean="0"/>
              <a:t> that is explained by variation in </a:t>
            </a:r>
            <a:r>
              <a:rPr lang="en-US" i="1" dirty="0" smtClean="0"/>
              <a:t>x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427822627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1463"/>
            <a:ext cx="8001000" cy="795337"/>
          </a:xfrm>
          <a:noFill/>
        </p:spPr>
        <p:txBody>
          <a:bodyPr/>
          <a:lstStyle/>
          <a:p>
            <a:r>
              <a:rPr lang="en-US" smtClean="0"/>
              <a:t>The Center:  Mean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14400"/>
            <a:ext cx="8839200" cy="4876800"/>
          </a:xfrm>
          <a:noFill/>
        </p:spPr>
        <p:txBody>
          <a:bodyPr/>
          <a:lstStyle/>
          <a:p>
            <a:pPr>
              <a:lnSpc>
                <a:spcPct val="90000"/>
              </a:lnSpc>
              <a:buSzTx/>
              <a:buFontTx/>
              <a:buChar char="•"/>
            </a:pPr>
            <a:r>
              <a:rPr lang="en-US" b="1" dirty="0" smtClean="0"/>
              <a:t>Mean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Arithmetic average = (sum all values)/# of values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Population: </a:t>
            </a:r>
            <a:r>
              <a:rPr lang="en-US" i="1" dirty="0" smtClean="0"/>
              <a:t>µ</a:t>
            </a:r>
            <a:r>
              <a:rPr lang="en-US" dirty="0" smtClean="0"/>
              <a:t> = (</a:t>
            </a:r>
            <a:r>
              <a:rPr lang="en-US" dirty="0" err="1" smtClean="0">
                <a:latin typeface="Symbol" pitchFamily="18" charset="2"/>
              </a:rPr>
              <a:t>S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i</a:t>
            </a:r>
            <a:r>
              <a:rPr lang="en-US" dirty="0" smtClean="0"/>
              <a:t>)/</a:t>
            </a:r>
            <a:r>
              <a:rPr lang="en-US" i="1" dirty="0" smtClean="0"/>
              <a:t>N</a:t>
            </a:r>
            <a:endParaRPr lang="en-US" dirty="0" smtClean="0"/>
          </a:p>
          <a:p>
            <a:pPr lvl="2">
              <a:lnSpc>
                <a:spcPct val="90000"/>
              </a:lnSpc>
            </a:pPr>
            <a:r>
              <a:rPr lang="en-US" dirty="0" smtClean="0"/>
              <a:t>Sample:     	=  (</a:t>
            </a:r>
            <a:r>
              <a:rPr lang="en-US" dirty="0" err="1" smtClean="0">
                <a:latin typeface="Symbol" pitchFamily="18" charset="2"/>
              </a:rPr>
              <a:t>S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i</a:t>
            </a:r>
            <a:r>
              <a:rPr lang="en-US" dirty="0" smtClean="0"/>
              <a:t>)/</a:t>
            </a:r>
            <a:r>
              <a:rPr lang="en-US" i="1" dirty="0" smtClean="0"/>
              <a:t>n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/>
              <a:t>	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dirty="0" smtClean="0"/>
              <a:t>	</a:t>
            </a:r>
            <a:r>
              <a:rPr lang="en-US" sz="2400" u="sng" dirty="0" smtClean="0"/>
              <a:t>Problem</a:t>
            </a:r>
            <a:r>
              <a:rPr lang="en-US" sz="2400" dirty="0" smtClean="0"/>
              <a:t>: Calculate the average number of truck shipments from the United States to five Canadian cities for the following data given in thousands of bags: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400" dirty="0" smtClean="0"/>
              <a:t>		Montreal, 64.0;  Ottawa, 15.0;  Toronto, 285.0; 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400" dirty="0" smtClean="0"/>
              <a:t>		Vancouver, 228.0;  Winnipeg, 45.0		   (</a:t>
            </a:r>
            <a:r>
              <a:rPr lang="en-US" sz="2400" dirty="0" err="1" smtClean="0"/>
              <a:t>Ans</a:t>
            </a:r>
            <a:r>
              <a:rPr lang="en-US" sz="2400" dirty="0" smtClean="0"/>
              <a:t>: 127.4)</a:t>
            </a:r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H="1">
            <a:off x="2464527" y="2379787"/>
            <a:ext cx="20637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2361340" y="2379787"/>
            <a:ext cx="4127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600" i="1" dirty="0">
                <a:solidFill>
                  <a:srgbClr val="000000"/>
                </a:solidFill>
                <a:latin typeface="Times New Roman" pitchFamily="18" charset="0"/>
              </a:rPr>
              <a:t>x </a:t>
            </a:r>
          </a:p>
        </p:txBody>
      </p:sp>
    </p:spTree>
    <p:extLst>
      <p:ext uri="{BB962C8B-B14F-4D97-AF65-F5344CB8AC3E}">
        <p14:creationId xmlns:p14="http://schemas.microsoft.com/office/powerpoint/2010/main" xmlns="" val="408945599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1463"/>
            <a:ext cx="7772400" cy="719137"/>
          </a:xfrm>
          <a:noFill/>
        </p:spPr>
        <p:txBody>
          <a:bodyPr>
            <a:normAutofit fontScale="90000"/>
          </a:bodyPr>
          <a:lstStyle/>
          <a:p>
            <a:r>
              <a:rPr lang="en-US" smtClean="0"/>
              <a:t>The Center:  Weighted Mean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763000" cy="5181600"/>
          </a:xfrm>
          <a:noFill/>
        </p:spPr>
        <p:txBody>
          <a:bodyPr/>
          <a:lstStyle/>
          <a:p>
            <a:pPr>
              <a:buSzTx/>
              <a:buFontTx/>
              <a:buChar char="•"/>
            </a:pPr>
            <a:r>
              <a:rPr lang="en-US" dirty="0" smtClean="0"/>
              <a:t>When what you have is </a:t>
            </a:r>
            <a:r>
              <a:rPr lang="en-US" b="1" dirty="0" smtClean="0"/>
              <a:t>grouped data</a:t>
            </a:r>
            <a:r>
              <a:rPr lang="en-US" dirty="0" smtClean="0"/>
              <a:t>, compute the mean using  </a:t>
            </a:r>
            <a:r>
              <a:rPr lang="en-US" i="1" dirty="0" smtClean="0"/>
              <a:t>µ</a:t>
            </a:r>
            <a:r>
              <a:rPr lang="en-US" dirty="0" smtClean="0"/>
              <a:t> = (</a:t>
            </a:r>
            <a:r>
              <a:rPr lang="en-US" dirty="0" err="1" smtClean="0">
                <a:latin typeface="Symbol" pitchFamily="18" charset="2"/>
              </a:rPr>
              <a:t>S</a:t>
            </a:r>
            <a:r>
              <a:rPr lang="en-US" i="1" dirty="0" err="1" smtClean="0"/>
              <a:t>w</a:t>
            </a:r>
            <a:r>
              <a:rPr lang="en-US" i="1" baseline="-25000" dirty="0" err="1" smtClean="0"/>
              <a:t>i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i</a:t>
            </a:r>
            <a:r>
              <a:rPr lang="en-US" dirty="0" smtClean="0"/>
              <a:t>)/</a:t>
            </a:r>
            <a:r>
              <a:rPr lang="en-US" dirty="0" err="1" smtClean="0">
                <a:latin typeface="Symbol" pitchFamily="18" charset="2"/>
              </a:rPr>
              <a:t>S</a:t>
            </a:r>
            <a:r>
              <a:rPr lang="en-US" i="1" dirty="0" err="1" smtClean="0"/>
              <a:t>w</a:t>
            </a:r>
            <a:r>
              <a:rPr lang="en-US" i="1" baseline="-25000" dirty="0" err="1" smtClean="0"/>
              <a:t>i</a:t>
            </a:r>
            <a:endParaRPr lang="en-US" dirty="0" smtClean="0"/>
          </a:p>
          <a:p>
            <a:pPr>
              <a:buFont typeface="Monotype Sorts" charset="2"/>
              <a:buNone/>
            </a:pPr>
            <a:r>
              <a:rPr lang="en-US" sz="2400" dirty="0" smtClean="0"/>
              <a:t>	</a:t>
            </a:r>
            <a:r>
              <a:rPr lang="en-US" sz="2000" u="sng" dirty="0" smtClean="0">
                <a:solidFill>
                  <a:srgbClr val="0000FF"/>
                </a:solidFill>
              </a:rPr>
              <a:t>Problem</a:t>
            </a:r>
            <a:r>
              <a:rPr lang="en-US" sz="2000" dirty="0" smtClean="0">
                <a:solidFill>
                  <a:srgbClr val="0000FF"/>
                </a:solidFill>
              </a:rPr>
              <a:t>: Calculate the average profit from truck shipments, United States to Canada, for the following data given in thousands of bags and profits per thousand bags:</a:t>
            </a:r>
          </a:p>
          <a:p>
            <a:pPr>
              <a:buFont typeface="Monotype Sorts" charset="2"/>
              <a:buNone/>
            </a:pPr>
            <a:r>
              <a:rPr lang="en-US" sz="2400" dirty="0" smtClean="0"/>
              <a:t>	Montreal	64.0	Ottawa   15.0		Toronto   285.0</a:t>
            </a:r>
          </a:p>
          <a:p>
            <a:pPr>
              <a:buFont typeface="Monotype Sorts" charset="2"/>
              <a:buNone/>
            </a:pPr>
            <a:r>
              <a:rPr lang="en-US" sz="2400" u="sng" dirty="0" smtClean="0"/>
              <a:t>		          $15.00                 $13.50                            $15.50</a:t>
            </a:r>
          </a:p>
          <a:p>
            <a:pPr>
              <a:buFont typeface="Monotype Sorts" charset="2"/>
              <a:buNone/>
            </a:pPr>
            <a:endParaRPr lang="en-US" sz="2400" dirty="0" smtClean="0"/>
          </a:p>
          <a:p>
            <a:pPr>
              <a:buFont typeface="Monotype Sorts" charset="2"/>
              <a:buNone/>
            </a:pPr>
            <a:r>
              <a:rPr lang="en-US" sz="2400" dirty="0" smtClean="0"/>
              <a:t> Vancouver  228.0		Winnipeg  45.0</a:t>
            </a:r>
          </a:p>
          <a:p>
            <a:pPr>
              <a:buFont typeface="Monotype Sorts" charset="2"/>
              <a:buNone/>
            </a:pPr>
            <a:r>
              <a:rPr lang="en-US" sz="2400" dirty="0" smtClean="0"/>
              <a:t>		          $12.00                                $14.00</a:t>
            </a:r>
          </a:p>
          <a:p>
            <a:pPr>
              <a:buFont typeface="Monotype Sorts" charset="2"/>
              <a:buNone/>
            </a:pPr>
            <a:endParaRPr lang="en-US" sz="1200" dirty="0" smtClean="0"/>
          </a:p>
          <a:p>
            <a:pPr algn="r">
              <a:buFont typeface="Monotype Sorts" charset="2"/>
              <a:buNone/>
            </a:pPr>
            <a:r>
              <a:rPr lang="en-US" sz="2400" dirty="0" smtClean="0"/>
              <a:t>(</a:t>
            </a:r>
            <a:r>
              <a:rPr lang="en-US" sz="2400" dirty="0" err="1" smtClean="0"/>
              <a:t>Ans</a:t>
            </a:r>
            <a:r>
              <a:rPr lang="en-US" sz="2400" dirty="0" smtClean="0"/>
              <a:t>: $14.04 per </a:t>
            </a:r>
            <a:r>
              <a:rPr lang="en-US" sz="2400" dirty="0" err="1" smtClean="0"/>
              <a:t>thous</a:t>
            </a:r>
            <a:r>
              <a:rPr lang="en-US" sz="2400" dirty="0" smtClean="0"/>
              <a:t>. bags)</a:t>
            </a:r>
          </a:p>
        </p:txBody>
      </p:sp>
    </p:spTree>
    <p:extLst>
      <p:ext uri="{BB962C8B-B14F-4D97-AF65-F5344CB8AC3E}">
        <p14:creationId xmlns:p14="http://schemas.microsoft.com/office/powerpoint/2010/main" xmlns="" val="56437220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1143000"/>
          </a:xfrm>
          <a:noFill/>
        </p:spPr>
        <p:txBody>
          <a:bodyPr/>
          <a:lstStyle/>
          <a:p>
            <a:r>
              <a:rPr lang="en-US" dirty="0" smtClean="0"/>
              <a:t>The Center:  Median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763000" cy="5334000"/>
          </a:xfrm>
          <a:noFill/>
        </p:spPr>
        <p:txBody>
          <a:bodyPr/>
          <a:lstStyle/>
          <a:p>
            <a:pPr>
              <a:buSzTx/>
              <a:buFontTx/>
              <a:buChar char="•"/>
            </a:pPr>
            <a:r>
              <a:rPr lang="en-US" sz="2800" dirty="0" smtClean="0"/>
              <a:t>To find the median:</a:t>
            </a:r>
          </a:p>
          <a:p>
            <a:pPr>
              <a:buFont typeface="Monotype Sorts" charset="2"/>
              <a:buNone/>
            </a:pPr>
            <a:endParaRPr lang="en-US" sz="800" dirty="0" smtClean="0"/>
          </a:p>
          <a:p>
            <a:pPr>
              <a:buFont typeface="Monotype Sorts" charset="2"/>
              <a:buNone/>
            </a:pPr>
            <a:r>
              <a:rPr lang="en-US" sz="2400" dirty="0" smtClean="0"/>
              <a:t>   1. Put the data in an array.</a:t>
            </a:r>
          </a:p>
          <a:p>
            <a:pPr indent="9525"/>
            <a:r>
              <a:rPr lang="en-US" sz="1800" dirty="0" smtClean="0">
                <a:solidFill>
                  <a:srgbClr val="0000FF"/>
                </a:solidFill>
              </a:rPr>
              <a:t>If the data set has an </a:t>
            </a:r>
            <a:r>
              <a:rPr lang="en-US" sz="1800" b="1" dirty="0" smtClean="0">
                <a:solidFill>
                  <a:srgbClr val="0000FF"/>
                </a:solidFill>
              </a:rPr>
              <a:t>ODD</a:t>
            </a:r>
            <a:r>
              <a:rPr lang="en-US" sz="1800" dirty="0" smtClean="0">
                <a:solidFill>
                  <a:srgbClr val="0000FF"/>
                </a:solidFill>
              </a:rPr>
              <a:t> number of numbers, the median is the middle value.</a:t>
            </a:r>
          </a:p>
          <a:p>
            <a:pPr indent="9525"/>
            <a:r>
              <a:rPr lang="en-US" sz="1800" dirty="0" smtClean="0">
                <a:solidFill>
                  <a:srgbClr val="0000FF"/>
                </a:solidFill>
              </a:rPr>
              <a:t>If the data set has an </a:t>
            </a:r>
            <a:r>
              <a:rPr lang="en-US" sz="1800" b="1" dirty="0" smtClean="0">
                <a:solidFill>
                  <a:srgbClr val="0000FF"/>
                </a:solidFill>
              </a:rPr>
              <a:t>EVEN</a:t>
            </a:r>
            <a:r>
              <a:rPr lang="en-US" sz="1800" dirty="0" smtClean="0">
                <a:solidFill>
                  <a:srgbClr val="0000FF"/>
                </a:solidFill>
              </a:rPr>
              <a:t> number of numbers, the median is the AVERAGE of the middle two values</a:t>
            </a:r>
            <a:r>
              <a:rPr lang="en-US" sz="2400" dirty="0" smtClean="0"/>
              <a:t>.</a:t>
            </a:r>
          </a:p>
          <a:p>
            <a:pPr marL="0" indent="0" algn="ctr">
              <a:buFont typeface="Monotype Sorts" charset="2"/>
              <a:buNone/>
              <a:tabLst>
                <a:tab pos="57150" algn="l"/>
              </a:tabLst>
            </a:pPr>
            <a:r>
              <a:rPr lang="en-US" sz="2400" dirty="0" smtClean="0">
                <a:solidFill>
                  <a:schemeClr val="tx2"/>
                </a:solidFill>
              </a:rPr>
              <a:t>(Note that the median of an even set of data values is not necessarily a member of the set of values.)</a:t>
            </a:r>
          </a:p>
          <a:p>
            <a:pPr lvl="1">
              <a:buFontTx/>
              <a:buNone/>
            </a:pPr>
            <a:endParaRPr lang="en-US" sz="800" dirty="0" smtClean="0"/>
          </a:p>
          <a:p>
            <a:pPr>
              <a:buSzTx/>
              <a:buFontTx/>
              <a:buChar char="•"/>
            </a:pPr>
            <a:r>
              <a:rPr lang="en-US" sz="2800" dirty="0" smtClean="0"/>
              <a:t>The median is particularly useful if there are outliers in the data set, which otherwise tend to sway the value of an arithmetic mean.</a:t>
            </a:r>
          </a:p>
        </p:txBody>
      </p:sp>
    </p:spTree>
    <p:extLst>
      <p:ext uri="{BB962C8B-B14F-4D97-AF65-F5344CB8AC3E}">
        <p14:creationId xmlns:p14="http://schemas.microsoft.com/office/powerpoint/2010/main" xmlns="" val="311279477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The Center:  Mode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/>
          </a:bodyPr>
          <a:lstStyle/>
          <a:p>
            <a:pPr algn="just">
              <a:buSzTx/>
              <a:buFontTx/>
              <a:buChar char="•"/>
            </a:pPr>
            <a:r>
              <a:rPr lang="en-US" sz="2800" dirty="0" smtClean="0"/>
              <a:t>The mode is the most frequent value.</a:t>
            </a:r>
          </a:p>
          <a:p>
            <a:pPr marL="0" indent="0" algn="just">
              <a:buSzTx/>
              <a:buNone/>
            </a:pPr>
            <a:endParaRPr lang="en-US" sz="2800" dirty="0" smtClean="0"/>
          </a:p>
          <a:p>
            <a:pPr algn="just">
              <a:buSzTx/>
              <a:buFontTx/>
              <a:buChar char="•"/>
            </a:pPr>
            <a:r>
              <a:rPr lang="en-US" sz="2800" dirty="0" smtClean="0"/>
              <a:t>While there is just one value for the mean and one value for the median, there may be more than one value for the mode of a data set.</a:t>
            </a:r>
          </a:p>
          <a:p>
            <a:pPr marL="0" indent="0" algn="just">
              <a:buSzTx/>
              <a:buNone/>
            </a:pPr>
            <a:endParaRPr lang="en-US" sz="2800" dirty="0" smtClean="0"/>
          </a:p>
          <a:p>
            <a:pPr algn="just">
              <a:buSzTx/>
              <a:buFontTx/>
              <a:buChar char="•"/>
            </a:pPr>
            <a:r>
              <a:rPr lang="en-US" sz="2800" dirty="0" smtClean="0"/>
              <a:t>The mode tends to be less frequently used than the mean or the median.</a:t>
            </a:r>
          </a:p>
        </p:txBody>
      </p:sp>
    </p:spTree>
    <p:extLst>
      <p:ext uri="{BB962C8B-B14F-4D97-AF65-F5344CB8AC3E}">
        <p14:creationId xmlns:p14="http://schemas.microsoft.com/office/powerpoint/2010/main" xmlns="" val="125863670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57363" y="414338"/>
            <a:ext cx="5629275" cy="602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95903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The Spread:  Range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188" y="2158465"/>
            <a:ext cx="8153400" cy="4724400"/>
          </a:xfrm>
          <a:noFill/>
        </p:spPr>
        <p:txBody>
          <a:bodyPr>
            <a:normAutofit/>
          </a:bodyPr>
          <a:lstStyle/>
          <a:p>
            <a:pPr algn="just">
              <a:buSzTx/>
              <a:buFontTx/>
              <a:buChar char="•"/>
            </a:pPr>
            <a:r>
              <a:rPr lang="en-US" sz="2800" dirty="0" smtClean="0"/>
              <a:t>The range is the </a:t>
            </a:r>
            <a:r>
              <a:rPr lang="en-US" sz="2800" b="1" dirty="0" smtClean="0"/>
              <a:t>distance</a:t>
            </a:r>
            <a:r>
              <a:rPr lang="en-US" sz="2800" dirty="0" smtClean="0"/>
              <a:t> between the smallest and the largest data value in the set.</a:t>
            </a:r>
          </a:p>
          <a:p>
            <a:pPr algn="just">
              <a:buSzTx/>
              <a:buFontTx/>
              <a:buChar char="•"/>
            </a:pPr>
            <a:endParaRPr lang="en-US" sz="1100" dirty="0" smtClean="0"/>
          </a:p>
          <a:p>
            <a:pPr algn="just">
              <a:buSzTx/>
              <a:buFontTx/>
              <a:buChar char="•"/>
            </a:pPr>
            <a:r>
              <a:rPr lang="en-US" sz="2800" dirty="0" smtClean="0">
                <a:solidFill>
                  <a:srgbClr val="0000FF"/>
                </a:solidFill>
              </a:rPr>
              <a:t>Range = largest value – smallest value</a:t>
            </a:r>
          </a:p>
          <a:p>
            <a:pPr algn="just">
              <a:buSzTx/>
              <a:buFontTx/>
              <a:buChar char="•"/>
            </a:pPr>
            <a:endParaRPr lang="en-US" sz="1100" dirty="0" smtClean="0"/>
          </a:p>
          <a:p>
            <a:pPr algn="just">
              <a:buSzTx/>
              <a:buFontTx/>
              <a:buChar char="•"/>
            </a:pPr>
            <a:r>
              <a:rPr lang="en-US" sz="2800" dirty="0" smtClean="0"/>
              <a:t>Sometimes range is reported as an interval, anchored between the smallest and largest data value, rather than the actual width of that interval.</a:t>
            </a:r>
          </a:p>
        </p:txBody>
      </p:sp>
    </p:spTree>
    <p:extLst>
      <p:ext uri="{BB962C8B-B14F-4D97-AF65-F5344CB8AC3E}">
        <p14:creationId xmlns:p14="http://schemas.microsoft.com/office/powerpoint/2010/main" xmlns="" val="2078383088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46"/>
          </a:xfrm>
          <a:noFill/>
        </p:spPr>
        <p:txBody>
          <a:bodyPr/>
          <a:lstStyle/>
          <a:p>
            <a:r>
              <a:rPr lang="en-US" dirty="0" smtClean="0"/>
              <a:t>The Spread:  Variance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86800" cy="4067188"/>
          </a:xfrm>
          <a:noFill/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SzTx/>
              <a:buFontTx/>
              <a:buChar char="•"/>
            </a:pPr>
            <a:r>
              <a:rPr lang="en-US" dirty="0" smtClean="0"/>
              <a:t>Variance is one of the most frequently used measures of spread,</a:t>
            </a:r>
          </a:p>
          <a:p>
            <a:pPr>
              <a:lnSpc>
                <a:spcPct val="90000"/>
              </a:lnSpc>
              <a:buSzTx/>
              <a:buFont typeface="Monotype Sorts" charset="2"/>
              <a:buNone/>
            </a:pPr>
            <a:endParaRPr lang="en-US" sz="1200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for population,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3200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for sample,</a:t>
            </a:r>
          </a:p>
          <a:p>
            <a:pPr>
              <a:lnSpc>
                <a:spcPct val="90000"/>
              </a:lnSpc>
              <a:buSzTx/>
              <a:buFont typeface="Monotype Sorts" charset="2"/>
              <a:buNone/>
            </a:pPr>
            <a:endParaRPr lang="en-US" sz="2400" dirty="0" smtClean="0"/>
          </a:p>
          <a:p>
            <a:pPr>
              <a:lnSpc>
                <a:spcPct val="90000"/>
              </a:lnSpc>
              <a:buSzTx/>
              <a:buFontTx/>
              <a:buChar char="•"/>
            </a:pPr>
            <a:endParaRPr lang="en-US" dirty="0" smtClean="0"/>
          </a:p>
          <a:p>
            <a:pPr>
              <a:lnSpc>
                <a:spcPct val="90000"/>
              </a:lnSpc>
              <a:buSzTx/>
              <a:buFontTx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The right side of each equation is often used as a computational shortcut</a:t>
            </a:r>
            <a:r>
              <a:rPr lang="en-US" dirty="0" smtClean="0"/>
              <a:t>.</a:t>
            </a:r>
          </a:p>
        </p:txBody>
      </p:sp>
      <p:graphicFrame>
        <p:nvGraphicFramePr>
          <p:cNvPr id="2050" name="Object 0">
            <a:hlinkClick r:id="" action="ppaction://ole?verb=0"/>
          </p:cNvPr>
          <p:cNvGraphicFramePr>
            <a:graphicFrameLocks/>
          </p:cNvGraphicFramePr>
          <p:nvPr/>
        </p:nvGraphicFramePr>
        <p:xfrm>
          <a:off x="3735388" y="2271713"/>
          <a:ext cx="5334000" cy="1016000"/>
        </p:xfrm>
        <a:graphic>
          <a:graphicData uri="http://schemas.openxmlformats.org/presentationml/2006/ole">
            <p:oleObj spid="_x0000_s2094" name="Equation" r:id="rId4" imgW="5334000" imgH="1016000" progId="Equation.2">
              <p:embed/>
            </p:oleObj>
          </a:graphicData>
        </a:graphic>
      </p:graphicFrame>
      <p:graphicFrame>
        <p:nvGraphicFramePr>
          <p:cNvPr id="2051" name="Object 1">
            <a:hlinkClick r:id="" action="ppaction://ole?verb=0"/>
          </p:cNvPr>
          <p:cNvGraphicFramePr>
            <a:graphicFrameLocks/>
          </p:cNvGraphicFramePr>
          <p:nvPr/>
        </p:nvGraphicFramePr>
        <p:xfrm>
          <a:off x="3041650" y="3413125"/>
          <a:ext cx="6019800" cy="1143000"/>
        </p:xfrm>
        <a:graphic>
          <a:graphicData uri="http://schemas.openxmlformats.org/presentationml/2006/ole">
            <p:oleObj spid="_x0000_s2095" name="Equation" r:id="rId5" imgW="6019800" imgH="1143000" progId="Equation.2">
              <p:embed/>
            </p:oleObj>
          </a:graphicData>
        </a:graphic>
      </p:graphicFrame>
      <p:pic>
        <p:nvPicPr>
          <p:cNvPr id="2096" name="Picture 4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00496" y="4929198"/>
            <a:ext cx="5349875" cy="1928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516741961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  <a:noFill/>
        </p:spPr>
        <p:txBody>
          <a:bodyPr/>
          <a:lstStyle/>
          <a:p>
            <a:r>
              <a:rPr lang="en-US" dirty="0" smtClean="0"/>
              <a:t>The Spread:  Standard Deviation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229600" cy="4657725"/>
          </a:xfrm>
          <a:noFill/>
        </p:spPr>
        <p:txBody>
          <a:bodyPr/>
          <a:lstStyle/>
          <a:p>
            <a:pPr>
              <a:buSzTx/>
              <a:buFontTx/>
              <a:buChar char="•"/>
            </a:pPr>
            <a:r>
              <a:rPr lang="en-US" dirty="0" smtClean="0"/>
              <a:t>Since variance is given in squared units, we often find uses for the standard deviation, which is the square root of variance:</a:t>
            </a:r>
          </a:p>
          <a:p>
            <a:pPr lvl="1"/>
            <a:r>
              <a:rPr lang="en-US" dirty="0" smtClean="0"/>
              <a:t>for a population, </a:t>
            </a:r>
          </a:p>
          <a:p>
            <a:pPr lvl="1">
              <a:buFontTx/>
              <a:buNone/>
            </a:pPr>
            <a:endParaRPr lang="en-US" dirty="0" smtClean="0"/>
          </a:p>
          <a:p>
            <a:pPr lvl="1"/>
            <a:r>
              <a:rPr lang="en-US" dirty="0" smtClean="0"/>
              <a:t>for a sample,</a:t>
            </a:r>
          </a:p>
          <a:p>
            <a:pPr>
              <a:buFont typeface="Monotype Sorts" charset="2"/>
              <a:buNone/>
            </a:pPr>
            <a:r>
              <a:rPr lang="en-US" sz="2800" dirty="0" smtClean="0">
                <a:solidFill>
                  <a:schemeClr val="tx2"/>
                </a:solidFill>
              </a:rPr>
              <a:t>	</a:t>
            </a:r>
          </a:p>
          <a:p>
            <a:pPr>
              <a:buFont typeface="Monotype Sorts" charset="2"/>
              <a:buNone/>
            </a:pPr>
            <a:r>
              <a:rPr lang="en-US" sz="2800" dirty="0" smtClean="0">
                <a:solidFill>
                  <a:schemeClr val="tx2"/>
                </a:solidFill>
              </a:rPr>
              <a:t>.</a:t>
            </a:r>
          </a:p>
        </p:txBody>
      </p:sp>
      <p:graphicFrame>
        <p:nvGraphicFramePr>
          <p:cNvPr id="3074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4189413" y="3111500"/>
          <a:ext cx="2476500" cy="673100"/>
        </p:xfrm>
        <a:graphic>
          <a:graphicData uri="http://schemas.openxmlformats.org/presentationml/2006/ole">
            <p:oleObj spid="_x0000_s3118" name="Equation" r:id="rId4" imgW="2476500" imgH="673100" progId="Equation.2">
              <p:embed/>
            </p:oleObj>
          </a:graphicData>
        </a:graphic>
      </p:graphicFrame>
      <p:graphicFrame>
        <p:nvGraphicFramePr>
          <p:cNvPr id="3075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3579813" y="4102100"/>
          <a:ext cx="1498600" cy="673100"/>
        </p:xfrm>
        <a:graphic>
          <a:graphicData uri="http://schemas.openxmlformats.org/presentationml/2006/ole">
            <p:oleObj spid="_x0000_s3119" name="Equation" r:id="rId5" imgW="1498600" imgH="673100" progId="Equation.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037211863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importance of Patterns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5838" y="1828800"/>
            <a:ext cx="7172325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20548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1657"/>
            <a:ext cx="8229600" cy="478857"/>
          </a:xfrm>
        </p:spPr>
        <p:txBody>
          <a:bodyPr>
            <a:noAutofit/>
          </a:bodyPr>
          <a:lstStyle/>
          <a:p>
            <a:r>
              <a:rPr lang="en-US" sz="3600" dirty="0" smtClean="0"/>
              <a:t>Mean Absolute Deviation(MAD)</a:t>
            </a:r>
            <a:endParaRPr lang="en-US" sz="3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302895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24413" y="334679"/>
            <a:ext cx="1924050" cy="1492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790700"/>
            <a:ext cx="37338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48200" y="6172200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MAD : 16/6 = 2.67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50785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00200"/>
            <a:ext cx="6019800" cy="3809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804503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0938" y="0"/>
            <a:ext cx="8077200" cy="1252537"/>
          </a:xfrm>
          <a:noFill/>
        </p:spPr>
        <p:txBody>
          <a:bodyPr>
            <a:normAutofit/>
          </a:bodyPr>
          <a:lstStyle/>
          <a:p>
            <a:r>
              <a:rPr lang="en-US" sz="3200" dirty="0" smtClean="0"/>
              <a:t>Shape: The “shape” of the data is called its “distribution”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763000" cy="4267200"/>
          </a:xfrm>
          <a:noFill/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  <a:buSzTx/>
              <a:buFontTx/>
              <a:buChar char="•"/>
            </a:pPr>
            <a:r>
              <a:rPr lang="en-US" sz="2400" dirty="0" smtClean="0"/>
              <a:t>If mean = median = mode, the shape of the distribution is </a:t>
            </a:r>
            <a:r>
              <a:rPr lang="en-US" sz="2400" b="1" dirty="0" smtClean="0"/>
              <a:t>symmetric</a:t>
            </a:r>
            <a:r>
              <a:rPr lang="en-US" sz="2400" dirty="0" smtClean="0"/>
              <a:t>.</a:t>
            </a:r>
          </a:p>
          <a:p>
            <a:pPr marL="0" indent="0" algn="just">
              <a:lnSpc>
                <a:spcPct val="80000"/>
              </a:lnSpc>
              <a:buSzTx/>
              <a:buNone/>
            </a:pPr>
            <a:endParaRPr lang="en-US" sz="2400" dirty="0" smtClean="0"/>
          </a:p>
          <a:p>
            <a:pPr algn="just">
              <a:lnSpc>
                <a:spcPct val="80000"/>
              </a:lnSpc>
              <a:buSzTx/>
              <a:buFontTx/>
              <a:buChar char="•"/>
            </a:pPr>
            <a:r>
              <a:rPr lang="en-US" sz="2400" dirty="0" smtClean="0"/>
              <a:t>If mode &lt; median &lt; mean, the shape of the distribution trails to the right, is </a:t>
            </a:r>
            <a:r>
              <a:rPr lang="en-US" sz="2400" b="1" dirty="0" smtClean="0"/>
              <a:t>positively skewed</a:t>
            </a:r>
            <a:r>
              <a:rPr lang="en-US" sz="2400" dirty="0" smtClean="0"/>
              <a:t>.</a:t>
            </a:r>
          </a:p>
          <a:p>
            <a:pPr marL="0" indent="0" algn="just">
              <a:lnSpc>
                <a:spcPct val="80000"/>
              </a:lnSpc>
              <a:buSzTx/>
              <a:buNone/>
            </a:pPr>
            <a:endParaRPr lang="en-US" sz="2400" dirty="0" smtClean="0"/>
          </a:p>
          <a:p>
            <a:pPr algn="just">
              <a:lnSpc>
                <a:spcPct val="80000"/>
              </a:lnSpc>
              <a:buSzTx/>
              <a:buFontTx/>
              <a:buChar char="•"/>
            </a:pPr>
            <a:r>
              <a:rPr lang="en-US" sz="2400" dirty="0" smtClean="0"/>
              <a:t>If mean &lt; median &lt; mode, the shape of the distribution trails to the left, is </a:t>
            </a:r>
            <a:r>
              <a:rPr lang="en-US" sz="2400" b="1" dirty="0" smtClean="0"/>
              <a:t>negatively skewed.</a:t>
            </a:r>
          </a:p>
          <a:p>
            <a:pPr marL="0" indent="0" algn="just">
              <a:lnSpc>
                <a:spcPct val="80000"/>
              </a:lnSpc>
              <a:buSzTx/>
              <a:buNone/>
            </a:pPr>
            <a:endParaRPr lang="en-US" sz="2400" b="1" dirty="0" smtClean="0"/>
          </a:p>
          <a:p>
            <a:pPr algn="just">
              <a:lnSpc>
                <a:spcPct val="80000"/>
              </a:lnSpc>
              <a:buSzTx/>
              <a:buFontTx/>
              <a:buChar char="•"/>
            </a:pPr>
            <a:r>
              <a:rPr lang="en-US" sz="2400" dirty="0" smtClean="0"/>
              <a:t>Distributions of various “shapes” have different properties </a:t>
            </a:r>
          </a:p>
          <a:p>
            <a:pPr algn="just">
              <a:lnSpc>
                <a:spcPct val="80000"/>
              </a:lnSpc>
              <a:buSzTx/>
              <a:buFontTx/>
              <a:buChar char="•"/>
            </a:pPr>
            <a:endParaRPr lang="en-US" sz="2400" dirty="0"/>
          </a:p>
          <a:p>
            <a:pPr algn="just">
              <a:lnSpc>
                <a:spcPct val="80000"/>
              </a:lnSpc>
              <a:buSzTx/>
              <a:buFontTx/>
              <a:buChar char="•"/>
            </a:pPr>
            <a:r>
              <a:rPr lang="en-US" sz="2400" dirty="0" err="1" smtClean="0"/>
              <a:t>eg</a:t>
            </a:r>
            <a:r>
              <a:rPr lang="en-US" sz="2400" dirty="0" smtClean="0"/>
              <a:t> “normal” distribution, or “bell curve” (Gaussian Distribution). </a:t>
            </a:r>
          </a:p>
        </p:txBody>
      </p:sp>
    </p:spTree>
    <p:extLst>
      <p:ext uri="{BB962C8B-B14F-4D97-AF65-F5344CB8AC3E}">
        <p14:creationId xmlns:p14="http://schemas.microsoft.com/office/powerpoint/2010/main" xmlns="" val="389628740"/>
      </p:ext>
    </p:extLst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Skews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86868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8606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Normal Distribution | Gaussian | Normal random variables | PDF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89983" y="2464146"/>
            <a:ext cx="4764034" cy="27980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424965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Normal (Gaussian) Distribution - 1.55.0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33600"/>
            <a:ext cx="6096000" cy="3733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943620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aron Kachorek - San Marcos High School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977231"/>
            <a:ext cx="4895850" cy="3771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0712010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685800" y="1524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en-US" sz="4400" u="sng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223598" y="2819400"/>
            <a:ext cx="869680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400" b="1" u="sng" dirty="0" smtClean="0"/>
              <a:t>Summary -Exploring </a:t>
            </a:r>
            <a:r>
              <a:rPr lang="en-US" sz="4400" b="1" u="sng" dirty="0" err="1"/>
              <a:t>Univariate</a:t>
            </a:r>
            <a:r>
              <a:rPr lang="en-US" sz="4400" b="1" u="sng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xmlns="" val="3474921051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93038" cy="609600"/>
          </a:xfrm>
        </p:spPr>
        <p:txBody>
          <a:bodyPr/>
          <a:lstStyle/>
          <a:p>
            <a:pPr eaLnBrk="1" hangingPunct="1"/>
            <a:r>
              <a:rPr lang="en-US" sz="3200" b="1" u="sng" smtClean="0"/>
              <a:t>Measuring the Dispersion of Data</a:t>
            </a:r>
            <a:endParaRPr lang="en-US" b="1" u="sng" smtClean="0"/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685800"/>
            <a:ext cx="8534400" cy="50292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endParaRPr lang="en-US" dirty="0" smtClean="0">
              <a:solidFill>
                <a:srgbClr val="3333FF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srgbClr val="3333FF"/>
                </a:solidFill>
              </a:rPr>
              <a:t>Measures to assess the dispersion </a:t>
            </a:r>
            <a:r>
              <a:rPr lang="en-US" dirty="0" smtClean="0"/>
              <a:t>or spread of numeric data: </a:t>
            </a:r>
          </a:p>
          <a:p>
            <a:pPr lvl="1">
              <a:defRPr/>
            </a:pPr>
            <a:r>
              <a:rPr lang="en-US" sz="1800" dirty="0" smtClean="0">
                <a:ea typeface="+mn-ea"/>
                <a:cs typeface="+mn-cs"/>
              </a:rPr>
              <a:t>range, </a:t>
            </a:r>
          </a:p>
          <a:p>
            <a:pPr lvl="1">
              <a:defRPr/>
            </a:pPr>
            <a:r>
              <a:rPr lang="en-US" sz="1800" dirty="0" err="1" smtClean="0">
                <a:ea typeface="+mn-ea"/>
                <a:cs typeface="+mn-cs"/>
              </a:rPr>
              <a:t>quantiles</a:t>
            </a:r>
            <a:r>
              <a:rPr lang="en-US" sz="1800" dirty="0" smtClean="0">
                <a:ea typeface="+mn-ea"/>
                <a:cs typeface="+mn-cs"/>
              </a:rPr>
              <a:t>, </a:t>
            </a:r>
          </a:p>
          <a:p>
            <a:pPr lvl="1">
              <a:defRPr/>
            </a:pPr>
            <a:r>
              <a:rPr lang="en-US" sz="1800" dirty="0" smtClean="0">
                <a:ea typeface="+mn-ea"/>
                <a:cs typeface="+mn-cs"/>
              </a:rPr>
              <a:t>quartiles, </a:t>
            </a:r>
          </a:p>
          <a:p>
            <a:pPr lvl="1">
              <a:defRPr/>
            </a:pPr>
            <a:r>
              <a:rPr lang="en-US" sz="1800" dirty="0" smtClean="0">
                <a:ea typeface="+mn-ea"/>
                <a:cs typeface="+mn-cs"/>
              </a:rPr>
              <a:t>percentiles, and the </a:t>
            </a:r>
          </a:p>
          <a:p>
            <a:pPr lvl="1">
              <a:defRPr/>
            </a:pPr>
            <a:r>
              <a:rPr lang="en-US" sz="1800" dirty="0" err="1" smtClean="0">
                <a:ea typeface="+mn-ea"/>
                <a:cs typeface="+mn-cs"/>
              </a:rPr>
              <a:t>interquartile</a:t>
            </a:r>
            <a:r>
              <a:rPr lang="en-US" sz="1800" dirty="0" smtClean="0">
                <a:ea typeface="+mn-ea"/>
                <a:cs typeface="+mn-cs"/>
              </a:rPr>
              <a:t> range. </a:t>
            </a:r>
          </a:p>
          <a:p>
            <a:pPr lvl="1">
              <a:defRPr/>
            </a:pPr>
            <a:endParaRPr lang="en-US" sz="1800" dirty="0" smtClean="0">
              <a:ea typeface="+mn-ea"/>
              <a:cs typeface="+mn-cs"/>
            </a:endParaRPr>
          </a:p>
          <a:p>
            <a:pPr>
              <a:defRPr/>
            </a:pPr>
            <a:r>
              <a:rPr lang="en-US" dirty="0" smtClean="0">
                <a:solidFill>
                  <a:srgbClr val="C00000"/>
                </a:solidFill>
              </a:rPr>
              <a:t>Five-number summary</a:t>
            </a:r>
            <a:r>
              <a:rPr lang="en-US" dirty="0" smtClean="0"/>
              <a:t>, which can be displayed as a </a:t>
            </a:r>
            <a:r>
              <a:rPr lang="en-US" dirty="0" err="1" smtClean="0">
                <a:solidFill>
                  <a:srgbClr val="C00000"/>
                </a:solidFill>
              </a:rPr>
              <a:t>boxplot</a:t>
            </a:r>
            <a:r>
              <a:rPr lang="en-US" dirty="0" smtClean="0"/>
              <a:t>, is useful in </a:t>
            </a:r>
            <a:r>
              <a:rPr lang="en-US" dirty="0" smtClean="0">
                <a:solidFill>
                  <a:srgbClr val="3333FF"/>
                </a:solidFill>
              </a:rPr>
              <a:t>identifying outliers</a:t>
            </a:r>
            <a:r>
              <a:rPr lang="en-US" dirty="0" smtClean="0"/>
              <a:t>. 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rgbClr val="3333FF"/>
                </a:solidFill>
              </a:rPr>
              <a:t>Variance and standard deviation </a:t>
            </a:r>
            <a:r>
              <a:rPr lang="en-US" dirty="0" smtClean="0"/>
              <a:t>also indicate the spread of a data distribution.</a:t>
            </a:r>
          </a:p>
        </p:txBody>
      </p:sp>
    </p:spTree>
    <p:extLst>
      <p:ext uri="{BB962C8B-B14F-4D97-AF65-F5344CB8AC3E}">
        <p14:creationId xmlns:p14="http://schemas.microsoft.com/office/powerpoint/2010/main" xmlns="" val="145617197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93038" cy="609600"/>
          </a:xfrm>
        </p:spPr>
        <p:txBody>
          <a:bodyPr/>
          <a:lstStyle/>
          <a:p>
            <a:pPr eaLnBrk="1" hangingPunct="1"/>
            <a:r>
              <a:rPr lang="en-US" sz="3200" b="1" u="sng" smtClean="0"/>
              <a:t>Measuring the Dispersion of Data</a:t>
            </a:r>
            <a:endParaRPr lang="en-US" b="1" u="sng" smtClean="0"/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066800"/>
            <a:ext cx="8534400" cy="5029200"/>
          </a:xfrm>
        </p:spPr>
        <p:txBody>
          <a:bodyPr/>
          <a:lstStyle/>
          <a:p>
            <a:pPr>
              <a:defRPr/>
            </a:pPr>
            <a:endParaRPr lang="en-US" sz="2400" u="sng" dirty="0" smtClean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sz="2400" u="sng" dirty="0" smtClean="0">
                <a:solidFill>
                  <a:srgbClr val="FF0000"/>
                </a:solidFill>
              </a:rPr>
              <a:t>Range:</a:t>
            </a:r>
            <a:r>
              <a:rPr lang="en-US" sz="2400" dirty="0" smtClean="0"/>
              <a:t>  </a:t>
            </a:r>
          </a:p>
          <a:p>
            <a:pPr lvl="1" algn="just">
              <a:defRPr/>
            </a:pPr>
            <a:r>
              <a:rPr lang="en-US" sz="1800" dirty="0" smtClean="0">
                <a:ea typeface="+mn-ea"/>
                <a:cs typeface="+mn-cs"/>
              </a:rPr>
              <a:t>Let </a:t>
            </a:r>
            <a:r>
              <a:rPr lang="en-US" sz="1800" dirty="0" smtClean="0"/>
              <a:t>X</a:t>
            </a:r>
            <a:r>
              <a:rPr lang="en-US" sz="1800" dirty="0" smtClean="0">
                <a:ea typeface="+mn-ea"/>
                <a:cs typeface="+mn-cs"/>
              </a:rPr>
              <a:t>1,X2, : : : ,</a:t>
            </a:r>
            <a:r>
              <a:rPr lang="en-US" sz="1800" dirty="0" err="1" smtClean="0"/>
              <a:t>X</a:t>
            </a:r>
            <a:r>
              <a:rPr lang="en-US" sz="1800" dirty="0" err="1" smtClean="0">
                <a:ea typeface="+mn-ea"/>
                <a:cs typeface="+mn-cs"/>
              </a:rPr>
              <a:t>n</a:t>
            </a:r>
            <a:r>
              <a:rPr lang="en-US" sz="1800" dirty="0" smtClean="0">
                <a:ea typeface="+mn-ea"/>
                <a:cs typeface="+mn-cs"/>
              </a:rPr>
              <a:t> be a set of observations for some numeric attribute, X. </a:t>
            </a:r>
          </a:p>
          <a:p>
            <a:pPr lvl="1" algn="just">
              <a:defRPr/>
            </a:pPr>
            <a:r>
              <a:rPr lang="en-US" sz="1800" dirty="0" smtClean="0">
                <a:ea typeface="+mn-ea"/>
                <a:cs typeface="+mn-cs"/>
              </a:rPr>
              <a:t>The </a:t>
            </a:r>
            <a:r>
              <a:rPr lang="en-US" sz="1800" b="1" dirty="0" smtClean="0">
                <a:ea typeface="+mn-ea"/>
                <a:cs typeface="+mn-cs"/>
              </a:rPr>
              <a:t>range </a:t>
            </a:r>
            <a:r>
              <a:rPr lang="en-US" sz="1800" dirty="0" smtClean="0">
                <a:ea typeface="+mn-ea"/>
                <a:cs typeface="+mn-cs"/>
              </a:rPr>
              <a:t>of the set is the difference between the largest (max()) and smallest (min()) values.</a:t>
            </a:r>
          </a:p>
          <a:p>
            <a:pPr lvl="1" algn="just">
              <a:buFont typeface="Wingdings" pitchFamily="2" charset="2"/>
              <a:buNone/>
              <a:defRPr/>
            </a:pPr>
            <a:endParaRPr lang="en-US" sz="1800" dirty="0" smtClean="0">
              <a:ea typeface="+mn-ea"/>
              <a:cs typeface="+mn-cs"/>
            </a:endParaRPr>
          </a:p>
          <a:p>
            <a:pPr algn="just">
              <a:defRPr/>
            </a:pPr>
            <a:r>
              <a:rPr lang="en-US" sz="2400" dirty="0" err="1" smtClean="0">
                <a:solidFill>
                  <a:srgbClr val="FF0000"/>
                </a:solidFill>
              </a:rPr>
              <a:t>Quantiles</a:t>
            </a:r>
            <a:r>
              <a:rPr lang="en-US" sz="2400" dirty="0" smtClean="0">
                <a:solidFill>
                  <a:srgbClr val="FF0000"/>
                </a:solidFill>
              </a:rPr>
              <a:t>: </a:t>
            </a:r>
          </a:p>
          <a:p>
            <a:pPr lvl="1" algn="just">
              <a:defRPr/>
            </a:pPr>
            <a:r>
              <a:rPr lang="en-US" sz="1800" dirty="0" smtClean="0">
                <a:ea typeface="+mn-ea"/>
                <a:cs typeface="+mn-cs"/>
              </a:rPr>
              <a:t>Assume data for attribute </a:t>
            </a:r>
            <a:r>
              <a:rPr lang="en-US" sz="1800" i="1" dirty="0" smtClean="0">
                <a:ea typeface="+mn-ea"/>
                <a:cs typeface="+mn-cs"/>
              </a:rPr>
              <a:t>X </a:t>
            </a:r>
            <a:r>
              <a:rPr lang="en-US" sz="1800" dirty="0" smtClean="0">
                <a:ea typeface="+mn-ea"/>
                <a:cs typeface="+mn-cs"/>
              </a:rPr>
              <a:t>are </a:t>
            </a:r>
            <a:r>
              <a:rPr lang="en-US" sz="1800" dirty="0" smtClean="0">
                <a:solidFill>
                  <a:srgbClr val="3333FF"/>
                </a:solidFill>
                <a:ea typeface="+mn-ea"/>
                <a:cs typeface="+mn-cs"/>
              </a:rPr>
              <a:t>sorted in increasing </a:t>
            </a:r>
            <a:r>
              <a:rPr lang="en-US" sz="1800" dirty="0" smtClean="0">
                <a:ea typeface="+mn-ea"/>
                <a:cs typeface="+mn-cs"/>
              </a:rPr>
              <a:t>numeric order</a:t>
            </a:r>
            <a:r>
              <a:rPr lang="en-US" sz="1800" i="1" dirty="0" smtClean="0">
                <a:ea typeface="+mn-ea"/>
                <a:cs typeface="+mn-cs"/>
              </a:rPr>
              <a:t>.</a:t>
            </a:r>
          </a:p>
          <a:p>
            <a:pPr lvl="1" algn="just">
              <a:buFont typeface="Wingdings" pitchFamily="2" charset="2"/>
              <a:buNone/>
              <a:defRPr/>
            </a:pPr>
            <a:endParaRPr lang="en-US" sz="1600" i="1" dirty="0" smtClean="0">
              <a:ea typeface="+mn-ea"/>
              <a:cs typeface="+mn-cs"/>
            </a:endParaRPr>
          </a:p>
          <a:p>
            <a:pPr lvl="1" algn="just">
              <a:defRPr/>
            </a:pPr>
            <a:r>
              <a:rPr lang="en-US" sz="1800" dirty="0" smtClean="0">
                <a:ea typeface="+mn-ea"/>
                <a:cs typeface="+mn-cs"/>
              </a:rPr>
              <a:t>Pick certain data points so as to </a:t>
            </a:r>
            <a:r>
              <a:rPr lang="en-US" sz="1800" dirty="0" smtClean="0">
                <a:solidFill>
                  <a:srgbClr val="3333FF"/>
                </a:solidFill>
                <a:ea typeface="+mn-ea"/>
                <a:cs typeface="+mn-cs"/>
              </a:rPr>
              <a:t>split the data distribution into equal-size </a:t>
            </a:r>
            <a:r>
              <a:rPr lang="en-US" sz="1800" dirty="0" smtClean="0">
                <a:ea typeface="+mn-ea"/>
                <a:cs typeface="+mn-cs"/>
              </a:rPr>
              <a:t>consecutive sets. These data points are called </a:t>
            </a:r>
            <a:r>
              <a:rPr lang="en-US" sz="1800" i="1" dirty="0" err="1" smtClean="0">
                <a:solidFill>
                  <a:srgbClr val="3333FF"/>
                </a:solidFill>
                <a:ea typeface="+mn-ea"/>
                <a:cs typeface="+mn-cs"/>
              </a:rPr>
              <a:t>quantiles</a:t>
            </a:r>
            <a:r>
              <a:rPr lang="en-US" sz="1800" i="1" dirty="0" smtClean="0">
                <a:solidFill>
                  <a:srgbClr val="3333FF"/>
                </a:solidFill>
                <a:ea typeface="+mn-ea"/>
                <a:cs typeface="+mn-cs"/>
              </a:rPr>
              <a:t>.</a:t>
            </a:r>
            <a:r>
              <a:rPr lang="en-US" sz="1800" i="1" dirty="0" smtClean="0">
                <a:ea typeface="+mn-ea"/>
                <a:cs typeface="+mn-cs"/>
              </a:rPr>
              <a:t> </a:t>
            </a:r>
          </a:p>
          <a:p>
            <a:pPr lvl="1" algn="just">
              <a:buFont typeface="Wingdings" pitchFamily="2" charset="2"/>
              <a:buNone/>
              <a:defRPr/>
            </a:pPr>
            <a:endParaRPr lang="en-US" sz="1800" i="1" dirty="0" smtClean="0">
              <a:ea typeface="+mn-ea"/>
              <a:cs typeface="+mn-cs"/>
            </a:endParaRPr>
          </a:p>
          <a:p>
            <a:pPr lvl="1" algn="just">
              <a:defRPr/>
            </a:pPr>
            <a:r>
              <a:rPr lang="en-US" sz="1800" dirty="0" err="1" smtClean="0">
                <a:ea typeface="+mn-ea"/>
                <a:cs typeface="+mn-cs"/>
              </a:rPr>
              <a:t>Quantiles</a:t>
            </a:r>
            <a:r>
              <a:rPr lang="en-US" sz="1800" dirty="0" smtClean="0">
                <a:ea typeface="+mn-ea"/>
                <a:cs typeface="+mn-cs"/>
              </a:rPr>
              <a:t> are points taken at </a:t>
            </a:r>
            <a:r>
              <a:rPr lang="en-US" sz="1800" dirty="0" smtClean="0">
                <a:solidFill>
                  <a:srgbClr val="3333FF"/>
                </a:solidFill>
                <a:ea typeface="+mn-ea"/>
                <a:cs typeface="+mn-cs"/>
              </a:rPr>
              <a:t>regular intervals </a:t>
            </a:r>
            <a:r>
              <a:rPr lang="en-US" sz="1800" dirty="0" smtClean="0">
                <a:ea typeface="+mn-ea"/>
                <a:cs typeface="+mn-cs"/>
              </a:rPr>
              <a:t>of a </a:t>
            </a:r>
            <a:r>
              <a:rPr lang="en-US" sz="1800" dirty="0" smtClean="0">
                <a:solidFill>
                  <a:srgbClr val="3333FF"/>
                </a:solidFill>
                <a:ea typeface="+mn-ea"/>
                <a:cs typeface="+mn-cs"/>
              </a:rPr>
              <a:t>data distribution</a:t>
            </a:r>
            <a:r>
              <a:rPr lang="en-US" sz="1800" dirty="0" smtClean="0">
                <a:ea typeface="+mn-ea"/>
                <a:cs typeface="+mn-cs"/>
              </a:rPr>
              <a:t>, </a:t>
            </a:r>
            <a:r>
              <a:rPr lang="en-US" sz="1800" u="sng" dirty="0" smtClean="0">
                <a:ea typeface="+mn-ea"/>
                <a:cs typeface="+mn-cs"/>
              </a:rPr>
              <a:t>dividing it into essentially equal size consecutive sets.</a:t>
            </a:r>
            <a:endParaRPr lang="en-US" sz="1800" u="sng" dirty="0" smtClean="0"/>
          </a:p>
        </p:txBody>
      </p:sp>
    </p:spTree>
    <p:extLst>
      <p:ext uri="{BB962C8B-B14F-4D97-AF65-F5344CB8AC3E}">
        <p14:creationId xmlns:p14="http://schemas.microsoft.com/office/powerpoint/2010/main" xmlns="" val="97096742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Forecasting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47800"/>
            <a:ext cx="4981575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47800" y="4267200"/>
            <a:ext cx="581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Average around 850. This can be forecast for the 49</a:t>
            </a:r>
            <a:r>
              <a:rPr lang="en-US" baseline="30000" dirty="0" smtClean="0"/>
              <a:t>th</a:t>
            </a:r>
            <a:r>
              <a:rPr lang="en-US" dirty="0" smtClean="0"/>
              <a:t> month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076316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Measuring the Dispersion of Data--</a:t>
            </a:r>
            <a:r>
              <a:rPr lang="en-US" sz="2400" smtClean="0"/>
              <a:t>Quantiles</a:t>
            </a:r>
            <a:endParaRPr lang="en-US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19200"/>
            <a:ext cx="9144000" cy="56388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1800" smtClean="0"/>
              <a:t>The</a:t>
            </a:r>
            <a:r>
              <a:rPr lang="en-US" sz="1800" smtClean="0">
                <a:solidFill>
                  <a:srgbClr val="FF0000"/>
                </a:solidFill>
              </a:rPr>
              <a:t> 2-quantile </a:t>
            </a:r>
            <a:r>
              <a:rPr lang="en-US" sz="1800" smtClean="0"/>
              <a:t>is the data point dividing the lower and upper halves of the data distribution. It corresponds to the </a:t>
            </a:r>
            <a:r>
              <a:rPr lang="en-US" sz="1800" smtClean="0">
                <a:solidFill>
                  <a:srgbClr val="FF0000"/>
                </a:solidFill>
              </a:rPr>
              <a:t>median</a:t>
            </a:r>
            <a:r>
              <a:rPr lang="en-US" sz="1800" smtClean="0"/>
              <a:t>. </a:t>
            </a:r>
          </a:p>
          <a:p>
            <a:pPr algn="just"/>
            <a:r>
              <a:rPr lang="en-US" sz="1800" smtClean="0"/>
              <a:t>The </a:t>
            </a:r>
            <a:r>
              <a:rPr lang="en-US" sz="1800" smtClean="0">
                <a:solidFill>
                  <a:srgbClr val="FF0000"/>
                </a:solidFill>
              </a:rPr>
              <a:t>4-quantiles</a:t>
            </a:r>
            <a:r>
              <a:rPr lang="en-US" sz="1800" smtClean="0"/>
              <a:t> are the </a:t>
            </a:r>
            <a:r>
              <a:rPr lang="en-US" sz="1800" smtClean="0">
                <a:solidFill>
                  <a:srgbClr val="3333FF"/>
                </a:solidFill>
              </a:rPr>
              <a:t>three data points </a:t>
            </a:r>
            <a:r>
              <a:rPr lang="en-US" sz="1800" smtClean="0"/>
              <a:t>that split the data distribution into four equal parts; each part represents one-fourth of the data distribution. They are more commonly referred to as </a:t>
            </a:r>
            <a:r>
              <a:rPr lang="en-US" sz="1800" b="1" smtClean="0">
                <a:solidFill>
                  <a:srgbClr val="FF0000"/>
                </a:solidFill>
              </a:rPr>
              <a:t>quartiles. </a:t>
            </a:r>
          </a:p>
          <a:p>
            <a:endParaRPr lang="en-US" sz="1800" b="1" smtClean="0"/>
          </a:p>
          <a:p>
            <a:endParaRPr lang="en-US" sz="1800" b="1" smtClean="0"/>
          </a:p>
          <a:p>
            <a:endParaRPr lang="en-US" sz="1800" b="1" smtClean="0"/>
          </a:p>
          <a:p>
            <a:endParaRPr lang="en-US" sz="1800" b="1" smtClean="0"/>
          </a:p>
          <a:p>
            <a:endParaRPr lang="en-US" sz="1800" b="1" smtClean="0"/>
          </a:p>
          <a:p>
            <a:endParaRPr lang="en-US" sz="1800" b="1" smtClean="0"/>
          </a:p>
          <a:p>
            <a:endParaRPr lang="en-US" sz="1800" b="1" smtClean="0"/>
          </a:p>
          <a:p>
            <a:endParaRPr lang="en-US" sz="1800" b="1" smtClean="0"/>
          </a:p>
          <a:p>
            <a:endParaRPr lang="en-US" sz="1800" b="1" smtClean="0"/>
          </a:p>
          <a:p>
            <a:pPr algn="just"/>
            <a:endParaRPr lang="en-US" sz="1400" b="1" smtClean="0"/>
          </a:p>
          <a:p>
            <a:pPr algn="just"/>
            <a:r>
              <a:rPr lang="en-US" sz="1400" b="1" smtClean="0"/>
              <a:t>The </a:t>
            </a:r>
            <a:r>
              <a:rPr lang="en-US" sz="1400" b="1" smtClean="0">
                <a:solidFill>
                  <a:srgbClr val="FF0000"/>
                </a:solidFill>
              </a:rPr>
              <a:t>100-quantiles</a:t>
            </a:r>
            <a:r>
              <a:rPr lang="en-US" sz="1400" b="1" smtClean="0"/>
              <a:t> </a:t>
            </a:r>
            <a:r>
              <a:rPr lang="en-US" sz="1400" smtClean="0"/>
              <a:t>are more commonly referred to as </a:t>
            </a:r>
            <a:r>
              <a:rPr lang="en-US" sz="1400" b="1" smtClean="0"/>
              <a:t>percentiles; they divide the data distribution into 100 </a:t>
            </a:r>
            <a:r>
              <a:rPr lang="en-US" sz="1400" smtClean="0"/>
              <a:t>equal-sized consecutive sets. </a:t>
            </a:r>
          </a:p>
          <a:p>
            <a:pPr algn="just">
              <a:buFont typeface="Wingdings" pitchFamily="2" charset="2"/>
              <a:buNone/>
            </a:pPr>
            <a:endParaRPr lang="en-US" sz="1200" smtClean="0"/>
          </a:p>
          <a:p>
            <a:pPr algn="just"/>
            <a:r>
              <a:rPr lang="en-US" sz="1400" b="1" smtClean="0">
                <a:solidFill>
                  <a:srgbClr val="3333FF"/>
                </a:solidFill>
              </a:rPr>
              <a:t>The median, quartiles, and percentiles are the most widely used forms of quantiles.</a:t>
            </a:r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819400"/>
            <a:ext cx="60198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5238012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7947C69-1C15-429F-9DF5-EDF374A8833C}" type="datetime4">
              <a:rPr lang="en-US" sz="1200" smtClean="0"/>
              <a:pPr eaLnBrk="1" hangingPunct="1"/>
              <a:t>September 1, 2022</a:t>
            </a:fld>
            <a:endParaRPr lang="en-US" sz="1200" smtClean="0"/>
          </a:p>
        </p:txBody>
      </p:sp>
      <p:sp>
        <p:nvSpPr>
          <p:cNvPr id="29699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6FC6E8C-FF75-4C21-83D7-6190BAE4DDBC}" type="slidenum">
              <a:rPr lang="en-US" sz="1200" smtClean="0"/>
              <a:pPr eaLnBrk="1" hangingPunct="1"/>
              <a:t>31</a:t>
            </a:fld>
            <a:endParaRPr lang="en-US" sz="12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81000"/>
            <a:ext cx="5562600" cy="609600"/>
          </a:xfrm>
        </p:spPr>
        <p:txBody>
          <a:bodyPr/>
          <a:lstStyle/>
          <a:p>
            <a:pPr eaLnBrk="1" hangingPunct="1"/>
            <a:r>
              <a:rPr lang="en-US" sz="3200" smtClean="0"/>
              <a:t> Symmetric vs. Skewed Data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8382000" cy="3505200"/>
          </a:xfrm>
        </p:spPr>
        <p:txBody>
          <a:bodyPr/>
          <a:lstStyle/>
          <a:p>
            <a:pPr algn="just"/>
            <a:r>
              <a:rPr lang="en-US" sz="1600" b="1" smtClean="0">
                <a:solidFill>
                  <a:schemeClr val="tx2"/>
                </a:solidFill>
              </a:rPr>
              <a:t>Examine Median, mean and mode of </a:t>
            </a:r>
          </a:p>
          <a:p>
            <a:pPr lvl="1" algn="just"/>
            <a:r>
              <a:rPr lang="en-US" sz="1600" b="1" smtClean="0">
                <a:solidFill>
                  <a:schemeClr val="tx2"/>
                </a:solidFill>
              </a:rPr>
              <a:t>symmetric, </a:t>
            </a:r>
          </a:p>
          <a:p>
            <a:pPr lvl="1" algn="just"/>
            <a:r>
              <a:rPr lang="en-US" sz="1600" b="1" smtClean="0">
                <a:solidFill>
                  <a:schemeClr val="tx2"/>
                </a:solidFill>
              </a:rPr>
              <a:t>positively skewed and </a:t>
            </a:r>
          </a:p>
          <a:p>
            <a:pPr lvl="1" algn="just"/>
            <a:r>
              <a:rPr lang="en-US" sz="1600" b="1" smtClean="0">
                <a:solidFill>
                  <a:schemeClr val="tx2"/>
                </a:solidFill>
              </a:rPr>
              <a:t>negatively skewed data</a:t>
            </a:r>
          </a:p>
          <a:p>
            <a:pPr algn="just"/>
            <a:endParaRPr lang="en-US" sz="1600" b="1" smtClean="0"/>
          </a:p>
          <a:p>
            <a:pPr algn="just"/>
            <a:r>
              <a:rPr lang="en-US" sz="1600" b="1" smtClean="0"/>
              <a:t>In a unimodal frequency curve with perfect symmetric data distribution, the mean, median, and mode are all at the same center value, as shown in Figure</a:t>
            </a:r>
          </a:p>
          <a:p>
            <a:pPr eaLnBrk="1" hangingPunct="1">
              <a:lnSpc>
                <a:spcPct val="120000"/>
              </a:lnSpc>
            </a:pPr>
            <a:endParaRPr lang="en-US" sz="2400" smtClean="0">
              <a:solidFill>
                <a:schemeClr val="tx2"/>
              </a:solidFill>
            </a:endParaRPr>
          </a:p>
        </p:txBody>
      </p:sp>
      <p:pic>
        <p:nvPicPr>
          <p:cNvPr id="29702" name="Picture 10" descr="ha02skew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657600"/>
            <a:ext cx="25908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00543184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859B70E-9318-4EEA-96A8-411711E64538}" type="datetime4">
              <a:rPr lang="en-US" sz="1200" smtClean="0"/>
              <a:pPr eaLnBrk="1" hangingPunct="1"/>
              <a:t>September 1, 2022</a:t>
            </a:fld>
            <a:endParaRPr lang="en-US" sz="1200" smtClean="0"/>
          </a:p>
        </p:txBody>
      </p:sp>
      <p:sp>
        <p:nvSpPr>
          <p:cNvPr id="30723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294EE8EF-1560-4CB7-BB16-766FB514B0B9}" type="slidenum">
              <a:rPr lang="en-US" sz="1200" smtClean="0"/>
              <a:pPr eaLnBrk="1" hangingPunct="1"/>
              <a:t>32</a:t>
            </a:fld>
            <a:endParaRPr lang="en-US" sz="1200" smtClean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5562600" cy="609600"/>
          </a:xfrm>
        </p:spPr>
        <p:txBody>
          <a:bodyPr/>
          <a:lstStyle/>
          <a:p>
            <a:pPr eaLnBrk="1" hangingPunct="1"/>
            <a:r>
              <a:rPr lang="en-US" sz="3200" smtClean="0"/>
              <a:t> Symmetric vs. Skewed Data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95400"/>
            <a:ext cx="9144000" cy="3505200"/>
          </a:xfrm>
        </p:spPr>
        <p:txBody>
          <a:bodyPr/>
          <a:lstStyle/>
          <a:p>
            <a:pPr algn="just"/>
            <a:r>
              <a:rPr lang="en-US" sz="1600" b="1" smtClean="0">
                <a:solidFill>
                  <a:schemeClr val="tx2"/>
                </a:solidFill>
              </a:rPr>
              <a:t>Median, mean and mode of positively and negatively skewed data</a:t>
            </a:r>
          </a:p>
          <a:p>
            <a:pPr algn="just">
              <a:buFont typeface="Wingdings" pitchFamily="2" charset="2"/>
              <a:buNone/>
            </a:pPr>
            <a:endParaRPr lang="en-US" sz="1600" b="1" smtClean="0">
              <a:solidFill>
                <a:schemeClr val="tx2"/>
              </a:solidFill>
            </a:endParaRPr>
          </a:p>
          <a:p>
            <a:pPr algn="just"/>
            <a:r>
              <a:rPr lang="en-US" sz="1600" b="1" smtClean="0">
                <a:solidFill>
                  <a:schemeClr val="tx2"/>
                </a:solidFill>
              </a:rPr>
              <a:t>Data in most real applications are not symmetric. </a:t>
            </a:r>
          </a:p>
          <a:p>
            <a:pPr algn="just">
              <a:buFont typeface="Wingdings" pitchFamily="2" charset="2"/>
              <a:buNone/>
            </a:pPr>
            <a:endParaRPr lang="en-US" sz="1600" b="1" smtClean="0">
              <a:solidFill>
                <a:schemeClr val="tx2"/>
              </a:solidFill>
            </a:endParaRPr>
          </a:p>
          <a:p>
            <a:pPr lvl="1" algn="just"/>
            <a:r>
              <a:rPr lang="en-US" sz="1600" b="1" smtClean="0">
                <a:solidFill>
                  <a:schemeClr val="tx2"/>
                </a:solidFill>
              </a:rPr>
              <a:t>positively skewed: mode occurs at a value that is smaller than the median, or </a:t>
            </a:r>
          </a:p>
          <a:p>
            <a:pPr lvl="1" algn="just">
              <a:buFont typeface="Wingdings" pitchFamily="2" charset="2"/>
              <a:buNone/>
            </a:pPr>
            <a:endParaRPr lang="en-US" sz="1600" b="1" smtClean="0">
              <a:solidFill>
                <a:schemeClr val="tx2"/>
              </a:solidFill>
            </a:endParaRPr>
          </a:p>
          <a:p>
            <a:pPr lvl="1" algn="just"/>
            <a:r>
              <a:rPr lang="en-US" sz="1600" b="1" smtClean="0">
                <a:solidFill>
                  <a:schemeClr val="tx2"/>
                </a:solidFill>
              </a:rPr>
              <a:t>negatively skewed: mode occurs at a value greater than the median (Figure).</a:t>
            </a:r>
          </a:p>
          <a:p>
            <a:pPr eaLnBrk="1" hangingPunct="1">
              <a:lnSpc>
                <a:spcPct val="120000"/>
              </a:lnSpc>
            </a:pPr>
            <a:endParaRPr lang="en-US" sz="2400" smtClean="0">
              <a:solidFill>
                <a:schemeClr val="tx2"/>
              </a:solidFill>
            </a:endParaRPr>
          </a:p>
        </p:txBody>
      </p:sp>
      <p:pic>
        <p:nvPicPr>
          <p:cNvPr id="30726" name="Picture 6" descr="rightskewed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4572000" y="4495800"/>
            <a:ext cx="4343400" cy="2371725"/>
          </a:xfrm>
        </p:spPr>
      </p:pic>
      <p:pic>
        <p:nvPicPr>
          <p:cNvPr id="30727" name="Picture 8" descr="leftskewed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0" y="4495800"/>
            <a:ext cx="4800600" cy="2362200"/>
          </a:xfrm>
        </p:spPr>
      </p:pic>
      <p:sp>
        <p:nvSpPr>
          <p:cNvPr id="30728" name="TextBox 8"/>
          <p:cNvSpPr txBox="1">
            <a:spLocks noChangeArrowheads="1"/>
          </p:cNvSpPr>
          <p:nvPr/>
        </p:nvSpPr>
        <p:spPr bwMode="auto">
          <a:xfrm>
            <a:off x="1828800" y="4419600"/>
            <a:ext cx="722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+ve</a:t>
            </a:r>
          </a:p>
        </p:txBody>
      </p:sp>
      <p:sp>
        <p:nvSpPr>
          <p:cNvPr id="30729" name="TextBox 9"/>
          <p:cNvSpPr txBox="1">
            <a:spLocks noChangeArrowheads="1"/>
          </p:cNvSpPr>
          <p:nvPr/>
        </p:nvSpPr>
        <p:spPr bwMode="auto">
          <a:xfrm>
            <a:off x="6400800" y="4648200"/>
            <a:ext cx="6048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-ve</a:t>
            </a:r>
          </a:p>
        </p:txBody>
      </p:sp>
    </p:spTree>
    <p:extLst>
      <p:ext uri="{BB962C8B-B14F-4D97-AF65-F5344CB8AC3E}">
        <p14:creationId xmlns:p14="http://schemas.microsoft.com/office/powerpoint/2010/main" xmlns="" val="49613119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93038" cy="609600"/>
          </a:xfrm>
        </p:spPr>
        <p:txBody>
          <a:bodyPr/>
          <a:lstStyle/>
          <a:p>
            <a:pPr eaLnBrk="1" hangingPunct="1"/>
            <a:r>
              <a:rPr lang="en-US" sz="2800" u="sng" smtClean="0"/>
              <a:t>Measuring the Dispersion of Data – Quartiles </a:t>
            </a:r>
            <a:r>
              <a:rPr lang="en-US" sz="2400" u="sng" smtClean="0"/>
              <a:t>contd…</a:t>
            </a:r>
            <a:endParaRPr lang="en-US" sz="3200" u="sng" smtClean="0"/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371600"/>
            <a:ext cx="9144000" cy="5029200"/>
          </a:xfrm>
        </p:spPr>
        <p:txBody>
          <a:bodyPr/>
          <a:lstStyle/>
          <a:p>
            <a:pPr>
              <a:defRPr/>
            </a:pPr>
            <a:r>
              <a:rPr lang="en-US" sz="1800" u="sng" dirty="0" smtClean="0">
                <a:solidFill>
                  <a:srgbClr val="FF0000"/>
                </a:solidFill>
              </a:rPr>
              <a:t>Quartiles: </a:t>
            </a:r>
            <a:r>
              <a:rPr lang="en-US" sz="1800" dirty="0" smtClean="0"/>
              <a:t>The quartiles give an indication of a distribution’s </a:t>
            </a:r>
            <a:r>
              <a:rPr lang="en-US" sz="1800" dirty="0" smtClean="0">
                <a:solidFill>
                  <a:srgbClr val="FF0000"/>
                </a:solidFill>
              </a:rPr>
              <a:t>center, spread, and shape. </a:t>
            </a:r>
          </a:p>
          <a:p>
            <a:pPr>
              <a:buFont typeface="Wingdings" pitchFamily="2" charset="2"/>
              <a:buNone/>
              <a:defRPr/>
            </a:pPr>
            <a:endParaRPr lang="en-US" sz="1800" dirty="0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US" sz="1800" dirty="0" smtClean="0">
                <a:ea typeface="+mn-ea"/>
                <a:cs typeface="+mn-cs"/>
              </a:rPr>
              <a:t>The first quartile(Q1), is the 25th percentile; cuts off the lowest 25% of the data.</a:t>
            </a:r>
          </a:p>
          <a:p>
            <a:pPr lvl="1">
              <a:buFont typeface="Wingdings" pitchFamily="2" charset="2"/>
              <a:buNone/>
              <a:defRPr/>
            </a:pPr>
            <a:endParaRPr lang="en-US" sz="1800" dirty="0" smtClean="0">
              <a:ea typeface="+mn-ea"/>
              <a:cs typeface="+mn-cs"/>
            </a:endParaRPr>
          </a:p>
          <a:p>
            <a:pPr lvl="1">
              <a:defRPr/>
            </a:pPr>
            <a:r>
              <a:rPr lang="en-US" sz="1800" dirty="0" smtClean="0">
                <a:ea typeface="+mn-ea"/>
                <a:cs typeface="+mn-cs"/>
              </a:rPr>
              <a:t>The 3rd quartile(Q3), is the 75th percentile—it cuts off the lowest 75% (or highest 25%) of the data. </a:t>
            </a:r>
          </a:p>
          <a:p>
            <a:pPr lvl="1">
              <a:buFont typeface="Wingdings" pitchFamily="2" charset="2"/>
              <a:buNone/>
              <a:defRPr/>
            </a:pPr>
            <a:endParaRPr lang="en-US" sz="1800" dirty="0" smtClean="0">
              <a:ea typeface="+mn-ea"/>
              <a:cs typeface="+mn-cs"/>
            </a:endParaRPr>
          </a:p>
          <a:p>
            <a:pPr lvl="1">
              <a:defRPr/>
            </a:pPr>
            <a:r>
              <a:rPr lang="en-US" sz="1800" dirty="0" smtClean="0">
                <a:ea typeface="+mn-ea"/>
                <a:cs typeface="+mn-cs"/>
              </a:rPr>
              <a:t>The 2nd quartile is the 50th percentile. As the median, it gives the center of the data distribution.</a:t>
            </a:r>
          </a:p>
          <a:p>
            <a:pPr>
              <a:defRPr/>
            </a:pPr>
            <a:endParaRPr lang="en-US" sz="1800" dirty="0" smtClean="0"/>
          </a:p>
          <a:p>
            <a:pPr>
              <a:defRPr/>
            </a:pPr>
            <a:r>
              <a:rPr lang="en-US" sz="1800" u="sng" dirty="0" smtClean="0">
                <a:solidFill>
                  <a:srgbClr val="FF0000"/>
                </a:solidFill>
              </a:rPr>
              <a:t>Inter Quartile range (IQR) </a:t>
            </a:r>
          </a:p>
          <a:p>
            <a:pPr lvl="1">
              <a:defRPr/>
            </a:pPr>
            <a:r>
              <a:rPr lang="en-US" sz="1800" dirty="0" smtClean="0"/>
              <a:t>The distance between the 1st and 3rd quartiles is a simple measure of </a:t>
            </a:r>
            <a:r>
              <a:rPr lang="en-US" sz="1800" dirty="0" smtClean="0">
                <a:solidFill>
                  <a:srgbClr val="FF0000"/>
                </a:solidFill>
              </a:rPr>
              <a:t>spread</a:t>
            </a:r>
            <a:r>
              <a:rPr lang="en-US" sz="1800" dirty="0" smtClean="0"/>
              <a:t> that gives the </a:t>
            </a:r>
            <a:r>
              <a:rPr lang="en-US" sz="1800" dirty="0" smtClean="0">
                <a:solidFill>
                  <a:srgbClr val="FF0000"/>
                </a:solidFill>
              </a:rPr>
              <a:t>range covered by the middle half </a:t>
            </a:r>
            <a:r>
              <a:rPr lang="en-US" sz="1800" dirty="0" smtClean="0"/>
              <a:t>of the data. </a:t>
            </a:r>
          </a:p>
          <a:p>
            <a:pPr lvl="1">
              <a:buFont typeface="Wingdings" pitchFamily="2" charset="2"/>
              <a:buNone/>
              <a:defRPr/>
            </a:pPr>
            <a:endParaRPr lang="en-US" sz="1800" dirty="0" smtClean="0"/>
          </a:p>
          <a:p>
            <a:pPr lvl="1">
              <a:defRPr/>
            </a:pPr>
            <a:r>
              <a:rPr lang="en-US" sz="1800" dirty="0" smtClean="0"/>
              <a:t>Distance is called the Inter Quartile Range (IQR) and defined as IQR = Q3-Q1.</a:t>
            </a:r>
          </a:p>
        </p:txBody>
      </p:sp>
    </p:spTree>
    <p:extLst>
      <p:ext uri="{BB962C8B-B14F-4D97-AF65-F5344CB8AC3E}">
        <p14:creationId xmlns:p14="http://schemas.microsoft.com/office/powerpoint/2010/main" xmlns="" val="15476825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93038" cy="609600"/>
          </a:xfrm>
        </p:spPr>
        <p:txBody>
          <a:bodyPr/>
          <a:lstStyle/>
          <a:p>
            <a:pPr eaLnBrk="1" hangingPunct="1"/>
            <a:r>
              <a:rPr lang="en-US" sz="2800" u="sng" smtClean="0"/>
              <a:t>Measuring the Dispersion of Data - Quartiles</a:t>
            </a:r>
            <a:endParaRPr lang="en-US" sz="3200" u="sng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371600"/>
            <a:ext cx="9144000" cy="5029200"/>
          </a:xfrm>
        </p:spPr>
        <p:txBody>
          <a:bodyPr/>
          <a:lstStyle/>
          <a:p>
            <a:r>
              <a:rPr lang="en-US" sz="1800" dirty="0" smtClean="0"/>
              <a:t>Income in Thousands of INR per month : </a:t>
            </a:r>
            <a:r>
              <a:rPr lang="en-US" sz="1800" b="1" dirty="0" smtClean="0"/>
              <a:t>47,30, 36, 110, 50, 70 ,52, 60, 52, 56, 63, 70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Find</a:t>
            </a:r>
          </a:p>
          <a:p>
            <a:pPr lvl="1"/>
            <a:r>
              <a:rPr lang="en-US" sz="1800" dirty="0" smtClean="0"/>
              <a:t>Quartiles.</a:t>
            </a:r>
          </a:p>
          <a:p>
            <a:pPr lvl="1"/>
            <a:r>
              <a:rPr lang="en-US" sz="1800" dirty="0" smtClean="0"/>
              <a:t>IQR</a:t>
            </a:r>
          </a:p>
          <a:p>
            <a:pPr lvl="1"/>
            <a:r>
              <a:rPr lang="en-US" sz="1800" dirty="0" smtClean="0"/>
              <a:t>Median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pPr marL="457200" lvl="1" indent="0">
              <a:buNone/>
            </a:pPr>
            <a:endParaRPr lang="en-US" sz="1800" dirty="0"/>
          </a:p>
          <a:p>
            <a:pPr marL="290513" lvl="1">
              <a:buFont typeface="Wingdings" pitchFamily="2" charset="2"/>
              <a:buChar char="§"/>
            </a:pPr>
            <a:r>
              <a:rPr lang="en-US" sz="1800" dirty="0" err="1" smtClean="0"/>
              <a:t>Quantiles</a:t>
            </a:r>
            <a:r>
              <a:rPr lang="en-US" sz="1800" dirty="0" smtClean="0"/>
              <a:t> and </a:t>
            </a:r>
            <a:r>
              <a:rPr lang="en-US" sz="1800" dirty="0" err="1" smtClean="0"/>
              <a:t>Quantile</a:t>
            </a:r>
            <a:r>
              <a:rPr lang="en-US" sz="1800" dirty="0" smtClean="0"/>
              <a:t> Plots</a:t>
            </a:r>
          </a:p>
          <a:p>
            <a:pPr>
              <a:buFont typeface="Wingdings" pitchFamily="2" charset="2"/>
              <a:buNone/>
            </a:pPr>
            <a:endParaRPr lang="en-US" sz="1800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4572000"/>
            <a:ext cx="9429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419600"/>
            <a:ext cx="3267075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53125" y="3505200"/>
            <a:ext cx="2762250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9040506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93038" cy="609600"/>
          </a:xfrm>
        </p:spPr>
        <p:txBody>
          <a:bodyPr/>
          <a:lstStyle/>
          <a:p>
            <a:pPr eaLnBrk="1" hangingPunct="1"/>
            <a:r>
              <a:rPr lang="en-US" sz="2800" u="sng" smtClean="0"/>
              <a:t>Measuring the Dispersion of Data - Quartiles</a:t>
            </a:r>
            <a:endParaRPr lang="en-US" sz="3200" u="sng" smtClean="0"/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371600"/>
            <a:ext cx="8534400" cy="5029200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In thousands: 30, 36, </a:t>
            </a:r>
            <a:r>
              <a:rPr lang="en-US" sz="1800" b="1" dirty="0" smtClean="0"/>
              <a:t>47</a:t>
            </a:r>
            <a:r>
              <a:rPr lang="en-US" sz="1800" dirty="0" smtClean="0"/>
              <a:t>, 50, 52, </a:t>
            </a:r>
            <a:r>
              <a:rPr lang="en-US" sz="1800" b="1" dirty="0" smtClean="0"/>
              <a:t>52</a:t>
            </a:r>
            <a:r>
              <a:rPr lang="en-US" sz="1800" dirty="0" smtClean="0"/>
              <a:t>, 56, 60, </a:t>
            </a:r>
            <a:r>
              <a:rPr lang="en-US" sz="1800" b="1" dirty="0" smtClean="0"/>
              <a:t>63</a:t>
            </a:r>
            <a:r>
              <a:rPr lang="en-US" sz="1800" dirty="0" smtClean="0"/>
              <a:t>, 70, 70, 110.</a:t>
            </a:r>
          </a:p>
          <a:p>
            <a:pPr>
              <a:defRPr/>
            </a:pPr>
            <a:endParaRPr lang="en-US" sz="1800" dirty="0" smtClean="0"/>
          </a:p>
          <a:p>
            <a:pPr algn="just">
              <a:defRPr/>
            </a:pPr>
            <a:r>
              <a:rPr lang="en-US" sz="1800" b="1" u="sng" dirty="0" err="1" smtClean="0">
                <a:solidFill>
                  <a:srgbClr val="FF0000"/>
                </a:solidFill>
              </a:rPr>
              <a:t>Interquartile</a:t>
            </a:r>
            <a:r>
              <a:rPr lang="en-US" sz="1800" b="1" u="sng" dirty="0" smtClean="0">
                <a:solidFill>
                  <a:srgbClr val="FF0000"/>
                </a:solidFill>
              </a:rPr>
              <a:t> range</a:t>
            </a:r>
            <a:r>
              <a:rPr lang="en-US" sz="1800" b="1" dirty="0" smtClean="0"/>
              <a:t>. </a:t>
            </a:r>
          </a:p>
          <a:p>
            <a:pPr lvl="1" algn="just">
              <a:lnSpc>
                <a:spcPct val="150000"/>
              </a:lnSpc>
              <a:defRPr/>
            </a:pPr>
            <a:r>
              <a:rPr lang="en-US" sz="1800" dirty="0" smtClean="0">
                <a:ea typeface="+mn-ea"/>
                <a:cs typeface="+mn-cs"/>
              </a:rPr>
              <a:t>The quartiles are the three values that split the sorted data set into four equal parts. </a:t>
            </a:r>
          </a:p>
          <a:p>
            <a:pPr lvl="1" algn="just">
              <a:lnSpc>
                <a:spcPct val="150000"/>
              </a:lnSpc>
              <a:defRPr/>
            </a:pPr>
            <a:r>
              <a:rPr lang="en-US" sz="1800" dirty="0" smtClean="0">
                <a:ea typeface="+mn-ea"/>
                <a:cs typeface="+mn-cs"/>
              </a:rPr>
              <a:t>The data contains 12 observations(sorted in increasing order). </a:t>
            </a:r>
          </a:p>
          <a:p>
            <a:pPr lvl="1" algn="just">
              <a:lnSpc>
                <a:spcPct val="150000"/>
              </a:lnSpc>
              <a:defRPr/>
            </a:pPr>
            <a:r>
              <a:rPr lang="en-US" sz="1800" dirty="0" smtClean="0">
                <a:ea typeface="+mn-ea"/>
                <a:cs typeface="+mn-cs"/>
              </a:rPr>
              <a:t>Thus, the quartiles for this data are the third, sixth, and ninth values, respectively, in the sorted list. </a:t>
            </a:r>
          </a:p>
          <a:p>
            <a:pPr lvl="1" algn="just">
              <a:lnSpc>
                <a:spcPct val="150000"/>
              </a:lnSpc>
              <a:defRPr/>
            </a:pPr>
            <a:r>
              <a:rPr lang="en-US" sz="1800" dirty="0" smtClean="0">
                <a:ea typeface="+mn-ea"/>
                <a:cs typeface="+mn-cs"/>
              </a:rPr>
              <a:t>Therefore, Q1 is 47,000 and Q3 is 63,000. </a:t>
            </a:r>
          </a:p>
          <a:p>
            <a:pPr lvl="1" algn="just">
              <a:defRPr/>
            </a:pPr>
            <a:r>
              <a:rPr lang="en-US" sz="1800" dirty="0" err="1" smtClean="0">
                <a:ea typeface="+mn-ea"/>
                <a:cs typeface="+mn-cs"/>
              </a:rPr>
              <a:t>Interquartile</a:t>
            </a:r>
            <a:r>
              <a:rPr lang="en-US" sz="1800" dirty="0" smtClean="0">
                <a:ea typeface="+mn-ea"/>
                <a:cs typeface="+mn-cs"/>
              </a:rPr>
              <a:t> range ,IQR is 63000-47000 = 16,000. </a:t>
            </a:r>
          </a:p>
          <a:p>
            <a:pPr>
              <a:defRPr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xmlns="" val="208082149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8" cy="609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4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24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4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24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4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24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4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Variance and Standard Deviation</a:t>
            </a:r>
            <a:r>
              <a:rPr lang="en-US" sz="32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32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3200" u="sng" dirty="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371600"/>
            <a:ext cx="9144000" cy="5029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smtClean="0"/>
              <a:t>Variance and standard deviation are measures of data dispersion (indicate spread). </a:t>
            </a:r>
          </a:p>
          <a:p>
            <a:pPr>
              <a:lnSpc>
                <a:spcPct val="150000"/>
              </a:lnSpc>
            </a:pPr>
            <a:r>
              <a:rPr lang="en-US" sz="1800" smtClean="0"/>
              <a:t>A low SD =&gt; that the data observations tend to be very close to the mean, while </a:t>
            </a:r>
          </a:p>
          <a:p>
            <a:pPr>
              <a:lnSpc>
                <a:spcPct val="150000"/>
              </a:lnSpc>
            </a:pPr>
            <a:r>
              <a:rPr lang="en-US" sz="1800" smtClean="0"/>
              <a:t>A high SD indicates that the data are spread out over a large range of values.</a:t>
            </a:r>
          </a:p>
          <a:p>
            <a:pPr>
              <a:lnSpc>
                <a:spcPct val="150000"/>
              </a:lnSpc>
            </a:pPr>
            <a:r>
              <a:rPr lang="en-US" sz="1800" smtClean="0"/>
              <a:t>SD Calculation: 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sz="1800" smtClean="0"/>
              <a:t>			Mean									</a:t>
            </a:r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724400"/>
            <a:ext cx="64770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657600"/>
            <a:ext cx="22955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74987825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93038" cy="609600"/>
          </a:xfrm>
        </p:spPr>
        <p:txBody>
          <a:bodyPr/>
          <a:lstStyle/>
          <a:p>
            <a:pPr eaLnBrk="1" hangingPunct="1"/>
            <a:r>
              <a:rPr lang="en-US" sz="3200" b="1" smtClean="0">
                <a:solidFill>
                  <a:schemeClr val="tx1"/>
                </a:solidFill>
              </a:rPr>
              <a:t>Variance and Standard Deviation</a:t>
            </a:r>
            <a:endParaRPr lang="en-US" sz="3200" u="sng" smtClean="0"/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0"/>
            <a:ext cx="7620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59447223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Relative Position - Quartiles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915400" cy="5029200"/>
          </a:xfrm>
          <a:noFill/>
        </p:spPr>
        <p:txBody>
          <a:bodyPr>
            <a:normAutofit/>
          </a:bodyPr>
          <a:lstStyle/>
          <a:p>
            <a:pPr>
              <a:buSzTx/>
              <a:buFontTx/>
              <a:buChar char="•"/>
            </a:pPr>
            <a:endParaRPr lang="en-US" sz="2000" dirty="0" smtClean="0"/>
          </a:p>
          <a:p>
            <a:pPr>
              <a:buSzTx/>
              <a:buFontTx/>
              <a:buChar char="•"/>
            </a:pPr>
            <a:r>
              <a:rPr lang="en-US" sz="2000" dirty="0" smtClean="0"/>
              <a:t>One of the most frequently used </a:t>
            </a:r>
            <a:r>
              <a:rPr lang="en-US" sz="2000" dirty="0" err="1" smtClean="0"/>
              <a:t>quantiles</a:t>
            </a:r>
            <a:r>
              <a:rPr lang="en-US" sz="2000" dirty="0" smtClean="0"/>
              <a:t> is the </a:t>
            </a:r>
            <a:r>
              <a:rPr lang="en-US" sz="2000" b="1" dirty="0" smtClean="0"/>
              <a:t>quartile</a:t>
            </a:r>
            <a:r>
              <a:rPr lang="en-US" sz="2000" dirty="0" smtClean="0"/>
              <a:t>.</a:t>
            </a:r>
          </a:p>
          <a:p>
            <a:pPr marL="0" indent="0">
              <a:buSzTx/>
              <a:buNone/>
            </a:pPr>
            <a:endParaRPr lang="en-US" sz="2000" dirty="0" smtClean="0"/>
          </a:p>
          <a:p>
            <a:pPr>
              <a:buSzTx/>
              <a:buFontTx/>
              <a:buChar char="•"/>
            </a:pPr>
            <a:r>
              <a:rPr lang="en-US" sz="2000" dirty="0" smtClean="0"/>
              <a:t>Quartiles divide the values of a data set into four subsets of equal size, each comprising 25% of the observations.</a:t>
            </a:r>
          </a:p>
          <a:p>
            <a:pPr marL="0" indent="0">
              <a:buSzTx/>
              <a:buNone/>
            </a:pPr>
            <a:endParaRPr lang="en-US" sz="2000" dirty="0" smtClean="0"/>
          </a:p>
          <a:p>
            <a:pPr>
              <a:buSzTx/>
              <a:buFontTx/>
              <a:buChar char="•"/>
            </a:pPr>
            <a:r>
              <a:rPr lang="en-US" sz="2000" dirty="0" smtClean="0"/>
              <a:t>To find the first, second, and third quartiles:</a:t>
            </a:r>
          </a:p>
          <a:p>
            <a:pPr lvl="1"/>
            <a:r>
              <a:rPr lang="en-US" sz="1800" dirty="0" smtClean="0"/>
              <a:t>1. Arrange the </a:t>
            </a:r>
            <a:r>
              <a:rPr lang="en-US" sz="1800" i="1" dirty="0" smtClean="0"/>
              <a:t>N</a:t>
            </a:r>
            <a:r>
              <a:rPr lang="en-US" sz="1800" dirty="0" smtClean="0"/>
              <a:t> data values into an array.</a:t>
            </a:r>
          </a:p>
          <a:p>
            <a:pPr lvl="1"/>
            <a:r>
              <a:rPr lang="en-US" sz="1800" dirty="0" smtClean="0"/>
              <a:t>2. First quartile, </a:t>
            </a:r>
            <a:r>
              <a:rPr lang="en-US" sz="1800" i="1" dirty="0" smtClean="0"/>
              <a:t>Q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 = data value at position (</a:t>
            </a:r>
            <a:r>
              <a:rPr lang="en-US" sz="1800" i="1" dirty="0" smtClean="0"/>
              <a:t>N </a:t>
            </a:r>
            <a:r>
              <a:rPr lang="en-US" sz="1800" dirty="0" smtClean="0"/>
              <a:t>+ 1)/4</a:t>
            </a:r>
          </a:p>
          <a:p>
            <a:pPr lvl="1"/>
            <a:r>
              <a:rPr lang="en-US" sz="1800" dirty="0" smtClean="0"/>
              <a:t>3. Second quartile, </a:t>
            </a:r>
            <a:r>
              <a:rPr lang="en-US" sz="1800" i="1" dirty="0" smtClean="0"/>
              <a:t>Q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 = data value at position 2(</a:t>
            </a:r>
            <a:r>
              <a:rPr lang="en-US" sz="1800" i="1" dirty="0" smtClean="0"/>
              <a:t>N </a:t>
            </a:r>
            <a:r>
              <a:rPr lang="en-US" sz="1800" dirty="0" smtClean="0"/>
              <a:t>+ 1)/4</a:t>
            </a:r>
          </a:p>
          <a:p>
            <a:pPr lvl="1"/>
            <a:r>
              <a:rPr lang="en-US" sz="1800" dirty="0" smtClean="0"/>
              <a:t>4. Third quartile, </a:t>
            </a:r>
            <a:r>
              <a:rPr lang="en-US" sz="1800" i="1" dirty="0" smtClean="0"/>
              <a:t>Q</a:t>
            </a:r>
            <a:r>
              <a:rPr lang="en-US" sz="1800" baseline="-25000" dirty="0" smtClean="0"/>
              <a:t>3</a:t>
            </a:r>
            <a:r>
              <a:rPr lang="en-US" sz="1800" dirty="0" smtClean="0"/>
              <a:t> = data value at position 3(</a:t>
            </a:r>
            <a:r>
              <a:rPr lang="en-US" sz="1800" i="1" dirty="0" smtClean="0"/>
              <a:t>N </a:t>
            </a:r>
            <a:r>
              <a:rPr lang="en-US" sz="1800" dirty="0" smtClean="0"/>
              <a:t>+ 1)/4</a:t>
            </a:r>
          </a:p>
        </p:txBody>
      </p:sp>
    </p:spTree>
    <p:extLst>
      <p:ext uri="{BB962C8B-B14F-4D97-AF65-F5344CB8AC3E}">
        <p14:creationId xmlns:p14="http://schemas.microsoft.com/office/powerpoint/2010/main" xmlns="" val="1122122110"/>
      </p:ext>
    </p:extLst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Fitting </a:t>
            </a:r>
            <a:r>
              <a:rPr lang="en-US" dirty="0" err="1" smtClean="0"/>
              <a:t>Vs</a:t>
            </a:r>
            <a:r>
              <a:rPr lang="en-US" dirty="0" smtClean="0"/>
              <a:t> Forecasting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Fitting: use past data to fit model </a:t>
            </a:r>
            <a:r>
              <a:rPr lang="en-US" dirty="0" err="1" smtClean="0"/>
              <a:t>coeff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Forecast: use of a model to forecast unknown future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2626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Graphical Representation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335405" y="2047875"/>
            <a:ext cx="3400425" cy="601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853640"/>
            <a:ext cx="4981575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9825602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(Mean Error)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The Mean is used in forecasting as a measure of the typical error.</a:t>
            </a:r>
          </a:p>
          <a:p>
            <a:pPr marL="0" indent="0" algn="just">
              <a:buNone/>
            </a:pPr>
            <a:endParaRPr lang="en-US" sz="2400" dirty="0" smtClean="0"/>
          </a:p>
          <a:p>
            <a:pPr algn="just"/>
            <a:r>
              <a:rPr lang="en-US" sz="2400" dirty="0" smtClean="0"/>
              <a:t>A good forecasting model should have a mean of zero because it should overcast and </a:t>
            </a:r>
            <a:r>
              <a:rPr lang="en-US" sz="2400" dirty="0" err="1" smtClean="0"/>
              <a:t>undercast</a:t>
            </a:r>
            <a:r>
              <a:rPr lang="en-US" sz="2400" dirty="0" smtClean="0"/>
              <a:t> approximately the same.</a:t>
            </a:r>
          </a:p>
          <a:p>
            <a:pPr marL="0" indent="0" algn="just">
              <a:buNone/>
            </a:pPr>
            <a:endParaRPr lang="en-US" sz="2400" dirty="0" smtClean="0"/>
          </a:p>
          <a:p>
            <a:pPr algn="just"/>
            <a:r>
              <a:rPr lang="en-US" sz="2400" dirty="0" smtClean="0"/>
              <a:t>Because a good model is expected to have a mean zero error of zero, the </a:t>
            </a:r>
            <a:r>
              <a:rPr lang="en-US" sz="2400" b="1" dirty="0" smtClean="0"/>
              <a:t>mean error </a:t>
            </a:r>
            <a:r>
              <a:rPr lang="en-US" sz="2400" dirty="0" smtClean="0"/>
              <a:t>(ME) is a useful measure of systematic error, called </a:t>
            </a:r>
            <a:r>
              <a:rPr lang="en-US" sz="2400" b="1" dirty="0" smtClean="0">
                <a:solidFill>
                  <a:srgbClr val="0000FF"/>
                </a:solidFill>
              </a:rPr>
              <a:t>Bias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6761550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36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Occam’s </a:t>
            </a:r>
            <a:r>
              <a:rPr lang="en-US" dirty="0" smtClean="0"/>
              <a:t>razor –Principle of Economy</a:t>
            </a:r>
            <a:br>
              <a:rPr lang="en-US" dirty="0" smtClean="0"/>
            </a:br>
            <a:r>
              <a:rPr lang="en-US" dirty="0" smtClean="0"/>
              <a:t>(Law </a:t>
            </a:r>
            <a:r>
              <a:rPr lang="en-US" smtClean="0"/>
              <a:t>of Parsimony)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400" dirty="0"/>
              <a:t>Occam’s razor is a principle of theory construction or evaluation according to which, </a:t>
            </a:r>
            <a:r>
              <a:rPr lang="en-US" sz="2400" dirty="0">
                <a:solidFill>
                  <a:srgbClr val="0000FF"/>
                </a:solidFill>
              </a:rPr>
              <a:t>other things equal, explanations that posit fewer entities, or fewer kinds of entities, are to be preferred to explanations that posit more</a:t>
            </a:r>
            <a:r>
              <a:rPr lang="en-US" sz="2400" dirty="0"/>
              <a:t>. </a:t>
            </a:r>
            <a:endParaRPr lang="en-US" sz="2400" dirty="0" smtClean="0"/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It </a:t>
            </a:r>
            <a:r>
              <a:rPr lang="en-US" sz="2400" dirty="0"/>
              <a:t>is sometimes misleadingly characterized as a general recommendation of simpler explanations over more complex ones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The most useful statement of the principle for scientists is</a:t>
            </a:r>
            <a:br>
              <a:rPr lang="en-US" sz="2400" dirty="0"/>
            </a:br>
            <a:r>
              <a:rPr lang="en-US" sz="2400" dirty="0">
                <a:solidFill>
                  <a:srgbClr val="C00000"/>
                </a:solidFill>
              </a:rPr>
              <a:t>"</a:t>
            </a:r>
            <a:r>
              <a:rPr lang="en-US" sz="2400" b="1" dirty="0">
                <a:solidFill>
                  <a:srgbClr val="C00000"/>
                </a:solidFill>
              </a:rPr>
              <a:t>when you have two competing theories that make exactly the same predictions, the simpler one is the better</a:t>
            </a:r>
            <a:r>
              <a:rPr lang="en-US" sz="2400" dirty="0">
                <a:solidFill>
                  <a:srgbClr val="C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68288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825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Probability Estimates using </a:t>
            </a:r>
          </a:p>
          <a:p>
            <a:pPr lvl="1"/>
            <a:r>
              <a:rPr lang="en-US" dirty="0" smtClean="0"/>
              <a:t>Past Percentage Frequencies (rained 600d on 1000d = 0.6 probability of rain tomorrow)</a:t>
            </a:r>
          </a:p>
          <a:p>
            <a:pPr lvl="1"/>
            <a:r>
              <a:rPr lang="en-US" dirty="0" smtClean="0"/>
              <a:t>Theoretical Percentage frequencies (e.g., tossing a coin =&gt; p=0.5)</a:t>
            </a:r>
          </a:p>
          <a:p>
            <a:pPr lvl="1"/>
            <a:r>
              <a:rPr lang="en-US" dirty="0" smtClean="0"/>
              <a:t>Subjective </a:t>
            </a:r>
            <a:r>
              <a:rPr lang="en-US" dirty="0" err="1" smtClean="0"/>
              <a:t>Judgement</a:t>
            </a:r>
            <a:r>
              <a:rPr lang="en-US" dirty="0" smtClean="0"/>
              <a:t> (based on </a:t>
            </a:r>
            <a:r>
              <a:rPr lang="en-US" dirty="0" err="1" smtClean="0"/>
              <a:t>exp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72074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14600"/>
            <a:ext cx="8229600" cy="1143000"/>
          </a:xfrm>
        </p:spPr>
        <p:txBody>
          <a:bodyPr/>
          <a:lstStyle/>
          <a:p>
            <a:r>
              <a:rPr lang="en-US" dirty="0" err="1" smtClean="0"/>
              <a:t>Univariate</a:t>
            </a:r>
            <a:r>
              <a:rPr lang="en-US" dirty="0" smtClean="0"/>
              <a:t> Summary 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02077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Shape – Center - Spread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038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sz="2800" dirty="0" smtClean="0"/>
              <a:t>When we gather data, we want to uncover the “information” in it. One easy way to do that is to think of: “Shape –Center- Spread”</a:t>
            </a:r>
          </a:p>
          <a:p>
            <a:pPr>
              <a:lnSpc>
                <a:spcPct val="90000"/>
              </a:lnSpc>
              <a:buFontTx/>
              <a:buChar char="•"/>
            </a:pPr>
            <a:endParaRPr lang="en-US" sz="2800" dirty="0" smtClean="0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sz="2800" b="1" i="1" dirty="0" smtClean="0">
                <a:solidFill>
                  <a:schemeClr val="tx2"/>
                </a:solidFill>
              </a:rPr>
              <a:t>Shape</a:t>
            </a:r>
            <a:r>
              <a:rPr lang="en-US" sz="2800" dirty="0" smtClean="0"/>
              <a:t> – What is the shape of the histogram?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sz="2800" b="1" i="1" dirty="0" smtClean="0">
                <a:solidFill>
                  <a:schemeClr val="tx2"/>
                </a:solidFill>
              </a:rPr>
              <a:t>Center</a:t>
            </a:r>
            <a:r>
              <a:rPr lang="en-US" sz="2800" b="1" i="1" dirty="0" smtClean="0"/>
              <a:t> </a:t>
            </a:r>
            <a:r>
              <a:rPr lang="en-US" sz="2800" dirty="0" smtClean="0"/>
              <a:t>– What is the mean or median?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sz="2800" b="1" i="1" dirty="0" smtClean="0">
                <a:solidFill>
                  <a:schemeClr val="tx2"/>
                </a:solidFill>
              </a:rPr>
              <a:t>Spread</a:t>
            </a:r>
            <a:r>
              <a:rPr lang="en-US" sz="2800" dirty="0" smtClean="0"/>
              <a:t> – What is the range or standard deviation?</a:t>
            </a:r>
          </a:p>
        </p:txBody>
      </p:sp>
    </p:spTree>
    <p:extLst>
      <p:ext uri="{BB962C8B-B14F-4D97-AF65-F5344CB8AC3E}">
        <p14:creationId xmlns:p14="http://schemas.microsoft.com/office/powerpoint/2010/main" xmlns="" val="160847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en-US" dirty="0"/>
              <a:t>Measures of Central Tendency,</a:t>
            </a:r>
            <a:br>
              <a:rPr lang="en-US" dirty="0"/>
            </a:br>
            <a:endParaRPr lang="en-US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-23446" y="2438400"/>
            <a:ext cx="2743200" cy="4124325"/>
          </a:xfrm>
          <a:noFill/>
        </p:spPr>
        <p:txBody>
          <a:bodyPr/>
          <a:lstStyle/>
          <a:p>
            <a:pPr>
              <a:buFont typeface="Monotype Sorts" charset="2"/>
              <a:buNone/>
            </a:pPr>
            <a:endParaRPr lang="en-US" sz="1200" dirty="0" smtClean="0"/>
          </a:p>
          <a:p>
            <a:pPr>
              <a:buFont typeface="Monotype Sorts" charset="2"/>
              <a:buNone/>
            </a:pPr>
            <a:r>
              <a:rPr lang="en-US" dirty="0" smtClean="0"/>
              <a:t>	</a:t>
            </a:r>
            <a:r>
              <a:rPr lang="en-US" sz="3200" b="1" i="1" dirty="0" smtClean="0">
                <a:solidFill>
                  <a:srgbClr val="0000FF"/>
                </a:solidFill>
              </a:rPr>
              <a:t>The Center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2971800" y="1447800"/>
            <a:ext cx="5486400" cy="4267200"/>
          </a:xfrm>
          <a:noFill/>
        </p:spPr>
        <p:txBody>
          <a:bodyPr>
            <a:normAutofit lnSpcReduction="10000"/>
          </a:bodyPr>
          <a:lstStyle/>
          <a:p>
            <a:pPr>
              <a:buSzTx/>
              <a:buFontTx/>
              <a:buChar char="•"/>
            </a:pPr>
            <a:r>
              <a:rPr lang="en-US" dirty="0" smtClean="0"/>
              <a:t>Mean</a:t>
            </a:r>
          </a:p>
          <a:p>
            <a:pPr lvl="1"/>
            <a:r>
              <a:rPr lang="en-US" i="1" dirty="0" smtClean="0"/>
              <a:t>µ</a:t>
            </a:r>
            <a:r>
              <a:rPr lang="en-US" dirty="0" smtClean="0"/>
              <a:t>, population;      , sample</a:t>
            </a:r>
          </a:p>
          <a:p>
            <a:pPr>
              <a:buSzTx/>
              <a:buFontTx/>
              <a:buChar char="•"/>
            </a:pPr>
            <a:endParaRPr lang="en-US" dirty="0" smtClean="0"/>
          </a:p>
          <a:p>
            <a:pPr>
              <a:buSzTx/>
              <a:buFontTx/>
              <a:buChar char="•"/>
            </a:pPr>
            <a:r>
              <a:rPr lang="en-US" dirty="0" smtClean="0"/>
              <a:t>Weighted Mean</a:t>
            </a:r>
          </a:p>
          <a:p>
            <a:pPr>
              <a:buSzTx/>
              <a:buFontTx/>
              <a:buChar char="•"/>
            </a:pPr>
            <a:endParaRPr lang="en-US" dirty="0" smtClean="0"/>
          </a:p>
          <a:p>
            <a:pPr>
              <a:buSzTx/>
              <a:buFontTx/>
              <a:buChar char="•"/>
            </a:pPr>
            <a:r>
              <a:rPr lang="en-US" dirty="0" smtClean="0"/>
              <a:t>Median</a:t>
            </a:r>
          </a:p>
          <a:p>
            <a:pPr>
              <a:buSzTx/>
              <a:buFontTx/>
              <a:buChar char="•"/>
            </a:pPr>
            <a:endParaRPr lang="en-US" dirty="0" smtClean="0"/>
          </a:p>
          <a:p>
            <a:pPr>
              <a:buSzTx/>
              <a:buFontTx/>
              <a:buChar char="•"/>
            </a:pPr>
            <a:r>
              <a:rPr lang="en-US" dirty="0" smtClean="0"/>
              <a:t>Mode</a:t>
            </a:r>
          </a:p>
          <a:p>
            <a:pPr>
              <a:buFont typeface="Monotype Sorts" charset="2"/>
              <a:buNone/>
            </a:pPr>
            <a:r>
              <a:rPr lang="en-US" dirty="0" smtClean="0"/>
              <a:t>	</a:t>
            </a:r>
            <a:endParaRPr lang="en-US" dirty="0" smtClean="0">
              <a:solidFill>
                <a:schemeClr val="tx2"/>
              </a:solidFill>
            </a:endParaRPr>
          </a:p>
        </p:txBody>
      </p:sp>
      <p:graphicFrame>
        <p:nvGraphicFramePr>
          <p:cNvPr id="1026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6381750" y="2138363"/>
          <a:ext cx="1244600" cy="431800"/>
        </p:xfrm>
        <a:graphic>
          <a:graphicData uri="http://schemas.openxmlformats.org/presentationml/2006/ole">
            <p:oleObj spid="_x0000_s1048" name="Equation" r:id="rId4" imgW="1244600" imgH="431800" progId="Equation.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60418435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304800"/>
            <a:ext cx="8229600" cy="1143000"/>
          </a:xfrm>
          <a:noFill/>
        </p:spPr>
        <p:txBody>
          <a:bodyPr>
            <a:normAutofit/>
          </a:bodyPr>
          <a:lstStyle/>
          <a:p>
            <a:r>
              <a:rPr lang="en-US" dirty="0"/>
              <a:t>Measures of </a:t>
            </a:r>
            <a:r>
              <a:rPr lang="en-US" dirty="0" smtClean="0"/>
              <a:t>Dispersion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-23446" y="1981200"/>
            <a:ext cx="2514600" cy="1828800"/>
          </a:xfrm>
          <a:noFill/>
        </p:spPr>
        <p:txBody>
          <a:bodyPr/>
          <a:lstStyle/>
          <a:p>
            <a:pPr marL="0" indent="0">
              <a:buSzTx/>
              <a:buNone/>
            </a:pPr>
            <a:endParaRPr lang="en-US" dirty="0" smtClean="0"/>
          </a:p>
          <a:p>
            <a:pPr>
              <a:buFont typeface="Monotype Sorts" charset="2"/>
              <a:buNone/>
            </a:pPr>
            <a:endParaRPr lang="en-US" sz="1200" dirty="0" smtClean="0"/>
          </a:p>
          <a:p>
            <a:pPr>
              <a:buFont typeface="Monotype Sorts" charset="2"/>
              <a:buNone/>
            </a:pPr>
            <a:r>
              <a:rPr lang="en-US" sz="3200" dirty="0" smtClean="0"/>
              <a:t>	</a:t>
            </a:r>
            <a:r>
              <a:rPr lang="en-US" sz="3200" i="1" dirty="0" smtClean="0">
                <a:solidFill>
                  <a:srgbClr val="0000FF"/>
                </a:solidFill>
              </a:rPr>
              <a:t>The Spread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505200" y="1295400"/>
            <a:ext cx="5486400" cy="4876800"/>
          </a:xfrm>
          <a:noFill/>
        </p:spPr>
        <p:txBody>
          <a:bodyPr/>
          <a:lstStyle/>
          <a:p>
            <a:pPr>
              <a:buSzTx/>
              <a:buFontTx/>
              <a:buChar char="•"/>
            </a:pPr>
            <a:r>
              <a:rPr lang="en-US" dirty="0" smtClean="0"/>
              <a:t>Range</a:t>
            </a:r>
          </a:p>
          <a:p>
            <a:pPr marL="0" indent="0">
              <a:buSzTx/>
              <a:buNone/>
            </a:pPr>
            <a:endParaRPr lang="en-US" dirty="0" smtClean="0"/>
          </a:p>
          <a:p>
            <a:pPr>
              <a:buSzTx/>
              <a:buFontTx/>
              <a:buChar char="•"/>
            </a:pPr>
            <a:r>
              <a:rPr lang="en-US" dirty="0" smtClean="0"/>
              <a:t>Variance</a:t>
            </a:r>
          </a:p>
          <a:p>
            <a:pPr>
              <a:buSzTx/>
              <a:buFont typeface="Monotype Sorts" charset="2"/>
              <a:buNone/>
            </a:pPr>
            <a:r>
              <a:rPr lang="en-US" dirty="0" smtClean="0"/>
              <a:t>	</a:t>
            </a:r>
            <a:r>
              <a:rPr lang="en-US" sz="2400" dirty="0" smtClean="0">
                <a:solidFill>
                  <a:schemeClr val="tx2"/>
                </a:solidFill>
              </a:rPr>
              <a:t>(Note the computational difference between </a:t>
            </a:r>
            <a:r>
              <a:rPr lang="en-US" sz="2400" i="1" dirty="0" smtClean="0">
                <a:solidFill>
                  <a:schemeClr val="tx2"/>
                </a:solidFill>
                <a:latin typeface="Symbol" pitchFamily="18" charset="2"/>
              </a:rPr>
              <a:t>s</a:t>
            </a:r>
            <a:r>
              <a:rPr lang="en-US" sz="2400" baseline="30000" dirty="0" smtClean="0">
                <a:solidFill>
                  <a:schemeClr val="tx2"/>
                </a:solidFill>
              </a:rPr>
              <a:t>2</a:t>
            </a:r>
            <a:r>
              <a:rPr lang="en-US" sz="2400" dirty="0" smtClean="0">
                <a:solidFill>
                  <a:schemeClr val="tx2"/>
                </a:solidFill>
              </a:rPr>
              <a:t> and </a:t>
            </a:r>
            <a:r>
              <a:rPr lang="en-US" sz="2400" i="1" dirty="0" smtClean="0">
                <a:solidFill>
                  <a:schemeClr val="tx2"/>
                </a:solidFill>
              </a:rPr>
              <a:t>s</a:t>
            </a:r>
            <a:r>
              <a:rPr lang="en-US" sz="2400" baseline="30000" dirty="0" smtClean="0">
                <a:solidFill>
                  <a:schemeClr val="tx2"/>
                </a:solidFill>
              </a:rPr>
              <a:t>2</a:t>
            </a:r>
            <a:r>
              <a:rPr lang="en-US" sz="2400" dirty="0" smtClean="0">
                <a:solidFill>
                  <a:schemeClr val="tx2"/>
                </a:solidFill>
              </a:rPr>
              <a:t>.)</a:t>
            </a:r>
          </a:p>
          <a:p>
            <a:pPr>
              <a:buSzTx/>
              <a:buFont typeface="Monotype Sorts" charset="2"/>
              <a:buNone/>
            </a:pPr>
            <a:endParaRPr lang="en-US" sz="800" dirty="0" smtClean="0"/>
          </a:p>
          <a:p>
            <a:pPr>
              <a:buSzTx/>
              <a:buFontTx/>
              <a:buChar char="•"/>
            </a:pPr>
            <a:endParaRPr lang="en-US" dirty="0" smtClean="0"/>
          </a:p>
          <a:p>
            <a:pPr>
              <a:buSzTx/>
              <a:buFontTx/>
              <a:buChar char="•"/>
            </a:pPr>
            <a:r>
              <a:rPr lang="en-US" dirty="0" smtClean="0"/>
              <a:t>Standard deviation</a:t>
            </a:r>
          </a:p>
          <a:p>
            <a:pPr marL="0" indent="0">
              <a:buSzTx/>
              <a:buNone/>
            </a:pPr>
            <a:endParaRPr lang="en-US" dirty="0" smtClean="0"/>
          </a:p>
          <a:p>
            <a:pPr>
              <a:buSzTx/>
              <a:buFontTx/>
              <a:buChar char="•"/>
            </a:pPr>
            <a:r>
              <a:rPr lang="en-US" dirty="0" smtClean="0"/>
              <a:t>Interquartile range</a:t>
            </a:r>
          </a:p>
          <a:p>
            <a:pPr>
              <a:buSzTx/>
              <a:buFontTx/>
              <a:buNone/>
            </a:pP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xmlns="" val="86218885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1639</Words>
  <Application>Microsoft Office PowerPoint</Application>
  <PresentationFormat>On-screen Show (4:3)</PresentationFormat>
  <Paragraphs>267</Paragraphs>
  <Slides>42</Slides>
  <Notes>23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Office Theme</vt:lpstr>
      <vt:lpstr>Equation</vt:lpstr>
      <vt:lpstr> Statistical Description of Data</vt:lpstr>
      <vt:lpstr>The importance of Patterns</vt:lpstr>
      <vt:lpstr>Forecasting</vt:lpstr>
      <vt:lpstr>Graphical Representation</vt:lpstr>
      <vt:lpstr>Slide 5</vt:lpstr>
      <vt:lpstr>Univariate Summary Statistics</vt:lpstr>
      <vt:lpstr>Shape – Center - Spread</vt:lpstr>
      <vt:lpstr>Measures of Central Tendency, </vt:lpstr>
      <vt:lpstr>Measures of Dispersion</vt:lpstr>
      <vt:lpstr>Measures of Relative Position </vt:lpstr>
      <vt:lpstr>Measures of Association </vt:lpstr>
      <vt:lpstr>The Center:  Mean</vt:lpstr>
      <vt:lpstr>The Center:  Weighted Mean</vt:lpstr>
      <vt:lpstr>The Center:  Median</vt:lpstr>
      <vt:lpstr>The Center:  Mode</vt:lpstr>
      <vt:lpstr>Slide 16</vt:lpstr>
      <vt:lpstr>The Spread:  Range</vt:lpstr>
      <vt:lpstr>The Spread:  Variance</vt:lpstr>
      <vt:lpstr>The Spread:  Standard Deviation</vt:lpstr>
      <vt:lpstr>Mean Absolute Deviation(MAD)</vt:lpstr>
      <vt:lpstr>Variance</vt:lpstr>
      <vt:lpstr>Shape: The “shape” of the data is called its “distribution”</vt:lpstr>
      <vt:lpstr>Skews</vt:lpstr>
      <vt:lpstr>Slide 24</vt:lpstr>
      <vt:lpstr>Slide 25</vt:lpstr>
      <vt:lpstr>Slide 26</vt:lpstr>
      <vt:lpstr>Slide 27</vt:lpstr>
      <vt:lpstr>Measuring the Dispersion of Data</vt:lpstr>
      <vt:lpstr>Measuring the Dispersion of Data</vt:lpstr>
      <vt:lpstr>Measuring the Dispersion of Data--Quantiles</vt:lpstr>
      <vt:lpstr> Symmetric vs. Skewed Data</vt:lpstr>
      <vt:lpstr> Symmetric vs. Skewed Data</vt:lpstr>
      <vt:lpstr>Measuring the Dispersion of Data – Quartiles contd…</vt:lpstr>
      <vt:lpstr>Measuring the Dispersion of Data - Quartiles</vt:lpstr>
      <vt:lpstr>Measuring the Dispersion of Data - Quartiles</vt:lpstr>
      <vt:lpstr>   Variance and Standard Deviation </vt:lpstr>
      <vt:lpstr>Variance and Standard Deviation</vt:lpstr>
      <vt:lpstr>Relative Position - Quartiles</vt:lpstr>
      <vt:lpstr>Fitting Vs Forecasting</vt:lpstr>
      <vt:lpstr>Bias (Mean Error)</vt:lpstr>
      <vt:lpstr>Occam’s razor –Principle of Economy (Law of Parsimony)</vt:lpstr>
      <vt:lpstr>Slide 42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RAVELLA ABHINAV</cp:lastModifiedBy>
  <cp:revision>49</cp:revision>
  <dcterms:created xsi:type="dcterms:W3CDTF">2006-08-16T00:00:00Z</dcterms:created>
  <dcterms:modified xsi:type="dcterms:W3CDTF">2022-09-01T17:06:32Z</dcterms:modified>
</cp:coreProperties>
</file>