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EVALUATING AND MONITORING FORECASTING</a:t>
            </a:r>
            <a:br>
              <a:rPr lang="en-US" sz="2800" b="1" dirty="0" smtClean="0"/>
            </a:br>
            <a:r>
              <a:rPr lang="en-US" sz="2800" b="1" dirty="0" smtClean="0"/>
              <a:t>MODEL PERFORMANCE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Measure of Errors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Cross-validation/ out-of-sample forecast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good rule of thumb is to have at least 20 or 25 observations in the performance testing data set.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When evaluating the fit of the model to  historical data, there are several criteria that may be of value.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MSE and R Squared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37" y="1662906"/>
            <a:ext cx="671512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Squared and Adjusted R Squared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56614" y="1600200"/>
            <a:ext cx="623077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AIC and SIC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19200"/>
            <a:ext cx="658177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990600" y="6172200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Models that have small values of the AIC or SIC are considered good models.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Many software packages evaluate and print model selection criteria, such as those discussed here. When both AIC and SIC are available, prefer using SIC.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It generally results in smaller, and hence </a:t>
            </a:r>
            <a:r>
              <a:rPr lang="en-US" dirty="0" smtClean="0"/>
              <a:t>simpler models</a:t>
            </a:r>
            <a:r>
              <a:rPr lang="en-US" dirty="0" smtClean="0"/>
              <a:t>, and so its use is  consistent with the time-honored model-building principle of </a:t>
            </a:r>
            <a:r>
              <a:rPr lang="en-US" b="1" dirty="0" smtClean="0"/>
              <a:t>parsimony (all other things being equal, </a:t>
            </a:r>
            <a:r>
              <a:rPr lang="en-US" dirty="0" smtClean="0"/>
              <a:t>simple models are preferred to complex </a:t>
            </a:r>
            <a:r>
              <a:rPr lang="en-US" dirty="0" smtClean="0"/>
              <a:t>ones, Occam’s Razor).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best way to evaluate a candidate model's potential predictive  performance is to </a:t>
            </a:r>
            <a:r>
              <a:rPr lang="en-US" dirty="0" smtClean="0">
                <a:solidFill>
                  <a:srgbClr val="0000FF"/>
                </a:solidFill>
              </a:rPr>
              <a:t>use data splitting</a:t>
            </a:r>
            <a:r>
              <a:rPr lang="en-US" dirty="0" smtClean="0"/>
              <a:t>. This will provide a direct estimate of the one-step-ahead forecast error variance, and this method should always be used, if possible, along with the other criteria discussed above.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3540" y="6237312"/>
            <a:ext cx="88569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Occam’s Razor:-14</a:t>
            </a:r>
            <a:r>
              <a:rPr lang="en-US" sz="1100" b="1" baseline="30000" dirty="0" smtClean="0">
                <a:solidFill>
                  <a:srgbClr val="C00000"/>
                </a:solidFill>
              </a:rPr>
              <a:t>th</a:t>
            </a:r>
            <a:r>
              <a:rPr lang="en-US" sz="1100" b="1" dirty="0">
                <a:solidFill>
                  <a:srgbClr val="C00000"/>
                </a:solidFill>
              </a:rPr>
              <a:t> century friar William of Ockham that says that if you have two competing ideas to explain the same phenomenon, you should prefer the simpler one.</a:t>
            </a:r>
            <a:endParaRPr lang="en-US" sz="11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438401" y="490536"/>
            <a:ext cx="4267201" cy="587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170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 Goodness of Fit” Vs "out-of-sample" forecast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There are many statistical measures that describe how well a model fits a given sample of data.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This </a:t>
            </a:r>
            <a:r>
              <a:rPr lang="en-US" dirty="0" smtClean="0">
                <a:solidFill>
                  <a:srgbClr val="0000FF"/>
                </a:solidFill>
              </a:rPr>
              <a:t>goodness-of-fit approach often uses the residuals </a:t>
            </a:r>
            <a:r>
              <a:rPr lang="en-US" dirty="0" smtClean="0"/>
              <a:t>and </a:t>
            </a:r>
            <a:r>
              <a:rPr lang="en-US" u="sng" dirty="0" smtClean="0"/>
              <a:t>does not really reflect the capability of the forecasting technique to successfully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predict future observations. 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The user of the </a:t>
            </a:r>
            <a:r>
              <a:rPr lang="en-US" dirty="0" smtClean="0">
                <a:solidFill>
                  <a:srgbClr val="C00000"/>
                </a:solidFill>
              </a:rPr>
              <a:t>forecasts is very concerned about the accuracy of future forecasts, not model goodness of fit</a:t>
            </a:r>
            <a:r>
              <a:rPr lang="en-US" dirty="0" smtClean="0"/>
              <a:t>, so it is important to evaluate this aspect of any recommended technique. 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Sometimes forecast accuracy is called </a:t>
            </a:r>
            <a:r>
              <a:rPr lang="en-US" dirty="0" smtClean="0">
                <a:solidFill>
                  <a:srgbClr val="0000FF"/>
                </a:solidFill>
              </a:rPr>
              <a:t>"out-of-sample" forecast error</a:t>
            </a:r>
            <a:r>
              <a:rPr lang="en-US" dirty="0" smtClean="0"/>
              <a:t>, to distinguish it from the residuals that arise from a model-fitting process.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One-Step Ahead Forecasting Errors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838200"/>
            <a:ext cx="664845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5181600"/>
            <a:ext cx="64293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dirty="0" smtClean="0"/>
              <a:t>Discussion: Errors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428736"/>
            <a:ext cx="8686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0000FF"/>
                </a:solidFill>
              </a:rPr>
              <a:t>mean forecast error (ME) </a:t>
            </a:r>
            <a:r>
              <a:rPr lang="en-US" dirty="0" smtClean="0"/>
              <a:t>is an estimate of the </a:t>
            </a:r>
            <a:r>
              <a:rPr lang="en-US" dirty="0" smtClean="0">
                <a:solidFill>
                  <a:srgbClr val="0000FF"/>
                </a:solidFill>
              </a:rPr>
              <a:t>expected value of forecast error</a:t>
            </a:r>
            <a:r>
              <a:rPr lang="en-US" dirty="0" smtClean="0"/>
              <a:t>, which we would </a:t>
            </a:r>
            <a:r>
              <a:rPr lang="en-US" u="sng" dirty="0" smtClean="0"/>
              <a:t>hope to be zero; </a:t>
            </a:r>
            <a:r>
              <a:rPr lang="en-US" dirty="0" smtClean="0"/>
              <a:t>that is- the forecasting technique produces </a:t>
            </a:r>
            <a:r>
              <a:rPr lang="en-US" b="1" dirty="0" smtClean="0">
                <a:solidFill>
                  <a:srgbClr val="0000FF"/>
                </a:solidFill>
              </a:rPr>
              <a:t>unbiased forecasts</a:t>
            </a:r>
            <a:r>
              <a:rPr lang="en-US" b="1" dirty="0" smtClean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If the </a:t>
            </a:r>
            <a:r>
              <a:rPr lang="en-US" b="1" u="sng" dirty="0" smtClean="0"/>
              <a:t>mean forecast error differs appreciably from zero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rgbClr val="C00000"/>
                </a:solidFill>
              </a:rPr>
              <a:t>bias in </a:t>
            </a:r>
            <a:r>
              <a:rPr lang="en-US" dirty="0" smtClean="0">
                <a:solidFill>
                  <a:srgbClr val="C00000"/>
                </a:solidFill>
              </a:rPr>
              <a:t>the forecast </a:t>
            </a:r>
            <a:r>
              <a:rPr lang="en-US" dirty="0" smtClean="0"/>
              <a:t>is indicated.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If the mean forecast error drifts away from zero when the </a:t>
            </a:r>
            <a:r>
              <a:rPr lang="en-US" dirty="0" smtClean="0">
                <a:solidFill>
                  <a:srgbClr val="C00000"/>
                </a:solidFill>
              </a:rPr>
              <a:t>forecasting technique is in use</a:t>
            </a:r>
            <a:r>
              <a:rPr lang="en-US" dirty="0" smtClean="0"/>
              <a:t>, this can be an indication that the </a:t>
            </a:r>
            <a:r>
              <a:rPr lang="en-US" dirty="0" smtClean="0">
                <a:solidFill>
                  <a:srgbClr val="0000FF"/>
                </a:solidFill>
              </a:rPr>
              <a:t>underlying time series has changed in some fashion, the  forecasting technique has not tracked this change</a:t>
            </a:r>
            <a:r>
              <a:rPr lang="en-US" dirty="0" smtClean="0"/>
              <a:t>, =&gt; and now </a:t>
            </a:r>
            <a:r>
              <a:rPr lang="en-US" u="sng" dirty="0" smtClean="0"/>
              <a:t>biased forecasts are being generated.</a:t>
            </a:r>
            <a:endParaRPr lang="en-US" u="sng" dirty="0"/>
          </a:p>
        </p:txBody>
      </p:sp>
      <p:sp>
        <p:nvSpPr>
          <p:cNvPr id="7" name="Rectangle 6"/>
          <p:cNvSpPr/>
          <p:nvPr/>
        </p:nvSpPr>
        <p:spPr>
          <a:xfrm>
            <a:off x="395536" y="4653136"/>
            <a:ext cx="8686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Both the mean absolute deviation (MAD)  and the mean squared error (MSE) measure the </a:t>
            </a:r>
            <a:r>
              <a:rPr lang="en-US" b="1" dirty="0" smtClean="0"/>
              <a:t>variability in forecast errors.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Obviously, </a:t>
            </a:r>
            <a:r>
              <a:rPr lang="en-US" dirty="0" smtClean="0"/>
              <a:t>we want the variability in forecast errors to be small. 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The MSE is a direct estimator of the variance of the one-step-ahead forecast errors.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Relative forecast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 smtClean="0"/>
              <a:t>one-step-ahead forecast error and its summary measures, the ME, MAD, and MSE, are all </a:t>
            </a:r>
            <a:r>
              <a:rPr lang="en-US" dirty="0" smtClean="0">
                <a:solidFill>
                  <a:srgbClr val="C00000"/>
                </a:solidFill>
              </a:rPr>
              <a:t>scale-dependent measures </a:t>
            </a:r>
            <a:r>
              <a:rPr lang="en-US" dirty="0" smtClean="0"/>
              <a:t>of forecast accuracy: that </a:t>
            </a:r>
            <a:r>
              <a:rPr lang="en-US" dirty="0" smtClean="0"/>
              <a:t>is - </a:t>
            </a:r>
            <a:r>
              <a:rPr lang="en-US" dirty="0" smtClean="0"/>
              <a:t>their values are </a:t>
            </a:r>
            <a:r>
              <a:rPr lang="en-US" dirty="0" smtClean="0">
                <a:solidFill>
                  <a:srgbClr val="0000FF"/>
                </a:solidFill>
              </a:rPr>
              <a:t>expressed in terms of the original units of measurement</a:t>
            </a:r>
            <a:r>
              <a:rPr lang="en-US" dirty="0" smtClean="0"/>
              <a:t> (or in the case of MSE the square of the original units). 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So, for example, if we were forecasting demand for electricity  during the summer, the units would be megawatts (MW). </a:t>
            </a:r>
            <a:r>
              <a:rPr lang="en-US" sz="2600" dirty="0" smtClean="0">
                <a:solidFill>
                  <a:srgbClr val="0000FF"/>
                </a:solidFill>
              </a:rPr>
              <a:t>If the MAD for the forecast error during summer months was 5 MW, we might not know whether this was a large forecast error or a relatively small one.</a:t>
            </a:r>
          </a:p>
          <a:p>
            <a:pPr algn="just"/>
            <a:endParaRPr lang="en-US" sz="2600" dirty="0">
              <a:solidFill>
                <a:srgbClr val="0000FF"/>
              </a:solidFill>
            </a:endParaRPr>
          </a:p>
          <a:p>
            <a:pPr marL="0" indent="0" algn="just">
              <a:buNone/>
            </a:pPr>
            <a:endParaRPr lang="en-US" sz="2600" dirty="0" smtClean="0">
              <a:solidFill>
                <a:srgbClr val="0000FF"/>
              </a:solidFill>
            </a:endParaRPr>
          </a:p>
          <a:p>
            <a:pPr algn="just"/>
            <a:r>
              <a:rPr lang="en-US" dirty="0" smtClean="0"/>
              <a:t>Furthermore, accuracy measures that are </a:t>
            </a:r>
            <a:r>
              <a:rPr lang="en-US" u="sng" dirty="0" smtClean="0"/>
              <a:t>scale dependent </a:t>
            </a:r>
            <a:r>
              <a:rPr lang="en-US" dirty="0" smtClean="0">
                <a:solidFill>
                  <a:srgbClr val="0000FF"/>
                </a:solidFill>
              </a:rPr>
              <a:t>do not facilitate comparisons of a single forecasting technique</a:t>
            </a:r>
            <a:r>
              <a:rPr lang="en-US" dirty="0" smtClean="0"/>
              <a:t> across different </a:t>
            </a:r>
          </a:p>
          <a:p>
            <a:pPr lvl="1" algn="just"/>
            <a:r>
              <a:rPr lang="en-US" dirty="0" smtClean="0"/>
              <a:t>time series, or </a:t>
            </a:r>
          </a:p>
          <a:p>
            <a:pPr lvl="1" algn="just"/>
            <a:r>
              <a:rPr lang="en-US" dirty="0" smtClean="0"/>
              <a:t>time periods. </a:t>
            </a:r>
          </a:p>
          <a:p>
            <a:pPr marL="457200" lvl="1" indent="0" algn="just">
              <a:buNone/>
            </a:pPr>
            <a:endParaRPr lang="en-US" dirty="0" smtClean="0"/>
          </a:p>
          <a:p>
            <a:pPr marL="457200" lvl="1" indent="0" algn="just">
              <a:buNone/>
            </a:pPr>
            <a:r>
              <a:rPr lang="en-US" i="1" dirty="0" smtClean="0">
                <a:solidFill>
                  <a:srgbClr val="C00000"/>
                </a:solidFill>
              </a:rPr>
              <a:t>To accomplish this, we need a measure of relative forecast error.</a:t>
            </a:r>
            <a:endParaRPr lang="en-US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Relative Percent Errors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2667000"/>
            <a:ext cx="648652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447800"/>
            <a:ext cx="475297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0767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0"/>
            <a:ext cx="4724400" cy="366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7841" y="3733800"/>
            <a:ext cx="4786159" cy="296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Choosing Between Competing Models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Cross-validation/ out-of-sample forecast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8307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1600" dirty="0" smtClean="0"/>
              <a:t>There are often </a:t>
            </a:r>
            <a:r>
              <a:rPr lang="en-US" sz="1600" dirty="0" smtClean="0">
                <a:solidFill>
                  <a:srgbClr val="C00000"/>
                </a:solidFill>
              </a:rPr>
              <a:t>several competing models </a:t>
            </a:r>
            <a:r>
              <a:rPr lang="en-US" sz="1600" dirty="0" smtClean="0"/>
              <a:t>that can be used for forecasting a particular time series. For example, there are </a:t>
            </a:r>
            <a:r>
              <a:rPr lang="en-US" sz="1600" dirty="0" smtClean="0">
                <a:solidFill>
                  <a:srgbClr val="C00000"/>
                </a:solidFill>
              </a:rPr>
              <a:t>several ways to model and forecast trends</a:t>
            </a:r>
            <a:r>
              <a:rPr lang="en-US" sz="1600" dirty="0" smtClean="0"/>
              <a:t>.</a:t>
            </a:r>
          </a:p>
          <a:p>
            <a:pPr algn="just">
              <a:buNone/>
            </a:pPr>
            <a:endParaRPr lang="en-US" sz="1600" dirty="0" smtClean="0"/>
          </a:p>
          <a:p>
            <a:pPr algn="just"/>
            <a:r>
              <a:rPr lang="en-US" sz="1600" dirty="0" smtClean="0"/>
              <a:t>Consequently, selecting an </a:t>
            </a:r>
            <a:r>
              <a:rPr lang="en-US" sz="1600" dirty="0" smtClean="0">
                <a:solidFill>
                  <a:srgbClr val="C00000"/>
                </a:solidFill>
              </a:rPr>
              <a:t>appropriate forecasting model </a:t>
            </a:r>
            <a:r>
              <a:rPr lang="en-US" sz="1600" dirty="0" smtClean="0"/>
              <a:t>is important. </a:t>
            </a:r>
          </a:p>
          <a:p>
            <a:pPr algn="just">
              <a:buNone/>
            </a:pPr>
            <a:endParaRPr lang="en-US" sz="1600" dirty="0" smtClean="0"/>
          </a:p>
          <a:p>
            <a:pPr algn="just"/>
            <a:r>
              <a:rPr lang="en-US" sz="1600" dirty="0" smtClean="0"/>
              <a:t>Selecting the model that provides the </a:t>
            </a:r>
            <a:r>
              <a:rPr lang="en-US" sz="1600" dirty="0" smtClean="0">
                <a:solidFill>
                  <a:srgbClr val="0000FF"/>
                </a:solidFill>
              </a:rPr>
              <a:t>best fit to historical data </a:t>
            </a:r>
            <a:r>
              <a:rPr lang="en-US" sz="1600" dirty="0" smtClean="0"/>
              <a:t>generally </a:t>
            </a:r>
            <a:r>
              <a:rPr lang="en-US" sz="1600" dirty="0" smtClean="0">
                <a:solidFill>
                  <a:srgbClr val="C00000"/>
                </a:solidFill>
              </a:rPr>
              <a:t>does not result in a forecasting method that produces the best forecasts of new data.</a:t>
            </a:r>
          </a:p>
          <a:p>
            <a:pPr algn="just">
              <a:buNone/>
            </a:pPr>
            <a:endParaRPr lang="en-US" sz="1600" dirty="0" smtClean="0"/>
          </a:p>
          <a:p>
            <a:pPr algn="just"/>
            <a:r>
              <a:rPr lang="en-US" sz="1600" dirty="0" smtClean="0"/>
              <a:t> </a:t>
            </a:r>
            <a:r>
              <a:rPr lang="en-US" sz="1600" u="sng" dirty="0" smtClean="0"/>
              <a:t>Concentrating too much on the model that produces the best historical fit </a:t>
            </a:r>
            <a:r>
              <a:rPr lang="en-US" sz="1600" dirty="0" smtClean="0"/>
              <a:t>often results in </a:t>
            </a:r>
            <a:r>
              <a:rPr lang="en-US" sz="1600" b="1" dirty="0" err="1" smtClean="0">
                <a:solidFill>
                  <a:srgbClr val="0000FF"/>
                </a:solidFill>
              </a:rPr>
              <a:t>overfitting</a:t>
            </a:r>
            <a:r>
              <a:rPr lang="en-US" sz="1600" b="1" dirty="0" smtClean="0">
                <a:solidFill>
                  <a:srgbClr val="0000FF"/>
                </a:solidFill>
              </a:rPr>
              <a:t>, or including too many parameters or terms in the model just because </a:t>
            </a:r>
            <a:r>
              <a:rPr lang="en-US" sz="1600" dirty="0" smtClean="0">
                <a:solidFill>
                  <a:srgbClr val="C00000"/>
                </a:solidFill>
              </a:rPr>
              <a:t>these additional terms improve the model fit.</a:t>
            </a:r>
          </a:p>
          <a:p>
            <a:pPr algn="just">
              <a:buNone/>
            </a:pPr>
            <a:endParaRPr lang="en-US" sz="1600" dirty="0" smtClean="0"/>
          </a:p>
          <a:p>
            <a:pPr algn="just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C00000"/>
                </a:solidFill>
              </a:rPr>
              <a:t>In general, the best approach </a:t>
            </a:r>
            <a:r>
              <a:rPr lang="en-US" sz="1600" dirty="0" smtClean="0"/>
              <a:t>is to select the model that </a:t>
            </a:r>
            <a:r>
              <a:rPr lang="en-US" sz="1600" dirty="0" smtClean="0">
                <a:solidFill>
                  <a:srgbClr val="0000FF"/>
                </a:solidFill>
              </a:rPr>
              <a:t>results in the smallest standard deviation (or mean squared error) of the one-step-ahead forecast errors when the model is applied to data </a:t>
            </a:r>
            <a:r>
              <a:rPr lang="en-US" sz="1600" u="sng" dirty="0" smtClean="0">
                <a:solidFill>
                  <a:srgbClr val="0000FF"/>
                </a:solidFill>
              </a:rPr>
              <a:t>that was not used in the fitting process</a:t>
            </a:r>
            <a:r>
              <a:rPr lang="en-US" sz="1600" dirty="0" smtClean="0">
                <a:solidFill>
                  <a:srgbClr val="0000FF"/>
                </a:solidFill>
              </a:rPr>
              <a:t>. </a:t>
            </a:r>
          </a:p>
          <a:p>
            <a:pPr algn="just">
              <a:buNone/>
            </a:pPr>
            <a:endParaRPr lang="en-US" sz="1600" dirty="0" smtClean="0"/>
          </a:p>
          <a:p>
            <a:pPr algn="just"/>
            <a:r>
              <a:rPr lang="en-US" sz="1600" dirty="0" smtClean="0"/>
              <a:t>Refer to this as an </a:t>
            </a:r>
            <a:r>
              <a:rPr lang="en-US" sz="1600" b="1" dirty="0" smtClean="0">
                <a:solidFill>
                  <a:srgbClr val="0000FF"/>
                </a:solidFill>
              </a:rPr>
              <a:t>out-of-sample forecast </a:t>
            </a:r>
            <a:r>
              <a:rPr lang="en-US" sz="1600" dirty="0" smtClean="0">
                <a:solidFill>
                  <a:srgbClr val="0000FF"/>
                </a:solidFill>
              </a:rPr>
              <a:t>error standard deviation (or mean squared error). </a:t>
            </a:r>
            <a:r>
              <a:rPr lang="en-US" sz="1600" dirty="0" smtClean="0"/>
              <a:t>A standard way to measure this out-of-sample performance is by utilizing some form of </a:t>
            </a:r>
            <a:r>
              <a:rPr lang="en-US" sz="1600" b="1" dirty="0" smtClean="0"/>
              <a:t>data splitting; that is, divide </a:t>
            </a:r>
            <a:r>
              <a:rPr lang="en-US" sz="1600" dirty="0" smtClean="0"/>
              <a:t>the time series data into two segments-one for model fitting and the other for performance testing. Sometimes data splitting is called </a:t>
            </a:r>
            <a:r>
              <a:rPr lang="en-US" sz="1600" b="1" dirty="0" smtClean="0">
                <a:solidFill>
                  <a:srgbClr val="C00000"/>
                </a:solidFill>
              </a:rPr>
              <a:t>cross-validation.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852</Words>
  <Application>Microsoft Office PowerPoint</Application>
  <PresentationFormat>On-screen Show (4:3)</PresentationFormat>
  <Paragraphs>65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EVALUATING AND MONITORING FORECASTING MODEL PERFORMANCE</vt:lpstr>
      <vt:lpstr>“ Goodness of Fit” Vs "out-of-sample" forecast error</vt:lpstr>
      <vt:lpstr>One-Step Ahead Forecasting Errors</vt:lpstr>
      <vt:lpstr>Discussion: Errors</vt:lpstr>
      <vt:lpstr>Relative forecast error</vt:lpstr>
      <vt:lpstr>Relative Percent Errors</vt:lpstr>
      <vt:lpstr>PowerPoint Presentation</vt:lpstr>
      <vt:lpstr>Choosing Between Competing Models</vt:lpstr>
      <vt:lpstr>Cross-validation/ out-of-sample forecast </vt:lpstr>
      <vt:lpstr>Cross-validation/ out-of-sample forecast </vt:lpstr>
      <vt:lpstr>MSE and R Squared</vt:lpstr>
      <vt:lpstr>R Squared and Adjusted R Squared</vt:lpstr>
      <vt:lpstr>AIC and SIC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AND MONITORING FORECASTING MODEL PERFORMANCE</dc:title>
  <dc:creator>admin</dc:creator>
  <cp:lastModifiedBy>Prof. P. N. KUMAR</cp:lastModifiedBy>
  <cp:revision>26</cp:revision>
  <dcterms:created xsi:type="dcterms:W3CDTF">2006-08-16T00:00:00Z</dcterms:created>
  <dcterms:modified xsi:type="dcterms:W3CDTF">2022-08-10T09:43:33Z</dcterms:modified>
</cp:coreProperties>
</file>