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33" r:id="rId11"/>
    <p:sldId id="264" r:id="rId12"/>
    <p:sldId id="265" r:id="rId13"/>
    <p:sldId id="266" r:id="rId14"/>
    <p:sldId id="332" r:id="rId15"/>
    <p:sldId id="267" r:id="rId16"/>
    <p:sldId id="321" r:id="rId17"/>
    <p:sldId id="322" r:id="rId18"/>
    <p:sldId id="323" r:id="rId19"/>
    <p:sldId id="307" r:id="rId20"/>
    <p:sldId id="324" r:id="rId21"/>
    <p:sldId id="326" r:id="rId22"/>
    <p:sldId id="346" r:id="rId23"/>
    <p:sldId id="334" r:id="rId24"/>
    <p:sldId id="337" r:id="rId25"/>
    <p:sldId id="338" r:id="rId26"/>
    <p:sldId id="339" r:id="rId27"/>
    <p:sldId id="341" r:id="rId28"/>
    <p:sldId id="347" r:id="rId29"/>
    <p:sldId id="342" r:id="rId30"/>
    <p:sldId id="349" r:id="rId31"/>
    <p:sldId id="344" r:id="rId32"/>
    <p:sldId id="350" r:id="rId33"/>
    <p:sldId id="348" r:id="rId34"/>
    <p:sldId id="329" r:id="rId35"/>
    <p:sldId id="328" r:id="rId36"/>
    <p:sldId id="327" r:id="rId37"/>
    <p:sldId id="325" r:id="rId38"/>
    <p:sldId id="330" r:id="rId39"/>
    <p:sldId id="331" r:id="rId40"/>
    <p:sldId id="268" r:id="rId41"/>
    <p:sldId id="270" r:id="rId42"/>
    <p:sldId id="351" r:id="rId43"/>
    <p:sldId id="352" r:id="rId44"/>
    <p:sldId id="353" r:id="rId45"/>
    <p:sldId id="354" r:id="rId46"/>
    <p:sldId id="269" r:id="rId47"/>
    <p:sldId id="355" r:id="rId48"/>
    <p:sldId id="27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C0432-2333-41C3-9AB7-BC3E496337D8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ED7E-56CA-4F65-BA50-900AC5D71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ED7E-56CA-4F65-BA50-900AC5D71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ED7E-56CA-4F65-BA50-900AC5D71F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Stationary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Stationary Time Series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181" y="816863"/>
            <a:ext cx="8229600" cy="15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2667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</a:t>
            </a:r>
            <a:r>
              <a:rPr lang="en-US" i="1" dirty="0" smtClean="0">
                <a:solidFill>
                  <a:srgbClr val="0000FF"/>
                </a:solidFill>
              </a:rPr>
              <a:t>the time series is strictly stationary. </a:t>
            </a:r>
          </a:p>
          <a:p>
            <a:endParaRPr lang="en-US" i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29000" y="2209800"/>
            <a:ext cx="1929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observations =&gt;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10000"/>
            <a:ext cx="3313495" cy="232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86200"/>
            <a:ext cx="382870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that both time series seem to vary around a fixed level =&gt; this is a characteristic of</a:t>
            </a:r>
          </a:p>
          <a:p>
            <a:r>
              <a:rPr lang="en-US" dirty="0" smtClean="0"/>
              <a:t>stationary time series.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Stationary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Stationary implies a type of statistical </a:t>
            </a:r>
            <a:r>
              <a:rPr lang="en-US" sz="2000" b="1" dirty="0" smtClean="0"/>
              <a:t>equilibrium or stability in the data. Consequently, </a:t>
            </a:r>
            <a:r>
              <a:rPr lang="en-US" sz="2000" dirty="0" smtClean="0"/>
              <a:t>the time series has a constant mean defined in the usual way as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2438400"/>
            <a:ext cx="3048000" cy="7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004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Autocovariance</a:t>
            </a:r>
            <a:r>
              <a:rPr lang="en-US" b="1" dirty="0" smtClean="0"/>
              <a:t> and Autocorrelation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Uncorrelated Vs Correlated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0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Uncorrelated Vs Correlated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533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3684383" cy="258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799" y="2433637"/>
            <a:ext cx="417425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318308" y="1828800"/>
            <a:ext cx="272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Uncorrelated Vs Correlated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5410200"/>
            <a:ext cx="8991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u="sng" dirty="0" smtClean="0">
                <a:solidFill>
                  <a:srgbClr val="C00000"/>
                </a:solidFill>
              </a:rPr>
              <a:t>Positively correlated</a:t>
            </a:r>
            <a:r>
              <a:rPr lang="en-US" sz="1400" b="1" dirty="0" smtClean="0"/>
              <a:t>. That is,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 dirty="0"/>
              <a:t>	</a:t>
            </a:r>
            <a:r>
              <a:rPr lang="en-US" sz="1400" b="1" dirty="0" smtClean="0"/>
              <a:t>a small value of </a:t>
            </a:r>
            <a:r>
              <a:rPr lang="en-US" sz="1400" b="1" i="1" dirty="0"/>
              <a:t>y</a:t>
            </a:r>
            <a:r>
              <a:rPr lang="en-US" sz="1400" b="1" i="1" dirty="0" smtClean="0"/>
              <a:t> tends to be followed in </a:t>
            </a:r>
            <a:r>
              <a:rPr lang="en-US" sz="1400" dirty="0" smtClean="0"/>
              <a:t>the next time period by another small value of </a:t>
            </a:r>
            <a:r>
              <a:rPr lang="en-US" sz="1400" i="1" dirty="0" smtClean="0"/>
              <a:t>y,  and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i="1" dirty="0"/>
              <a:t>	</a:t>
            </a:r>
            <a:r>
              <a:rPr lang="en-US" sz="1400" i="1" dirty="0" smtClean="0">
                <a:solidFill>
                  <a:srgbClr val="0000FF"/>
                </a:solidFill>
              </a:rPr>
              <a:t>a large value of y </a:t>
            </a:r>
            <a:r>
              <a:rPr lang="en-US" sz="1400" i="1" dirty="0" smtClean="0"/>
              <a:t>tends to be </a:t>
            </a:r>
            <a:r>
              <a:rPr lang="en-US" sz="1400" dirty="0" smtClean="0"/>
              <a:t>followed immediately by </a:t>
            </a:r>
            <a:r>
              <a:rPr lang="en-US" sz="1400" dirty="0" smtClean="0">
                <a:solidFill>
                  <a:srgbClr val="0000FF"/>
                </a:solidFill>
              </a:rPr>
              <a:t>another large value of y.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/>
        </p:nvSpPr>
        <p:spPr>
          <a:xfrm>
            <a:off x="1405963" y="393080"/>
            <a:ext cx="6330764" cy="4258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2">
                <a:solidFill>
                  <a:srgbClr val="3333B2"/>
                </a:solidFill>
                <a:latin typeface="Tahoma"/>
              </a:rPr>
              <a:t>Autocorrelation and ARIMA Models</a:t>
            </a:r>
            <a:endParaRPr lang="en-US" sz="2800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Text Placeholder 2"/>
          <p:cNvSpPr txBox="1"/>
          <p:nvPr/>
        </p:nvSpPr>
        <p:spPr>
          <a:xfrm>
            <a:off x="304800" y="1285289"/>
            <a:ext cx="8185150" cy="53661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spc="-2" dirty="0" smtClean="0">
                <a:solidFill>
                  <a:srgbClr val="3333FF"/>
                </a:solidFill>
                <a:latin typeface="Arial"/>
              </a:rPr>
              <a:t>Ordinary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regression models do not account for  dependence between values in different periods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00" u="sng" spc="-2" dirty="0">
                <a:solidFill>
                  <a:srgbClr val="000000"/>
                </a:solidFill>
                <a:latin typeface="Arial"/>
              </a:rPr>
              <a:t>which in cross-sectional data is assumed to be absent. </a:t>
            </a: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200" spc="-2" dirty="0">
                <a:solidFill>
                  <a:srgbClr val="000000"/>
                </a:solidFill>
                <a:latin typeface="Arial"/>
              </a:rPr>
              <a:t>Yet, in the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time series context, values in neighboring periods tend to be correlated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. Such correlation, called </a:t>
            </a:r>
            <a:r>
              <a:rPr lang="en-US" sz="2200" i="1" spc="-2" dirty="0">
                <a:solidFill>
                  <a:srgbClr val="3333FF"/>
                </a:solidFill>
                <a:latin typeface="Arial"/>
              </a:rPr>
              <a:t>autocorrelation,</a:t>
            </a:r>
            <a:r>
              <a:rPr lang="en-US" sz="2200" i="1" spc="-2" dirty="0">
                <a:solidFill>
                  <a:srgbClr val="000000"/>
                </a:solidFill>
                <a:latin typeface="Arial"/>
              </a:rPr>
              <a:t> is informative and can </a:t>
            </a:r>
            <a:r>
              <a:rPr lang="en-US" sz="2200" i="1" spc="-2" dirty="0">
                <a:solidFill>
                  <a:srgbClr val="3333FF"/>
                </a:solidFill>
                <a:latin typeface="Arial"/>
              </a:rPr>
              <a:t>help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in improving forecasts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. </a:t>
            </a: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200" spc="-2" dirty="0">
                <a:solidFill>
                  <a:srgbClr val="000000"/>
                </a:solidFill>
                <a:latin typeface="Arial"/>
              </a:rPr>
              <a:t>If we know that a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high value tends to be followed by high values 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200" spc="-2" dirty="0">
                <a:solidFill>
                  <a:srgbClr val="C00000"/>
                </a:solidFill>
                <a:latin typeface="Arial"/>
              </a:rPr>
              <a:t>positive autocorrelation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), then we can use that to adjust forecasts. </a:t>
            </a: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1600" spc="-2" dirty="0">
                <a:solidFill>
                  <a:srgbClr val="C00000"/>
                </a:solidFill>
                <a:latin typeface="Arial"/>
              </a:rPr>
              <a:t>Discuss how to compute the autocorrelation of a series, and how best to utilize the information for improving forecasts.</a:t>
            </a:r>
            <a:endParaRPr lang="en-US" sz="2200" spc="-2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7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itle 1"/>
          <p:cNvSpPr txBox="1"/>
          <p:nvPr/>
        </p:nvSpPr>
        <p:spPr>
          <a:xfrm>
            <a:off x="1700152" y="0"/>
            <a:ext cx="6330764" cy="9752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pc="-2">
                <a:solidFill>
                  <a:srgbClr val="3333B2"/>
                </a:solidFill>
                <a:latin typeface="Tahoma"/>
              </a:rPr>
              <a:t>Computing Autocorrelation</a:t>
            </a:r>
            <a:r>
              <a:t/>
            </a:r>
            <a:br/>
            <a:endParaRPr lang="en-US" sz="3600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8" name="Text Placeholder 2"/>
          <p:cNvSpPr txBox="1"/>
          <p:nvPr/>
        </p:nvSpPr>
        <p:spPr>
          <a:xfrm>
            <a:off x="642644" y="990585"/>
            <a:ext cx="7906671" cy="58674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indent="-642362" algn="just">
              <a:buClr>
                <a:srgbClr val="000000"/>
              </a:buClr>
              <a:buFont typeface="Arial"/>
              <a:buChar char="•"/>
            </a:pPr>
            <a:r>
              <a:rPr lang="en-US" sz="2200" spc="-2" dirty="0">
                <a:solidFill>
                  <a:srgbClr val="000000"/>
                </a:solidFill>
                <a:latin typeface="Arial"/>
              </a:rPr>
              <a:t> Correlation between values of a time series </a:t>
            </a:r>
            <a:r>
              <a:rPr lang="en-US" sz="2200" spc="-2" dirty="0">
                <a:solidFill>
                  <a:srgbClr val="C00000"/>
                </a:solidFill>
                <a:latin typeface="Arial"/>
              </a:rPr>
              <a:t>in neighboring periods is called </a:t>
            </a:r>
            <a:r>
              <a:rPr lang="en-US" sz="2200" i="1" spc="-2" dirty="0">
                <a:solidFill>
                  <a:srgbClr val="C00000"/>
                </a:solidFill>
                <a:latin typeface="Arial"/>
              </a:rPr>
              <a:t>autocorrelation, </a:t>
            </a:r>
            <a:r>
              <a:rPr lang="en-US" sz="2200" i="1" spc="-2" dirty="0">
                <a:solidFill>
                  <a:srgbClr val="000000"/>
                </a:solidFill>
                <a:latin typeface="Arial"/>
              </a:rPr>
              <a:t>because it describes a relationship between the series and itself. </a:t>
            </a:r>
            <a:endParaRPr lang="en-US" sz="2200" i="1" spc="-2" dirty="0" smtClean="0">
              <a:solidFill>
                <a:srgbClr val="000000"/>
              </a:solidFill>
              <a:latin typeface="Arial"/>
            </a:endParaRPr>
          </a:p>
          <a:p>
            <a:pPr algn="just">
              <a:buClr>
                <a:srgbClr val="000000"/>
              </a:buClr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indent="-642362" algn="just">
              <a:buClr>
                <a:srgbClr val="000000"/>
              </a:buClr>
              <a:buFont typeface="Arial"/>
              <a:buChar char="•"/>
            </a:pPr>
            <a:r>
              <a:rPr lang="en-US" sz="2200" i="1" spc="-2" dirty="0">
                <a:solidFill>
                  <a:srgbClr val="000000"/>
                </a:solidFill>
                <a:latin typeface="Arial"/>
              </a:rPr>
              <a:t>To 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compute autocorrelation, we </a:t>
            </a:r>
            <a:r>
              <a:rPr lang="en-US" sz="2200" u="sng" spc="-2" dirty="0">
                <a:solidFill>
                  <a:srgbClr val="000000"/>
                </a:solidFill>
                <a:latin typeface="Arial"/>
              </a:rPr>
              <a:t>compute the correlation between the series and a lagged version of the series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. </a:t>
            </a:r>
            <a:endParaRPr lang="en-US" sz="2200" spc="-2" dirty="0" smtClean="0">
              <a:solidFill>
                <a:srgbClr val="000000"/>
              </a:solidFill>
              <a:latin typeface="Arial"/>
            </a:endParaRPr>
          </a:p>
          <a:p>
            <a:pPr algn="just">
              <a:buClr>
                <a:srgbClr val="000000"/>
              </a:buClr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indent="-642362" algn="just">
              <a:buClr>
                <a:srgbClr val="000000"/>
              </a:buClr>
              <a:buFont typeface="Arial"/>
              <a:buChar char="•"/>
            </a:pPr>
            <a:r>
              <a:rPr lang="en-US" sz="2200" spc="-2" dirty="0">
                <a:solidFill>
                  <a:srgbClr val="000000"/>
                </a:solidFill>
                <a:latin typeface="Arial"/>
              </a:rPr>
              <a:t> A </a:t>
            </a:r>
            <a:r>
              <a:rPr lang="en-US" sz="2200" i="1" spc="-2" dirty="0">
                <a:solidFill>
                  <a:srgbClr val="C00000"/>
                </a:solidFill>
                <a:latin typeface="Arial"/>
              </a:rPr>
              <a:t>lagged series </a:t>
            </a:r>
            <a:r>
              <a:rPr lang="en-US" sz="2200" i="1" spc="-2" dirty="0">
                <a:solidFill>
                  <a:srgbClr val="000000"/>
                </a:solidFill>
                <a:latin typeface="Arial"/>
              </a:rPr>
              <a:t>is a “</a:t>
            </a:r>
            <a:r>
              <a:rPr lang="en-US" sz="2200" i="1" spc="-2" dirty="0">
                <a:solidFill>
                  <a:srgbClr val="3333FF"/>
                </a:solidFill>
                <a:latin typeface="Arial"/>
              </a:rPr>
              <a:t>copy” of the original series </a:t>
            </a:r>
            <a:r>
              <a:rPr lang="en-US" sz="2200" i="1" spc="-2" dirty="0">
                <a:solidFill>
                  <a:srgbClr val="000000"/>
                </a:solidFill>
                <a:latin typeface="Arial"/>
              </a:rPr>
              <a:t>which is </a:t>
            </a:r>
            <a:r>
              <a:rPr lang="en-US" sz="2200" i="1" u="sng" spc="-2" dirty="0">
                <a:solidFill>
                  <a:srgbClr val="000000"/>
                </a:solidFill>
                <a:latin typeface="Arial"/>
              </a:rPr>
              <a:t>moved </a:t>
            </a:r>
            <a:r>
              <a:rPr lang="en-US" sz="2200" u="sng" spc="-2" dirty="0">
                <a:solidFill>
                  <a:srgbClr val="000000"/>
                </a:solidFill>
                <a:latin typeface="Arial"/>
              </a:rPr>
              <a:t> forward one or more time periods. </a:t>
            </a:r>
            <a:endParaRPr lang="en-US" sz="2200" u="sng" spc="-2" dirty="0" smtClean="0">
              <a:solidFill>
                <a:srgbClr val="000000"/>
              </a:solidFill>
              <a:latin typeface="Arial"/>
            </a:endParaRPr>
          </a:p>
          <a:p>
            <a:pPr algn="just">
              <a:buClr>
                <a:srgbClr val="000000"/>
              </a:buClr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indent="-642362" algn="just">
              <a:buClr>
                <a:srgbClr val="000000"/>
              </a:buClr>
              <a:buFont typeface="Arial"/>
              <a:buChar char="•"/>
            </a:pPr>
            <a:r>
              <a:rPr lang="en-US" sz="2200" spc="-2" dirty="0">
                <a:solidFill>
                  <a:srgbClr val="000000"/>
                </a:solidFill>
                <a:latin typeface="Arial"/>
              </a:rPr>
              <a:t> A lagged series with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lag-1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 is the original series moved forward </a:t>
            </a:r>
            <a:r>
              <a:rPr lang="en-US" sz="2200" spc="-2" dirty="0">
                <a:solidFill>
                  <a:srgbClr val="3333FF"/>
                </a:solidFill>
                <a:latin typeface="Arial"/>
              </a:rPr>
              <a:t>one time period</a:t>
            </a:r>
            <a:r>
              <a:rPr lang="en-US" sz="2200" spc="-2" dirty="0">
                <a:solidFill>
                  <a:srgbClr val="000000"/>
                </a:solidFill>
                <a:latin typeface="Arial"/>
              </a:rPr>
              <a:t>; a lagged series with lag-2 is the original series moved forward two time periods, etc. </a:t>
            </a:r>
            <a:endParaRPr lang="en-US" sz="2200" spc="-2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2200" spc="-2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7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000"/>
                                        <p:tgtEl>
                                          <p:spTgt spid="5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17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Pearson autocorrelation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5495925" cy="35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5838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6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b="1" dirty="0" err="1" smtClean="0"/>
              <a:t>Stationarity</a:t>
            </a:r>
            <a:r>
              <a:rPr lang="en-US" b="1" dirty="0" smtClean="0"/>
              <a:t>,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Autocovariance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Autocorrelation Functions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FF"/>
                </a:solidFill>
              </a:rPr>
              <a:t>in Time Series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66825"/>
            <a:ext cx="73056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Pearson autocorrelation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108" y="5703639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r>
              <a:rPr lang="en-US" dirty="0" smtClean="0"/>
              <a:t>Here one </a:t>
            </a:r>
            <a:r>
              <a:rPr lang="en-US" dirty="0" smtClean="0">
                <a:solidFill>
                  <a:srgbClr val="0000FF"/>
                </a:solidFill>
              </a:rPr>
              <a:t>single value of average </a:t>
            </a:r>
            <a:r>
              <a:rPr lang="en-US" dirty="0" smtClean="0"/>
              <a:t>is used for all. So expect ACF to be different as compared to Pearson correlation </a:t>
            </a:r>
            <a:r>
              <a:rPr lang="en-US" dirty="0" err="1" smtClean="0"/>
              <a:t>coeff</a:t>
            </a:r>
            <a:r>
              <a:rPr lang="en-US" dirty="0"/>
              <a:t> </a:t>
            </a:r>
            <a:r>
              <a:rPr lang="en-US" dirty="0" smtClean="0"/>
              <a:t>at various lags…see next slide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ACF</a:t>
            </a:r>
            <a:endParaRPr lang="en-US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" y="1219200"/>
            <a:ext cx="72961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4324802"/>
            <a:ext cx="6457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we move on to discuss further analysis of Time series based on Autocorrelation, let us recap the components of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0558" y="653508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748" y="6560249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8495" y="6519982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815" y="6467478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897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6669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182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9716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56700" y="-58632"/>
            <a:ext cx="1782198" cy="138854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20" dirty="0"/>
              <a:t>Time</a:t>
            </a:r>
            <a:r>
              <a:rPr spc="-40" dirty="0"/>
              <a:t> </a:t>
            </a:r>
            <a:r>
              <a:rPr spc="-119" dirty="0"/>
              <a:t>Series</a:t>
            </a:r>
          </a:p>
        </p:txBody>
      </p:sp>
      <p:sp>
        <p:nvSpPr>
          <p:cNvPr id="11" name="object 11"/>
          <p:cNvSpPr/>
          <p:nvPr/>
        </p:nvSpPr>
        <p:spPr>
          <a:xfrm>
            <a:off x="901578" y="1434678"/>
            <a:ext cx="7389082" cy="2308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3291" y="4103497"/>
            <a:ext cx="7426036" cy="1819572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349988" marR="494766" indent="-275710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Font typeface="Lucida Sans Unicode"/>
              <a:buChar char="•"/>
              <a:tabLst>
                <a:tab pos="351247" algn="l"/>
              </a:tabLst>
            </a:pPr>
            <a:r>
              <a:rPr sz="2200" spc="-20" dirty="0">
                <a:latin typeface="Arial"/>
                <a:cs typeface="Arial"/>
              </a:rPr>
              <a:t>A </a:t>
            </a:r>
            <a:r>
              <a:rPr sz="2200" spc="-40" dirty="0">
                <a:latin typeface="Arial"/>
                <a:cs typeface="Arial"/>
              </a:rPr>
              <a:t>time </a:t>
            </a:r>
            <a:r>
              <a:rPr sz="2200" spc="-169" dirty="0">
                <a:latin typeface="Arial"/>
                <a:cs typeface="Arial"/>
              </a:rPr>
              <a:t>series </a:t>
            </a:r>
            <a:r>
              <a:rPr sz="2200" spc="-119" dirty="0">
                <a:latin typeface="Arial"/>
                <a:cs typeface="Arial"/>
              </a:rPr>
              <a:t>is </a:t>
            </a:r>
            <a:r>
              <a:rPr sz="2200" spc="-178" dirty="0">
                <a:latin typeface="Arial"/>
                <a:cs typeface="Arial"/>
              </a:rPr>
              <a:t>a </a:t>
            </a:r>
            <a:r>
              <a:rPr sz="2200" spc="-109" dirty="0">
                <a:latin typeface="Arial"/>
                <a:cs typeface="Arial"/>
              </a:rPr>
              <a:t>sequential </a:t>
            </a:r>
            <a:r>
              <a:rPr sz="2200" spc="-119" dirty="0">
                <a:latin typeface="Arial"/>
                <a:cs typeface="Arial"/>
              </a:rPr>
              <a:t>set </a:t>
            </a:r>
            <a:r>
              <a:rPr sz="2200" spc="-40" dirty="0">
                <a:latin typeface="Arial"/>
                <a:cs typeface="Arial"/>
              </a:rPr>
              <a:t>of </a:t>
            </a:r>
            <a:r>
              <a:rPr sz="2200" spc="-69" dirty="0">
                <a:latin typeface="Arial"/>
                <a:cs typeface="Arial"/>
              </a:rPr>
              <a:t>data </a:t>
            </a:r>
            <a:r>
              <a:rPr sz="2200" spc="-50" dirty="0">
                <a:latin typeface="Arial"/>
                <a:cs typeface="Arial"/>
              </a:rPr>
              <a:t>points, </a:t>
            </a:r>
            <a:r>
              <a:rPr sz="2200" spc="-159" dirty="0">
                <a:latin typeface="Arial"/>
                <a:cs typeface="Arial"/>
              </a:rPr>
              <a:t>measured  </a:t>
            </a:r>
            <a:r>
              <a:rPr sz="2200" spc="-50" dirty="0">
                <a:latin typeface="Arial"/>
                <a:cs typeface="Arial"/>
              </a:rPr>
              <a:t>typically </a:t>
            </a:r>
            <a:r>
              <a:rPr sz="2200" spc="-119" dirty="0">
                <a:latin typeface="Arial"/>
                <a:cs typeface="Arial"/>
              </a:rPr>
              <a:t>over </a:t>
            </a:r>
            <a:r>
              <a:rPr sz="2200" spc="-178" dirty="0">
                <a:latin typeface="Arial"/>
                <a:cs typeface="Arial"/>
              </a:rPr>
              <a:t>successive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times.</a:t>
            </a:r>
            <a:endParaRPr sz="2200">
              <a:latin typeface="Arial"/>
              <a:cs typeface="Arial"/>
            </a:endParaRPr>
          </a:p>
          <a:p>
            <a:pPr marL="349988" marR="35251" indent="-275710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Font typeface="Lucida Sans Unicode"/>
              <a:buChar char="•"/>
              <a:tabLst>
                <a:tab pos="351247" algn="l"/>
              </a:tabLst>
            </a:pPr>
            <a:r>
              <a:rPr sz="2200" spc="-50" dirty="0">
                <a:latin typeface="Arial"/>
                <a:cs typeface="Arial"/>
              </a:rPr>
              <a:t>Time </a:t>
            </a:r>
            <a:r>
              <a:rPr sz="2200" spc="-169" dirty="0">
                <a:latin typeface="Arial"/>
                <a:cs typeface="Arial"/>
              </a:rPr>
              <a:t>series </a:t>
            </a:r>
            <a:r>
              <a:rPr sz="2200" spc="-129" dirty="0">
                <a:latin typeface="Arial"/>
                <a:cs typeface="Arial"/>
              </a:rPr>
              <a:t>analysis </a:t>
            </a:r>
            <a:r>
              <a:rPr sz="2200" spc="-149" dirty="0">
                <a:latin typeface="Arial"/>
                <a:cs typeface="Arial"/>
              </a:rPr>
              <a:t>comprises </a:t>
            </a:r>
            <a:r>
              <a:rPr sz="2200" spc="-109" dirty="0">
                <a:latin typeface="Arial"/>
                <a:cs typeface="Arial"/>
              </a:rPr>
              <a:t>methods </a:t>
            </a:r>
            <a:r>
              <a:rPr sz="2200" spc="-50" dirty="0">
                <a:latin typeface="Arial"/>
                <a:cs typeface="Arial"/>
              </a:rPr>
              <a:t>for </a:t>
            </a:r>
            <a:r>
              <a:rPr sz="2200" spc="-99" dirty="0">
                <a:latin typeface="Arial"/>
                <a:cs typeface="Arial"/>
              </a:rPr>
              <a:t>analyzing </a:t>
            </a:r>
            <a:r>
              <a:rPr sz="2200" spc="-40" dirty="0">
                <a:latin typeface="Arial"/>
                <a:cs typeface="Arial"/>
              </a:rPr>
              <a:t>time  </a:t>
            </a:r>
            <a:r>
              <a:rPr sz="2200" spc="-169" dirty="0">
                <a:latin typeface="Arial"/>
                <a:cs typeface="Arial"/>
              </a:rPr>
              <a:t>series </a:t>
            </a:r>
            <a:r>
              <a:rPr sz="2200" spc="-69" dirty="0">
                <a:latin typeface="Arial"/>
                <a:cs typeface="Arial"/>
              </a:rPr>
              <a:t>data </a:t>
            </a:r>
            <a:r>
              <a:rPr sz="2200" spc="-40" dirty="0">
                <a:latin typeface="Arial"/>
                <a:cs typeface="Arial"/>
              </a:rPr>
              <a:t>in </a:t>
            </a:r>
            <a:r>
              <a:rPr sz="2200" spc="-109" dirty="0">
                <a:latin typeface="Arial"/>
                <a:cs typeface="Arial"/>
              </a:rPr>
              <a:t>order </a:t>
            </a:r>
            <a:r>
              <a:rPr sz="2200" spc="20" dirty="0">
                <a:latin typeface="Arial"/>
                <a:cs typeface="Arial"/>
              </a:rPr>
              <a:t>to </a:t>
            </a:r>
            <a:r>
              <a:rPr sz="2200" spc="-50" dirty="0">
                <a:latin typeface="Arial"/>
                <a:cs typeface="Arial"/>
              </a:rPr>
              <a:t>extract </a:t>
            </a:r>
            <a:r>
              <a:rPr sz="2200" spc="-89" dirty="0">
                <a:latin typeface="Arial"/>
                <a:cs typeface="Arial"/>
              </a:rPr>
              <a:t>meaningful </a:t>
            </a:r>
            <a:r>
              <a:rPr sz="2200" spc="-59" dirty="0">
                <a:latin typeface="Arial"/>
                <a:cs typeface="Arial"/>
              </a:rPr>
              <a:t>statistics </a:t>
            </a:r>
            <a:r>
              <a:rPr sz="2200" spc="-129" dirty="0">
                <a:latin typeface="Arial"/>
                <a:cs typeface="Arial"/>
              </a:rPr>
              <a:t>and </a:t>
            </a:r>
            <a:r>
              <a:rPr sz="2200" spc="-59" dirty="0">
                <a:latin typeface="Arial"/>
                <a:cs typeface="Arial"/>
              </a:rPr>
              <a:t>other  </a:t>
            </a:r>
            <a:r>
              <a:rPr sz="2200" spc="-89" dirty="0">
                <a:latin typeface="Arial"/>
                <a:cs typeface="Arial"/>
              </a:rPr>
              <a:t>characteristics </a:t>
            </a:r>
            <a:r>
              <a:rPr sz="2200" spc="-40" dirty="0">
                <a:latin typeface="Arial"/>
                <a:cs typeface="Arial"/>
              </a:rPr>
              <a:t>of </a:t>
            </a:r>
            <a:r>
              <a:rPr sz="2200" spc="-59" dirty="0">
                <a:latin typeface="Arial"/>
                <a:cs typeface="Arial"/>
              </a:rPr>
              <a:t>the</a:t>
            </a:r>
            <a:r>
              <a:rPr sz="2200" spc="-69" dirty="0">
                <a:latin typeface="Arial"/>
                <a:cs typeface="Arial"/>
              </a:rPr>
              <a:t> </a:t>
            </a:r>
            <a:r>
              <a:rPr sz="2200" spc="-59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476159" y="6621180"/>
            <a:ext cx="52899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8">
              <a:lnSpc>
                <a:spcPts val="1338"/>
              </a:lnSpc>
            </a:pPr>
            <a:fld id="{81D60167-4931-47E6-BA6A-407CBD079E47}" type="slidenum">
              <a:rPr spc="-40" dirty="0"/>
              <a:pPr marL="50358">
                <a:lnSpc>
                  <a:spcPts val="1338"/>
                </a:lnSpc>
              </a:pPr>
              <a:t>23</a:t>
            </a:fld>
            <a:r>
              <a:rPr spc="-188" dirty="0"/>
              <a:t> </a:t>
            </a:r>
            <a:r>
              <a:rPr spc="297" dirty="0"/>
              <a:t>/</a:t>
            </a:r>
            <a:r>
              <a:rPr spc="-178" dirty="0"/>
              <a:t> </a:t>
            </a:r>
            <a:r>
              <a:rPr spc="-40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10027703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0558" y="653508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748" y="6560249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8495" y="6519982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815" y="6467478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897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6669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182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9716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9441" y="0"/>
            <a:ext cx="7891877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89" dirty="0"/>
              <a:t>Components </a:t>
            </a:r>
            <a:r>
              <a:rPr spc="-79" dirty="0"/>
              <a:t>of </a:t>
            </a:r>
            <a:r>
              <a:rPr spc="-129" dirty="0"/>
              <a:t>a </a:t>
            </a:r>
            <a:r>
              <a:rPr spc="-20" dirty="0"/>
              <a:t>Time</a:t>
            </a:r>
            <a:r>
              <a:rPr spc="446" dirty="0"/>
              <a:t> </a:t>
            </a:r>
            <a:r>
              <a:rPr spc="-119" dirty="0"/>
              <a:t>Series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671" y="966284"/>
            <a:ext cx="7337871" cy="1648654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299630" marR="163664" indent="-275710">
              <a:lnSpc>
                <a:spcPts val="2379"/>
              </a:lnSpc>
              <a:spcBef>
                <a:spcPts val="454"/>
              </a:spcBef>
              <a:buClr>
                <a:srgbClr val="3333B2"/>
              </a:buClr>
              <a:buFont typeface="Lucida Sans Unicode"/>
              <a:buChar char="•"/>
              <a:tabLst>
                <a:tab pos="300889" algn="l"/>
              </a:tabLst>
            </a:pPr>
            <a:r>
              <a:rPr sz="2200" spc="-59" dirty="0">
                <a:latin typeface="Arial"/>
                <a:cs typeface="Arial"/>
              </a:rPr>
              <a:t>In </a:t>
            </a:r>
            <a:r>
              <a:rPr sz="2200" spc="-119" dirty="0">
                <a:latin typeface="Arial"/>
                <a:cs typeface="Arial"/>
              </a:rPr>
              <a:t>general, </a:t>
            </a:r>
            <a:r>
              <a:rPr sz="2200" spc="-178" dirty="0">
                <a:latin typeface="Arial"/>
                <a:cs typeface="Arial"/>
              </a:rPr>
              <a:t>a </a:t>
            </a:r>
            <a:r>
              <a:rPr sz="2200" spc="-40" dirty="0">
                <a:latin typeface="Arial"/>
                <a:cs typeface="Arial"/>
              </a:rPr>
              <a:t>time </a:t>
            </a:r>
            <a:r>
              <a:rPr sz="2200" spc="-169" dirty="0">
                <a:latin typeface="Arial"/>
                <a:cs typeface="Arial"/>
              </a:rPr>
              <a:t>series </a:t>
            </a:r>
            <a:r>
              <a:rPr sz="2200" spc="-119" dirty="0">
                <a:latin typeface="Arial"/>
                <a:cs typeface="Arial"/>
              </a:rPr>
              <a:t>is </a:t>
            </a:r>
            <a:r>
              <a:rPr sz="2200" spc="-89" dirty="0">
                <a:latin typeface="Arial"/>
                <a:cs typeface="Arial"/>
              </a:rPr>
              <a:t>affected </a:t>
            </a:r>
            <a:r>
              <a:rPr sz="2200" spc="-129" dirty="0">
                <a:latin typeface="Arial"/>
                <a:cs typeface="Arial"/>
              </a:rPr>
              <a:t>by </a:t>
            </a:r>
            <a:r>
              <a:rPr sz="2200" spc="-50" dirty="0">
                <a:latin typeface="Arial"/>
                <a:cs typeface="Arial"/>
              </a:rPr>
              <a:t>four </a:t>
            </a:r>
            <a:r>
              <a:rPr sz="2200" spc="-99" dirty="0">
                <a:latin typeface="Arial"/>
                <a:cs typeface="Arial"/>
              </a:rPr>
              <a:t>components, </a:t>
            </a:r>
            <a:r>
              <a:rPr sz="2200" spc="-59" dirty="0">
                <a:latin typeface="Arial"/>
                <a:cs typeface="Arial"/>
              </a:rPr>
              <a:t>i.e. </a:t>
            </a:r>
            <a:r>
              <a:rPr sz="2200" spc="-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333B2"/>
                </a:solidFill>
                <a:latin typeface="Arial"/>
                <a:cs typeface="Arial"/>
              </a:rPr>
              <a:t>trend</a:t>
            </a:r>
            <a:r>
              <a:rPr sz="2200" spc="-50" dirty="0">
                <a:latin typeface="Arial"/>
                <a:cs typeface="Arial"/>
              </a:rPr>
              <a:t>, </a:t>
            </a:r>
            <a:r>
              <a:rPr sz="2200" spc="-119" dirty="0">
                <a:solidFill>
                  <a:srgbClr val="3333B2"/>
                </a:solidFill>
                <a:latin typeface="Arial"/>
                <a:cs typeface="Arial"/>
              </a:rPr>
              <a:t>seasonal</a:t>
            </a:r>
            <a:r>
              <a:rPr sz="2200" spc="-119" dirty="0">
                <a:latin typeface="Arial"/>
                <a:cs typeface="Arial"/>
              </a:rPr>
              <a:t>,</a:t>
            </a:r>
            <a:r>
              <a:rPr sz="2200" spc="-119" dirty="0">
                <a:solidFill>
                  <a:srgbClr val="3333B2"/>
                </a:solidFill>
                <a:latin typeface="Arial"/>
                <a:cs typeface="Arial"/>
              </a:rPr>
              <a:t>cyclical </a:t>
            </a:r>
            <a:r>
              <a:rPr sz="2200" spc="-129" dirty="0">
                <a:latin typeface="Arial"/>
                <a:cs typeface="Arial"/>
              </a:rPr>
              <a:t>and </a:t>
            </a:r>
            <a:r>
              <a:rPr sz="2200" spc="-69" dirty="0">
                <a:solidFill>
                  <a:srgbClr val="3333B2"/>
                </a:solidFill>
                <a:latin typeface="Arial"/>
                <a:cs typeface="Arial"/>
              </a:rPr>
              <a:t>irregular</a:t>
            </a:r>
            <a:r>
              <a:rPr sz="2200" spc="-23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200" spc="-99" dirty="0">
                <a:latin typeface="Arial"/>
                <a:cs typeface="Arial"/>
              </a:rPr>
              <a:t>components.</a:t>
            </a:r>
            <a:endParaRPr sz="2200" dirty="0">
              <a:latin typeface="Arial"/>
              <a:cs typeface="Arial"/>
            </a:endParaRPr>
          </a:p>
          <a:p>
            <a:pPr marL="585412">
              <a:lnSpc>
                <a:spcPts val="2379"/>
              </a:lnSpc>
              <a:spcBef>
                <a:spcPts val="258"/>
              </a:spcBef>
            </a:pPr>
            <a:r>
              <a:rPr sz="2000" spc="-119" dirty="0">
                <a:solidFill>
                  <a:srgbClr val="3333B2"/>
                </a:solidFill>
                <a:latin typeface="Arial"/>
                <a:cs typeface="Arial"/>
              </a:rPr>
              <a:t>–</a:t>
            </a:r>
            <a:r>
              <a:rPr sz="2000" spc="7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000" b="1" spc="-109" dirty="0">
                <a:solidFill>
                  <a:srgbClr val="C00000"/>
                </a:solidFill>
                <a:latin typeface="Gill Sans MT"/>
                <a:cs typeface="Gill Sans MT"/>
              </a:rPr>
              <a:t>Trend</a:t>
            </a:r>
            <a:endParaRPr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848533" marR="10072">
              <a:lnSpc>
                <a:spcPts val="2379"/>
              </a:lnSpc>
              <a:spcBef>
                <a:spcPts val="79"/>
              </a:spcBef>
            </a:pPr>
            <a:r>
              <a:rPr sz="2000" spc="-59" dirty="0">
                <a:latin typeface="Arial"/>
                <a:cs typeface="Arial"/>
              </a:rPr>
              <a:t>The </a:t>
            </a:r>
            <a:r>
              <a:rPr sz="2000" spc="-109" dirty="0">
                <a:latin typeface="Arial"/>
                <a:cs typeface="Arial"/>
              </a:rPr>
              <a:t>general </a:t>
            </a:r>
            <a:r>
              <a:rPr sz="2000" spc="-99" dirty="0">
                <a:latin typeface="Arial"/>
                <a:cs typeface="Arial"/>
              </a:rPr>
              <a:t>tendency </a:t>
            </a:r>
            <a:r>
              <a:rPr sz="2000" spc="-40" dirty="0">
                <a:latin typeface="Arial"/>
                <a:cs typeface="Arial"/>
              </a:rPr>
              <a:t>of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time </a:t>
            </a:r>
            <a:r>
              <a:rPr sz="2000" spc="-149" dirty="0">
                <a:latin typeface="Arial"/>
                <a:cs typeface="Arial"/>
              </a:rPr>
              <a:t>series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119" dirty="0">
                <a:latin typeface="Arial"/>
                <a:cs typeface="Arial"/>
              </a:rPr>
              <a:t>increase, </a:t>
            </a:r>
            <a:r>
              <a:rPr sz="2000" spc="-159" dirty="0">
                <a:latin typeface="Arial"/>
                <a:cs typeface="Arial"/>
              </a:rPr>
              <a:t>decrease </a:t>
            </a:r>
            <a:r>
              <a:rPr sz="2000" spc="-89" dirty="0">
                <a:latin typeface="Arial"/>
                <a:cs typeface="Arial"/>
              </a:rPr>
              <a:t>or  stagnate </a:t>
            </a:r>
            <a:r>
              <a:rPr sz="2000" spc="-109" dirty="0">
                <a:latin typeface="Arial"/>
                <a:cs typeface="Arial"/>
              </a:rPr>
              <a:t>over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79" dirty="0">
                <a:latin typeface="Arial"/>
                <a:cs typeface="Arial"/>
              </a:rPr>
              <a:t>long </a:t>
            </a:r>
            <a:r>
              <a:rPr sz="2000" spc="-69" dirty="0">
                <a:latin typeface="Arial"/>
                <a:cs typeface="Arial"/>
              </a:rPr>
              <a:t>period </a:t>
            </a:r>
            <a:r>
              <a:rPr sz="2000" spc="-40" dirty="0">
                <a:latin typeface="Arial"/>
                <a:cs typeface="Arial"/>
              </a:rPr>
              <a:t>of</a:t>
            </a:r>
            <a:r>
              <a:rPr sz="2000" spc="268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1267" y="2935901"/>
            <a:ext cx="4857907" cy="2203368"/>
          </a:xfrm>
          <a:custGeom>
            <a:avLst/>
            <a:gdLst/>
            <a:ahLst/>
            <a:cxnLst/>
            <a:rect l="l" t="t" r="r" b="b"/>
            <a:pathLst>
              <a:path w="2449195" h="1111885">
                <a:moveTo>
                  <a:pt x="0" y="1027975"/>
                </a:moveTo>
                <a:lnTo>
                  <a:pt x="13737" y="1009608"/>
                </a:lnTo>
                <a:lnTo>
                  <a:pt x="27397" y="1025506"/>
                </a:lnTo>
                <a:lnTo>
                  <a:pt x="41057" y="1053443"/>
                </a:lnTo>
                <a:lnTo>
                  <a:pt x="54717" y="1075824"/>
                </a:lnTo>
                <a:lnTo>
                  <a:pt x="68454" y="1081767"/>
                </a:lnTo>
                <a:lnTo>
                  <a:pt x="82114" y="1082152"/>
                </a:lnTo>
                <a:lnTo>
                  <a:pt x="95774" y="1086011"/>
                </a:lnTo>
                <a:lnTo>
                  <a:pt x="109511" y="1090719"/>
                </a:lnTo>
                <a:lnTo>
                  <a:pt x="123171" y="1073432"/>
                </a:lnTo>
                <a:lnTo>
                  <a:pt x="136831" y="1064248"/>
                </a:lnTo>
                <a:lnTo>
                  <a:pt x="150491" y="1055836"/>
                </a:lnTo>
                <a:lnTo>
                  <a:pt x="164229" y="1057919"/>
                </a:lnTo>
                <a:lnTo>
                  <a:pt x="177889" y="1059309"/>
                </a:lnTo>
                <a:lnTo>
                  <a:pt x="191549" y="1080532"/>
                </a:lnTo>
                <a:lnTo>
                  <a:pt x="205286" y="1102990"/>
                </a:lnTo>
                <a:lnTo>
                  <a:pt x="218946" y="1111325"/>
                </a:lnTo>
                <a:lnTo>
                  <a:pt x="232606" y="1095427"/>
                </a:lnTo>
                <a:lnTo>
                  <a:pt x="246266" y="1077908"/>
                </a:lnTo>
                <a:lnTo>
                  <a:pt x="260003" y="1063013"/>
                </a:lnTo>
                <a:lnTo>
                  <a:pt x="273663" y="1069727"/>
                </a:lnTo>
                <a:lnTo>
                  <a:pt x="287323" y="1047887"/>
                </a:lnTo>
                <a:lnTo>
                  <a:pt x="301061" y="1019563"/>
                </a:lnTo>
                <a:lnTo>
                  <a:pt x="314721" y="988770"/>
                </a:lnTo>
                <a:lnTo>
                  <a:pt x="328381" y="968396"/>
                </a:lnTo>
                <a:lnTo>
                  <a:pt x="342041" y="953501"/>
                </a:lnTo>
                <a:lnTo>
                  <a:pt x="355778" y="967007"/>
                </a:lnTo>
                <a:lnTo>
                  <a:pt x="369438" y="971251"/>
                </a:lnTo>
                <a:lnTo>
                  <a:pt x="383098" y="958595"/>
                </a:lnTo>
                <a:lnTo>
                  <a:pt x="396758" y="946401"/>
                </a:lnTo>
                <a:lnTo>
                  <a:pt x="410495" y="905421"/>
                </a:lnTo>
                <a:lnTo>
                  <a:pt x="424155" y="874859"/>
                </a:lnTo>
                <a:lnTo>
                  <a:pt x="437815" y="840979"/>
                </a:lnTo>
                <a:lnTo>
                  <a:pt x="451553" y="803472"/>
                </a:lnTo>
                <a:lnTo>
                  <a:pt x="465213" y="741500"/>
                </a:lnTo>
                <a:lnTo>
                  <a:pt x="478873" y="714798"/>
                </a:lnTo>
                <a:lnTo>
                  <a:pt x="492533" y="731931"/>
                </a:lnTo>
                <a:lnTo>
                  <a:pt x="506270" y="771444"/>
                </a:lnTo>
                <a:lnTo>
                  <a:pt x="519930" y="815512"/>
                </a:lnTo>
                <a:lnTo>
                  <a:pt x="533590" y="841828"/>
                </a:lnTo>
                <a:lnTo>
                  <a:pt x="547327" y="864441"/>
                </a:lnTo>
                <a:lnTo>
                  <a:pt x="560987" y="867682"/>
                </a:lnTo>
                <a:lnTo>
                  <a:pt x="574647" y="861354"/>
                </a:lnTo>
                <a:lnTo>
                  <a:pt x="588307" y="858730"/>
                </a:lnTo>
                <a:lnTo>
                  <a:pt x="602045" y="856260"/>
                </a:lnTo>
                <a:lnTo>
                  <a:pt x="615705" y="850395"/>
                </a:lnTo>
                <a:lnTo>
                  <a:pt x="629365" y="846459"/>
                </a:lnTo>
                <a:lnTo>
                  <a:pt x="643102" y="840979"/>
                </a:lnTo>
                <a:lnTo>
                  <a:pt x="656762" y="840594"/>
                </a:lnTo>
                <a:lnTo>
                  <a:pt x="670422" y="832027"/>
                </a:lnTo>
                <a:lnTo>
                  <a:pt x="684082" y="848543"/>
                </a:lnTo>
                <a:lnTo>
                  <a:pt x="697819" y="882963"/>
                </a:lnTo>
                <a:lnTo>
                  <a:pt x="711479" y="913138"/>
                </a:lnTo>
                <a:lnTo>
                  <a:pt x="725139" y="940690"/>
                </a:lnTo>
                <a:lnTo>
                  <a:pt x="738876" y="954582"/>
                </a:lnTo>
                <a:lnTo>
                  <a:pt x="752536" y="972718"/>
                </a:lnTo>
                <a:lnTo>
                  <a:pt x="766197" y="988384"/>
                </a:lnTo>
                <a:lnTo>
                  <a:pt x="779857" y="981284"/>
                </a:lnTo>
                <a:lnTo>
                  <a:pt x="793594" y="958595"/>
                </a:lnTo>
                <a:lnTo>
                  <a:pt x="807254" y="939841"/>
                </a:lnTo>
                <a:lnTo>
                  <a:pt x="820914" y="929268"/>
                </a:lnTo>
                <a:lnTo>
                  <a:pt x="834574" y="923789"/>
                </a:lnTo>
                <a:lnTo>
                  <a:pt x="848311" y="944935"/>
                </a:lnTo>
                <a:lnTo>
                  <a:pt x="861971" y="958209"/>
                </a:lnTo>
                <a:lnTo>
                  <a:pt x="875631" y="951109"/>
                </a:lnTo>
                <a:lnTo>
                  <a:pt x="889368" y="910746"/>
                </a:lnTo>
                <a:lnTo>
                  <a:pt x="903028" y="860968"/>
                </a:lnTo>
                <a:lnTo>
                  <a:pt x="916688" y="807948"/>
                </a:lnTo>
                <a:lnTo>
                  <a:pt x="930348" y="772679"/>
                </a:lnTo>
                <a:lnTo>
                  <a:pt x="944086" y="743738"/>
                </a:lnTo>
                <a:lnTo>
                  <a:pt x="957746" y="718656"/>
                </a:lnTo>
                <a:lnTo>
                  <a:pt x="971406" y="710090"/>
                </a:lnTo>
                <a:lnTo>
                  <a:pt x="985143" y="708083"/>
                </a:lnTo>
                <a:lnTo>
                  <a:pt x="998803" y="702372"/>
                </a:lnTo>
                <a:lnTo>
                  <a:pt x="1012463" y="739031"/>
                </a:lnTo>
                <a:lnTo>
                  <a:pt x="1026123" y="779393"/>
                </a:lnTo>
                <a:lnTo>
                  <a:pt x="1039860" y="798147"/>
                </a:lnTo>
                <a:lnTo>
                  <a:pt x="1053520" y="790044"/>
                </a:lnTo>
                <a:lnTo>
                  <a:pt x="1067180" y="751302"/>
                </a:lnTo>
                <a:lnTo>
                  <a:pt x="1080918" y="708855"/>
                </a:lnTo>
                <a:lnTo>
                  <a:pt x="1094578" y="692340"/>
                </a:lnTo>
                <a:lnTo>
                  <a:pt x="1108238" y="663399"/>
                </a:lnTo>
                <a:lnTo>
                  <a:pt x="1121898" y="617557"/>
                </a:lnTo>
                <a:lnTo>
                  <a:pt x="1135635" y="565772"/>
                </a:lnTo>
                <a:lnTo>
                  <a:pt x="1149295" y="562299"/>
                </a:lnTo>
                <a:lnTo>
                  <a:pt x="1162955" y="562685"/>
                </a:lnTo>
                <a:lnTo>
                  <a:pt x="1176692" y="580204"/>
                </a:lnTo>
                <a:lnTo>
                  <a:pt x="1190352" y="592629"/>
                </a:lnTo>
                <a:lnTo>
                  <a:pt x="1204012" y="590854"/>
                </a:lnTo>
                <a:lnTo>
                  <a:pt x="1217672" y="586146"/>
                </a:lnTo>
                <a:lnTo>
                  <a:pt x="1231410" y="597337"/>
                </a:lnTo>
                <a:lnTo>
                  <a:pt x="1245070" y="617094"/>
                </a:lnTo>
                <a:lnTo>
                  <a:pt x="1258730" y="624271"/>
                </a:lnTo>
                <a:lnTo>
                  <a:pt x="1272390" y="592089"/>
                </a:lnTo>
                <a:lnTo>
                  <a:pt x="1286127" y="567393"/>
                </a:lnTo>
                <a:lnTo>
                  <a:pt x="1299787" y="559444"/>
                </a:lnTo>
                <a:lnTo>
                  <a:pt x="1313447" y="595948"/>
                </a:lnTo>
                <a:lnTo>
                  <a:pt x="1327184" y="634458"/>
                </a:lnTo>
                <a:lnTo>
                  <a:pt x="1340844" y="675824"/>
                </a:lnTo>
                <a:lnTo>
                  <a:pt x="1354504" y="690487"/>
                </a:lnTo>
                <a:lnTo>
                  <a:pt x="1368164" y="690102"/>
                </a:lnTo>
                <a:lnTo>
                  <a:pt x="1381902" y="671965"/>
                </a:lnTo>
                <a:lnTo>
                  <a:pt x="1395562" y="666640"/>
                </a:lnTo>
                <a:lnTo>
                  <a:pt x="1409222" y="652363"/>
                </a:lnTo>
                <a:lnTo>
                  <a:pt x="1422959" y="626278"/>
                </a:lnTo>
                <a:lnTo>
                  <a:pt x="1436619" y="602430"/>
                </a:lnTo>
                <a:lnTo>
                  <a:pt x="1450279" y="587767"/>
                </a:lnTo>
                <a:lnTo>
                  <a:pt x="1463939" y="574107"/>
                </a:lnTo>
                <a:lnTo>
                  <a:pt x="1477676" y="575110"/>
                </a:lnTo>
                <a:lnTo>
                  <a:pt x="1491336" y="575959"/>
                </a:lnTo>
                <a:lnTo>
                  <a:pt x="1504996" y="596719"/>
                </a:lnTo>
                <a:lnTo>
                  <a:pt x="1518733" y="622650"/>
                </a:lnTo>
                <a:lnTo>
                  <a:pt x="1532394" y="624888"/>
                </a:lnTo>
                <a:lnTo>
                  <a:pt x="1546054" y="631989"/>
                </a:lnTo>
                <a:lnTo>
                  <a:pt x="1559714" y="630599"/>
                </a:lnTo>
                <a:lnTo>
                  <a:pt x="1573451" y="609994"/>
                </a:lnTo>
                <a:lnTo>
                  <a:pt x="1587111" y="603434"/>
                </a:lnTo>
                <a:lnTo>
                  <a:pt x="1628168" y="584294"/>
                </a:lnTo>
                <a:lnTo>
                  <a:pt x="1655488" y="550877"/>
                </a:lnTo>
                <a:lnTo>
                  <a:pt x="1669225" y="550491"/>
                </a:lnTo>
                <a:lnTo>
                  <a:pt x="1682885" y="545784"/>
                </a:lnTo>
                <a:lnTo>
                  <a:pt x="1696546" y="533744"/>
                </a:lnTo>
                <a:lnTo>
                  <a:pt x="1710206" y="522940"/>
                </a:lnTo>
                <a:lnTo>
                  <a:pt x="1723943" y="506193"/>
                </a:lnTo>
                <a:lnTo>
                  <a:pt x="1737603" y="473162"/>
                </a:lnTo>
                <a:lnTo>
                  <a:pt x="1751263" y="463823"/>
                </a:lnTo>
                <a:lnTo>
                  <a:pt x="1765000" y="447308"/>
                </a:lnTo>
                <a:lnTo>
                  <a:pt x="1778660" y="438356"/>
                </a:lnTo>
                <a:lnTo>
                  <a:pt x="1792320" y="433648"/>
                </a:lnTo>
                <a:lnTo>
                  <a:pt x="1805980" y="427705"/>
                </a:lnTo>
                <a:lnTo>
                  <a:pt x="1819717" y="414894"/>
                </a:lnTo>
                <a:lnTo>
                  <a:pt x="1833377" y="411035"/>
                </a:lnTo>
                <a:lnTo>
                  <a:pt x="1847037" y="394674"/>
                </a:lnTo>
                <a:lnTo>
                  <a:pt x="1860775" y="374146"/>
                </a:lnTo>
                <a:lnTo>
                  <a:pt x="1874435" y="344124"/>
                </a:lnTo>
                <a:lnTo>
                  <a:pt x="1888095" y="322747"/>
                </a:lnTo>
                <a:lnTo>
                  <a:pt x="1901755" y="296430"/>
                </a:lnTo>
                <a:lnTo>
                  <a:pt x="1915492" y="273972"/>
                </a:lnTo>
                <a:lnTo>
                  <a:pt x="1929152" y="242639"/>
                </a:lnTo>
                <a:lnTo>
                  <a:pt x="1942812" y="213235"/>
                </a:lnTo>
                <a:lnTo>
                  <a:pt x="1956549" y="195485"/>
                </a:lnTo>
                <a:lnTo>
                  <a:pt x="1970209" y="193710"/>
                </a:lnTo>
                <a:lnTo>
                  <a:pt x="1983869" y="200038"/>
                </a:lnTo>
                <a:lnTo>
                  <a:pt x="1997529" y="222805"/>
                </a:lnTo>
                <a:lnTo>
                  <a:pt x="2011267" y="230599"/>
                </a:lnTo>
                <a:lnTo>
                  <a:pt x="2024927" y="239552"/>
                </a:lnTo>
                <a:lnTo>
                  <a:pt x="2038587" y="236465"/>
                </a:lnTo>
                <a:lnTo>
                  <a:pt x="2052324" y="234458"/>
                </a:lnTo>
                <a:lnTo>
                  <a:pt x="2065984" y="219178"/>
                </a:lnTo>
                <a:lnTo>
                  <a:pt x="2079644" y="177966"/>
                </a:lnTo>
                <a:lnTo>
                  <a:pt x="2093304" y="147019"/>
                </a:lnTo>
                <a:lnTo>
                  <a:pt x="2107041" y="104418"/>
                </a:lnTo>
                <a:lnTo>
                  <a:pt x="2120701" y="69303"/>
                </a:lnTo>
                <a:lnTo>
                  <a:pt x="2134361" y="65444"/>
                </a:lnTo>
                <a:lnTo>
                  <a:pt x="2148021" y="50549"/>
                </a:lnTo>
                <a:lnTo>
                  <a:pt x="2161759" y="42986"/>
                </a:lnTo>
                <a:lnTo>
                  <a:pt x="2175419" y="42214"/>
                </a:lnTo>
                <a:lnTo>
                  <a:pt x="2189079" y="45456"/>
                </a:lnTo>
                <a:lnTo>
                  <a:pt x="2202816" y="38742"/>
                </a:lnTo>
                <a:lnTo>
                  <a:pt x="2216476" y="45456"/>
                </a:lnTo>
                <a:lnTo>
                  <a:pt x="2230136" y="35269"/>
                </a:lnTo>
                <a:lnTo>
                  <a:pt x="2243796" y="22843"/>
                </a:lnTo>
                <a:lnTo>
                  <a:pt x="2257533" y="848"/>
                </a:lnTo>
                <a:lnTo>
                  <a:pt x="2271193" y="0"/>
                </a:lnTo>
                <a:lnTo>
                  <a:pt x="2312251" y="20374"/>
                </a:lnTo>
                <a:lnTo>
                  <a:pt x="2339571" y="53791"/>
                </a:lnTo>
                <a:lnTo>
                  <a:pt x="2353308" y="59965"/>
                </a:lnTo>
                <a:lnTo>
                  <a:pt x="2366968" y="70924"/>
                </a:lnTo>
                <a:lnTo>
                  <a:pt x="2380628" y="79490"/>
                </a:lnTo>
                <a:lnTo>
                  <a:pt x="2394365" y="90526"/>
                </a:lnTo>
                <a:lnTo>
                  <a:pt x="2408025" y="90758"/>
                </a:lnTo>
                <a:lnTo>
                  <a:pt x="2421685" y="81960"/>
                </a:lnTo>
                <a:lnTo>
                  <a:pt x="2435345" y="84815"/>
                </a:lnTo>
                <a:lnTo>
                  <a:pt x="2449082" y="92533"/>
                </a:lnTo>
              </a:path>
            </a:pathLst>
          </a:custGeom>
          <a:ln w="1157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0163" y="3353745"/>
            <a:ext cx="215444" cy="1366567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spc="20" dirty="0">
                <a:latin typeface="Arial"/>
                <a:cs typeface="Arial"/>
              </a:rPr>
              <a:t>cents per</a:t>
            </a:r>
            <a:r>
              <a:rPr sz="1400" spc="-99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pound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23967" y="5226249"/>
            <a:ext cx="3257078" cy="0"/>
          </a:xfrm>
          <a:custGeom>
            <a:avLst/>
            <a:gdLst/>
            <a:ahLst/>
            <a:cxnLst/>
            <a:rect l="l" t="t" r="r" b="b"/>
            <a:pathLst>
              <a:path w="1642110">
                <a:moveTo>
                  <a:pt x="0" y="0"/>
                </a:moveTo>
                <a:lnTo>
                  <a:pt x="1641828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3967" y="52262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2228" y="52262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0487" y="52262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012" y="3178301"/>
            <a:ext cx="0" cy="2020908"/>
          </a:xfrm>
          <a:custGeom>
            <a:avLst/>
            <a:gdLst/>
            <a:ahLst/>
            <a:cxnLst/>
            <a:rect l="l" t="t" r="r" b="b"/>
            <a:pathLst>
              <a:path h="1019810">
                <a:moveTo>
                  <a:pt x="0" y="1019409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6799" y="5198415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6799" y="4794362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6799" y="4390309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6799" y="3986254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6799" y="3582354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6799" y="3178301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61019" y="3859116"/>
            <a:ext cx="215444" cy="1467234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spc="30" dirty="0">
                <a:latin typeface="Arial"/>
                <a:cs typeface="Arial"/>
              </a:rPr>
              <a:t>60 70 80</a:t>
            </a:r>
            <a:r>
              <a:rPr sz="1400" spc="416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1019" y="3000024"/>
            <a:ext cx="215444" cy="357371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7012" y="2847811"/>
            <a:ext cx="5247094" cy="2379537"/>
          </a:xfrm>
          <a:custGeom>
            <a:avLst/>
            <a:gdLst/>
            <a:ahLst/>
            <a:cxn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0031" y="2992179"/>
            <a:ext cx="5014086" cy="2234827"/>
          </a:xfrm>
          <a:custGeom>
            <a:avLst/>
            <a:gdLst/>
            <a:ahLst/>
            <a:cxnLst/>
            <a:rect l="l" t="t" r="r" b="b"/>
            <a:pathLst>
              <a:path w="2527935" h="1127760">
                <a:moveTo>
                  <a:pt x="0" y="1127377"/>
                </a:moveTo>
                <a:lnTo>
                  <a:pt x="2527473" y="0"/>
                </a:lnTo>
              </a:path>
            </a:pathLst>
          </a:custGeom>
          <a:ln w="578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88068" y="5328762"/>
            <a:ext cx="6506598" cy="928661"/>
          </a:xfrm>
          <a:prstGeom prst="rect">
            <a:avLst/>
          </a:prstGeom>
        </p:spPr>
        <p:txBody>
          <a:bodyPr vert="horz" wrap="square" lIns="0" tIns="117082" rIns="0" bIns="0" rtlCol="0">
            <a:spAutoFit/>
          </a:bodyPr>
          <a:lstStyle/>
          <a:p>
            <a:pPr marL="2029427">
              <a:spcBef>
                <a:spcPts val="922"/>
              </a:spcBef>
              <a:tabLst>
                <a:tab pos="3657253" algn="l"/>
                <a:tab pos="5285076" algn="l"/>
              </a:tabLst>
            </a:pPr>
            <a:r>
              <a:rPr sz="1400" spc="30" dirty="0">
                <a:latin typeface="Arial"/>
                <a:cs typeface="Arial"/>
              </a:rPr>
              <a:t>2005	2010	2015</a:t>
            </a:r>
            <a:endParaRPr sz="1400">
              <a:latin typeface="Arial"/>
              <a:cs typeface="Arial"/>
            </a:endParaRPr>
          </a:p>
          <a:p>
            <a:pPr marL="25179" marR="10072">
              <a:lnSpc>
                <a:spcPts val="1883"/>
              </a:lnSpc>
              <a:spcBef>
                <a:spcPts val="823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price </a:t>
            </a:r>
            <a:r>
              <a:rPr sz="1600" spc="10" dirty="0">
                <a:latin typeface="Arial"/>
                <a:cs typeface="Arial"/>
              </a:rPr>
              <a:t>of </a:t>
            </a:r>
            <a:r>
              <a:rPr sz="1600" spc="-30" dirty="0">
                <a:latin typeface="Arial"/>
                <a:cs typeface="Arial"/>
              </a:rPr>
              <a:t>chicken: </a:t>
            </a:r>
            <a:r>
              <a:rPr sz="1600" spc="10" dirty="0">
                <a:latin typeface="Arial"/>
                <a:cs typeface="Arial"/>
              </a:rPr>
              <a:t>monthly </a:t>
            </a:r>
            <a:r>
              <a:rPr sz="1600" spc="-30" dirty="0">
                <a:latin typeface="Arial"/>
                <a:cs typeface="Arial"/>
              </a:rPr>
              <a:t>whole </a:t>
            </a:r>
            <a:r>
              <a:rPr sz="1600" spc="10" dirty="0">
                <a:latin typeface="Arial"/>
                <a:cs typeface="Arial"/>
              </a:rPr>
              <a:t>bird </a:t>
            </a:r>
            <a:r>
              <a:rPr sz="1600" spc="-10" dirty="0">
                <a:latin typeface="Arial"/>
                <a:cs typeface="Arial"/>
              </a:rPr>
              <a:t>spot </a:t>
            </a:r>
            <a:r>
              <a:rPr sz="1600" spc="-30" dirty="0">
                <a:latin typeface="Arial"/>
                <a:cs typeface="Arial"/>
              </a:rPr>
              <a:t>price, </a:t>
            </a:r>
            <a:r>
              <a:rPr sz="1600" spc="-59" dirty="0">
                <a:latin typeface="Arial"/>
                <a:cs typeface="Arial"/>
              </a:rPr>
              <a:t>Georgia </a:t>
            </a:r>
            <a:r>
              <a:rPr sz="1600" spc="-30" dirty="0">
                <a:latin typeface="Arial"/>
                <a:cs typeface="Arial"/>
              </a:rPr>
              <a:t>docks, </a:t>
            </a:r>
            <a:r>
              <a:rPr sz="1600" spc="-59" dirty="0">
                <a:latin typeface="Arial"/>
                <a:cs typeface="Arial"/>
              </a:rPr>
              <a:t>US  </a:t>
            </a:r>
            <a:r>
              <a:rPr sz="1600" spc="-40" dirty="0">
                <a:latin typeface="Arial"/>
                <a:cs typeface="Arial"/>
              </a:rPr>
              <a:t>cents </a:t>
            </a:r>
            <a:r>
              <a:rPr sz="1600" spc="-30" dirty="0">
                <a:latin typeface="Arial"/>
                <a:cs typeface="Arial"/>
              </a:rPr>
              <a:t>per </a:t>
            </a:r>
            <a:r>
              <a:rPr sz="1600" spc="-10" dirty="0">
                <a:latin typeface="Arial"/>
                <a:cs typeface="Arial"/>
              </a:rPr>
              <a:t>pound, </a:t>
            </a:r>
            <a:r>
              <a:rPr sz="1600" dirty="0">
                <a:latin typeface="Arial"/>
                <a:cs typeface="Arial"/>
              </a:rPr>
              <a:t>August </a:t>
            </a:r>
            <a:r>
              <a:rPr sz="1600" spc="-50" dirty="0">
                <a:latin typeface="Arial"/>
                <a:cs typeface="Arial"/>
              </a:rPr>
              <a:t>2001 </a:t>
            </a:r>
            <a:r>
              <a:rPr sz="1600" spc="59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July </a:t>
            </a:r>
            <a:r>
              <a:rPr sz="1600" spc="-30" dirty="0">
                <a:latin typeface="Arial"/>
                <a:cs typeface="Arial"/>
              </a:rPr>
              <a:t>2016, </a:t>
            </a:r>
            <a:r>
              <a:rPr sz="1600" spc="40" dirty="0">
                <a:latin typeface="Arial"/>
                <a:cs typeface="Arial"/>
              </a:rPr>
              <a:t>with fitted </a:t>
            </a:r>
            <a:r>
              <a:rPr sz="1600" spc="-30" dirty="0">
                <a:latin typeface="Arial"/>
                <a:cs typeface="Arial"/>
              </a:rPr>
              <a:t>linear</a:t>
            </a:r>
            <a:r>
              <a:rPr sz="1600" spc="-10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trend </a:t>
            </a:r>
            <a:r>
              <a:rPr sz="1600" spc="-10" dirty="0">
                <a:latin typeface="Arial"/>
                <a:cs typeface="Arial"/>
              </a:rPr>
              <a:t>line.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8476159" y="6621180"/>
            <a:ext cx="52899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8">
              <a:lnSpc>
                <a:spcPts val="1338"/>
              </a:lnSpc>
            </a:pPr>
            <a:fld id="{81D60167-4931-47E6-BA6A-407CBD079E47}" type="slidenum">
              <a:rPr spc="-40" dirty="0"/>
              <a:pPr marL="50358">
                <a:lnSpc>
                  <a:spcPts val="1338"/>
                </a:lnSpc>
              </a:pPr>
              <a:t>24</a:t>
            </a:fld>
            <a:r>
              <a:rPr spc="-188" dirty="0"/>
              <a:t> </a:t>
            </a:r>
            <a:r>
              <a:rPr spc="297" dirty="0"/>
              <a:t>/</a:t>
            </a:r>
            <a:r>
              <a:rPr spc="-178" dirty="0"/>
              <a:t> </a:t>
            </a:r>
            <a:r>
              <a:rPr spc="-40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35875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0558" y="653508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748" y="6560249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8495" y="6519982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815" y="6467478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897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6669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182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9716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065" y="0"/>
            <a:ext cx="8973972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89" dirty="0"/>
              <a:t>Components </a:t>
            </a:r>
            <a:r>
              <a:rPr spc="-79" dirty="0"/>
              <a:t>of </a:t>
            </a:r>
            <a:r>
              <a:rPr spc="-129" dirty="0"/>
              <a:t>a </a:t>
            </a:r>
            <a:r>
              <a:rPr spc="-20" dirty="0"/>
              <a:t>Time </a:t>
            </a:r>
            <a:r>
              <a:rPr spc="-119" dirty="0"/>
              <a:t>Series</a:t>
            </a:r>
            <a:r>
              <a:rPr spc="565" dirty="0"/>
              <a:t> </a:t>
            </a:r>
            <a:r>
              <a:rPr spc="-40" dirty="0"/>
              <a:t>(cont.)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672" y="934798"/>
            <a:ext cx="7375656" cy="1930783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299630" marR="201432" indent="-275710">
              <a:lnSpc>
                <a:spcPts val="2379"/>
              </a:lnSpc>
              <a:spcBef>
                <a:spcPts val="454"/>
              </a:spcBef>
              <a:buClr>
                <a:srgbClr val="3333B2"/>
              </a:buClr>
              <a:buFont typeface="Lucida Sans Unicode"/>
              <a:buChar char="•"/>
              <a:tabLst>
                <a:tab pos="300889" algn="l"/>
              </a:tabLst>
            </a:pPr>
            <a:r>
              <a:rPr sz="2000" i="1" spc="-5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In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general, </a:t>
            </a:r>
            <a:r>
              <a:rPr sz="2000" i="1" spc="-178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2000" i="1" spc="-4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time </a:t>
            </a:r>
            <a:r>
              <a:rPr sz="2000" i="1" spc="-16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series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is </a:t>
            </a:r>
            <a:r>
              <a:rPr sz="2000" i="1" spc="-8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affected </a:t>
            </a:r>
            <a:r>
              <a:rPr sz="2000" i="1" spc="-12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by </a:t>
            </a:r>
            <a:r>
              <a:rPr sz="2000" i="1" spc="-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four </a:t>
            </a:r>
            <a:r>
              <a:rPr sz="2000" i="1" spc="-9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components, </a:t>
            </a:r>
            <a:r>
              <a:rPr sz="2000" i="1" spc="-5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i.e.  </a:t>
            </a:r>
            <a:r>
              <a:rPr sz="2000" i="1" spc="-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trend,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seasonal,cyclical </a:t>
            </a:r>
            <a:r>
              <a:rPr sz="2000" i="1" spc="-12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sz="2000" i="1" spc="-6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irregular</a:t>
            </a:r>
            <a:r>
              <a:rPr sz="2000" i="1" spc="-238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i="1" spc="-9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components.</a:t>
            </a:r>
            <a:endParaRPr sz="2000" i="1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585412">
              <a:lnSpc>
                <a:spcPts val="2379"/>
              </a:lnSpc>
              <a:spcBef>
                <a:spcPts val="119"/>
              </a:spcBef>
            </a:pPr>
            <a:r>
              <a:rPr sz="2000" spc="-119" dirty="0">
                <a:solidFill>
                  <a:srgbClr val="3333B2"/>
                </a:solidFill>
                <a:latin typeface="Arial"/>
                <a:cs typeface="Arial"/>
              </a:rPr>
              <a:t>– </a:t>
            </a:r>
            <a:r>
              <a:rPr sz="2000" b="1" spc="-40" dirty="0">
                <a:solidFill>
                  <a:srgbClr val="C00000"/>
                </a:solidFill>
                <a:latin typeface="Gill Sans MT"/>
                <a:cs typeface="Gill Sans MT"/>
              </a:rPr>
              <a:t>Seasonal</a:t>
            </a:r>
            <a:r>
              <a:rPr sz="2000" b="1" spc="-69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000" b="1" spc="-59" dirty="0">
                <a:solidFill>
                  <a:srgbClr val="C00000"/>
                </a:solidFill>
                <a:latin typeface="Gill Sans MT"/>
                <a:cs typeface="Gill Sans MT"/>
              </a:rPr>
              <a:t>variation</a:t>
            </a:r>
            <a:endParaRPr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848533" marR="10072">
              <a:lnSpc>
                <a:spcPts val="2379"/>
              </a:lnSpc>
              <a:spcBef>
                <a:spcPts val="69"/>
              </a:spcBef>
            </a:pP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79" dirty="0">
                <a:latin typeface="Arial"/>
                <a:cs typeface="Arial"/>
              </a:rPr>
              <a:t>component </a:t>
            </a:r>
            <a:r>
              <a:rPr sz="2000" spc="-109" dirty="0">
                <a:latin typeface="Arial"/>
                <a:cs typeface="Arial"/>
              </a:rPr>
              <a:t>explains </a:t>
            </a:r>
            <a:r>
              <a:rPr sz="2000" spc="-40" dirty="0">
                <a:latin typeface="Arial"/>
                <a:cs typeface="Arial"/>
              </a:rPr>
              <a:t>fluctuations </a:t>
            </a:r>
            <a:r>
              <a:rPr sz="2000" spc="-10" dirty="0">
                <a:latin typeface="Arial"/>
                <a:cs typeface="Arial"/>
              </a:rPr>
              <a:t>within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149" dirty="0">
                <a:latin typeface="Arial"/>
                <a:cs typeface="Arial"/>
              </a:rPr>
              <a:t>year </a:t>
            </a:r>
            <a:r>
              <a:rPr sz="2000" spc="-59" dirty="0">
                <a:latin typeface="Arial"/>
                <a:cs typeface="Arial"/>
              </a:rPr>
              <a:t>during </a:t>
            </a:r>
            <a:r>
              <a:rPr sz="2000" spc="-50" dirty="0">
                <a:latin typeface="Arial"/>
                <a:cs typeface="Arial"/>
              </a:rPr>
              <a:t>the  </a:t>
            </a:r>
            <a:r>
              <a:rPr sz="2000" spc="-159" dirty="0">
                <a:latin typeface="Arial"/>
                <a:cs typeface="Arial"/>
              </a:rPr>
              <a:t>season, </a:t>
            </a:r>
            <a:r>
              <a:rPr sz="2000" spc="-89" dirty="0">
                <a:latin typeface="Arial"/>
                <a:cs typeface="Arial"/>
              </a:rPr>
              <a:t>usually </a:t>
            </a:r>
            <a:r>
              <a:rPr sz="2000" spc="-159" dirty="0">
                <a:latin typeface="Arial"/>
                <a:cs typeface="Arial"/>
              </a:rPr>
              <a:t>caused </a:t>
            </a:r>
            <a:r>
              <a:rPr sz="2000" spc="-119" dirty="0">
                <a:latin typeface="Arial"/>
                <a:cs typeface="Arial"/>
              </a:rPr>
              <a:t>by </a:t>
            </a:r>
            <a:r>
              <a:rPr sz="2000" spc="-59" dirty="0">
                <a:latin typeface="Arial"/>
                <a:cs typeface="Arial"/>
              </a:rPr>
              <a:t>climate </a:t>
            </a:r>
            <a:r>
              <a:rPr sz="2000" spc="-109" dirty="0">
                <a:latin typeface="Arial"/>
                <a:cs typeface="Arial"/>
              </a:rPr>
              <a:t>and </a:t>
            </a:r>
            <a:r>
              <a:rPr sz="2000" spc="-99" dirty="0">
                <a:latin typeface="Arial"/>
                <a:cs typeface="Arial"/>
              </a:rPr>
              <a:t>weather </a:t>
            </a:r>
            <a:r>
              <a:rPr sz="2000" spc="-59" dirty="0">
                <a:latin typeface="Arial"/>
                <a:cs typeface="Arial"/>
              </a:rPr>
              <a:t>conditions,  </a:t>
            </a:r>
            <a:r>
              <a:rPr sz="2000" spc="-89" dirty="0">
                <a:latin typeface="Arial"/>
                <a:cs typeface="Arial"/>
              </a:rPr>
              <a:t>customs, </a:t>
            </a:r>
            <a:r>
              <a:rPr sz="2000" spc="-20" dirty="0">
                <a:latin typeface="Arial"/>
                <a:cs typeface="Arial"/>
              </a:rPr>
              <a:t>traditional </a:t>
            </a:r>
            <a:r>
              <a:rPr sz="2000" spc="-59" dirty="0">
                <a:latin typeface="Arial"/>
                <a:cs typeface="Arial"/>
              </a:rPr>
              <a:t>habits, </a:t>
            </a:r>
            <a:r>
              <a:rPr sz="2000" spc="-5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4195" y="3095870"/>
            <a:ext cx="4951825" cy="2296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0163" y="3017924"/>
            <a:ext cx="215444" cy="2452521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spc="30" dirty="0">
                <a:latin typeface="Arial"/>
                <a:cs typeface="Arial"/>
              </a:rPr>
              <a:t>Quarterly Earnings </a:t>
            </a:r>
            <a:r>
              <a:rPr sz="1400" spc="20" dirty="0">
                <a:latin typeface="Arial"/>
                <a:cs typeface="Arial"/>
              </a:rPr>
              <a:t>per</a:t>
            </a:r>
            <a:r>
              <a:rPr sz="1400" spc="-129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11266" y="5433246"/>
            <a:ext cx="4682836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562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1265" y="5433246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1831" y="5433246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2394" y="5433246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2807" y="5433246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3372" y="5433246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7012" y="3310515"/>
            <a:ext cx="0" cy="2096409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1057765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6799" y="5406637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6799" y="4708031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6799" y="4009273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6799" y="3310515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61019" y="5330483"/>
            <a:ext cx="215444" cy="153519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1019" y="4631725"/>
            <a:ext cx="215444" cy="153519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1019" y="3881983"/>
            <a:ext cx="215444" cy="255445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1019" y="3183377"/>
            <a:ext cx="215444" cy="255445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17012" y="3054808"/>
            <a:ext cx="5247094" cy="2379537"/>
          </a:xfrm>
          <a:custGeom>
            <a:avLst/>
            <a:gdLst/>
            <a:ahLst/>
            <a:cxn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49338" y="5620967"/>
            <a:ext cx="7243408" cy="668183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1756237">
              <a:spcBef>
                <a:spcPts val="258"/>
              </a:spcBef>
              <a:tabLst>
                <a:tab pos="2925802" algn="l"/>
                <a:tab pos="4096625" algn="l"/>
                <a:tab pos="5266192" algn="l"/>
                <a:tab pos="6435758" algn="l"/>
              </a:tabLst>
            </a:pPr>
            <a:r>
              <a:rPr sz="1400" spc="30" dirty="0">
                <a:latin typeface="Arial"/>
                <a:cs typeface="Arial"/>
              </a:rPr>
              <a:t>1960	1965	1970	1975	1980</a:t>
            </a:r>
            <a:endParaRPr sz="1400">
              <a:latin typeface="Arial"/>
              <a:cs typeface="Arial"/>
            </a:endParaRPr>
          </a:p>
          <a:p>
            <a:pPr marL="25179">
              <a:spcBef>
                <a:spcPts val="1229"/>
              </a:spcBef>
            </a:pPr>
            <a:r>
              <a:rPr sz="1600" spc="-50" dirty="0">
                <a:latin typeface="Arial"/>
                <a:cs typeface="Arial"/>
              </a:rPr>
              <a:t>Johnson </a:t>
            </a:r>
            <a:r>
              <a:rPr sz="1600" spc="208" dirty="0">
                <a:latin typeface="Arial"/>
                <a:cs typeface="Arial"/>
              </a:rPr>
              <a:t>&amp; </a:t>
            </a:r>
            <a:r>
              <a:rPr sz="1600" spc="-50" dirty="0">
                <a:latin typeface="Arial"/>
                <a:cs typeface="Arial"/>
              </a:rPr>
              <a:t>Johnson </a:t>
            </a:r>
            <a:r>
              <a:rPr sz="1600" spc="-10" dirty="0">
                <a:latin typeface="Arial"/>
                <a:cs typeface="Arial"/>
              </a:rPr>
              <a:t>quarterly </a:t>
            </a:r>
            <a:r>
              <a:rPr sz="1600" spc="-50" dirty="0">
                <a:latin typeface="Arial"/>
                <a:cs typeface="Arial"/>
              </a:rPr>
              <a:t>earnings </a:t>
            </a:r>
            <a:r>
              <a:rPr sz="1600" spc="-30" dirty="0">
                <a:latin typeface="Arial"/>
                <a:cs typeface="Arial"/>
              </a:rPr>
              <a:t>per </a:t>
            </a:r>
            <a:r>
              <a:rPr sz="1600" spc="-69" dirty="0">
                <a:latin typeface="Arial"/>
                <a:cs typeface="Arial"/>
              </a:rPr>
              <a:t>share, </a:t>
            </a:r>
            <a:r>
              <a:rPr sz="1600" spc="-50" dirty="0">
                <a:latin typeface="Arial"/>
                <a:cs typeface="Arial"/>
              </a:rPr>
              <a:t>84</a:t>
            </a:r>
            <a:r>
              <a:rPr sz="1600" spc="-59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quarters, 1960-I </a:t>
            </a:r>
            <a:r>
              <a:rPr sz="1600" spc="59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1980-IV.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8476159" y="6621180"/>
            <a:ext cx="52899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8">
              <a:lnSpc>
                <a:spcPts val="1338"/>
              </a:lnSpc>
            </a:pPr>
            <a:fld id="{81D60167-4931-47E6-BA6A-407CBD079E47}" type="slidenum">
              <a:rPr spc="-40" dirty="0"/>
              <a:pPr marL="50358">
                <a:lnSpc>
                  <a:spcPts val="1338"/>
                </a:lnSpc>
              </a:pPr>
              <a:t>25</a:t>
            </a:fld>
            <a:r>
              <a:rPr spc="-188" dirty="0"/>
              <a:t> </a:t>
            </a:r>
            <a:r>
              <a:rPr spc="297" dirty="0"/>
              <a:t>/</a:t>
            </a:r>
            <a:r>
              <a:rPr spc="-178" dirty="0"/>
              <a:t> </a:t>
            </a:r>
            <a:r>
              <a:rPr spc="-40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14908636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0558" y="653508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748" y="6560249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8495" y="6519982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815" y="6467478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897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6669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182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9716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9144000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89" dirty="0"/>
              <a:t>Components </a:t>
            </a:r>
            <a:r>
              <a:rPr spc="-79" dirty="0"/>
              <a:t>of </a:t>
            </a:r>
            <a:r>
              <a:rPr spc="-129" dirty="0"/>
              <a:t>a </a:t>
            </a:r>
            <a:r>
              <a:rPr spc="-20" dirty="0"/>
              <a:t>Time </a:t>
            </a:r>
            <a:r>
              <a:rPr spc="-119" dirty="0"/>
              <a:t>Series</a:t>
            </a:r>
            <a:r>
              <a:rPr spc="565" dirty="0"/>
              <a:t> </a:t>
            </a:r>
            <a:r>
              <a:rPr spc="-40" dirty="0"/>
              <a:t>(cont.)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671" y="887033"/>
            <a:ext cx="7486493" cy="1905135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299630" marR="313479" indent="-275710">
              <a:lnSpc>
                <a:spcPts val="2379"/>
              </a:lnSpc>
              <a:spcBef>
                <a:spcPts val="454"/>
              </a:spcBef>
              <a:buClr>
                <a:srgbClr val="3333B2"/>
              </a:buClr>
              <a:buFont typeface="Lucida Sans Unicode"/>
              <a:buChar char="•"/>
              <a:tabLst>
                <a:tab pos="300889" algn="l"/>
              </a:tabLst>
            </a:pPr>
            <a:r>
              <a:rPr sz="2000" i="1" spc="-5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In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general, </a:t>
            </a:r>
            <a:r>
              <a:rPr sz="2000" i="1" spc="-178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2000" i="1" spc="-4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time </a:t>
            </a:r>
            <a:r>
              <a:rPr sz="2000" i="1" spc="-16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series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is </a:t>
            </a:r>
            <a:r>
              <a:rPr sz="2000" i="1" spc="-8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affected </a:t>
            </a:r>
            <a:r>
              <a:rPr sz="2000" i="1" spc="-12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by </a:t>
            </a:r>
            <a:r>
              <a:rPr sz="2000" i="1" spc="-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four </a:t>
            </a:r>
            <a:r>
              <a:rPr sz="2000" i="1" spc="-9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components, </a:t>
            </a:r>
            <a:r>
              <a:rPr sz="2000" i="1" spc="-5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i.e.  </a:t>
            </a:r>
            <a:r>
              <a:rPr sz="2000" i="1" spc="-5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trend, </a:t>
            </a:r>
            <a:r>
              <a:rPr sz="2000" i="1" spc="-11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seasonal,cyclical </a:t>
            </a:r>
            <a:r>
              <a:rPr sz="2000" i="1" spc="-12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sz="2000" i="1" spc="-6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irregular</a:t>
            </a:r>
            <a:r>
              <a:rPr sz="2000" i="1" spc="-238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000" i="1" spc="-99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components.</a:t>
            </a:r>
            <a:endParaRPr sz="2000" i="1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585412">
              <a:lnSpc>
                <a:spcPts val="2280"/>
              </a:lnSpc>
            </a:pPr>
            <a:r>
              <a:rPr sz="2000" spc="-119" dirty="0">
                <a:solidFill>
                  <a:srgbClr val="3333B2"/>
                </a:solidFill>
                <a:latin typeface="Arial"/>
                <a:cs typeface="Arial"/>
              </a:rPr>
              <a:t>– </a:t>
            </a:r>
            <a:r>
              <a:rPr sz="2000" b="1" spc="-59" dirty="0">
                <a:solidFill>
                  <a:srgbClr val="C00000"/>
                </a:solidFill>
                <a:latin typeface="Gill Sans MT"/>
                <a:cs typeface="Gill Sans MT"/>
              </a:rPr>
              <a:t>Cyclical variation</a:t>
            </a:r>
            <a:endParaRPr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848533" marR="10072" algn="just">
              <a:lnSpc>
                <a:spcPts val="2379"/>
              </a:lnSpc>
              <a:spcBef>
                <a:spcPts val="69"/>
              </a:spcBef>
            </a:pP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79" dirty="0">
                <a:latin typeface="Arial"/>
                <a:cs typeface="Arial"/>
              </a:rPr>
              <a:t>component </a:t>
            </a:r>
            <a:r>
              <a:rPr sz="2000" spc="-129" dirty="0">
                <a:latin typeface="Arial"/>
                <a:cs typeface="Arial"/>
              </a:rPr>
              <a:t>describes </a:t>
            </a:r>
            <a:r>
              <a:rPr sz="2000" spc="-50" dirty="0">
                <a:latin typeface="Arial"/>
                <a:cs typeface="Arial"/>
              </a:rPr>
              <a:t>the </a:t>
            </a:r>
            <a:r>
              <a:rPr sz="2000" spc="-69" dirty="0">
                <a:latin typeface="Arial"/>
                <a:cs typeface="Arial"/>
              </a:rPr>
              <a:t>medium-term </a:t>
            </a:r>
            <a:r>
              <a:rPr sz="2000" spc="-149" dirty="0">
                <a:latin typeface="Arial"/>
                <a:cs typeface="Arial"/>
              </a:rPr>
              <a:t>changes </a:t>
            </a:r>
            <a:r>
              <a:rPr sz="2000" spc="-159" dirty="0">
                <a:latin typeface="Arial"/>
                <a:cs typeface="Arial"/>
              </a:rPr>
              <a:t>caused </a:t>
            </a:r>
            <a:r>
              <a:rPr sz="2000" spc="-119" dirty="0">
                <a:latin typeface="Arial"/>
                <a:cs typeface="Arial"/>
              </a:rPr>
              <a:t>by  </a:t>
            </a:r>
            <a:r>
              <a:rPr sz="2000" spc="-89" dirty="0">
                <a:latin typeface="Arial"/>
                <a:cs typeface="Arial"/>
              </a:rPr>
              <a:t>circumstances, </a:t>
            </a:r>
            <a:r>
              <a:rPr sz="2000" spc="-69" dirty="0">
                <a:latin typeface="Arial"/>
                <a:cs typeface="Arial"/>
              </a:rPr>
              <a:t>which </a:t>
            </a:r>
            <a:r>
              <a:rPr sz="2000" spc="-79" dirty="0">
                <a:latin typeface="Arial"/>
                <a:cs typeface="Arial"/>
              </a:rPr>
              <a:t>repeat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09" dirty="0">
                <a:latin typeface="Arial"/>
                <a:cs typeface="Arial"/>
              </a:rPr>
              <a:t>cycles. </a:t>
            </a:r>
            <a:r>
              <a:rPr sz="2000" spc="-59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duration of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109" dirty="0">
                <a:latin typeface="Arial"/>
                <a:cs typeface="Arial"/>
              </a:rPr>
              <a:t>cycle  </a:t>
            </a:r>
            <a:r>
              <a:rPr sz="2000" spc="-119" dirty="0">
                <a:latin typeface="Arial"/>
                <a:cs typeface="Arial"/>
              </a:rPr>
              <a:t>extends </a:t>
            </a:r>
            <a:r>
              <a:rPr sz="2000" spc="-109" dirty="0">
                <a:latin typeface="Arial"/>
                <a:cs typeface="Arial"/>
              </a:rPr>
              <a:t>over </a:t>
            </a:r>
            <a:r>
              <a:rPr sz="2000" spc="-89" dirty="0">
                <a:latin typeface="Arial"/>
                <a:cs typeface="Arial"/>
              </a:rPr>
              <a:t>longer </a:t>
            </a:r>
            <a:r>
              <a:rPr sz="2000" spc="-69" dirty="0">
                <a:latin typeface="Arial"/>
                <a:cs typeface="Arial"/>
              </a:rPr>
              <a:t>period </a:t>
            </a:r>
            <a:r>
              <a:rPr sz="2000" spc="-4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1267" y="3044301"/>
            <a:ext cx="4857907" cy="2203368"/>
          </a:xfrm>
          <a:custGeom>
            <a:avLst/>
            <a:gdLst/>
            <a:ahLst/>
            <a:cxnLst/>
            <a:rect l="l" t="t" r="r" b="b"/>
            <a:pathLst>
              <a:path w="2449195" h="1111885">
                <a:moveTo>
                  <a:pt x="0" y="594327"/>
                </a:moveTo>
                <a:lnTo>
                  <a:pt x="4862" y="476326"/>
                </a:lnTo>
                <a:lnTo>
                  <a:pt x="9724" y="654987"/>
                </a:lnTo>
                <a:lnTo>
                  <a:pt x="14508" y="590854"/>
                </a:lnTo>
                <a:lnTo>
                  <a:pt x="19371" y="629133"/>
                </a:lnTo>
                <a:lnTo>
                  <a:pt x="24155" y="626818"/>
                </a:lnTo>
                <a:lnTo>
                  <a:pt x="29017" y="754620"/>
                </a:lnTo>
                <a:lnTo>
                  <a:pt x="33802" y="716033"/>
                </a:lnTo>
                <a:lnTo>
                  <a:pt x="38664" y="694964"/>
                </a:lnTo>
                <a:lnTo>
                  <a:pt x="43526" y="752536"/>
                </a:lnTo>
                <a:lnTo>
                  <a:pt x="48311" y="650819"/>
                </a:lnTo>
                <a:lnTo>
                  <a:pt x="53173" y="681072"/>
                </a:lnTo>
                <a:lnTo>
                  <a:pt x="57958" y="591394"/>
                </a:lnTo>
                <a:lnTo>
                  <a:pt x="62820" y="771830"/>
                </a:lnTo>
                <a:lnTo>
                  <a:pt x="67682" y="602199"/>
                </a:lnTo>
                <a:lnTo>
                  <a:pt x="72467" y="848311"/>
                </a:lnTo>
                <a:lnTo>
                  <a:pt x="77329" y="789889"/>
                </a:lnTo>
                <a:lnTo>
                  <a:pt x="82114" y="718811"/>
                </a:lnTo>
                <a:lnTo>
                  <a:pt x="86976" y="854948"/>
                </a:lnTo>
                <a:lnTo>
                  <a:pt x="91838" y="573335"/>
                </a:lnTo>
                <a:lnTo>
                  <a:pt x="96623" y="887285"/>
                </a:lnTo>
                <a:lnTo>
                  <a:pt x="101485" y="675515"/>
                </a:lnTo>
                <a:lnTo>
                  <a:pt x="106270" y="785413"/>
                </a:lnTo>
                <a:lnTo>
                  <a:pt x="111132" y="742118"/>
                </a:lnTo>
                <a:lnTo>
                  <a:pt x="115994" y="780705"/>
                </a:lnTo>
                <a:lnTo>
                  <a:pt x="120779" y="758788"/>
                </a:lnTo>
                <a:lnTo>
                  <a:pt x="125641" y="811113"/>
                </a:lnTo>
                <a:lnTo>
                  <a:pt x="130426" y="835809"/>
                </a:lnTo>
                <a:lnTo>
                  <a:pt x="135288" y="818599"/>
                </a:lnTo>
                <a:lnTo>
                  <a:pt x="140073" y="786262"/>
                </a:lnTo>
                <a:lnTo>
                  <a:pt x="144935" y="813351"/>
                </a:lnTo>
                <a:lnTo>
                  <a:pt x="149797" y="648736"/>
                </a:lnTo>
                <a:lnTo>
                  <a:pt x="154582" y="714103"/>
                </a:lnTo>
                <a:lnTo>
                  <a:pt x="159444" y="770287"/>
                </a:lnTo>
                <a:lnTo>
                  <a:pt x="164229" y="685934"/>
                </a:lnTo>
                <a:lnTo>
                  <a:pt x="169091" y="782635"/>
                </a:lnTo>
                <a:lnTo>
                  <a:pt x="173953" y="684236"/>
                </a:lnTo>
                <a:lnTo>
                  <a:pt x="178738" y="592629"/>
                </a:lnTo>
                <a:lnTo>
                  <a:pt x="183600" y="657997"/>
                </a:lnTo>
                <a:lnTo>
                  <a:pt x="188385" y="662164"/>
                </a:lnTo>
                <a:lnTo>
                  <a:pt x="193247" y="691028"/>
                </a:lnTo>
                <a:lnTo>
                  <a:pt x="198109" y="670268"/>
                </a:lnTo>
                <a:lnTo>
                  <a:pt x="202894" y="601967"/>
                </a:lnTo>
                <a:lnTo>
                  <a:pt x="207756" y="609453"/>
                </a:lnTo>
                <a:lnTo>
                  <a:pt x="212540" y="442214"/>
                </a:lnTo>
                <a:lnTo>
                  <a:pt x="217402" y="341269"/>
                </a:lnTo>
                <a:lnTo>
                  <a:pt x="222187" y="233841"/>
                </a:lnTo>
                <a:lnTo>
                  <a:pt x="227049" y="419602"/>
                </a:lnTo>
                <a:lnTo>
                  <a:pt x="231911" y="351456"/>
                </a:lnTo>
                <a:lnTo>
                  <a:pt x="236696" y="508662"/>
                </a:lnTo>
                <a:lnTo>
                  <a:pt x="241558" y="546015"/>
                </a:lnTo>
                <a:lnTo>
                  <a:pt x="246343" y="443295"/>
                </a:lnTo>
                <a:lnTo>
                  <a:pt x="251205" y="463283"/>
                </a:lnTo>
                <a:lnTo>
                  <a:pt x="256067" y="470229"/>
                </a:lnTo>
                <a:lnTo>
                  <a:pt x="260852" y="509666"/>
                </a:lnTo>
                <a:lnTo>
                  <a:pt x="265714" y="475786"/>
                </a:lnTo>
                <a:lnTo>
                  <a:pt x="270499" y="499633"/>
                </a:lnTo>
                <a:lnTo>
                  <a:pt x="275361" y="583754"/>
                </a:lnTo>
                <a:lnTo>
                  <a:pt x="280223" y="543391"/>
                </a:lnTo>
                <a:lnTo>
                  <a:pt x="285008" y="653829"/>
                </a:lnTo>
                <a:lnTo>
                  <a:pt x="289870" y="693266"/>
                </a:lnTo>
                <a:lnTo>
                  <a:pt x="294655" y="693806"/>
                </a:lnTo>
                <a:lnTo>
                  <a:pt x="299517" y="643179"/>
                </a:lnTo>
                <a:lnTo>
                  <a:pt x="304379" y="785027"/>
                </a:lnTo>
                <a:lnTo>
                  <a:pt x="309164" y="638857"/>
                </a:lnTo>
                <a:lnTo>
                  <a:pt x="314026" y="810958"/>
                </a:lnTo>
                <a:lnTo>
                  <a:pt x="318811" y="685085"/>
                </a:lnTo>
                <a:lnTo>
                  <a:pt x="323673" y="753077"/>
                </a:lnTo>
                <a:lnTo>
                  <a:pt x="328458" y="781400"/>
                </a:lnTo>
                <a:lnTo>
                  <a:pt x="333320" y="836503"/>
                </a:lnTo>
                <a:lnTo>
                  <a:pt x="338182" y="747983"/>
                </a:lnTo>
                <a:lnTo>
                  <a:pt x="342967" y="936986"/>
                </a:lnTo>
                <a:lnTo>
                  <a:pt x="347829" y="681458"/>
                </a:lnTo>
                <a:lnTo>
                  <a:pt x="352614" y="754234"/>
                </a:lnTo>
                <a:lnTo>
                  <a:pt x="357476" y="788886"/>
                </a:lnTo>
                <a:lnTo>
                  <a:pt x="362338" y="869148"/>
                </a:lnTo>
                <a:lnTo>
                  <a:pt x="367123" y="467451"/>
                </a:lnTo>
                <a:lnTo>
                  <a:pt x="371985" y="657997"/>
                </a:lnTo>
                <a:lnTo>
                  <a:pt x="376770" y="835268"/>
                </a:lnTo>
                <a:lnTo>
                  <a:pt x="381632" y="761720"/>
                </a:lnTo>
                <a:lnTo>
                  <a:pt x="386494" y="807485"/>
                </a:lnTo>
                <a:lnTo>
                  <a:pt x="391279" y="570711"/>
                </a:lnTo>
                <a:lnTo>
                  <a:pt x="396141" y="769592"/>
                </a:lnTo>
                <a:lnTo>
                  <a:pt x="400926" y="724059"/>
                </a:lnTo>
                <a:lnTo>
                  <a:pt x="405788" y="865521"/>
                </a:lnTo>
                <a:lnTo>
                  <a:pt x="410650" y="506193"/>
                </a:lnTo>
                <a:lnTo>
                  <a:pt x="415434" y="785722"/>
                </a:lnTo>
                <a:lnTo>
                  <a:pt x="420297" y="605286"/>
                </a:lnTo>
                <a:lnTo>
                  <a:pt x="425081" y="644414"/>
                </a:lnTo>
                <a:lnTo>
                  <a:pt x="429943" y="472467"/>
                </a:lnTo>
                <a:lnTo>
                  <a:pt x="434728" y="895388"/>
                </a:lnTo>
                <a:lnTo>
                  <a:pt x="439590" y="514065"/>
                </a:lnTo>
                <a:lnTo>
                  <a:pt x="444452" y="595176"/>
                </a:lnTo>
                <a:lnTo>
                  <a:pt x="449237" y="639012"/>
                </a:lnTo>
                <a:lnTo>
                  <a:pt x="454099" y="458961"/>
                </a:lnTo>
                <a:lnTo>
                  <a:pt x="458884" y="444993"/>
                </a:lnTo>
                <a:lnTo>
                  <a:pt x="463746" y="371830"/>
                </a:lnTo>
                <a:lnTo>
                  <a:pt x="468608" y="306463"/>
                </a:lnTo>
                <a:lnTo>
                  <a:pt x="473393" y="279143"/>
                </a:lnTo>
                <a:lnTo>
                  <a:pt x="478255" y="335867"/>
                </a:lnTo>
                <a:lnTo>
                  <a:pt x="483040" y="278988"/>
                </a:lnTo>
                <a:lnTo>
                  <a:pt x="487902" y="484969"/>
                </a:lnTo>
                <a:lnTo>
                  <a:pt x="492764" y="395292"/>
                </a:lnTo>
                <a:lnTo>
                  <a:pt x="497549" y="357553"/>
                </a:lnTo>
                <a:lnTo>
                  <a:pt x="502411" y="510515"/>
                </a:lnTo>
                <a:lnTo>
                  <a:pt x="507196" y="533667"/>
                </a:lnTo>
                <a:lnTo>
                  <a:pt x="512058" y="644414"/>
                </a:lnTo>
                <a:lnTo>
                  <a:pt x="516920" y="722438"/>
                </a:lnTo>
                <a:lnTo>
                  <a:pt x="521705" y="666486"/>
                </a:lnTo>
                <a:lnTo>
                  <a:pt x="526567" y="872158"/>
                </a:lnTo>
                <a:lnTo>
                  <a:pt x="531352" y="711325"/>
                </a:lnTo>
                <a:lnTo>
                  <a:pt x="536214" y="721203"/>
                </a:lnTo>
                <a:lnTo>
                  <a:pt x="540999" y="737410"/>
                </a:lnTo>
                <a:lnTo>
                  <a:pt x="545861" y="702450"/>
                </a:lnTo>
                <a:lnTo>
                  <a:pt x="550723" y="744356"/>
                </a:lnTo>
                <a:lnTo>
                  <a:pt x="555508" y="820991"/>
                </a:lnTo>
                <a:lnTo>
                  <a:pt x="560370" y="643874"/>
                </a:lnTo>
                <a:lnTo>
                  <a:pt x="565155" y="839127"/>
                </a:lnTo>
                <a:lnTo>
                  <a:pt x="570017" y="587227"/>
                </a:lnTo>
                <a:lnTo>
                  <a:pt x="574879" y="854717"/>
                </a:lnTo>
                <a:lnTo>
                  <a:pt x="579664" y="808874"/>
                </a:lnTo>
                <a:lnTo>
                  <a:pt x="584526" y="823461"/>
                </a:lnTo>
                <a:lnTo>
                  <a:pt x="589311" y="827242"/>
                </a:lnTo>
                <a:lnTo>
                  <a:pt x="594173" y="661933"/>
                </a:lnTo>
                <a:lnTo>
                  <a:pt x="599035" y="861662"/>
                </a:lnTo>
                <a:lnTo>
                  <a:pt x="603820" y="745050"/>
                </a:lnTo>
                <a:lnTo>
                  <a:pt x="608682" y="777233"/>
                </a:lnTo>
                <a:lnTo>
                  <a:pt x="613466" y="684391"/>
                </a:lnTo>
                <a:lnTo>
                  <a:pt x="618329" y="664248"/>
                </a:lnTo>
                <a:lnTo>
                  <a:pt x="623113" y="789040"/>
                </a:lnTo>
                <a:lnTo>
                  <a:pt x="627975" y="742118"/>
                </a:lnTo>
                <a:lnTo>
                  <a:pt x="632837" y="939918"/>
                </a:lnTo>
                <a:lnTo>
                  <a:pt x="637622" y="799305"/>
                </a:lnTo>
                <a:lnTo>
                  <a:pt x="642484" y="846536"/>
                </a:lnTo>
                <a:lnTo>
                  <a:pt x="647269" y="776847"/>
                </a:lnTo>
                <a:lnTo>
                  <a:pt x="652131" y="720740"/>
                </a:lnTo>
                <a:lnTo>
                  <a:pt x="656993" y="822612"/>
                </a:lnTo>
                <a:lnTo>
                  <a:pt x="661778" y="760022"/>
                </a:lnTo>
                <a:lnTo>
                  <a:pt x="666640" y="859116"/>
                </a:lnTo>
                <a:lnTo>
                  <a:pt x="671425" y="687015"/>
                </a:lnTo>
                <a:lnTo>
                  <a:pt x="676287" y="787651"/>
                </a:lnTo>
                <a:lnTo>
                  <a:pt x="681149" y="565000"/>
                </a:lnTo>
                <a:lnTo>
                  <a:pt x="685934" y="635230"/>
                </a:lnTo>
                <a:lnTo>
                  <a:pt x="690796" y="690102"/>
                </a:lnTo>
                <a:lnTo>
                  <a:pt x="695581" y="600578"/>
                </a:lnTo>
                <a:lnTo>
                  <a:pt x="700443" y="593478"/>
                </a:lnTo>
                <a:lnTo>
                  <a:pt x="705305" y="599729"/>
                </a:lnTo>
                <a:lnTo>
                  <a:pt x="710090" y="491221"/>
                </a:lnTo>
                <a:lnTo>
                  <a:pt x="714952" y="380165"/>
                </a:lnTo>
                <a:lnTo>
                  <a:pt x="719737" y="278140"/>
                </a:lnTo>
                <a:lnTo>
                  <a:pt x="724599" y="0"/>
                </a:lnTo>
                <a:lnTo>
                  <a:pt x="729384" y="88520"/>
                </a:lnTo>
                <a:lnTo>
                  <a:pt x="734246" y="190005"/>
                </a:lnTo>
                <a:lnTo>
                  <a:pt x="739108" y="221493"/>
                </a:lnTo>
                <a:lnTo>
                  <a:pt x="743893" y="240555"/>
                </a:lnTo>
                <a:lnTo>
                  <a:pt x="748755" y="515917"/>
                </a:lnTo>
                <a:lnTo>
                  <a:pt x="753540" y="584063"/>
                </a:lnTo>
                <a:lnTo>
                  <a:pt x="758402" y="594018"/>
                </a:lnTo>
                <a:lnTo>
                  <a:pt x="763264" y="678988"/>
                </a:lnTo>
                <a:lnTo>
                  <a:pt x="768049" y="623731"/>
                </a:lnTo>
                <a:lnTo>
                  <a:pt x="772911" y="785876"/>
                </a:lnTo>
                <a:lnTo>
                  <a:pt x="777696" y="711865"/>
                </a:lnTo>
                <a:lnTo>
                  <a:pt x="782558" y="687323"/>
                </a:lnTo>
                <a:lnTo>
                  <a:pt x="787420" y="719660"/>
                </a:lnTo>
                <a:lnTo>
                  <a:pt x="792205" y="892610"/>
                </a:lnTo>
                <a:lnTo>
                  <a:pt x="797067" y="558518"/>
                </a:lnTo>
                <a:lnTo>
                  <a:pt x="801852" y="746594"/>
                </a:lnTo>
                <a:lnTo>
                  <a:pt x="806714" y="656916"/>
                </a:lnTo>
                <a:lnTo>
                  <a:pt x="811576" y="672891"/>
                </a:lnTo>
                <a:lnTo>
                  <a:pt x="816360" y="833725"/>
                </a:lnTo>
                <a:lnTo>
                  <a:pt x="821223" y="793902"/>
                </a:lnTo>
                <a:lnTo>
                  <a:pt x="826007" y="789735"/>
                </a:lnTo>
                <a:lnTo>
                  <a:pt x="830869" y="861662"/>
                </a:lnTo>
                <a:lnTo>
                  <a:pt x="835654" y="857186"/>
                </a:lnTo>
                <a:lnTo>
                  <a:pt x="840516" y="586687"/>
                </a:lnTo>
                <a:lnTo>
                  <a:pt x="845378" y="782635"/>
                </a:lnTo>
                <a:lnTo>
                  <a:pt x="850163" y="711170"/>
                </a:lnTo>
                <a:lnTo>
                  <a:pt x="855025" y="900636"/>
                </a:lnTo>
                <a:lnTo>
                  <a:pt x="859810" y="880956"/>
                </a:lnTo>
                <a:lnTo>
                  <a:pt x="864672" y="855951"/>
                </a:lnTo>
                <a:lnTo>
                  <a:pt x="869534" y="778776"/>
                </a:lnTo>
                <a:lnTo>
                  <a:pt x="874319" y="915608"/>
                </a:lnTo>
                <a:lnTo>
                  <a:pt x="879181" y="785876"/>
                </a:lnTo>
                <a:lnTo>
                  <a:pt x="883966" y="869843"/>
                </a:lnTo>
                <a:lnTo>
                  <a:pt x="888828" y="940073"/>
                </a:lnTo>
                <a:lnTo>
                  <a:pt x="893690" y="910051"/>
                </a:lnTo>
                <a:lnTo>
                  <a:pt x="898475" y="777387"/>
                </a:lnTo>
                <a:lnTo>
                  <a:pt x="903337" y="811961"/>
                </a:lnTo>
                <a:lnTo>
                  <a:pt x="908122" y="695658"/>
                </a:lnTo>
                <a:lnTo>
                  <a:pt x="912984" y="834574"/>
                </a:lnTo>
                <a:lnTo>
                  <a:pt x="917846" y="844684"/>
                </a:lnTo>
                <a:lnTo>
                  <a:pt x="922631" y="863746"/>
                </a:lnTo>
                <a:lnTo>
                  <a:pt x="927493" y="745205"/>
                </a:lnTo>
                <a:lnTo>
                  <a:pt x="932278" y="865676"/>
                </a:lnTo>
                <a:lnTo>
                  <a:pt x="937140" y="672583"/>
                </a:lnTo>
                <a:lnTo>
                  <a:pt x="941925" y="745436"/>
                </a:lnTo>
                <a:lnTo>
                  <a:pt x="946787" y="641635"/>
                </a:lnTo>
                <a:lnTo>
                  <a:pt x="951649" y="746440"/>
                </a:lnTo>
                <a:lnTo>
                  <a:pt x="956434" y="551417"/>
                </a:lnTo>
                <a:lnTo>
                  <a:pt x="961296" y="633301"/>
                </a:lnTo>
                <a:lnTo>
                  <a:pt x="966081" y="563766"/>
                </a:lnTo>
                <a:lnTo>
                  <a:pt x="970943" y="455797"/>
                </a:lnTo>
                <a:lnTo>
                  <a:pt x="975805" y="483966"/>
                </a:lnTo>
                <a:lnTo>
                  <a:pt x="980590" y="636079"/>
                </a:lnTo>
                <a:lnTo>
                  <a:pt x="985452" y="722438"/>
                </a:lnTo>
                <a:lnTo>
                  <a:pt x="990237" y="668570"/>
                </a:lnTo>
                <a:lnTo>
                  <a:pt x="995099" y="701060"/>
                </a:lnTo>
                <a:lnTo>
                  <a:pt x="999961" y="638857"/>
                </a:lnTo>
                <a:lnTo>
                  <a:pt x="1004746" y="649276"/>
                </a:lnTo>
                <a:lnTo>
                  <a:pt x="1009608" y="513524"/>
                </a:lnTo>
                <a:lnTo>
                  <a:pt x="1014392" y="581670"/>
                </a:lnTo>
                <a:lnTo>
                  <a:pt x="1019255" y="433185"/>
                </a:lnTo>
                <a:lnTo>
                  <a:pt x="1024039" y="569322"/>
                </a:lnTo>
                <a:lnTo>
                  <a:pt x="1028901" y="611691"/>
                </a:lnTo>
                <a:lnTo>
                  <a:pt x="1033763" y="747829"/>
                </a:lnTo>
                <a:lnTo>
                  <a:pt x="1038548" y="621801"/>
                </a:lnTo>
                <a:lnTo>
                  <a:pt x="1043410" y="599575"/>
                </a:lnTo>
                <a:lnTo>
                  <a:pt x="1048195" y="814971"/>
                </a:lnTo>
                <a:lnTo>
                  <a:pt x="1053057" y="647887"/>
                </a:lnTo>
                <a:lnTo>
                  <a:pt x="1057919" y="809878"/>
                </a:lnTo>
                <a:lnTo>
                  <a:pt x="1062704" y="601118"/>
                </a:lnTo>
                <a:lnTo>
                  <a:pt x="1067566" y="847076"/>
                </a:lnTo>
                <a:lnTo>
                  <a:pt x="1072351" y="706308"/>
                </a:lnTo>
                <a:lnTo>
                  <a:pt x="1077213" y="750993"/>
                </a:lnTo>
                <a:lnTo>
                  <a:pt x="1082075" y="792668"/>
                </a:lnTo>
                <a:lnTo>
                  <a:pt x="1086860" y="868454"/>
                </a:lnTo>
                <a:lnTo>
                  <a:pt x="1091722" y="841520"/>
                </a:lnTo>
                <a:lnTo>
                  <a:pt x="1096507" y="640092"/>
                </a:lnTo>
                <a:lnTo>
                  <a:pt x="1101369" y="899787"/>
                </a:lnTo>
                <a:lnTo>
                  <a:pt x="1106231" y="807485"/>
                </a:lnTo>
                <a:lnTo>
                  <a:pt x="1111016" y="823306"/>
                </a:lnTo>
                <a:lnTo>
                  <a:pt x="1115878" y="878024"/>
                </a:lnTo>
                <a:lnTo>
                  <a:pt x="1120663" y="744742"/>
                </a:lnTo>
                <a:lnTo>
                  <a:pt x="1125525" y="1000038"/>
                </a:lnTo>
                <a:lnTo>
                  <a:pt x="1130310" y="872467"/>
                </a:lnTo>
                <a:lnTo>
                  <a:pt x="1135172" y="870383"/>
                </a:lnTo>
                <a:lnTo>
                  <a:pt x="1140034" y="817518"/>
                </a:lnTo>
                <a:lnTo>
                  <a:pt x="1144819" y="783329"/>
                </a:lnTo>
                <a:lnTo>
                  <a:pt x="1149681" y="875631"/>
                </a:lnTo>
                <a:lnTo>
                  <a:pt x="1154466" y="711479"/>
                </a:lnTo>
                <a:lnTo>
                  <a:pt x="1159328" y="845841"/>
                </a:lnTo>
                <a:lnTo>
                  <a:pt x="1164190" y="797221"/>
                </a:lnTo>
                <a:lnTo>
                  <a:pt x="1168975" y="732008"/>
                </a:lnTo>
                <a:lnTo>
                  <a:pt x="1173837" y="699131"/>
                </a:lnTo>
                <a:lnTo>
                  <a:pt x="1178622" y="691336"/>
                </a:lnTo>
                <a:lnTo>
                  <a:pt x="1183484" y="743121"/>
                </a:lnTo>
                <a:lnTo>
                  <a:pt x="1188346" y="810572"/>
                </a:lnTo>
                <a:lnTo>
                  <a:pt x="1193131" y="612926"/>
                </a:lnTo>
                <a:lnTo>
                  <a:pt x="1197993" y="842060"/>
                </a:lnTo>
                <a:lnTo>
                  <a:pt x="1202778" y="580744"/>
                </a:lnTo>
                <a:lnTo>
                  <a:pt x="1207640" y="715878"/>
                </a:lnTo>
                <a:lnTo>
                  <a:pt x="1212502" y="654987"/>
                </a:lnTo>
                <a:lnTo>
                  <a:pt x="1217286" y="600115"/>
                </a:lnTo>
                <a:lnTo>
                  <a:pt x="1222149" y="406096"/>
                </a:lnTo>
                <a:lnTo>
                  <a:pt x="1226933" y="431255"/>
                </a:lnTo>
                <a:lnTo>
                  <a:pt x="1231795" y="433879"/>
                </a:lnTo>
                <a:lnTo>
                  <a:pt x="1236580" y="324213"/>
                </a:lnTo>
                <a:lnTo>
                  <a:pt x="1241442" y="461199"/>
                </a:lnTo>
                <a:lnTo>
                  <a:pt x="1246304" y="350067"/>
                </a:lnTo>
                <a:lnTo>
                  <a:pt x="1251089" y="375458"/>
                </a:lnTo>
                <a:lnTo>
                  <a:pt x="1255951" y="636619"/>
                </a:lnTo>
                <a:lnTo>
                  <a:pt x="1260736" y="595562"/>
                </a:lnTo>
                <a:lnTo>
                  <a:pt x="1265598" y="724213"/>
                </a:lnTo>
                <a:lnTo>
                  <a:pt x="1270460" y="784873"/>
                </a:lnTo>
                <a:lnTo>
                  <a:pt x="1275245" y="703144"/>
                </a:lnTo>
                <a:lnTo>
                  <a:pt x="1280107" y="808874"/>
                </a:lnTo>
                <a:lnTo>
                  <a:pt x="1284892" y="762801"/>
                </a:lnTo>
                <a:lnTo>
                  <a:pt x="1289754" y="782403"/>
                </a:lnTo>
                <a:lnTo>
                  <a:pt x="1294616" y="754929"/>
                </a:lnTo>
                <a:lnTo>
                  <a:pt x="1299401" y="609839"/>
                </a:lnTo>
                <a:lnTo>
                  <a:pt x="1304263" y="904109"/>
                </a:lnTo>
                <a:lnTo>
                  <a:pt x="1309048" y="895388"/>
                </a:lnTo>
                <a:lnTo>
                  <a:pt x="1313910" y="966158"/>
                </a:lnTo>
                <a:lnTo>
                  <a:pt x="1318772" y="924638"/>
                </a:lnTo>
                <a:lnTo>
                  <a:pt x="1323557" y="782403"/>
                </a:lnTo>
                <a:lnTo>
                  <a:pt x="1328419" y="865212"/>
                </a:lnTo>
                <a:lnTo>
                  <a:pt x="1333204" y="923403"/>
                </a:lnTo>
                <a:lnTo>
                  <a:pt x="1338066" y="1030676"/>
                </a:lnTo>
                <a:lnTo>
                  <a:pt x="1342851" y="943777"/>
                </a:lnTo>
                <a:lnTo>
                  <a:pt x="1347713" y="838741"/>
                </a:lnTo>
                <a:lnTo>
                  <a:pt x="1352575" y="867605"/>
                </a:lnTo>
                <a:lnTo>
                  <a:pt x="1357360" y="966852"/>
                </a:lnTo>
                <a:lnTo>
                  <a:pt x="1362222" y="998880"/>
                </a:lnTo>
                <a:lnTo>
                  <a:pt x="1367007" y="911441"/>
                </a:lnTo>
                <a:lnTo>
                  <a:pt x="1371869" y="965155"/>
                </a:lnTo>
                <a:lnTo>
                  <a:pt x="1376731" y="917306"/>
                </a:lnTo>
                <a:lnTo>
                  <a:pt x="1381516" y="996796"/>
                </a:lnTo>
                <a:lnTo>
                  <a:pt x="1386378" y="983059"/>
                </a:lnTo>
                <a:lnTo>
                  <a:pt x="1391163" y="855643"/>
                </a:lnTo>
                <a:lnTo>
                  <a:pt x="1396025" y="899556"/>
                </a:lnTo>
                <a:lnTo>
                  <a:pt x="1400887" y="903800"/>
                </a:lnTo>
                <a:lnTo>
                  <a:pt x="1405672" y="928265"/>
                </a:lnTo>
                <a:lnTo>
                  <a:pt x="1410534" y="915068"/>
                </a:lnTo>
                <a:lnTo>
                  <a:pt x="1415318" y="1060775"/>
                </a:lnTo>
                <a:lnTo>
                  <a:pt x="1420181" y="1016785"/>
                </a:lnTo>
                <a:lnTo>
                  <a:pt x="1425043" y="911595"/>
                </a:lnTo>
                <a:lnTo>
                  <a:pt x="1429827" y="816360"/>
                </a:lnTo>
                <a:lnTo>
                  <a:pt x="1434689" y="728381"/>
                </a:lnTo>
                <a:lnTo>
                  <a:pt x="1439474" y="865367"/>
                </a:lnTo>
                <a:lnTo>
                  <a:pt x="1444336" y="787265"/>
                </a:lnTo>
                <a:lnTo>
                  <a:pt x="1449121" y="728921"/>
                </a:lnTo>
                <a:lnTo>
                  <a:pt x="1453983" y="646343"/>
                </a:lnTo>
                <a:lnTo>
                  <a:pt x="1458845" y="736330"/>
                </a:lnTo>
                <a:lnTo>
                  <a:pt x="1463630" y="727995"/>
                </a:lnTo>
                <a:lnTo>
                  <a:pt x="1468492" y="805016"/>
                </a:lnTo>
                <a:lnTo>
                  <a:pt x="1473277" y="612232"/>
                </a:lnTo>
                <a:lnTo>
                  <a:pt x="1478139" y="550569"/>
                </a:lnTo>
                <a:lnTo>
                  <a:pt x="1483001" y="671194"/>
                </a:lnTo>
                <a:lnTo>
                  <a:pt x="1487786" y="659154"/>
                </a:lnTo>
                <a:lnTo>
                  <a:pt x="1492648" y="743661"/>
                </a:lnTo>
                <a:lnTo>
                  <a:pt x="1497433" y="699363"/>
                </a:lnTo>
                <a:lnTo>
                  <a:pt x="1502295" y="602199"/>
                </a:lnTo>
                <a:lnTo>
                  <a:pt x="1507157" y="509820"/>
                </a:lnTo>
                <a:lnTo>
                  <a:pt x="1511942" y="523248"/>
                </a:lnTo>
                <a:lnTo>
                  <a:pt x="1516804" y="602199"/>
                </a:lnTo>
                <a:lnTo>
                  <a:pt x="1521589" y="624425"/>
                </a:lnTo>
                <a:lnTo>
                  <a:pt x="1526451" y="462203"/>
                </a:lnTo>
                <a:lnTo>
                  <a:pt x="1531236" y="655373"/>
                </a:lnTo>
                <a:lnTo>
                  <a:pt x="1536098" y="687169"/>
                </a:lnTo>
                <a:lnTo>
                  <a:pt x="1540960" y="757399"/>
                </a:lnTo>
                <a:lnTo>
                  <a:pt x="1545745" y="809569"/>
                </a:lnTo>
                <a:lnTo>
                  <a:pt x="1550607" y="805556"/>
                </a:lnTo>
                <a:lnTo>
                  <a:pt x="1555392" y="826779"/>
                </a:lnTo>
                <a:lnTo>
                  <a:pt x="1560254" y="806791"/>
                </a:lnTo>
                <a:lnTo>
                  <a:pt x="1565116" y="910360"/>
                </a:lnTo>
                <a:lnTo>
                  <a:pt x="1569901" y="891066"/>
                </a:lnTo>
                <a:lnTo>
                  <a:pt x="1574763" y="998880"/>
                </a:lnTo>
                <a:lnTo>
                  <a:pt x="1579548" y="968627"/>
                </a:lnTo>
                <a:lnTo>
                  <a:pt x="1584410" y="898166"/>
                </a:lnTo>
                <a:lnTo>
                  <a:pt x="1589272" y="847308"/>
                </a:lnTo>
                <a:lnTo>
                  <a:pt x="1594057" y="852864"/>
                </a:lnTo>
                <a:lnTo>
                  <a:pt x="1598919" y="707543"/>
                </a:lnTo>
                <a:lnTo>
                  <a:pt x="1603704" y="929500"/>
                </a:lnTo>
                <a:lnTo>
                  <a:pt x="1608566" y="962376"/>
                </a:lnTo>
                <a:lnTo>
                  <a:pt x="1613428" y="966004"/>
                </a:lnTo>
                <a:lnTo>
                  <a:pt x="1618213" y="1014856"/>
                </a:lnTo>
                <a:lnTo>
                  <a:pt x="1623075" y="928805"/>
                </a:lnTo>
                <a:lnTo>
                  <a:pt x="1627859" y="845533"/>
                </a:lnTo>
                <a:lnTo>
                  <a:pt x="1632721" y="1044414"/>
                </a:lnTo>
                <a:lnTo>
                  <a:pt x="1637506" y="953810"/>
                </a:lnTo>
                <a:lnTo>
                  <a:pt x="1642368" y="1037082"/>
                </a:lnTo>
                <a:lnTo>
                  <a:pt x="1647230" y="912984"/>
                </a:lnTo>
                <a:lnTo>
                  <a:pt x="1652015" y="1042870"/>
                </a:lnTo>
                <a:lnTo>
                  <a:pt x="1656877" y="976577"/>
                </a:lnTo>
                <a:lnTo>
                  <a:pt x="1661662" y="1003356"/>
                </a:lnTo>
                <a:lnTo>
                  <a:pt x="1666524" y="944626"/>
                </a:lnTo>
                <a:lnTo>
                  <a:pt x="1671386" y="852633"/>
                </a:lnTo>
                <a:lnTo>
                  <a:pt x="1676171" y="943082"/>
                </a:lnTo>
                <a:lnTo>
                  <a:pt x="1681033" y="949488"/>
                </a:lnTo>
                <a:lnTo>
                  <a:pt x="1685818" y="808180"/>
                </a:lnTo>
                <a:lnTo>
                  <a:pt x="1690680" y="811961"/>
                </a:lnTo>
                <a:lnTo>
                  <a:pt x="1695542" y="867065"/>
                </a:lnTo>
                <a:lnTo>
                  <a:pt x="1700327" y="839590"/>
                </a:lnTo>
                <a:lnTo>
                  <a:pt x="1705189" y="828168"/>
                </a:lnTo>
                <a:lnTo>
                  <a:pt x="1709974" y="725216"/>
                </a:lnTo>
                <a:lnTo>
                  <a:pt x="1714836" y="857032"/>
                </a:lnTo>
                <a:lnTo>
                  <a:pt x="1719698" y="704688"/>
                </a:lnTo>
                <a:lnTo>
                  <a:pt x="1724483" y="622496"/>
                </a:lnTo>
                <a:lnTo>
                  <a:pt x="1729345" y="680377"/>
                </a:lnTo>
                <a:lnTo>
                  <a:pt x="1734130" y="690796"/>
                </a:lnTo>
                <a:lnTo>
                  <a:pt x="1738992" y="700212"/>
                </a:lnTo>
                <a:lnTo>
                  <a:pt x="1743777" y="690102"/>
                </a:lnTo>
                <a:lnTo>
                  <a:pt x="1748639" y="923557"/>
                </a:lnTo>
                <a:lnTo>
                  <a:pt x="1753501" y="764499"/>
                </a:lnTo>
                <a:lnTo>
                  <a:pt x="1758286" y="871464"/>
                </a:lnTo>
                <a:lnTo>
                  <a:pt x="1763148" y="910206"/>
                </a:lnTo>
                <a:lnTo>
                  <a:pt x="1767933" y="849006"/>
                </a:lnTo>
                <a:lnTo>
                  <a:pt x="1772795" y="834265"/>
                </a:lnTo>
                <a:lnTo>
                  <a:pt x="1777657" y="803781"/>
                </a:lnTo>
                <a:lnTo>
                  <a:pt x="1782442" y="828323"/>
                </a:lnTo>
                <a:lnTo>
                  <a:pt x="1787304" y="700520"/>
                </a:lnTo>
                <a:lnTo>
                  <a:pt x="1792089" y="719505"/>
                </a:lnTo>
                <a:lnTo>
                  <a:pt x="1796951" y="736561"/>
                </a:lnTo>
                <a:lnTo>
                  <a:pt x="1801813" y="796141"/>
                </a:lnTo>
                <a:lnTo>
                  <a:pt x="1806598" y="705382"/>
                </a:lnTo>
                <a:lnTo>
                  <a:pt x="1811460" y="847308"/>
                </a:lnTo>
                <a:lnTo>
                  <a:pt x="1816244" y="851630"/>
                </a:lnTo>
                <a:lnTo>
                  <a:pt x="1821107" y="1006521"/>
                </a:lnTo>
                <a:lnTo>
                  <a:pt x="1825969" y="728689"/>
                </a:lnTo>
                <a:lnTo>
                  <a:pt x="1830753" y="837892"/>
                </a:lnTo>
                <a:lnTo>
                  <a:pt x="1835616" y="905652"/>
                </a:lnTo>
                <a:lnTo>
                  <a:pt x="1840400" y="997645"/>
                </a:lnTo>
                <a:lnTo>
                  <a:pt x="1845262" y="941307"/>
                </a:lnTo>
                <a:lnTo>
                  <a:pt x="1850047" y="938375"/>
                </a:lnTo>
                <a:lnTo>
                  <a:pt x="1854909" y="992243"/>
                </a:lnTo>
                <a:lnTo>
                  <a:pt x="1859771" y="941153"/>
                </a:lnTo>
                <a:lnTo>
                  <a:pt x="1864556" y="1015010"/>
                </a:lnTo>
                <a:lnTo>
                  <a:pt x="1869418" y="916457"/>
                </a:lnTo>
                <a:lnTo>
                  <a:pt x="1874203" y="854022"/>
                </a:lnTo>
                <a:lnTo>
                  <a:pt x="1879065" y="913679"/>
                </a:lnTo>
                <a:lnTo>
                  <a:pt x="1883927" y="1022650"/>
                </a:lnTo>
                <a:lnTo>
                  <a:pt x="1888712" y="966158"/>
                </a:lnTo>
                <a:lnTo>
                  <a:pt x="1893574" y="1013080"/>
                </a:lnTo>
                <a:lnTo>
                  <a:pt x="1898359" y="1111325"/>
                </a:lnTo>
                <a:lnTo>
                  <a:pt x="1903221" y="964923"/>
                </a:lnTo>
                <a:lnTo>
                  <a:pt x="1908083" y="1105228"/>
                </a:lnTo>
                <a:lnTo>
                  <a:pt x="1912868" y="1029133"/>
                </a:lnTo>
                <a:lnTo>
                  <a:pt x="1917730" y="906038"/>
                </a:lnTo>
                <a:lnTo>
                  <a:pt x="1922515" y="1021801"/>
                </a:lnTo>
                <a:lnTo>
                  <a:pt x="1927377" y="912444"/>
                </a:lnTo>
                <a:lnTo>
                  <a:pt x="1932162" y="956434"/>
                </a:lnTo>
                <a:lnTo>
                  <a:pt x="1937024" y="932587"/>
                </a:lnTo>
                <a:lnTo>
                  <a:pt x="1941886" y="872313"/>
                </a:lnTo>
                <a:lnTo>
                  <a:pt x="1946671" y="762106"/>
                </a:lnTo>
                <a:lnTo>
                  <a:pt x="1951533" y="979586"/>
                </a:lnTo>
                <a:lnTo>
                  <a:pt x="1956318" y="750761"/>
                </a:lnTo>
                <a:lnTo>
                  <a:pt x="1961180" y="860813"/>
                </a:lnTo>
                <a:lnTo>
                  <a:pt x="1966042" y="775303"/>
                </a:lnTo>
                <a:lnTo>
                  <a:pt x="1970827" y="854022"/>
                </a:lnTo>
                <a:lnTo>
                  <a:pt x="1975689" y="681458"/>
                </a:lnTo>
                <a:lnTo>
                  <a:pt x="1980474" y="698668"/>
                </a:lnTo>
                <a:lnTo>
                  <a:pt x="1985336" y="733937"/>
                </a:lnTo>
                <a:lnTo>
                  <a:pt x="1990198" y="611923"/>
                </a:lnTo>
                <a:lnTo>
                  <a:pt x="1994983" y="564614"/>
                </a:lnTo>
                <a:lnTo>
                  <a:pt x="1999845" y="468300"/>
                </a:lnTo>
                <a:lnTo>
                  <a:pt x="2004630" y="631680"/>
                </a:lnTo>
                <a:lnTo>
                  <a:pt x="2009492" y="670653"/>
                </a:lnTo>
                <a:lnTo>
                  <a:pt x="2014354" y="569631"/>
                </a:lnTo>
                <a:lnTo>
                  <a:pt x="2019139" y="724059"/>
                </a:lnTo>
                <a:lnTo>
                  <a:pt x="2024001" y="802932"/>
                </a:lnTo>
                <a:lnTo>
                  <a:pt x="2028785" y="788346"/>
                </a:lnTo>
                <a:lnTo>
                  <a:pt x="2033647" y="679683"/>
                </a:lnTo>
                <a:lnTo>
                  <a:pt x="2038432" y="789349"/>
                </a:lnTo>
                <a:lnTo>
                  <a:pt x="2043294" y="734632"/>
                </a:lnTo>
                <a:lnTo>
                  <a:pt x="2048156" y="848697"/>
                </a:lnTo>
                <a:lnTo>
                  <a:pt x="2052941" y="799613"/>
                </a:lnTo>
                <a:lnTo>
                  <a:pt x="2057803" y="878024"/>
                </a:lnTo>
                <a:lnTo>
                  <a:pt x="2062588" y="948793"/>
                </a:lnTo>
                <a:lnTo>
                  <a:pt x="2067450" y="963225"/>
                </a:lnTo>
                <a:lnTo>
                  <a:pt x="2072312" y="868300"/>
                </a:lnTo>
                <a:lnTo>
                  <a:pt x="2077097" y="883426"/>
                </a:lnTo>
                <a:lnTo>
                  <a:pt x="2081959" y="1061778"/>
                </a:lnTo>
                <a:lnTo>
                  <a:pt x="2086744" y="901716"/>
                </a:lnTo>
                <a:lnTo>
                  <a:pt x="2091606" y="931043"/>
                </a:lnTo>
                <a:lnTo>
                  <a:pt x="2096468" y="960293"/>
                </a:lnTo>
                <a:lnTo>
                  <a:pt x="2101253" y="945861"/>
                </a:lnTo>
                <a:lnTo>
                  <a:pt x="2106115" y="1003511"/>
                </a:lnTo>
                <a:lnTo>
                  <a:pt x="2110900" y="968936"/>
                </a:lnTo>
                <a:lnTo>
                  <a:pt x="2115762" y="800848"/>
                </a:lnTo>
                <a:lnTo>
                  <a:pt x="2120624" y="1025120"/>
                </a:lnTo>
                <a:lnTo>
                  <a:pt x="2125409" y="969091"/>
                </a:lnTo>
                <a:lnTo>
                  <a:pt x="2130271" y="987921"/>
                </a:lnTo>
                <a:lnTo>
                  <a:pt x="2135056" y="918927"/>
                </a:lnTo>
                <a:lnTo>
                  <a:pt x="2139918" y="935056"/>
                </a:lnTo>
                <a:lnTo>
                  <a:pt x="2144703" y="952652"/>
                </a:lnTo>
                <a:lnTo>
                  <a:pt x="2149565" y="877715"/>
                </a:lnTo>
                <a:lnTo>
                  <a:pt x="2154427" y="983522"/>
                </a:lnTo>
                <a:lnTo>
                  <a:pt x="2159212" y="959212"/>
                </a:lnTo>
                <a:lnTo>
                  <a:pt x="2164074" y="758093"/>
                </a:lnTo>
                <a:lnTo>
                  <a:pt x="2168859" y="679837"/>
                </a:lnTo>
                <a:lnTo>
                  <a:pt x="2173721" y="945475"/>
                </a:lnTo>
                <a:lnTo>
                  <a:pt x="2178583" y="926567"/>
                </a:lnTo>
                <a:lnTo>
                  <a:pt x="2183368" y="1015396"/>
                </a:lnTo>
                <a:lnTo>
                  <a:pt x="2188230" y="867991"/>
                </a:lnTo>
                <a:lnTo>
                  <a:pt x="2193015" y="890526"/>
                </a:lnTo>
                <a:lnTo>
                  <a:pt x="2197877" y="829172"/>
                </a:lnTo>
                <a:lnTo>
                  <a:pt x="2202739" y="844144"/>
                </a:lnTo>
                <a:lnTo>
                  <a:pt x="2207524" y="967238"/>
                </a:lnTo>
                <a:lnTo>
                  <a:pt x="2212386" y="682616"/>
                </a:lnTo>
                <a:lnTo>
                  <a:pt x="2217171" y="764036"/>
                </a:lnTo>
                <a:lnTo>
                  <a:pt x="2222033" y="623036"/>
                </a:lnTo>
                <a:lnTo>
                  <a:pt x="2226895" y="552112"/>
                </a:lnTo>
                <a:lnTo>
                  <a:pt x="2231679" y="425236"/>
                </a:lnTo>
                <a:lnTo>
                  <a:pt x="2236542" y="665946"/>
                </a:lnTo>
                <a:lnTo>
                  <a:pt x="2241326" y="777233"/>
                </a:lnTo>
                <a:lnTo>
                  <a:pt x="2246188" y="763650"/>
                </a:lnTo>
                <a:lnTo>
                  <a:pt x="2250973" y="764344"/>
                </a:lnTo>
                <a:lnTo>
                  <a:pt x="2255835" y="542851"/>
                </a:lnTo>
                <a:lnTo>
                  <a:pt x="2260697" y="634844"/>
                </a:lnTo>
                <a:lnTo>
                  <a:pt x="2265482" y="711016"/>
                </a:lnTo>
                <a:lnTo>
                  <a:pt x="2270344" y="806096"/>
                </a:lnTo>
                <a:lnTo>
                  <a:pt x="2275129" y="761412"/>
                </a:lnTo>
                <a:lnTo>
                  <a:pt x="2279991" y="754929"/>
                </a:lnTo>
                <a:lnTo>
                  <a:pt x="2284853" y="806559"/>
                </a:lnTo>
                <a:lnTo>
                  <a:pt x="2289638" y="777927"/>
                </a:lnTo>
                <a:lnTo>
                  <a:pt x="2294500" y="836503"/>
                </a:lnTo>
                <a:lnTo>
                  <a:pt x="2299285" y="745591"/>
                </a:lnTo>
                <a:lnTo>
                  <a:pt x="2304147" y="772371"/>
                </a:lnTo>
                <a:lnTo>
                  <a:pt x="2309009" y="870075"/>
                </a:lnTo>
                <a:lnTo>
                  <a:pt x="2313794" y="820142"/>
                </a:lnTo>
                <a:lnTo>
                  <a:pt x="2318656" y="884275"/>
                </a:lnTo>
                <a:lnTo>
                  <a:pt x="2323441" y="777233"/>
                </a:lnTo>
                <a:lnTo>
                  <a:pt x="2328303" y="793362"/>
                </a:lnTo>
                <a:lnTo>
                  <a:pt x="2333088" y="802083"/>
                </a:lnTo>
                <a:lnTo>
                  <a:pt x="2337950" y="921859"/>
                </a:lnTo>
                <a:lnTo>
                  <a:pt x="2342812" y="843989"/>
                </a:lnTo>
                <a:lnTo>
                  <a:pt x="2347597" y="767663"/>
                </a:lnTo>
                <a:lnTo>
                  <a:pt x="2352459" y="992629"/>
                </a:lnTo>
                <a:lnTo>
                  <a:pt x="2357244" y="899092"/>
                </a:lnTo>
                <a:lnTo>
                  <a:pt x="2362106" y="874242"/>
                </a:lnTo>
                <a:lnTo>
                  <a:pt x="2366968" y="927570"/>
                </a:lnTo>
                <a:lnTo>
                  <a:pt x="2371753" y="998186"/>
                </a:lnTo>
                <a:lnTo>
                  <a:pt x="2376615" y="1006135"/>
                </a:lnTo>
                <a:lnTo>
                  <a:pt x="2381400" y="1052363"/>
                </a:lnTo>
                <a:lnTo>
                  <a:pt x="2386262" y="976113"/>
                </a:lnTo>
                <a:lnTo>
                  <a:pt x="2391124" y="993478"/>
                </a:lnTo>
                <a:lnTo>
                  <a:pt x="2395909" y="950491"/>
                </a:lnTo>
                <a:lnTo>
                  <a:pt x="2400771" y="1015396"/>
                </a:lnTo>
                <a:lnTo>
                  <a:pt x="2405556" y="884275"/>
                </a:lnTo>
                <a:lnTo>
                  <a:pt x="2410418" y="836658"/>
                </a:lnTo>
                <a:lnTo>
                  <a:pt x="2415280" y="863592"/>
                </a:lnTo>
                <a:lnTo>
                  <a:pt x="2420065" y="909125"/>
                </a:lnTo>
                <a:lnTo>
                  <a:pt x="2424927" y="1018328"/>
                </a:lnTo>
                <a:lnTo>
                  <a:pt x="2429711" y="921473"/>
                </a:lnTo>
                <a:lnTo>
                  <a:pt x="2434573" y="964460"/>
                </a:lnTo>
                <a:lnTo>
                  <a:pt x="2439358" y="930348"/>
                </a:lnTo>
                <a:lnTo>
                  <a:pt x="2444220" y="740729"/>
                </a:lnTo>
                <a:lnTo>
                  <a:pt x="2449082" y="809183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1266" y="5334649"/>
            <a:ext cx="4982598" cy="0"/>
          </a:xfrm>
          <a:custGeom>
            <a:avLst/>
            <a:gdLst/>
            <a:ahLst/>
            <a:cxnLst/>
            <a:rect l="l" t="t" r="r" b="b"/>
            <a:pathLst>
              <a:path w="2512060">
                <a:moveTo>
                  <a:pt x="0" y="0"/>
                </a:moveTo>
                <a:lnTo>
                  <a:pt x="2511826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1265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7783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04148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0668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7035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3400" y="5334649"/>
            <a:ext cx="0" cy="110735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566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7012" y="3114652"/>
            <a:ext cx="0" cy="2067467"/>
          </a:xfrm>
          <a:custGeom>
            <a:avLst/>
            <a:gdLst/>
            <a:ahLst/>
            <a:cxnLst/>
            <a:rect l="l" t="t" r="r" b="b"/>
            <a:pathLst>
              <a:path h="1043305">
                <a:moveTo>
                  <a:pt x="0" y="1042947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6799" y="5181410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6799" y="4837001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6799" y="4492439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6799" y="4148030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6799" y="3803469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6799" y="3459060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6799" y="3114651"/>
            <a:ext cx="110836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55566" y="0"/>
                </a:moveTo>
                <a:lnTo>
                  <a:pt x="0" y="0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61019" y="5054119"/>
            <a:ext cx="215444" cy="255445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1019" y="4365301"/>
            <a:ext cx="215444" cy="255445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1019" y="3625191"/>
            <a:ext cx="215444" cy="357371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61019" y="2936221"/>
            <a:ext cx="215444" cy="357371"/>
          </a:xfrm>
          <a:prstGeom prst="rect">
            <a:avLst/>
          </a:prstGeom>
        </p:spPr>
        <p:txBody>
          <a:bodyPr vert="vert270" wrap="square" lIns="0" tIns="15107" rIns="0" bIns="0" rtlCol="0">
            <a:spAutoFit/>
          </a:bodyPr>
          <a:lstStyle/>
          <a:p>
            <a:pPr marL="25179">
              <a:spcBef>
                <a:spcPts val="119"/>
              </a:spcBef>
            </a:pPr>
            <a:r>
              <a:rPr sz="1400" dirty="0">
                <a:latin typeface="Arial"/>
                <a:cs typeface="Arial"/>
              </a:rPr>
              <a:t>130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7012" y="2956211"/>
            <a:ext cx="5247094" cy="2379537"/>
          </a:xfrm>
          <a:custGeom>
            <a:avLst/>
            <a:gdLst/>
            <a:ahLst/>
            <a:cxnLst/>
            <a:rect l="l" t="t" r="r" b="b"/>
            <a:pathLst>
              <a:path w="2645410" h="1200785">
                <a:moveTo>
                  <a:pt x="0" y="1200231"/>
                </a:moveTo>
                <a:lnTo>
                  <a:pt x="2644954" y="1200231"/>
                </a:lnTo>
                <a:lnTo>
                  <a:pt x="2644954" y="0"/>
                </a:lnTo>
                <a:lnTo>
                  <a:pt x="0" y="0"/>
                </a:lnTo>
                <a:lnTo>
                  <a:pt x="0" y="1200231"/>
                </a:lnTo>
              </a:path>
            </a:pathLst>
          </a:custGeom>
          <a:ln w="5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88068" y="5477764"/>
            <a:ext cx="6647661" cy="1082180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917775">
              <a:spcBef>
                <a:spcPts val="605"/>
              </a:spcBef>
              <a:tabLst>
                <a:tab pos="1913606" algn="l"/>
                <a:tab pos="2909436" algn="l"/>
                <a:tab pos="3905266" algn="l"/>
                <a:tab pos="4902355" algn="l"/>
                <a:tab pos="5898185" algn="l"/>
              </a:tabLst>
            </a:pPr>
            <a:r>
              <a:rPr sz="1400" spc="30" dirty="0">
                <a:latin typeface="Arial"/>
                <a:cs typeface="Arial"/>
              </a:rPr>
              <a:t>1970	1972	1974	1976	1978	1980</a:t>
            </a:r>
            <a:endParaRPr sz="1400">
              <a:latin typeface="Arial"/>
              <a:cs typeface="Arial"/>
            </a:endParaRPr>
          </a:p>
          <a:p>
            <a:pPr marL="25179" marR="10072">
              <a:lnSpc>
                <a:spcPts val="1883"/>
              </a:lnSpc>
              <a:spcBef>
                <a:spcPts val="466"/>
              </a:spcBef>
            </a:pPr>
            <a:r>
              <a:rPr sz="1600" spc="-50" dirty="0">
                <a:latin typeface="Arial"/>
                <a:cs typeface="Arial"/>
              </a:rPr>
              <a:t>Average weekly </a:t>
            </a:r>
            <a:r>
              <a:rPr sz="1600" spc="-40" dirty="0">
                <a:latin typeface="Arial"/>
                <a:cs typeface="Arial"/>
              </a:rPr>
              <a:t>cardiovascular </a:t>
            </a:r>
            <a:r>
              <a:rPr sz="1600" spc="20" dirty="0">
                <a:latin typeface="Arial"/>
                <a:cs typeface="Arial"/>
              </a:rPr>
              <a:t>mortality </a:t>
            </a:r>
            <a:r>
              <a:rPr sz="1600" spc="10" dirty="0">
                <a:latin typeface="Arial"/>
                <a:cs typeface="Arial"/>
              </a:rPr>
              <a:t>in </a:t>
            </a:r>
            <a:r>
              <a:rPr sz="1600" spc="-59" dirty="0">
                <a:latin typeface="Arial"/>
                <a:cs typeface="Arial"/>
              </a:rPr>
              <a:t>Los Angeles </a:t>
            </a:r>
            <a:r>
              <a:rPr sz="1600" spc="-30" dirty="0">
                <a:latin typeface="Arial"/>
                <a:cs typeface="Arial"/>
              </a:rPr>
              <a:t>County. </a:t>
            </a:r>
            <a:r>
              <a:rPr sz="1600" spc="-20" dirty="0">
                <a:latin typeface="Arial"/>
                <a:cs typeface="Arial"/>
              </a:rPr>
              <a:t>There </a:t>
            </a:r>
            <a:r>
              <a:rPr sz="1600" spc="-79" dirty="0">
                <a:latin typeface="Arial"/>
                <a:cs typeface="Arial"/>
              </a:rPr>
              <a:t>are  </a:t>
            </a:r>
            <a:r>
              <a:rPr sz="1600" spc="-50" dirty="0">
                <a:latin typeface="Arial"/>
                <a:cs typeface="Arial"/>
              </a:rPr>
              <a:t>508 </a:t>
            </a:r>
            <a:r>
              <a:rPr sz="1600" spc="-40" dirty="0">
                <a:latin typeface="Arial"/>
                <a:cs typeface="Arial"/>
              </a:rPr>
              <a:t>six-day </a:t>
            </a:r>
            <a:r>
              <a:rPr sz="1600" spc="-30" dirty="0">
                <a:latin typeface="Arial"/>
                <a:cs typeface="Arial"/>
              </a:rPr>
              <a:t>smoothed </a:t>
            </a:r>
            <a:r>
              <a:rPr sz="1600" spc="-79" dirty="0">
                <a:latin typeface="Arial"/>
                <a:cs typeface="Arial"/>
              </a:rPr>
              <a:t>averages </a:t>
            </a:r>
            <a:r>
              <a:rPr sz="1600" spc="-20" dirty="0">
                <a:latin typeface="Arial"/>
                <a:cs typeface="Arial"/>
              </a:rPr>
              <a:t>obtained </a:t>
            </a:r>
            <a:r>
              <a:rPr sz="1600" spc="-50" dirty="0">
                <a:latin typeface="Arial"/>
                <a:cs typeface="Arial"/>
              </a:rPr>
              <a:t>by </a:t>
            </a:r>
            <a:r>
              <a:rPr sz="1600" spc="20" dirty="0">
                <a:latin typeface="Arial"/>
                <a:cs typeface="Arial"/>
              </a:rPr>
              <a:t>filtering </a:t>
            </a:r>
            <a:r>
              <a:rPr sz="1600" spc="-10" dirty="0">
                <a:latin typeface="Arial"/>
                <a:cs typeface="Arial"/>
              </a:rPr>
              <a:t>daily </a:t>
            </a:r>
            <a:r>
              <a:rPr sz="1600" spc="-59" dirty="0">
                <a:latin typeface="Arial"/>
                <a:cs typeface="Arial"/>
              </a:rPr>
              <a:t>values </a:t>
            </a:r>
            <a:r>
              <a:rPr sz="1600" spc="-40" dirty="0">
                <a:latin typeface="Arial"/>
                <a:cs typeface="Arial"/>
              </a:rPr>
              <a:t>over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50" dirty="0">
                <a:latin typeface="Arial"/>
                <a:cs typeface="Arial"/>
              </a:rPr>
              <a:t>10 </a:t>
            </a:r>
            <a:r>
              <a:rPr sz="1600" spc="-79" dirty="0">
                <a:latin typeface="Arial"/>
                <a:cs typeface="Arial"/>
              </a:rPr>
              <a:t>year </a:t>
            </a:r>
            <a:r>
              <a:rPr sz="1600" spc="-10" dirty="0">
                <a:latin typeface="Arial"/>
                <a:cs typeface="Arial"/>
              </a:rPr>
              <a:t>period</a:t>
            </a:r>
            <a:r>
              <a:rPr sz="1600" spc="-278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1970-1979.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8476159" y="6621180"/>
            <a:ext cx="52899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8">
              <a:lnSpc>
                <a:spcPts val="1338"/>
              </a:lnSpc>
            </a:pPr>
            <a:fld id="{81D60167-4931-47E6-BA6A-407CBD079E47}" type="slidenum">
              <a:rPr spc="-40" dirty="0"/>
              <a:pPr marL="50358">
                <a:lnSpc>
                  <a:spcPts val="1338"/>
                </a:lnSpc>
              </a:pPr>
              <a:t>26</a:t>
            </a:fld>
            <a:r>
              <a:rPr spc="-188" dirty="0"/>
              <a:t> </a:t>
            </a:r>
            <a:r>
              <a:rPr spc="297" dirty="0"/>
              <a:t>/</a:t>
            </a:r>
            <a:r>
              <a:rPr spc="-178" dirty="0"/>
              <a:t> </a:t>
            </a:r>
            <a:r>
              <a:rPr spc="-40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8057020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0558" y="6535082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748" y="6560249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8495" y="6519982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815" y="6467478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6897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6669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9182" y="6459579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9716" y="6494815"/>
            <a:ext cx="60456" cy="25167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65" y="186154"/>
            <a:ext cx="9119135" cy="711432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89" dirty="0"/>
              <a:t>Components </a:t>
            </a:r>
            <a:r>
              <a:rPr spc="-79" dirty="0"/>
              <a:t>of </a:t>
            </a:r>
            <a:r>
              <a:rPr spc="-129" dirty="0"/>
              <a:t>a </a:t>
            </a:r>
            <a:r>
              <a:rPr spc="-20" dirty="0"/>
              <a:t>Time </a:t>
            </a:r>
            <a:r>
              <a:rPr spc="-119" dirty="0"/>
              <a:t>Series</a:t>
            </a:r>
            <a:r>
              <a:rPr spc="565" dirty="0"/>
              <a:t> </a:t>
            </a:r>
            <a:r>
              <a:rPr spc="-40" dirty="0"/>
              <a:t>(cont.)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476159" y="6621180"/>
            <a:ext cx="52899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8">
              <a:lnSpc>
                <a:spcPts val="1338"/>
              </a:lnSpc>
            </a:pPr>
            <a:fld id="{81D60167-4931-47E6-BA6A-407CBD079E47}" type="slidenum">
              <a:rPr spc="-40" dirty="0"/>
              <a:pPr marL="50358">
                <a:lnSpc>
                  <a:spcPts val="1338"/>
                </a:lnSpc>
              </a:pPr>
              <a:t>27</a:t>
            </a:fld>
            <a:r>
              <a:rPr spc="-188" dirty="0"/>
              <a:t> </a:t>
            </a:r>
            <a:r>
              <a:rPr spc="297" dirty="0"/>
              <a:t>/</a:t>
            </a:r>
            <a:r>
              <a:rPr spc="-178" dirty="0"/>
              <a:t> </a:t>
            </a:r>
            <a:r>
              <a:rPr spc="-40" dirty="0"/>
              <a:t>77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672" y="1465976"/>
            <a:ext cx="7461302" cy="4187811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299630" marR="287041" indent="-275710" algn="just">
              <a:lnSpc>
                <a:spcPts val="2379"/>
              </a:lnSpc>
              <a:spcBef>
                <a:spcPts val="454"/>
              </a:spcBef>
              <a:buClr>
                <a:srgbClr val="3333B2"/>
              </a:buClr>
              <a:buFont typeface="Lucida Sans Unicode"/>
              <a:buChar char="•"/>
              <a:tabLst>
                <a:tab pos="300889" algn="l"/>
              </a:tabLst>
            </a:pPr>
            <a:r>
              <a:rPr i="1" spc="-59" dirty="0">
                <a:latin typeface="Arial"/>
                <a:cs typeface="Arial"/>
              </a:rPr>
              <a:t>In </a:t>
            </a:r>
            <a:r>
              <a:rPr i="1" spc="-119" dirty="0">
                <a:latin typeface="Arial"/>
                <a:cs typeface="Arial"/>
              </a:rPr>
              <a:t>general, </a:t>
            </a:r>
            <a:r>
              <a:rPr i="1" spc="-178" dirty="0">
                <a:latin typeface="Arial"/>
                <a:cs typeface="Arial"/>
              </a:rPr>
              <a:t>a </a:t>
            </a:r>
            <a:r>
              <a:rPr i="1" spc="-40" dirty="0">
                <a:latin typeface="Arial"/>
                <a:cs typeface="Arial"/>
              </a:rPr>
              <a:t>time </a:t>
            </a:r>
            <a:r>
              <a:rPr i="1" spc="-169" dirty="0">
                <a:latin typeface="Arial"/>
                <a:cs typeface="Arial"/>
              </a:rPr>
              <a:t>series </a:t>
            </a:r>
            <a:r>
              <a:rPr i="1" spc="-119" dirty="0">
                <a:latin typeface="Arial"/>
                <a:cs typeface="Arial"/>
              </a:rPr>
              <a:t>is </a:t>
            </a:r>
            <a:r>
              <a:rPr i="1" spc="-89" dirty="0">
                <a:latin typeface="Arial"/>
                <a:cs typeface="Arial"/>
              </a:rPr>
              <a:t>affected </a:t>
            </a:r>
            <a:r>
              <a:rPr i="1" spc="-129" dirty="0">
                <a:latin typeface="Arial"/>
                <a:cs typeface="Arial"/>
              </a:rPr>
              <a:t>by </a:t>
            </a:r>
            <a:r>
              <a:rPr i="1" spc="-50" dirty="0">
                <a:latin typeface="Arial"/>
                <a:cs typeface="Arial"/>
              </a:rPr>
              <a:t>four </a:t>
            </a:r>
            <a:r>
              <a:rPr i="1" spc="-99" dirty="0">
                <a:latin typeface="Arial"/>
                <a:cs typeface="Arial"/>
              </a:rPr>
              <a:t>components, </a:t>
            </a:r>
            <a:r>
              <a:rPr i="1" spc="-59" dirty="0">
                <a:latin typeface="Arial"/>
                <a:cs typeface="Arial"/>
              </a:rPr>
              <a:t>i.e. </a:t>
            </a:r>
            <a:r>
              <a:rPr i="1" spc="-59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i="1" spc="-50" dirty="0">
                <a:solidFill>
                  <a:srgbClr val="3333B2"/>
                </a:solidFill>
                <a:latin typeface="Arial"/>
                <a:cs typeface="Arial"/>
              </a:rPr>
              <a:t>trend</a:t>
            </a:r>
            <a:r>
              <a:rPr i="1" spc="-50" dirty="0">
                <a:latin typeface="Arial"/>
                <a:cs typeface="Arial"/>
              </a:rPr>
              <a:t>, </a:t>
            </a:r>
            <a:r>
              <a:rPr i="1" spc="-119" dirty="0">
                <a:solidFill>
                  <a:srgbClr val="3333B2"/>
                </a:solidFill>
                <a:latin typeface="Arial"/>
                <a:cs typeface="Arial"/>
              </a:rPr>
              <a:t>seasonal</a:t>
            </a:r>
            <a:r>
              <a:rPr i="1" spc="-119" dirty="0">
                <a:latin typeface="Arial"/>
                <a:cs typeface="Arial"/>
              </a:rPr>
              <a:t>,</a:t>
            </a:r>
            <a:r>
              <a:rPr i="1" spc="-119" dirty="0">
                <a:solidFill>
                  <a:srgbClr val="3333B2"/>
                </a:solidFill>
                <a:latin typeface="Arial"/>
                <a:cs typeface="Arial"/>
              </a:rPr>
              <a:t>cyclical </a:t>
            </a:r>
            <a:r>
              <a:rPr i="1" spc="-129" dirty="0">
                <a:latin typeface="Arial"/>
                <a:cs typeface="Arial"/>
              </a:rPr>
              <a:t>and </a:t>
            </a:r>
            <a:r>
              <a:rPr i="1" spc="-69" dirty="0">
                <a:solidFill>
                  <a:srgbClr val="3333B2"/>
                </a:solidFill>
                <a:latin typeface="Arial"/>
                <a:cs typeface="Arial"/>
              </a:rPr>
              <a:t>irregular</a:t>
            </a:r>
            <a:r>
              <a:rPr i="1" spc="-23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i="1" spc="-99" dirty="0">
                <a:latin typeface="Arial"/>
                <a:cs typeface="Arial"/>
              </a:rPr>
              <a:t>components.</a:t>
            </a:r>
            <a:endParaRPr lang="en-US" i="1" spc="-99" dirty="0">
              <a:latin typeface="Arial"/>
              <a:cs typeface="Arial"/>
            </a:endParaRPr>
          </a:p>
          <a:p>
            <a:pPr marL="299630" marR="287041" indent="-275710" algn="just">
              <a:lnSpc>
                <a:spcPts val="2379"/>
              </a:lnSpc>
              <a:spcBef>
                <a:spcPts val="454"/>
              </a:spcBef>
              <a:buClr>
                <a:srgbClr val="3333B2"/>
              </a:buClr>
              <a:tabLst>
                <a:tab pos="300889" algn="l"/>
              </a:tabLst>
            </a:pPr>
            <a:endParaRPr i="1" dirty="0">
              <a:latin typeface="Arial"/>
              <a:cs typeface="Arial"/>
            </a:endParaRPr>
          </a:p>
          <a:p>
            <a:pPr marL="585412">
              <a:lnSpc>
                <a:spcPts val="2379"/>
              </a:lnSpc>
              <a:spcBef>
                <a:spcPts val="297"/>
              </a:spcBef>
            </a:pPr>
            <a:r>
              <a:rPr sz="2000" spc="-119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000" b="1" spc="-79" dirty="0">
                <a:solidFill>
                  <a:srgbClr val="C00000"/>
                </a:solidFill>
                <a:latin typeface="Gill Sans MT"/>
                <a:cs typeface="Gill Sans MT"/>
              </a:rPr>
              <a:t>Irregular</a:t>
            </a:r>
            <a:r>
              <a:rPr sz="2000" b="1" spc="-69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000" b="1" spc="-59" dirty="0">
                <a:solidFill>
                  <a:srgbClr val="C00000"/>
                </a:solidFill>
                <a:latin typeface="Gill Sans MT"/>
                <a:cs typeface="Gill Sans MT"/>
              </a:rPr>
              <a:t>variation</a:t>
            </a:r>
            <a:endParaRPr sz="2000" dirty="0">
              <a:solidFill>
                <a:srgbClr val="C00000"/>
              </a:solidFill>
              <a:latin typeface="Gill Sans MT"/>
              <a:cs typeface="Gill Sans MT"/>
            </a:endParaRPr>
          </a:p>
          <a:p>
            <a:pPr marL="848533" marR="10072">
              <a:lnSpc>
                <a:spcPts val="2379"/>
              </a:lnSpc>
              <a:spcBef>
                <a:spcPts val="69"/>
              </a:spcBef>
              <a:buFont typeface="Arial" pitchFamily="34" charset="0"/>
              <a:buChar char="•"/>
            </a:pPr>
            <a:r>
              <a:rPr sz="2000" spc="-69" dirty="0">
                <a:latin typeface="Arial"/>
                <a:cs typeface="Arial"/>
              </a:rPr>
              <a:t>Irregular </a:t>
            </a:r>
            <a:r>
              <a:rPr sz="2000" spc="-89" dirty="0">
                <a:latin typeface="Arial"/>
                <a:cs typeface="Arial"/>
              </a:rPr>
              <a:t>or random </a:t>
            </a:r>
            <a:r>
              <a:rPr sz="2000" spc="-69" dirty="0">
                <a:latin typeface="Arial"/>
                <a:cs typeface="Arial"/>
              </a:rPr>
              <a:t>variations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time </a:t>
            </a:r>
            <a:r>
              <a:rPr sz="2000" spc="-149" dirty="0">
                <a:latin typeface="Arial"/>
                <a:cs typeface="Arial"/>
              </a:rPr>
              <a:t>series are </a:t>
            </a:r>
            <a:r>
              <a:rPr sz="2000" spc="-159" dirty="0">
                <a:latin typeface="Arial"/>
                <a:cs typeface="Arial"/>
              </a:rPr>
              <a:t>caused </a:t>
            </a:r>
            <a:r>
              <a:rPr sz="2000" spc="-119" dirty="0">
                <a:latin typeface="Arial"/>
                <a:cs typeface="Arial"/>
              </a:rPr>
              <a:t>by  </a:t>
            </a:r>
            <a:r>
              <a:rPr sz="2000" spc="-79" dirty="0">
                <a:solidFill>
                  <a:srgbClr val="3333FF"/>
                </a:solidFill>
                <a:latin typeface="Arial"/>
                <a:cs typeface="Arial"/>
              </a:rPr>
              <a:t>unpredictable </a:t>
            </a:r>
            <a:r>
              <a:rPr sz="2000" spc="-89" dirty="0">
                <a:solidFill>
                  <a:srgbClr val="3333FF"/>
                </a:solidFill>
                <a:latin typeface="Arial"/>
                <a:cs typeface="Arial"/>
              </a:rPr>
              <a:t>influences</a:t>
            </a:r>
            <a:r>
              <a:rPr sz="2000" spc="-89" dirty="0">
                <a:latin typeface="Arial"/>
                <a:cs typeface="Arial"/>
              </a:rPr>
              <a:t>, </a:t>
            </a:r>
            <a:r>
              <a:rPr sz="2000" spc="-69" dirty="0">
                <a:latin typeface="Arial"/>
                <a:cs typeface="Arial"/>
              </a:rPr>
              <a:t>which </a:t>
            </a:r>
            <a:r>
              <a:rPr sz="2000" u="sng" spc="-149" dirty="0">
                <a:latin typeface="Arial"/>
                <a:cs typeface="Arial"/>
              </a:rPr>
              <a:t>are </a:t>
            </a:r>
            <a:r>
              <a:rPr sz="2000" u="sng" spc="-20" dirty="0">
                <a:latin typeface="Arial"/>
                <a:cs typeface="Arial"/>
              </a:rPr>
              <a:t>not </a:t>
            </a:r>
            <a:r>
              <a:rPr sz="2000" u="sng" spc="-89" dirty="0">
                <a:latin typeface="Arial"/>
                <a:cs typeface="Arial"/>
              </a:rPr>
              <a:t>regular </a:t>
            </a:r>
            <a:r>
              <a:rPr sz="2000" u="sng" spc="-109" dirty="0">
                <a:latin typeface="Arial"/>
                <a:cs typeface="Arial"/>
              </a:rPr>
              <a:t>and </a:t>
            </a:r>
            <a:r>
              <a:rPr sz="2000" u="sng" spc="-119" dirty="0">
                <a:latin typeface="Arial"/>
                <a:cs typeface="Arial"/>
              </a:rPr>
              <a:t>also </a:t>
            </a:r>
            <a:r>
              <a:rPr sz="2000" u="sng" spc="-109" dirty="0">
                <a:latin typeface="Arial"/>
                <a:cs typeface="Arial"/>
              </a:rPr>
              <a:t>do </a:t>
            </a:r>
            <a:r>
              <a:rPr sz="2000" u="sng" spc="-20" dirty="0">
                <a:latin typeface="Arial"/>
                <a:cs typeface="Arial"/>
              </a:rPr>
              <a:t>not  </a:t>
            </a:r>
            <a:r>
              <a:rPr sz="2000" u="sng" spc="-79" dirty="0">
                <a:latin typeface="Arial"/>
                <a:cs typeface="Arial"/>
              </a:rPr>
              <a:t>repeat </a:t>
            </a:r>
            <a:r>
              <a:rPr sz="2000" u="sng" spc="-30" dirty="0">
                <a:latin typeface="Arial"/>
                <a:cs typeface="Arial"/>
              </a:rPr>
              <a:t>in </a:t>
            </a:r>
            <a:r>
              <a:rPr sz="2000" u="sng" spc="-159" dirty="0">
                <a:latin typeface="Arial"/>
                <a:cs typeface="Arial"/>
              </a:rPr>
              <a:t>a </a:t>
            </a:r>
            <a:r>
              <a:rPr sz="2000" u="sng" spc="-50" dirty="0">
                <a:latin typeface="Arial"/>
                <a:cs typeface="Arial"/>
              </a:rPr>
              <a:t>particular</a:t>
            </a:r>
            <a:r>
              <a:rPr sz="2000" u="sng" spc="-208" dirty="0">
                <a:latin typeface="Arial"/>
                <a:cs typeface="Arial"/>
              </a:rPr>
              <a:t> </a:t>
            </a:r>
            <a:r>
              <a:rPr sz="2000" u="sng" spc="-30" dirty="0">
                <a:latin typeface="Arial"/>
                <a:cs typeface="Arial"/>
              </a:rPr>
              <a:t>pattern.</a:t>
            </a:r>
            <a:endParaRPr lang="en-US" sz="2000" u="sng" spc="-30" dirty="0">
              <a:latin typeface="Arial"/>
              <a:cs typeface="Arial"/>
            </a:endParaRPr>
          </a:p>
          <a:p>
            <a:pPr marL="848533" marR="10072">
              <a:lnSpc>
                <a:spcPts val="2379"/>
              </a:lnSpc>
              <a:spcBef>
                <a:spcPts val="69"/>
              </a:spcBef>
            </a:pPr>
            <a:endParaRPr sz="2000" dirty="0">
              <a:latin typeface="Arial"/>
              <a:cs typeface="Arial"/>
            </a:endParaRPr>
          </a:p>
          <a:p>
            <a:pPr marL="848533">
              <a:lnSpc>
                <a:spcPts val="2270"/>
              </a:lnSpc>
              <a:buFont typeface="Arial" pitchFamily="34" charset="0"/>
              <a:buChar char="•"/>
            </a:pPr>
            <a:r>
              <a:rPr sz="2000" spc="-129" dirty="0">
                <a:latin typeface="Arial"/>
                <a:cs typeface="Arial"/>
              </a:rPr>
              <a:t>These </a:t>
            </a:r>
            <a:r>
              <a:rPr sz="2000" spc="-69" dirty="0">
                <a:latin typeface="Arial"/>
                <a:cs typeface="Arial"/>
              </a:rPr>
              <a:t>variations </a:t>
            </a:r>
            <a:r>
              <a:rPr sz="2000" spc="-149" dirty="0">
                <a:latin typeface="Arial"/>
                <a:cs typeface="Arial"/>
              </a:rPr>
              <a:t>are </a:t>
            </a:r>
            <a:r>
              <a:rPr sz="2000" spc="-159" dirty="0">
                <a:latin typeface="Arial"/>
                <a:cs typeface="Arial"/>
              </a:rPr>
              <a:t>caused </a:t>
            </a:r>
            <a:r>
              <a:rPr sz="2000" spc="-119" dirty="0">
                <a:latin typeface="Arial"/>
                <a:cs typeface="Arial"/>
              </a:rPr>
              <a:t>by incidences </a:t>
            </a:r>
            <a:r>
              <a:rPr sz="2000" spc="-139" dirty="0">
                <a:latin typeface="Arial"/>
                <a:cs typeface="Arial"/>
              </a:rPr>
              <a:t>such </a:t>
            </a:r>
            <a:r>
              <a:rPr sz="2000" spc="-198" dirty="0">
                <a:latin typeface="Arial"/>
                <a:cs typeface="Arial"/>
              </a:rPr>
              <a:t>as </a:t>
            </a:r>
            <a:r>
              <a:rPr sz="2000" spc="-89" dirty="0">
                <a:latin typeface="Arial"/>
                <a:cs typeface="Arial"/>
              </a:rPr>
              <a:t>war,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strike,</a:t>
            </a:r>
            <a:endParaRPr sz="2000" dirty="0">
              <a:latin typeface="Arial"/>
              <a:cs typeface="Arial"/>
            </a:endParaRPr>
          </a:p>
          <a:p>
            <a:pPr marL="848533">
              <a:lnSpc>
                <a:spcPts val="2369"/>
              </a:lnSpc>
              <a:buFont typeface="Arial" pitchFamily="34" charset="0"/>
              <a:buChar char="•"/>
            </a:pPr>
            <a:r>
              <a:rPr sz="2000" spc="-99" dirty="0">
                <a:latin typeface="Arial"/>
                <a:cs typeface="Arial"/>
              </a:rPr>
              <a:t>earthquake, </a:t>
            </a:r>
            <a:r>
              <a:rPr sz="2000" spc="-30" dirty="0">
                <a:latin typeface="Arial"/>
                <a:cs typeface="Arial"/>
              </a:rPr>
              <a:t>flood, </a:t>
            </a:r>
            <a:r>
              <a:rPr sz="2000" spc="-50" dirty="0">
                <a:latin typeface="Arial"/>
                <a:cs typeface="Arial"/>
              </a:rPr>
              <a:t>revolution,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etc.</a:t>
            </a:r>
            <a:endParaRPr lang="en-US" sz="2000" spc="-50" dirty="0">
              <a:latin typeface="Arial"/>
              <a:cs typeface="Arial"/>
            </a:endParaRPr>
          </a:p>
          <a:p>
            <a:pPr marL="848533">
              <a:lnSpc>
                <a:spcPts val="2369"/>
              </a:lnSpc>
            </a:pPr>
            <a:endParaRPr sz="2000" dirty="0">
              <a:latin typeface="Arial"/>
              <a:cs typeface="Arial"/>
            </a:endParaRPr>
          </a:p>
          <a:p>
            <a:pPr marL="848533" marR="28954">
              <a:lnSpc>
                <a:spcPts val="2379"/>
              </a:lnSpc>
              <a:spcBef>
                <a:spcPts val="79"/>
              </a:spcBef>
              <a:buFont typeface="Arial" pitchFamily="34" charset="0"/>
              <a:buChar char="•"/>
            </a:pPr>
            <a:r>
              <a:rPr sz="2000" spc="-79" dirty="0">
                <a:latin typeface="Arial"/>
                <a:cs typeface="Arial"/>
              </a:rPr>
              <a:t>There </a:t>
            </a:r>
            <a:r>
              <a:rPr sz="2000" spc="-109" dirty="0">
                <a:latin typeface="Arial"/>
                <a:cs typeface="Arial"/>
              </a:rPr>
              <a:t>is no </a:t>
            </a:r>
            <a:r>
              <a:rPr sz="2000" spc="-99" dirty="0">
                <a:latin typeface="Arial"/>
                <a:cs typeface="Arial"/>
              </a:rPr>
              <a:t>defined </a:t>
            </a:r>
            <a:r>
              <a:rPr sz="2000" spc="-30" dirty="0">
                <a:latin typeface="Arial"/>
                <a:cs typeface="Arial"/>
              </a:rPr>
              <a:t>statistical </a:t>
            </a:r>
            <a:r>
              <a:rPr sz="2000" spc="-79" dirty="0">
                <a:latin typeface="Arial"/>
                <a:cs typeface="Arial"/>
              </a:rPr>
              <a:t>technique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09" dirty="0">
                <a:latin typeface="Arial"/>
                <a:cs typeface="Arial"/>
              </a:rPr>
              <a:t>measuring </a:t>
            </a:r>
            <a:r>
              <a:rPr sz="2000" spc="-89" dirty="0">
                <a:latin typeface="Arial"/>
                <a:cs typeface="Arial"/>
              </a:rPr>
              <a:t>random  </a:t>
            </a:r>
            <a:r>
              <a:rPr sz="2000" spc="-40" dirty="0">
                <a:latin typeface="Arial"/>
                <a:cs typeface="Arial"/>
              </a:rPr>
              <a:t>fluctuations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59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time</a:t>
            </a:r>
            <a:r>
              <a:rPr sz="2000" spc="226" dirty="0">
                <a:latin typeface="Arial"/>
                <a:cs typeface="Arial"/>
              </a:rPr>
              <a:t> </a:t>
            </a:r>
            <a:r>
              <a:rPr sz="2000" spc="-129" dirty="0">
                <a:latin typeface="Arial"/>
                <a:cs typeface="Arial"/>
              </a:rPr>
              <a:t>series.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1698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What is a White Noise Time Series?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time series is white noise if the variables are </a:t>
            </a:r>
            <a:r>
              <a:rPr lang="en-US" sz="2800" b="1" dirty="0">
                <a:solidFill>
                  <a:srgbClr val="C00000"/>
                </a:solidFill>
              </a:rPr>
              <a:t>independent and identically </a:t>
            </a:r>
            <a:r>
              <a:rPr lang="en-US" sz="2800" b="1" dirty="0" smtClean="0">
                <a:solidFill>
                  <a:srgbClr val="C00000"/>
                </a:solidFill>
              </a:rPr>
              <a:t>distributed (</a:t>
            </a:r>
            <a:r>
              <a:rPr lang="en-US" sz="2800" b="1" dirty="0" err="1" smtClean="0">
                <a:solidFill>
                  <a:srgbClr val="C00000"/>
                </a:solidFill>
              </a:rPr>
              <a:t>iids</a:t>
            </a:r>
            <a:r>
              <a:rPr lang="en-US" sz="2800" b="1" dirty="0" smtClean="0">
                <a:solidFill>
                  <a:srgbClr val="C00000"/>
                </a:solidFill>
              </a:rPr>
              <a:t>) </a:t>
            </a:r>
            <a:r>
              <a:rPr lang="en-US" sz="2800" b="1" dirty="0">
                <a:solidFill>
                  <a:srgbClr val="C00000"/>
                </a:solidFill>
              </a:rPr>
              <a:t>with a mean of zero</a:t>
            </a:r>
            <a:r>
              <a:rPr lang="en-US" sz="2800" dirty="0">
                <a:solidFill>
                  <a:srgbClr val="C00000"/>
                </a:solidFill>
              </a:rPr>
              <a:t>.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means that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all </a:t>
            </a:r>
            <a:r>
              <a:rPr lang="en-US" sz="2400" dirty="0">
                <a:solidFill>
                  <a:srgbClr val="0000FF"/>
                </a:solidFill>
              </a:rPr>
              <a:t>variables have the same variance (sigma^2) </a:t>
            </a:r>
            <a:r>
              <a:rPr lang="en-US" sz="2400" dirty="0"/>
              <a:t>and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0000FF"/>
                </a:solidFill>
              </a:rPr>
              <a:t>each </a:t>
            </a:r>
            <a:r>
              <a:rPr lang="en-US" sz="2400" dirty="0">
                <a:solidFill>
                  <a:srgbClr val="0000FF"/>
                </a:solidFill>
              </a:rPr>
              <a:t>value has a zero correlation with all other values in the series</a:t>
            </a:r>
          </a:p>
        </p:txBody>
      </p:sp>
    </p:spTree>
    <p:extLst>
      <p:ext uri="{BB962C8B-B14F-4D97-AF65-F5344CB8AC3E}">
        <p14:creationId xmlns:p14="http://schemas.microsoft.com/office/powerpoint/2010/main" val="391057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654099" cy="705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Forecasts are based on data </a:t>
            </a:r>
            <a:r>
              <a:rPr lang="en-US" dirty="0" smtClean="0"/>
              <a:t>or observations on the variable of interest. This data is </a:t>
            </a:r>
            <a:r>
              <a:rPr lang="en-US" dirty="0" smtClean="0">
                <a:solidFill>
                  <a:srgbClr val="0000FF"/>
                </a:solidFill>
              </a:rPr>
              <a:t>usually in the form of a </a:t>
            </a:r>
            <a:r>
              <a:rPr lang="en-US" b="1" dirty="0" smtClean="0">
                <a:solidFill>
                  <a:srgbClr val="0000FF"/>
                </a:solidFill>
              </a:rPr>
              <a:t>time series. 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Suppose that there are </a:t>
            </a:r>
            <a:r>
              <a:rPr lang="en-US" b="1" i="1" dirty="0" smtClean="0"/>
              <a:t>T periods of data </a:t>
            </a:r>
            <a:r>
              <a:rPr lang="en-US" dirty="0" smtClean="0"/>
              <a:t>available, with period </a:t>
            </a:r>
            <a:r>
              <a:rPr lang="en-US" i="1" dirty="0" smtClean="0"/>
              <a:t>T being the most recent. We will let the observation on this </a:t>
            </a:r>
            <a:r>
              <a:rPr lang="en-US" dirty="0" smtClean="0"/>
              <a:t>variable at time period </a:t>
            </a:r>
            <a:r>
              <a:rPr lang="en-US" i="1" dirty="0" smtClean="0"/>
              <a:t>t be denoted by   </a:t>
            </a:r>
            <a:r>
              <a:rPr lang="en-US" i="1" dirty="0" err="1" smtClean="0">
                <a:solidFill>
                  <a:srgbClr val="0000FF"/>
                </a:solidFill>
              </a:rPr>
              <a:t>y</a:t>
            </a:r>
            <a:r>
              <a:rPr lang="en-US" i="1" baseline="-25000" dirty="0" err="1" smtClean="0">
                <a:solidFill>
                  <a:srgbClr val="0000FF"/>
                </a:solidFill>
              </a:rPr>
              <a:t>t</a:t>
            </a:r>
            <a:r>
              <a:rPr lang="en-US" i="1" dirty="0" smtClean="0">
                <a:solidFill>
                  <a:srgbClr val="0000FF"/>
                </a:solidFill>
              </a:rPr>
              <a:t> , t = 1, 2 .... , T.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This variable can </a:t>
            </a:r>
            <a:r>
              <a:rPr lang="en-US" i="1" dirty="0" smtClean="0">
                <a:solidFill>
                  <a:srgbClr val="0000FF"/>
                </a:solidFill>
              </a:rPr>
              <a:t>represent </a:t>
            </a:r>
          </a:p>
          <a:p>
            <a:pPr lvl="1" algn="just"/>
            <a:r>
              <a:rPr lang="en-US" i="1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a cumulative quantity</a:t>
            </a:r>
            <a:r>
              <a:rPr lang="en-US" dirty="0" smtClean="0"/>
              <a:t> </a:t>
            </a:r>
            <a:r>
              <a:rPr lang="en-US" sz="1300" dirty="0" smtClean="0"/>
              <a:t>(</a:t>
            </a:r>
            <a:r>
              <a:rPr lang="en-US" sz="1900" dirty="0"/>
              <a:t>such as the total demand for a product during period t) </a:t>
            </a:r>
            <a:r>
              <a:rPr lang="en-US" i="1" dirty="0" smtClean="0"/>
              <a:t>, or </a:t>
            </a:r>
            <a:endParaRPr lang="en-US" i="1" dirty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 an </a:t>
            </a:r>
            <a:r>
              <a:rPr lang="en-US" dirty="0" smtClean="0">
                <a:solidFill>
                  <a:srgbClr val="0000FF"/>
                </a:solidFill>
              </a:rPr>
              <a:t>instantaneous quantity </a:t>
            </a:r>
            <a:r>
              <a:rPr lang="en-US" sz="1900" dirty="0" smtClean="0"/>
              <a:t>(such as the daily closing price of a specific stock on the BSE).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1"/>
            <a:ext cx="8229600" cy="2209800"/>
          </a:xfrm>
        </p:spPr>
        <p:txBody>
          <a:bodyPr/>
          <a:lstStyle/>
          <a:p>
            <a:pPr algn="just"/>
            <a:r>
              <a:rPr lang="en-US" dirty="0"/>
              <a:t>A random walk is another time series model </a:t>
            </a:r>
            <a:r>
              <a:rPr lang="en-US" dirty="0">
                <a:solidFill>
                  <a:srgbClr val="C00000"/>
                </a:solidFill>
              </a:rPr>
              <a:t>where the current observation is equal to the previous observation with a random step up or down.</a:t>
            </a:r>
          </a:p>
        </p:txBody>
      </p:sp>
    </p:spTree>
    <p:extLst>
      <p:ext uri="{BB962C8B-B14F-4D97-AF65-F5344CB8AC3E}">
        <p14:creationId xmlns:p14="http://schemas.microsoft.com/office/powerpoint/2010/main" val="271274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748562" cy="72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09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for White Noise and Random Walks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62088"/>
            <a:ext cx="81629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6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Back to ACF Discussion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3257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3540" y="3273829"/>
            <a:ext cx="7706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Pattern Recognition with ACFs</a:t>
            </a:r>
          </a:p>
        </p:txBody>
      </p:sp>
    </p:spTree>
    <p:extLst>
      <p:ext uri="{BB962C8B-B14F-4D97-AF65-F5344CB8AC3E}">
        <p14:creationId xmlns:p14="http://schemas.microsoft.com/office/powerpoint/2010/main" val="423952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Pattern Recognition with ACFs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00FF"/>
                </a:solidFill>
              </a:rPr>
              <a:t>Random Time Series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51509"/>
            <a:ext cx="59817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2100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952875" cy="318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62199"/>
            <a:ext cx="6600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9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293"/>
            <a:ext cx="88392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Pattern Recognition with ACFs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(Random Walks – randomly walks above and below its overall mean)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55617" y="-647700"/>
            <a:ext cx="2667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41338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42798"/>
            <a:ext cx="7305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2819400"/>
            <a:ext cx="3474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Highly auto-correlated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Correlated with preceding value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2123" y="5433945"/>
            <a:ext cx="58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ACF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Pattern Recognition with ACFs</a:t>
            </a:r>
            <a:br>
              <a:rPr lang="en-US" sz="24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(Trending Series)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6946"/>
            <a:ext cx="5514975" cy="275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125443"/>
            <a:ext cx="2709390" cy="245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4864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Pronounced trend </a:t>
            </a:r>
            <a:r>
              <a:rPr lang="en-US" sz="1600" dirty="0" smtClean="0"/>
              <a:t>=&gt; </a:t>
            </a:r>
            <a:r>
              <a:rPr lang="en-US" sz="1600" dirty="0" smtClean="0">
                <a:solidFill>
                  <a:srgbClr val="0000FF"/>
                </a:solidFill>
              </a:rPr>
              <a:t>extremely high ACFs </a:t>
            </a:r>
            <a:r>
              <a:rPr lang="en-US" sz="1600" dirty="0" smtClean="0"/>
              <a:t>i.e., </a:t>
            </a:r>
            <a:r>
              <a:rPr lang="en-US" sz="1600" u="sng" dirty="0" smtClean="0"/>
              <a:t>adjacent values highly associated with each other,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and decline slowly</a:t>
            </a:r>
            <a:br>
              <a:rPr lang="en-US" sz="1600" dirty="0" smtClean="0">
                <a:solidFill>
                  <a:srgbClr val="0000FF"/>
                </a:solidFill>
              </a:rPr>
            </a:b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i="1" dirty="0" smtClean="0">
                <a:solidFill>
                  <a:srgbClr val="C00000"/>
                </a:solidFill>
              </a:rPr>
              <a:t>Trends </a:t>
            </a:r>
            <a:r>
              <a:rPr lang="en-US" sz="1600" i="1" dirty="0" err="1" smtClean="0">
                <a:solidFill>
                  <a:srgbClr val="C00000"/>
                </a:solidFill>
              </a:rPr>
              <a:t>Vs</a:t>
            </a:r>
            <a:r>
              <a:rPr lang="en-US" sz="1600" i="1" dirty="0" smtClean="0">
                <a:solidFill>
                  <a:srgbClr val="C00000"/>
                </a:solidFill>
              </a:rPr>
              <a:t> Random Walks: behaves similarly =&gt; t-test done to resolve</a:t>
            </a:r>
            <a:endParaRPr lang="en-US" sz="1600" i="1" dirty="0">
              <a:solidFill>
                <a:srgbClr val="C0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14" y="3565150"/>
            <a:ext cx="6410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3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Pattern Recognition with ACFs</a:t>
            </a:r>
            <a:br>
              <a:rPr lang="en-US" sz="2400" dirty="0" smtClean="0"/>
            </a:br>
            <a:r>
              <a:rPr lang="en-US" sz="3200" dirty="0" smtClean="0">
                <a:solidFill>
                  <a:srgbClr val="0000FF"/>
                </a:solidFill>
              </a:rPr>
              <a:t>(Seasonal Series)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743075"/>
            <a:ext cx="4529137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75541"/>
            <a:ext cx="2581275" cy="225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72" y="4219474"/>
            <a:ext cx="6448425" cy="144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5667"/>
            <a:ext cx="8229600" cy="583933"/>
          </a:xfrm>
        </p:spPr>
        <p:txBody>
          <a:bodyPr>
            <a:noAutofit/>
          </a:bodyPr>
          <a:lstStyle/>
          <a:p>
            <a:r>
              <a:rPr lang="en-US" sz="2400" dirty="0" smtClean="0"/>
              <a:t>Pattern Recognition with ACFs</a:t>
            </a:r>
            <a:br>
              <a:rPr lang="en-US" sz="2400" dirty="0" smtClean="0"/>
            </a:br>
            <a:r>
              <a:rPr lang="en-US" sz="2400" dirty="0" smtClean="0"/>
              <a:t>(Seasonal Series)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" y="-152400"/>
            <a:ext cx="2362200" cy="13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40170"/>
            <a:ext cx="1887453" cy="165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1164074"/>
            <a:ext cx="62579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6176962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9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ACFs in Seasonal graphs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0289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362200" cy="154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00600"/>
            <a:ext cx="86942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NB: Fig 1-11 is not seasonal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(although the graph has a recurring Up and Down Pattern – Why?)</a:t>
            </a:r>
          </a:p>
          <a:p>
            <a:endParaRPr lang="en-US" dirty="0"/>
          </a:p>
          <a:p>
            <a:r>
              <a:rPr lang="en-US" dirty="0" smtClean="0"/>
              <a:t>It does not have a constant period between peaks and troughs as in the 12-period </a:t>
            </a:r>
          </a:p>
          <a:p>
            <a:r>
              <a:rPr lang="en-US" dirty="0" smtClean="0"/>
              <a:t>Pattern of Fig 1-7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 </a:t>
            </a:r>
            <a:r>
              <a:rPr lang="en-US" dirty="0" err="1" smtClean="0"/>
              <a:t>Vs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0"/>
            <a:ext cx="91079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Generally speaking:  Prediction (as in regression), </a:t>
            </a:r>
            <a:r>
              <a:rPr lang="en-US" sz="2400" dirty="0">
                <a:solidFill>
                  <a:srgbClr val="C00000"/>
                </a:solidFill>
              </a:rPr>
              <a:t>we can extrapolate already built regression model to new subjects not being in the training sample and predict the outcome (dependent variable).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in forecasting, we usually look at subject's historical data to build model and then predict certain outcome in future based on the same model. </a:t>
            </a:r>
            <a:endParaRPr lang="en-US" sz="2400" dirty="0" smtClean="0"/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just"/>
            <a:r>
              <a:rPr lang="en-US" sz="2000" i="1" dirty="0" smtClean="0">
                <a:solidFill>
                  <a:srgbClr val="0000FF"/>
                </a:solidFill>
              </a:rPr>
              <a:t>For </a:t>
            </a:r>
            <a:r>
              <a:rPr lang="en-US" sz="2000" i="1" dirty="0">
                <a:solidFill>
                  <a:srgbClr val="0000FF"/>
                </a:solidFill>
              </a:rPr>
              <a:t>instance, based on last 10 days electricity usage, we can forecast usage for the same person in 11-12 day, but not for new people. So, already available forecasting model is unlikely to be used for new subjects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Auto-covariance at lag </a:t>
            </a:r>
            <a:r>
              <a:rPr lang="en-US" i="1" dirty="0" smtClean="0"/>
              <a:t>k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229600" cy="224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86200"/>
            <a:ext cx="8001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46076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34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257675"/>
            <a:ext cx="3962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Auto Correlation Function(ACF)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Autocorrelation of Stationary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Stationary Time Series…recap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Stationary Time Series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181" y="816863"/>
            <a:ext cx="8229600" cy="15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2667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</a:t>
            </a:r>
            <a:r>
              <a:rPr lang="en-US" i="1" dirty="0" smtClean="0">
                <a:solidFill>
                  <a:srgbClr val="0000FF"/>
                </a:solidFill>
              </a:rPr>
              <a:t>the time series is strictly stationary. </a:t>
            </a:r>
          </a:p>
          <a:p>
            <a:endParaRPr lang="en-US" i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29000" y="2209800"/>
            <a:ext cx="1929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observations =&gt;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10000"/>
            <a:ext cx="3313495" cy="232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86200"/>
            <a:ext cx="382870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that both time series seem to vary around a fixed level =&gt; this is a characteristic of</a:t>
            </a:r>
          </a:p>
          <a:p>
            <a:r>
              <a:rPr lang="en-US" dirty="0" smtClean="0"/>
              <a:t>stationary time series.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Stationary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Stationary implies a type of statistical </a:t>
            </a:r>
            <a:r>
              <a:rPr lang="en-US" sz="2000" b="1" dirty="0" smtClean="0"/>
              <a:t>equilibrium or stability in the data. Consequently, </a:t>
            </a:r>
            <a:r>
              <a:rPr lang="en-US" sz="2000" dirty="0" smtClean="0"/>
              <a:t>the time series has a constant mean defined in the usual way as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2438400"/>
            <a:ext cx="3048000" cy="7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004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Weakly/ Strictly Stationary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8478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791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good general rule of thumb is that at least 50 observations are required to give 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reliable estimate of the ACF, and the individual sample autocorrelations should be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calculated up to lag </a:t>
            </a:r>
            <a:r>
              <a:rPr lang="en-US" i="1" dirty="0" smtClean="0">
                <a:solidFill>
                  <a:srgbClr val="0000FF"/>
                </a:solidFill>
              </a:rPr>
              <a:t>K, where K is about T/4.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ACF of a </a:t>
            </a:r>
            <a:r>
              <a:rPr lang="en-US" dirty="0" err="1" smtClean="0"/>
              <a:t>Nonstationary</a:t>
            </a:r>
            <a:r>
              <a:rPr lang="en-US" dirty="0" smtClean="0"/>
              <a:t> time series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3810000" cy="338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838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While the autocorrelation function is defined only for a stationary time series, the</a:t>
            </a:r>
          </a:p>
          <a:p>
            <a:r>
              <a:rPr lang="en-US" dirty="0" smtClean="0"/>
              <a:t>sample ACF can be computed for </a:t>
            </a:r>
            <a:r>
              <a:rPr lang="en-US" i="1" dirty="0" smtClean="0"/>
              <a:t>any time series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9530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Note that this sample ACF plot behaves quite differently than the ACF plots in Figures 2.12 and 2.14. Instead of cutting off or tailing off near zero after a few lags, this sample ACF is very </a:t>
            </a:r>
            <a:r>
              <a:rPr lang="en-US" b="1" dirty="0" smtClean="0">
                <a:solidFill>
                  <a:srgbClr val="0000FF"/>
                </a:solidFill>
              </a:rPr>
              <a:t>persistent; that is, it decays very slowly </a:t>
            </a:r>
            <a:r>
              <a:rPr lang="en-US" dirty="0" smtClean="0">
                <a:solidFill>
                  <a:srgbClr val="0000FF"/>
                </a:solidFill>
              </a:rPr>
              <a:t>and exhibits sample autocorrelations that are still rather large even at long lags. This behavior is characteristic of </a:t>
            </a:r>
            <a:r>
              <a:rPr lang="en-US" u="sng" dirty="0" smtClean="0">
                <a:solidFill>
                  <a:srgbClr val="0000FF"/>
                </a:solidFill>
              </a:rPr>
              <a:t>a </a:t>
            </a:r>
            <a:r>
              <a:rPr lang="en-US" u="sng" dirty="0" err="1" smtClean="0">
                <a:solidFill>
                  <a:srgbClr val="0000FF"/>
                </a:solidFill>
              </a:rPr>
              <a:t>nonstationary</a:t>
            </a:r>
            <a:r>
              <a:rPr lang="en-US" u="sng" dirty="0" smtClean="0">
                <a:solidFill>
                  <a:srgbClr val="0000FF"/>
                </a:solidFill>
              </a:rPr>
              <a:t> time series.</a:t>
            </a:r>
            <a:endParaRPr lang="en-US" u="sng" dirty="0">
              <a:solidFill>
                <a:srgbClr val="0000FF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981200"/>
            <a:ext cx="4653735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52673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371600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Auto Correlation Function(ACF)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80672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Note the rate of decrease or decay in ACF values in Figure </a:t>
            </a:r>
            <a:r>
              <a:rPr lang="en-US" i="1" dirty="0" smtClean="0">
                <a:solidFill>
                  <a:srgbClr val="0000FF"/>
                </a:solidFill>
              </a:rPr>
              <a:t>2.12 from 0. 78 to 0, </a:t>
            </a:r>
            <a:r>
              <a:rPr lang="en-US" dirty="0" smtClean="0">
                <a:solidFill>
                  <a:srgbClr val="0000FF"/>
                </a:solidFill>
              </a:rPr>
              <a:t>followed by a sinusoidal pattern about 0. This ACF pattern is typical of </a:t>
            </a:r>
            <a:r>
              <a:rPr lang="en-US" u="sng" dirty="0" smtClean="0">
                <a:solidFill>
                  <a:srgbClr val="0000FF"/>
                </a:solidFill>
              </a:rPr>
              <a:t>stationary time series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Forecast Error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1613"/>
            <a:ext cx="8229600" cy="38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Plots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439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6434554"/>
            <a:ext cx="906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Key time-dependent features of the data are lost in histograms</a:t>
            </a:r>
            <a:r>
              <a:rPr lang="en-US" sz="1600" dirty="0">
                <a:solidFill>
                  <a:srgbClr val="C00000"/>
                </a:solidFill>
              </a:rPr>
              <a:t>,</a:t>
            </a:r>
            <a:r>
              <a:rPr lang="en-US" sz="1600" dirty="0" smtClean="0">
                <a:solidFill>
                  <a:srgbClr val="C00000"/>
                </a:solidFill>
              </a:rPr>
              <a:t> Stem-and-leaf plots and boxplots.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67"/>
            <a:ext cx="8229600" cy="792162"/>
          </a:xfrm>
        </p:spPr>
        <p:txBody>
          <a:bodyPr/>
          <a:lstStyle/>
          <a:p>
            <a:r>
              <a:rPr lang="en-US" b="1" dirty="0" smtClean="0"/>
              <a:t>Plotting Smoothed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Sometimes it is useful to </a:t>
            </a:r>
            <a:r>
              <a:rPr lang="en-US" sz="2400" dirty="0" smtClean="0">
                <a:solidFill>
                  <a:srgbClr val="0000FF"/>
                </a:solidFill>
              </a:rPr>
              <a:t>overlay a </a:t>
            </a:r>
            <a:r>
              <a:rPr lang="en-US" sz="2400" b="1" dirty="0" smtClean="0">
                <a:solidFill>
                  <a:srgbClr val="0000FF"/>
                </a:solidFill>
              </a:rPr>
              <a:t>smoothed version of the original data on the </a:t>
            </a:r>
            <a:r>
              <a:rPr lang="en-US" sz="2400" dirty="0" smtClean="0">
                <a:solidFill>
                  <a:srgbClr val="0000FF"/>
                </a:solidFill>
              </a:rPr>
              <a:t>original time series plot </a:t>
            </a:r>
            <a:r>
              <a:rPr lang="en-US" sz="2400" u="sng" dirty="0" smtClean="0"/>
              <a:t>to help reveal patterns in the original data.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There are several types of data smoothers that can be employed. </a:t>
            </a:r>
          </a:p>
          <a:p>
            <a:pPr lvl="1" algn="just"/>
            <a:r>
              <a:rPr lang="en-US" sz="2000" dirty="0" smtClean="0"/>
              <a:t>One of the simplest and most widely used is the ordinary or simple moving average. </a:t>
            </a:r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</a:rPr>
              <a:t>A simple </a:t>
            </a:r>
            <a:r>
              <a:rPr lang="en-US" sz="2000" b="1" dirty="0" smtClean="0">
                <a:solidFill>
                  <a:srgbClr val="C00000"/>
                </a:solidFill>
              </a:rPr>
              <a:t>moving average of span </a:t>
            </a:r>
            <a:r>
              <a:rPr lang="en-US" sz="2000" b="1" i="1" dirty="0" smtClean="0">
                <a:solidFill>
                  <a:srgbClr val="C00000"/>
                </a:solidFill>
              </a:rPr>
              <a:t>N </a:t>
            </a:r>
            <a:r>
              <a:rPr lang="en-US" sz="2000" dirty="0" smtClean="0">
                <a:solidFill>
                  <a:srgbClr val="C00000"/>
                </a:solidFill>
              </a:rPr>
              <a:t>assigns weights 1/N</a:t>
            </a:r>
            <a:r>
              <a:rPr lang="en-US" sz="2000" i="1" dirty="0" smtClean="0">
                <a:solidFill>
                  <a:srgbClr val="C00000"/>
                </a:solidFill>
              </a:rPr>
              <a:t> to the most recent N </a:t>
            </a:r>
            <a:r>
              <a:rPr lang="en-US" sz="2000" i="1" dirty="0" smtClean="0"/>
              <a:t>observations, and </a:t>
            </a:r>
            <a:r>
              <a:rPr lang="en-US" sz="2000" dirty="0" smtClean="0"/>
              <a:t>weight zero to all other observations.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i="1" baseline="-25000" dirty="0" smtClean="0"/>
              <a:t>T</a:t>
            </a:r>
            <a:r>
              <a:rPr lang="en-US" sz="2400" i="1" dirty="0" smtClean="0"/>
              <a:t> be the moving average, then the N -span moving average at time period T is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6172200"/>
            <a:ext cx="556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 has less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228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As each new observation becomes available it is added into the sum from which the MA is computed and the oldest observation is discarded.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MA has less variability </a:t>
            </a:r>
            <a:r>
              <a:rPr lang="en-US" sz="2400" dirty="0" smtClean="0"/>
              <a:t>than the original observations: in fact. </a:t>
            </a:r>
          </a:p>
          <a:p>
            <a:pPr algn="just"/>
            <a:r>
              <a:rPr lang="en-US" sz="2400" dirty="0" smtClean="0"/>
              <a:t>T</a:t>
            </a:r>
            <a:r>
              <a:rPr lang="en-US" sz="2400" i="1" dirty="0" smtClean="0"/>
              <a:t>he </a:t>
            </a:r>
            <a:r>
              <a:rPr lang="en-US" sz="2400" i="1" dirty="0" smtClean="0">
                <a:solidFill>
                  <a:srgbClr val="0000FF"/>
                </a:solidFill>
              </a:rPr>
              <a:t>variance of the moving average </a:t>
            </a:r>
            <a:r>
              <a:rPr lang="en-US" sz="2400" i="1" dirty="0" smtClean="0"/>
              <a:t>is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3363951"/>
            <a:ext cx="5334001" cy="90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343401"/>
            <a:ext cx="466582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NUMERICAL DESCRIPTION OF TIME SERIES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1450</Words>
  <Application>Microsoft Office PowerPoint</Application>
  <PresentationFormat>On-screen Show (4:3)</PresentationFormat>
  <Paragraphs>174</Paragraphs>
  <Slides>48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Statistical Fundamentals</vt:lpstr>
      <vt:lpstr>Stationarity,   Autocovariance and   Autocorrelation Functions   in Time Series</vt:lpstr>
      <vt:lpstr>Time Series</vt:lpstr>
      <vt:lpstr>Forecast Vs Prediction</vt:lpstr>
      <vt:lpstr>Forecast Error</vt:lpstr>
      <vt:lpstr>Time Series Plots</vt:lpstr>
      <vt:lpstr>Plotting Smoothed Data</vt:lpstr>
      <vt:lpstr>MA has less variability</vt:lpstr>
      <vt:lpstr>NUMERICAL DESCRIPTION OF TIME SERIES DATA</vt:lpstr>
      <vt:lpstr>Stationary Time Series</vt:lpstr>
      <vt:lpstr>Stationary Time Series</vt:lpstr>
      <vt:lpstr>Stationary Time Series</vt:lpstr>
      <vt:lpstr>Autocovariance and Autocorrelation Functions</vt:lpstr>
      <vt:lpstr>Uncorrelated Vs Correlated </vt:lpstr>
      <vt:lpstr>Uncorrelated Vs Correlated </vt:lpstr>
      <vt:lpstr>Autocorrelation</vt:lpstr>
      <vt:lpstr>PowerPoint Presentation</vt:lpstr>
      <vt:lpstr>PowerPoint Presentation</vt:lpstr>
      <vt:lpstr>Pearson autocorrelation</vt:lpstr>
      <vt:lpstr>Pearson autocorrelation</vt:lpstr>
      <vt:lpstr>ACF</vt:lpstr>
      <vt:lpstr>Before we move on to discuss further analysis of Time series based on Autocorrelation, let us recap the components of time series</vt:lpstr>
      <vt:lpstr>Time Series</vt:lpstr>
      <vt:lpstr>Components of a Time Series</vt:lpstr>
      <vt:lpstr>Components of a Time Series (cont.)</vt:lpstr>
      <vt:lpstr>Components of a Time Series (cont.)</vt:lpstr>
      <vt:lpstr>Components of a Time Series (cont.)</vt:lpstr>
      <vt:lpstr>White Noise</vt:lpstr>
      <vt:lpstr>PowerPoint Presentation</vt:lpstr>
      <vt:lpstr>Random Walk</vt:lpstr>
      <vt:lpstr>PowerPoint Presentation</vt:lpstr>
      <vt:lpstr>Mean for White Noise and Random Walks </vt:lpstr>
      <vt:lpstr>Back to ACF Discussion</vt:lpstr>
      <vt:lpstr>Pattern Recognition with ACFs (Random Time Series)</vt:lpstr>
      <vt:lpstr>Pattern Recognition with ACFs (Random Walks – randomly walks above and below its overall mean)</vt:lpstr>
      <vt:lpstr>Pattern Recognition with ACFs (Trending Series)</vt:lpstr>
      <vt:lpstr>Pattern Recognition with ACFs (Seasonal Series)</vt:lpstr>
      <vt:lpstr>Pattern Recognition with ACFs (Seasonal Series)</vt:lpstr>
      <vt:lpstr>ACFs in Seasonal graphs</vt:lpstr>
      <vt:lpstr>Auto-covariance at lag k</vt:lpstr>
      <vt:lpstr>Sample Auto Correlation Function(ACF)</vt:lpstr>
      <vt:lpstr>Autocorrelation of Stationary Time Series</vt:lpstr>
      <vt:lpstr>Stationary Time Series…recap</vt:lpstr>
      <vt:lpstr>Stationary Time Series</vt:lpstr>
      <vt:lpstr>Stationary Time Series</vt:lpstr>
      <vt:lpstr>Weakly/ Strictly Stationary</vt:lpstr>
      <vt:lpstr>Sample ACF of a Nonstationary time series</vt:lpstr>
      <vt:lpstr>Sample Auto Correlation Function(ACF)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Prof. P. N. KUMAR</cp:lastModifiedBy>
  <cp:revision>76</cp:revision>
  <dcterms:created xsi:type="dcterms:W3CDTF">2006-08-16T00:00:00Z</dcterms:created>
  <dcterms:modified xsi:type="dcterms:W3CDTF">2022-08-18T05:09:22Z</dcterms:modified>
</cp:coreProperties>
</file>