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62" r:id="rId2"/>
    <p:sldId id="263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4" r:id="rId13"/>
    <p:sldId id="275" r:id="rId14"/>
    <p:sldId id="276" r:id="rId15"/>
    <p:sldId id="277" r:id="rId16"/>
    <p:sldId id="278" r:id="rId17"/>
    <p:sldId id="280" r:id="rId18"/>
    <p:sldId id="281" r:id="rId19"/>
    <p:sldId id="282" r:id="rId20"/>
    <p:sldId id="256" r:id="rId21"/>
    <p:sldId id="257" r:id="rId22"/>
    <p:sldId id="288" r:id="rId23"/>
    <p:sldId id="258" r:id="rId24"/>
    <p:sldId id="261" r:id="rId25"/>
    <p:sldId id="259" r:id="rId26"/>
    <p:sldId id="287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9" d="100"/>
          <a:sy n="99" d="100"/>
        </p:scale>
        <p:origin x="-24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20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8BA497-9CC8-44D4-ADE8-7393BB205236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462C67-5195-4E35-993F-B959905CF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0312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ex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>
              <a:defRPr/>
            </a:pPr>
            <a:fld id="{56E49F24-BCD7-4F3A-B1DE-5BE79BB2D22D}" type="slidenum">
              <a:rPr lang="en-US" smtClean="0">
                <a:latin typeface="Arial" pitchFamily="34" charset="0"/>
              </a:rPr>
              <a:pPr eaLnBrk="1" hangingPunct="1">
                <a:defRPr/>
              </a:pPr>
              <a:t>10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dirty="0" smtClean="0">
                <a:latin typeface="Arial" pitchFamily="34" charset="0"/>
              </a:rPr>
              <a:t>What R-squared value would you expect under the null</a:t>
            </a:r>
            <a:r>
              <a:rPr lang="en-US" baseline="0" dirty="0" smtClean="0">
                <a:latin typeface="Arial" pitchFamily="34" charset="0"/>
              </a:rPr>
              <a:t> hypothesis ?</a:t>
            </a:r>
            <a:endParaRPr lang="en-US" dirty="0" smtClean="0">
              <a:latin typeface="Arial" pitchFamily="34" charset="0"/>
            </a:endParaRPr>
          </a:p>
          <a:p>
            <a:pPr eaLnBrk="1" hangingPunct="1"/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Rectangle 7_0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A77EDC86-FBDE-46D0-9953-E91A8294AD14}" type="slidenum">
              <a:rPr lang="en-US" sz="1200" b="0" strike="noStrike" spc="-1">
                <a:solidFill>
                  <a:srgbClr val="000000"/>
                </a:solidFill>
                <a:latin typeface="Arial"/>
              </a:rPr>
              <a:pPr algn="r">
                <a:lnSpc>
                  <a:spcPct val="100000"/>
                </a:lnSpc>
              </a:pPr>
              <a:t>12</a:t>
            </a:fld>
            <a:endParaRPr lang="en-IN" sz="1200" b="0" strike="noStrike" spc="-1">
              <a:latin typeface="Arial"/>
            </a:endParaRPr>
          </a:p>
        </p:txBody>
      </p:sp>
      <p:sp>
        <p:nvSpPr>
          <p:cNvPr id="35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1280" cy="3428280"/>
          </a:xfrm>
          <a:prstGeom prst="rect">
            <a:avLst/>
          </a:prstGeom>
        </p:spPr>
      </p:sp>
      <p:sp>
        <p:nvSpPr>
          <p:cNvPr id="35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5640">
              <a:lnSpc>
                <a:spcPct val="100000"/>
              </a:lnSpc>
              <a:tabLst>
                <a:tab pos="0" algn="l"/>
              </a:tabLst>
            </a:pPr>
            <a:endParaRPr lang="en-IN" sz="2000" b="0" strike="noStrike" spc="-1">
              <a:latin typeface="Arial"/>
            </a:endParaRPr>
          </a:p>
          <a:p>
            <a:pPr marL="216000" indent="-215640">
              <a:lnSpc>
                <a:spcPct val="100000"/>
              </a:lnSpc>
              <a:tabLst>
                <a:tab pos="0" algn="l"/>
              </a:tabLst>
            </a:pPr>
            <a:endParaRPr lang="en-IN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Rectangle 7_1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0703F38A-41CB-42CF-9FC9-8C470E13E084}" type="slidenum">
              <a:rPr lang="en-US" sz="1200" b="0" strike="noStrike" spc="-1">
                <a:solidFill>
                  <a:srgbClr val="000000"/>
                </a:solidFill>
                <a:latin typeface="Arial"/>
              </a:rPr>
              <a:pPr algn="r">
                <a:lnSpc>
                  <a:spcPct val="100000"/>
                </a:lnSpc>
              </a:pPr>
              <a:t>14</a:t>
            </a:fld>
            <a:endParaRPr lang="en-IN" sz="1200" b="0" strike="noStrike" spc="-1">
              <a:latin typeface="Arial"/>
            </a:endParaRPr>
          </a:p>
        </p:txBody>
      </p:sp>
      <p:sp>
        <p:nvSpPr>
          <p:cNvPr id="35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35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5640">
              <a:lnSpc>
                <a:spcPct val="100000"/>
              </a:lnSpc>
              <a:tabLst>
                <a:tab pos="0" algn="l"/>
              </a:tabLst>
            </a:pPr>
            <a:endParaRPr lang="en-IN" sz="2000" b="0" strike="noStrike" spc="-1">
              <a:latin typeface="Arial"/>
            </a:endParaRPr>
          </a:p>
          <a:p>
            <a:pPr marL="216000" indent="-215640">
              <a:lnSpc>
                <a:spcPct val="100000"/>
              </a:lnSpc>
              <a:tabLst>
                <a:tab pos="0" algn="l"/>
              </a:tabLst>
            </a:pPr>
            <a:endParaRPr lang="en-IN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0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nvestopedia.com/terms/r/r-squared.asp" TargetMode="Externa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1"/>
          <p:cNvSpPr/>
          <p:nvPr/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62500" lnSpcReduction="20000"/>
          </a:bodyPr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 smtClean="0">
                <a:solidFill>
                  <a:srgbClr val="000000"/>
                </a:solidFill>
                <a:latin typeface="Calibri"/>
              </a:rPr>
              <a:t>Recap of Linear Regression and a discussion on </a:t>
            </a:r>
          </a:p>
          <a:p>
            <a:pPr algn="ctr">
              <a:lnSpc>
                <a:spcPct val="100000"/>
              </a:lnSpc>
            </a:pPr>
            <a:endParaRPr lang="en-US" sz="4400" spc="-1" dirty="0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100000"/>
              </a:lnSpc>
            </a:pPr>
            <a:r>
              <a:rPr lang="en-US" sz="4400" spc="-1" dirty="0" smtClean="0">
                <a:solidFill>
                  <a:srgbClr val="000000"/>
                </a:solidFill>
                <a:latin typeface="Calibri"/>
              </a:rPr>
              <a:t>Durbin </a:t>
            </a:r>
            <a:r>
              <a:rPr lang="en-US" sz="4400" spc="-1" dirty="0">
                <a:solidFill>
                  <a:srgbClr val="000000"/>
                </a:solidFill>
                <a:latin typeface="Calibri"/>
              </a:rPr>
              <a:t>Watson Statistic</a:t>
            </a:r>
            <a:r>
              <a:rPr sz="4400" spc="-1" dirty="0">
                <a:solidFill>
                  <a:srgbClr val="000000"/>
                </a:solidFill>
                <a:latin typeface="Calibri"/>
              </a:rPr>
              <a:t/>
            </a:r>
            <a:br>
              <a:rPr sz="4400" spc="-1" dirty="0">
                <a:solidFill>
                  <a:srgbClr val="000000"/>
                </a:solidFill>
                <a:latin typeface="Calibri"/>
              </a:rPr>
            </a:br>
            <a:endParaRPr lang="en-IN" sz="4400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Subtitle 2"/>
          <p:cNvSpPr/>
          <p:nvPr/>
        </p:nvSpPr>
        <p:spPr>
          <a:xfrm>
            <a:off x="1371600" y="3886200"/>
            <a:ext cx="6400080" cy="1751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4098514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37160"/>
            <a:ext cx="8229600" cy="892743"/>
          </a:xfrm>
        </p:spPr>
        <p:txBody>
          <a:bodyPr/>
          <a:lstStyle/>
          <a:p>
            <a:pPr eaLnBrk="1" hangingPunct="1"/>
            <a:r>
              <a:rPr lang="en-US" dirty="0" smtClean="0"/>
              <a:t>R-squared</a:t>
            </a:r>
            <a:endParaRPr lang="en-US" sz="3200" dirty="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4294967295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November 2019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1"/>
              <p:cNvSpPr txBox="1">
                <a:spLocks/>
              </p:cNvSpPr>
              <p:nvPr/>
            </p:nvSpPr>
            <p:spPr bwMode="auto">
              <a:xfrm>
                <a:off x="457200" y="1174282"/>
                <a:ext cx="8382000" cy="48756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30" tIns="45715" rIns="91430" bIns="45715" numCol="1" anchor="t" anchorCtr="0" compatLnSpc="1">
                <a:prstTxWarp prst="textNoShape">
                  <a:avLst/>
                </a:prstTxWarp>
              </a:bodyPr>
              <a:lstStyle/>
              <a:p>
                <a:pPr marL="342900" lvl="0" indent="-342900" eaLnBrk="0" hangingPunct="0">
                  <a:spcBef>
                    <a:spcPct val="20000"/>
                  </a:spcBef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kern="0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800" i="1" kern="0">
                              <a:latin typeface="Cambria Math"/>
                            </a:rPr>
                            <m:t>𝑅</m:t>
                          </m:r>
                        </m:e>
                        <m:sup>
                          <m:r>
                            <a:rPr lang="en-US" sz="2800" i="1" ker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i="1" kern="0">
                          <a:latin typeface="Cambria Math"/>
                        </a:rPr>
                        <m:t>=1− </m:t>
                      </m:r>
                      <m:f>
                        <m:fPr>
                          <m:ctrlPr>
                            <a:rPr lang="en-US" sz="2800" i="1" kern="0">
                              <a:latin typeface="Cambria Math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2800" i="1" kern="0">
                                  <a:latin typeface="Cambria Math"/>
                                </a:rPr>
                              </m:ctrlPr>
                            </m:naryPr>
                            <m:sub/>
                            <m:sup/>
                            <m:e>
                              <m:sSup>
                                <m:sSupPr>
                                  <m:ctrlPr>
                                    <a:rPr lang="en-US" sz="2800" i="1" ker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800" i="1" ker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800" i="1" ker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 kern="0">
                                              <a:latin typeface="Cambria Math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2800" i="1" kern="0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2800" i="1" kern="0">
                                          <a:latin typeface="Cambria Math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̂"/>
                                          <m:ctrlPr>
                                            <a:rPr lang="en-US" sz="2800" i="1" kern="0">
                                              <a:latin typeface="Cambria Math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800" i="1" kern="0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800" i="1" kern="0">
                                                  <a:latin typeface="Cambria Math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800" i="1" kern="0">
                                                  <a:latin typeface="Cambria Math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n-US" sz="2800" i="1" ker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2800" i="1" kern="0">
                                  <a:latin typeface="Cambria Math"/>
                                </a:rPr>
                              </m:ctrlPr>
                            </m:naryPr>
                            <m:sub/>
                            <m:sup/>
                            <m:e>
                              <m:sSup>
                                <m:sSupPr>
                                  <m:ctrlPr>
                                    <a:rPr lang="en-US" sz="2800" i="1" ker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800" i="1" ker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800" i="1" ker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 kern="0">
                                              <a:latin typeface="Cambria Math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2800" i="1" kern="0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2800" i="1" kern="0">
                                          <a:latin typeface="Cambria Math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sz="2800" i="1" kern="0">
                                              <a:latin typeface="Cambria Math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800" b="0" i="1" kern="0" smtClean="0">
                                              <a:latin typeface="Cambria Math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n-US" sz="2800" i="1" ker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US" sz="2800" kern="0" dirty="0" smtClean="0"/>
              </a:p>
            </p:txBody>
          </p:sp>
        </mc:Choice>
        <mc:Fallback xmlns="">
          <p:sp>
            <p:nvSpPr>
              <p:cNvPr id="5" name="Content Placeholder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7200" y="1174282"/>
                <a:ext cx="8382000" cy="487568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 descr="http://upload.wikimedia.org/wikipedia/commons/thumb/3/3a/Linear_regression.svg/400px-Linear_regression.sv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5462" y="2422988"/>
            <a:ext cx="5495417" cy="3626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104888" y="5526743"/>
            <a:ext cx="3706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X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2474976" y="2379510"/>
            <a:ext cx="3465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y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1658558" y="4153417"/>
            <a:ext cx="5269224" cy="0"/>
          </a:xfrm>
          <a:prstGeom prst="line">
            <a:avLst/>
          </a:prstGeom>
          <a:ln>
            <a:solidFill>
              <a:srgbClr val="3E943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6974946" y="2766172"/>
                <a:ext cx="134088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kern="0" dirty="0" smtClean="0"/>
                  <a:t>Line  of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i="1" ker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400" i="1" kern="0">
                            <a:latin typeface="Cambria Math"/>
                          </a:rPr>
                          <m:t>𝑦</m:t>
                        </m:r>
                      </m:e>
                    </m:acc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4946" y="2766172"/>
                <a:ext cx="1340880" cy="461665"/>
              </a:xfrm>
              <a:prstGeom prst="rect">
                <a:avLst/>
              </a:prstGeom>
              <a:blipFill rotWithShape="1">
                <a:blip r:embed="rId5"/>
                <a:stretch>
                  <a:fillRect l="-6818" t="-10526" r="-29091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7040879" y="3922584"/>
                <a:ext cx="134088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kern="0" dirty="0" smtClean="0"/>
                  <a:t>Line  of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 kern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400" b="0" i="1" kern="0" smtClean="0">
                            <a:latin typeface="Cambria Math"/>
                          </a:rPr>
                          <m:t>𝑦</m:t>
                        </m:r>
                      </m:e>
                    </m:acc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0879" y="3922584"/>
                <a:ext cx="1340880" cy="461665"/>
              </a:xfrm>
              <a:prstGeom prst="rect">
                <a:avLst/>
              </a:prstGeom>
              <a:blipFill rotWithShape="1">
                <a:blip r:embed="rId6"/>
                <a:stretch>
                  <a:fillRect l="-6818" t="-10526" r="-24545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/>
          <p:cNvCxnSpPr/>
          <p:nvPr/>
        </p:nvCxnSpPr>
        <p:spPr>
          <a:xfrm flipV="1">
            <a:off x="6208295" y="2997004"/>
            <a:ext cx="0" cy="31138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6551595" y="3227838"/>
            <a:ext cx="0" cy="92557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Freeform 17"/>
          <p:cNvSpPr/>
          <p:nvPr/>
        </p:nvSpPr>
        <p:spPr>
          <a:xfrm>
            <a:off x="6266045" y="1482292"/>
            <a:ext cx="533890" cy="1636294"/>
          </a:xfrm>
          <a:custGeom>
            <a:avLst/>
            <a:gdLst>
              <a:gd name="connsiteX0" fmla="*/ 0 w 493238"/>
              <a:gd name="connsiteY0" fmla="*/ 0 h 1443789"/>
              <a:gd name="connsiteX1" fmla="*/ 385010 w 493238"/>
              <a:gd name="connsiteY1" fmla="*/ 423511 h 1443789"/>
              <a:gd name="connsiteX2" fmla="*/ 481263 w 493238"/>
              <a:gd name="connsiteY2" fmla="*/ 981776 h 1443789"/>
              <a:gd name="connsiteX3" fmla="*/ 163629 w 493238"/>
              <a:gd name="connsiteY3" fmla="*/ 1443789 h 1443789"/>
              <a:gd name="connsiteX0" fmla="*/ 0 w 497840"/>
              <a:gd name="connsiteY0" fmla="*/ 0 h 1491915"/>
              <a:gd name="connsiteX1" fmla="*/ 385010 w 497840"/>
              <a:gd name="connsiteY1" fmla="*/ 423511 h 1491915"/>
              <a:gd name="connsiteX2" fmla="*/ 481263 w 497840"/>
              <a:gd name="connsiteY2" fmla="*/ 981776 h 1491915"/>
              <a:gd name="connsiteX3" fmla="*/ 96252 w 497840"/>
              <a:gd name="connsiteY3" fmla="*/ 1491915 h 1491915"/>
              <a:gd name="connsiteX0" fmla="*/ 125129 w 638637"/>
              <a:gd name="connsiteY0" fmla="*/ 0 h 1636294"/>
              <a:gd name="connsiteX1" fmla="*/ 510139 w 638637"/>
              <a:gd name="connsiteY1" fmla="*/ 423511 h 1636294"/>
              <a:gd name="connsiteX2" fmla="*/ 606392 w 638637"/>
              <a:gd name="connsiteY2" fmla="*/ 981776 h 1636294"/>
              <a:gd name="connsiteX3" fmla="*/ 0 w 638637"/>
              <a:gd name="connsiteY3" fmla="*/ 1636294 h 1636294"/>
              <a:gd name="connsiteX0" fmla="*/ 125129 w 550515"/>
              <a:gd name="connsiteY0" fmla="*/ 0 h 1636294"/>
              <a:gd name="connsiteX1" fmla="*/ 510139 w 550515"/>
              <a:gd name="connsiteY1" fmla="*/ 423511 h 1636294"/>
              <a:gd name="connsiteX2" fmla="*/ 481264 w 550515"/>
              <a:gd name="connsiteY2" fmla="*/ 981776 h 1636294"/>
              <a:gd name="connsiteX3" fmla="*/ 0 w 550515"/>
              <a:gd name="connsiteY3" fmla="*/ 1636294 h 1636294"/>
              <a:gd name="connsiteX0" fmla="*/ 125129 w 544559"/>
              <a:gd name="connsiteY0" fmla="*/ 0 h 1636294"/>
              <a:gd name="connsiteX1" fmla="*/ 510139 w 544559"/>
              <a:gd name="connsiteY1" fmla="*/ 423511 h 1636294"/>
              <a:gd name="connsiteX2" fmla="*/ 481264 w 544559"/>
              <a:gd name="connsiteY2" fmla="*/ 981776 h 1636294"/>
              <a:gd name="connsiteX3" fmla="*/ 0 w 544559"/>
              <a:gd name="connsiteY3" fmla="*/ 1636294 h 1636294"/>
              <a:gd name="connsiteX0" fmla="*/ 125129 w 533890"/>
              <a:gd name="connsiteY0" fmla="*/ 0 h 1636294"/>
              <a:gd name="connsiteX1" fmla="*/ 481263 w 533890"/>
              <a:gd name="connsiteY1" fmla="*/ 442761 h 1636294"/>
              <a:gd name="connsiteX2" fmla="*/ 481264 w 533890"/>
              <a:gd name="connsiteY2" fmla="*/ 981776 h 1636294"/>
              <a:gd name="connsiteX3" fmla="*/ 0 w 533890"/>
              <a:gd name="connsiteY3" fmla="*/ 1636294 h 1636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3890" h="1636294">
                <a:moveTo>
                  <a:pt x="125129" y="0"/>
                </a:moveTo>
                <a:cubicBezTo>
                  <a:pt x="277528" y="129941"/>
                  <a:pt x="421907" y="279132"/>
                  <a:pt x="481263" y="442761"/>
                </a:cubicBezTo>
                <a:cubicBezTo>
                  <a:pt x="540619" y="606390"/>
                  <a:pt x="561475" y="782854"/>
                  <a:pt x="481264" y="981776"/>
                </a:cubicBezTo>
                <a:cubicBezTo>
                  <a:pt x="401053" y="1180698"/>
                  <a:pt x="140368" y="1490310"/>
                  <a:pt x="0" y="1636294"/>
                </a:cubicBezTo>
              </a:path>
            </a:pathLst>
          </a:custGeom>
          <a:noFill/>
          <a:ln w="12700">
            <a:solidFill>
              <a:schemeClr val="tx2"/>
            </a:solidFill>
            <a:tailEnd type="triangle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/>
          <p:cNvSpPr/>
          <p:nvPr/>
        </p:nvSpPr>
        <p:spPr>
          <a:xfrm flipH="1">
            <a:off x="4350060" y="2023761"/>
            <a:ext cx="2158553" cy="1687979"/>
          </a:xfrm>
          <a:custGeom>
            <a:avLst/>
            <a:gdLst>
              <a:gd name="connsiteX0" fmla="*/ 0 w 493238"/>
              <a:gd name="connsiteY0" fmla="*/ 0 h 1443789"/>
              <a:gd name="connsiteX1" fmla="*/ 385010 w 493238"/>
              <a:gd name="connsiteY1" fmla="*/ 423511 h 1443789"/>
              <a:gd name="connsiteX2" fmla="*/ 481263 w 493238"/>
              <a:gd name="connsiteY2" fmla="*/ 981776 h 1443789"/>
              <a:gd name="connsiteX3" fmla="*/ 163629 w 493238"/>
              <a:gd name="connsiteY3" fmla="*/ 1443789 h 1443789"/>
              <a:gd name="connsiteX0" fmla="*/ 0 w 497840"/>
              <a:gd name="connsiteY0" fmla="*/ 0 h 1491915"/>
              <a:gd name="connsiteX1" fmla="*/ 385010 w 497840"/>
              <a:gd name="connsiteY1" fmla="*/ 423511 h 1491915"/>
              <a:gd name="connsiteX2" fmla="*/ 481263 w 497840"/>
              <a:gd name="connsiteY2" fmla="*/ 981776 h 1491915"/>
              <a:gd name="connsiteX3" fmla="*/ 96252 w 497840"/>
              <a:gd name="connsiteY3" fmla="*/ 1491915 h 1491915"/>
              <a:gd name="connsiteX0" fmla="*/ 538861 w 1082435"/>
              <a:gd name="connsiteY0" fmla="*/ 0 h 1656372"/>
              <a:gd name="connsiteX1" fmla="*/ 923871 w 1082435"/>
              <a:gd name="connsiteY1" fmla="*/ 423511 h 1656372"/>
              <a:gd name="connsiteX2" fmla="*/ 1020124 w 1082435"/>
              <a:gd name="connsiteY2" fmla="*/ 981776 h 1656372"/>
              <a:gd name="connsiteX3" fmla="*/ 0 w 1082435"/>
              <a:gd name="connsiteY3" fmla="*/ 1656372 h 1656372"/>
              <a:gd name="connsiteX0" fmla="*/ 538861 w 1082435"/>
              <a:gd name="connsiteY0" fmla="*/ 0 h 1656372"/>
              <a:gd name="connsiteX1" fmla="*/ 923871 w 1082435"/>
              <a:gd name="connsiteY1" fmla="*/ 423511 h 1656372"/>
              <a:gd name="connsiteX2" fmla="*/ 1020124 w 1082435"/>
              <a:gd name="connsiteY2" fmla="*/ 981776 h 1656372"/>
              <a:gd name="connsiteX3" fmla="*/ 0 w 1082435"/>
              <a:gd name="connsiteY3" fmla="*/ 1656372 h 1656372"/>
              <a:gd name="connsiteX0" fmla="*/ 531300 w 1074321"/>
              <a:gd name="connsiteY0" fmla="*/ 0 h 1541751"/>
              <a:gd name="connsiteX1" fmla="*/ 916310 w 1074321"/>
              <a:gd name="connsiteY1" fmla="*/ 423511 h 1541751"/>
              <a:gd name="connsiteX2" fmla="*/ 1012563 w 1074321"/>
              <a:gd name="connsiteY2" fmla="*/ 981776 h 1541751"/>
              <a:gd name="connsiteX3" fmla="*/ 0 w 1074321"/>
              <a:gd name="connsiteY3" fmla="*/ 1541751 h 1541751"/>
              <a:gd name="connsiteX0" fmla="*/ 531300 w 966792"/>
              <a:gd name="connsiteY0" fmla="*/ 0 h 1541751"/>
              <a:gd name="connsiteX1" fmla="*/ 916310 w 966792"/>
              <a:gd name="connsiteY1" fmla="*/ 423511 h 1541751"/>
              <a:gd name="connsiteX2" fmla="*/ 861345 w 966792"/>
              <a:gd name="connsiteY2" fmla="*/ 936924 h 1541751"/>
              <a:gd name="connsiteX3" fmla="*/ 0 w 966792"/>
              <a:gd name="connsiteY3" fmla="*/ 1541751 h 1541751"/>
              <a:gd name="connsiteX0" fmla="*/ 531300 w 956356"/>
              <a:gd name="connsiteY0" fmla="*/ 0 h 1541751"/>
              <a:gd name="connsiteX1" fmla="*/ 916310 w 956356"/>
              <a:gd name="connsiteY1" fmla="*/ 423511 h 1541751"/>
              <a:gd name="connsiteX2" fmla="*/ 861345 w 956356"/>
              <a:gd name="connsiteY2" fmla="*/ 936924 h 1541751"/>
              <a:gd name="connsiteX3" fmla="*/ 0 w 956356"/>
              <a:gd name="connsiteY3" fmla="*/ 1541751 h 1541751"/>
              <a:gd name="connsiteX0" fmla="*/ 1582260 w 2089199"/>
              <a:gd name="connsiteY0" fmla="*/ 0 h 952029"/>
              <a:gd name="connsiteX1" fmla="*/ 1967270 w 2089199"/>
              <a:gd name="connsiteY1" fmla="*/ 423511 h 952029"/>
              <a:gd name="connsiteX2" fmla="*/ 1912305 w 2089199"/>
              <a:gd name="connsiteY2" fmla="*/ 936924 h 952029"/>
              <a:gd name="connsiteX3" fmla="*/ 0 w 2089199"/>
              <a:gd name="connsiteY3" fmla="*/ 873959 h 952029"/>
              <a:gd name="connsiteX0" fmla="*/ 1582260 w 2089200"/>
              <a:gd name="connsiteY0" fmla="*/ 0 h 956308"/>
              <a:gd name="connsiteX1" fmla="*/ 1967270 w 2089200"/>
              <a:gd name="connsiteY1" fmla="*/ 423511 h 956308"/>
              <a:gd name="connsiteX2" fmla="*/ 1912305 w 2089200"/>
              <a:gd name="connsiteY2" fmla="*/ 936924 h 956308"/>
              <a:gd name="connsiteX3" fmla="*/ 0 w 2089200"/>
              <a:gd name="connsiteY3" fmla="*/ 873959 h 956308"/>
              <a:gd name="connsiteX0" fmla="*/ 1582260 w 1973037"/>
              <a:gd name="connsiteY0" fmla="*/ 0 h 873959"/>
              <a:gd name="connsiteX1" fmla="*/ 1967270 w 1973037"/>
              <a:gd name="connsiteY1" fmla="*/ 423511 h 873959"/>
              <a:gd name="connsiteX2" fmla="*/ 1284753 w 1973037"/>
              <a:gd name="connsiteY2" fmla="*/ 627945 h 873959"/>
              <a:gd name="connsiteX3" fmla="*/ 0 w 1973037"/>
              <a:gd name="connsiteY3" fmla="*/ 873959 h 873959"/>
              <a:gd name="connsiteX0" fmla="*/ 1582260 w 1688085"/>
              <a:gd name="connsiteY0" fmla="*/ 0 h 873959"/>
              <a:gd name="connsiteX1" fmla="*/ 1642152 w 1688085"/>
              <a:gd name="connsiteY1" fmla="*/ 393610 h 873959"/>
              <a:gd name="connsiteX2" fmla="*/ 1284753 w 1688085"/>
              <a:gd name="connsiteY2" fmla="*/ 627945 h 873959"/>
              <a:gd name="connsiteX3" fmla="*/ 0 w 1688085"/>
              <a:gd name="connsiteY3" fmla="*/ 873959 h 873959"/>
              <a:gd name="connsiteX0" fmla="*/ 1582260 w 1695593"/>
              <a:gd name="connsiteY0" fmla="*/ 0 h 873959"/>
              <a:gd name="connsiteX1" fmla="*/ 1642152 w 1695593"/>
              <a:gd name="connsiteY1" fmla="*/ 393610 h 873959"/>
              <a:gd name="connsiteX2" fmla="*/ 1171340 w 1695593"/>
              <a:gd name="connsiteY2" fmla="*/ 682764 h 873959"/>
              <a:gd name="connsiteX3" fmla="*/ 0 w 1695593"/>
              <a:gd name="connsiteY3" fmla="*/ 873959 h 873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95593" h="873959">
                <a:moveTo>
                  <a:pt x="1582260" y="0"/>
                </a:moveTo>
                <a:cubicBezTo>
                  <a:pt x="1734659" y="129941"/>
                  <a:pt x="1710639" y="279816"/>
                  <a:pt x="1642152" y="393610"/>
                </a:cubicBezTo>
                <a:cubicBezTo>
                  <a:pt x="1573665" y="507404"/>
                  <a:pt x="1445032" y="602706"/>
                  <a:pt x="1171340" y="682764"/>
                </a:cubicBezTo>
                <a:cubicBezTo>
                  <a:pt x="897648" y="762822"/>
                  <a:pt x="284025" y="842596"/>
                  <a:pt x="0" y="873959"/>
                </a:cubicBezTo>
              </a:path>
            </a:pathLst>
          </a:custGeom>
          <a:noFill/>
          <a:ln w="12700">
            <a:solidFill>
              <a:schemeClr val="tx2"/>
            </a:solidFill>
            <a:tailEnd type="triangle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6335809" y="943449"/>
            <a:ext cx="21822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Small if good fit</a:t>
            </a:r>
            <a:endParaRPr lang="en-US" sz="2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3539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Title 1_0"/>
          <p:cNvSpPr/>
          <p:nvPr/>
        </p:nvSpPr>
        <p:spPr>
          <a:xfrm>
            <a:off x="457200" y="274680"/>
            <a:ext cx="8228880" cy="486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32500" lnSpcReduction="20000"/>
          </a:bodyPr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</a:rPr>
              <a:t>R-Squared Calculation Example</a:t>
            </a:r>
            <a:r>
              <a:t/>
            </a:r>
            <a:br/>
            <a:endParaRPr lang="en-IN" sz="4400" b="0" strike="noStrike" spc="-1">
              <a:latin typeface="Arial"/>
            </a:endParaRPr>
          </a:p>
        </p:txBody>
      </p:sp>
      <p:sp>
        <p:nvSpPr>
          <p:cNvPr id="294" name="Content Placeholder 2_1"/>
          <p:cNvSpPr/>
          <p:nvPr/>
        </p:nvSpPr>
        <p:spPr>
          <a:xfrm>
            <a:off x="380880" y="533520"/>
            <a:ext cx="8228880" cy="6171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42360">
              <a:lnSpc>
                <a:spcPct val="100000"/>
              </a:lnSpc>
              <a:spcBef>
                <a:spcPts val="98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200" b="0" strike="noStrike" spc="-1" dirty="0">
                <a:solidFill>
                  <a:srgbClr val="000000"/>
                </a:solidFill>
                <a:latin typeface="Calibri"/>
              </a:rPr>
              <a:t>Assume the following set of (x, y) data points:</a:t>
            </a:r>
            <a:endParaRPr lang="en-IN" sz="1200" b="0" strike="noStrike" spc="-1" dirty="0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981"/>
              </a:spcBef>
              <a:tabLst>
                <a:tab pos="0" algn="l"/>
              </a:tabLst>
            </a:pPr>
            <a:r>
              <a:rPr lang="en-US" sz="1200" b="0" strike="noStrike" spc="-1" dirty="0">
                <a:solidFill>
                  <a:srgbClr val="000000"/>
                </a:solidFill>
                <a:latin typeface="Calibri"/>
              </a:rPr>
              <a:t>	 (3, 40), (10, 35), (11, 30), (15, 32), (22, 19), (22, 26), (23, 24), (28, 22), (28, 18) and (35, 6).</a:t>
            </a:r>
            <a:endParaRPr lang="en-IN" sz="1200" b="0" strike="noStrike" spc="-1" dirty="0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98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200" b="0" strike="noStrike" spc="-1" dirty="0" smtClean="0">
                <a:solidFill>
                  <a:srgbClr val="000000"/>
                </a:solidFill>
                <a:latin typeface="Calibri"/>
              </a:rPr>
              <a:t>"</a:t>
            </a:r>
            <a:r>
              <a:rPr lang="en-US" sz="1200" b="0" strike="noStrike" spc="-1" dirty="0">
                <a:solidFill>
                  <a:srgbClr val="000000"/>
                </a:solidFill>
                <a:latin typeface="Calibri"/>
              </a:rPr>
              <a:t>line of best fit" equation. This equation, based on the unique date, is an equation that predicts a Y value based on a given X value. In this example, assume the line of best fit is: </a:t>
            </a:r>
            <a:endParaRPr lang="en-IN" sz="1200" b="0" strike="noStrike" spc="-1" dirty="0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981"/>
              </a:spcBef>
              <a:tabLst>
                <a:tab pos="0" algn="l"/>
              </a:tabLst>
            </a:pPr>
            <a:r>
              <a:rPr lang="en-US" sz="1200" b="0" strike="noStrike" spc="-1" dirty="0">
                <a:solidFill>
                  <a:srgbClr val="000000"/>
                </a:solidFill>
                <a:latin typeface="Calibri"/>
              </a:rPr>
              <a:t>			y = 0.94x + 43.7</a:t>
            </a:r>
            <a:endParaRPr lang="en-IN" sz="1200" b="0" strike="noStrike" spc="-1" dirty="0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98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200" b="0" strike="noStrike" spc="-1" dirty="0" smtClean="0">
                <a:solidFill>
                  <a:srgbClr val="000000"/>
                </a:solidFill>
                <a:latin typeface="Calibri"/>
              </a:rPr>
              <a:t>Compute </a:t>
            </a:r>
            <a:r>
              <a:rPr lang="en-US" sz="1200" b="0" strike="noStrike" spc="-1" dirty="0">
                <a:solidFill>
                  <a:srgbClr val="000000"/>
                </a:solidFill>
                <a:latin typeface="Calibri"/>
              </a:rPr>
              <a:t>predicted Y values. As an example, the predicted Y value for the first data point is:  </a:t>
            </a:r>
            <a:endParaRPr lang="en-IN" sz="1200" b="0" strike="noStrike" spc="-1" dirty="0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981"/>
              </a:spcBef>
              <a:tabLst>
                <a:tab pos="0" algn="l"/>
              </a:tabLst>
            </a:pPr>
            <a:r>
              <a:rPr lang="en-US" sz="1200" b="0" strike="noStrike" spc="-1" dirty="0">
                <a:solidFill>
                  <a:srgbClr val="000000"/>
                </a:solidFill>
                <a:latin typeface="Calibri"/>
              </a:rPr>
              <a:t>			y = 0.94(3) + 43.7 = 40.88</a:t>
            </a:r>
            <a:endParaRPr lang="en-IN" sz="1200" b="0" strike="noStrike" spc="-1" dirty="0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98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200" b="0" strike="noStrike" spc="-1" dirty="0">
                <a:solidFill>
                  <a:srgbClr val="000000"/>
                </a:solidFill>
                <a:latin typeface="Calibri"/>
              </a:rPr>
              <a:t>The entire set of predicted Y values is: </a:t>
            </a:r>
            <a:r>
              <a:rPr lang="en-US" sz="1050" b="1" strike="noStrike" spc="-1" dirty="0">
                <a:solidFill>
                  <a:srgbClr val="000000"/>
                </a:solidFill>
                <a:latin typeface="Calibri"/>
              </a:rPr>
              <a:t>40.88, 34.3, 33.36, 29.6, 23.02, 23.02, 22.08, 17.38, 17.38 and 10.8. </a:t>
            </a:r>
            <a:endParaRPr lang="en-IN" sz="1050" b="0" strike="noStrike" spc="-1" dirty="0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98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200" b="0" strike="noStrike" spc="-1" dirty="0" smtClean="0">
                <a:solidFill>
                  <a:srgbClr val="000000"/>
                </a:solidFill>
                <a:latin typeface="Calibri"/>
              </a:rPr>
              <a:t>Take </a:t>
            </a:r>
            <a:r>
              <a:rPr lang="en-US" sz="1200" b="0" strike="noStrike" spc="-1" dirty="0">
                <a:solidFill>
                  <a:srgbClr val="000000"/>
                </a:solidFill>
                <a:latin typeface="Calibri"/>
              </a:rPr>
              <a:t>each data point's </a:t>
            </a:r>
            <a:r>
              <a:rPr lang="en-US" sz="1200" b="0" strike="noStrike" spc="-1" dirty="0">
                <a:solidFill>
                  <a:srgbClr val="0000FF"/>
                </a:solidFill>
                <a:latin typeface="Calibri"/>
              </a:rPr>
              <a:t>predicted Y value, subtracts the actual Y value </a:t>
            </a:r>
            <a:r>
              <a:rPr lang="en-US" sz="1200" b="0" strike="noStrike" spc="-1" dirty="0">
                <a:solidFill>
                  <a:srgbClr val="000000"/>
                </a:solidFill>
                <a:latin typeface="Calibri"/>
              </a:rPr>
              <a:t>and squares the result. For example, using the first data point:</a:t>
            </a:r>
            <a:endParaRPr lang="en-IN" sz="1200" b="0" strike="noStrike" spc="-1" dirty="0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981"/>
              </a:spcBef>
              <a:tabLst>
                <a:tab pos="0" algn="l"/>
              </a:tabLst>
            </a:pPr>
            <a:r>
              <a:rPr lang="en-US" sz="1200" b="0" strike="noStrike" spc="-1" dirty="0">
                <a:solidFill>
                  <a:srgbClr val="000000"/>
                </a:solidFill>
                <a:latin typeface="Calibri"/>
              </a:rPr>
              <a:t>			Error squared = (40.88 - 40) ^ 2 = 0.77</a:t>
            </a:r>
            <a:endParaRPr lang="en-IN" sz="1200" b="0" strike="noStrike" spc="-1" dirty="0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98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200" b="0" strike="noStrike" spc="-1" dirty="0">
                <a:solidFill>
                  <a:srgbClr val="000000"/>
                </a:solidFill>
                <a:latin typeface="Calibri"/>
              </a:rPr>
              <a:t>The entire list of error's squared is: </a:t>
            </a:r>
            <a:r>
              <a:rPr lang="en-US" sz="1100" b="0" strike="noStrike" spc="-1" dirty="0">
                <a:solidFill>
                  <a:srgbClr val="000000"/>
                </a:solidFill>
                <a:latin typeface="Calibri"/>
              </a:rPr>
              <a:t>0.77, 0.49, 11.29, 5.76, 16.16, 8.88, 3.69, 21.34, 0.38 and 23.04. </a:t>
            </a:r>
            <a:r>
              <a:rPr lang="en-US" sz="1200" b="0" strike="noStrike" spc="-1" dirty="0">
                <a:solidFill>
                  <a:srgbClr val="0000FF"/>
                </a:solidFill>
                <a:latin typeface="Calibri"/>
              </a:rPr>
              <a:t>The sum of these errors is 91.81</a:t>
            </a:r>
            <a:r>
              <a:rPr lang="en-US" sz="1200" b="0" strike="noStrike" spc="-1" dirty="0">
                <a:solidFill>
                  <a:srgbClr val="000000"/>
                </a:solidFill>
                <a:latin typeface="Calibri"/>
              </a:rPr>
              <a:t>. </a:t>
            </a:r>
            <a:r>
              <a:rPr lang="en-US" sz="1200" b="0" strike="noStrike" spc="-1" dirty="0">
                <a:solidFill>
                  <a:srgbClr val="FF0000"/>
                </a:solidFill>
                <a:latin typeface="Calibri"/>
              </a:rPr>
              <a:t>(SSE)</a:t>
            </a:r>
            <a:endParaRPr lang="en-IN" sz="1200" b="0" strike="noStrike" spc="-1" dirty="0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98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200" b="0" strike="noStrike" spc="-1" dirty="0">
                <a:solidFill>
                  <a:srgbClr val="000000"/>
                </a:solidFill>
                <a:latin typeface="Calibri"/>
              </a:rPr>
              <a:t>Next, take the </a:t>
            </a:r>
            <a:r>
              <a:rPr lang="en-US" sz="1200" b="0" strike="noStrike" spc="-1" dirty="0">
                <a:solidFill>
                  <a:srgbClr val="0000FF"/>
                </a:solidFill>
                <a:latin typeface="Calibri"/>
              </a:rPr>
              <a:t>predicted Y value and subtract the average actual v</a:t>
            </a:r>
            <a:r>
              <a:rPr lang="en-US" sz="1200" b="0" strike="noStrike" spc="-1" dirty="0">
                <a:solidFill>
                  <a:srgbClr val="000000"/>
                </a:solidFill>
                <a:latin typeface="Calibri"/>
              </a:rPr>
              <a:t>alue, which is 25.2. Using the first data point, this is: (40.88 - 25.2) ^ 2 = 14.8 ^ 2 = 219.04. Sum up all these differences, which in this example, equals </a:t>
            </a:r>
            <a:r>
              <a:rPr lang="en-US" sz="1200" b="0" strike="noStrike" spc="-1" dirty="0">
                <a:solidFill>
                  <a:srgbClr val="0000FF"/>
                </a:solidFill>
                <a:latin typeface="Calibri"/>
              </a:rPr>
              <a:t>855.6.</a:t>
            </a:r>
            <a:r>
              <a:rPr lang="en-US" sz="12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1200" b="0" strike="noStrike" spc="-1" dirty="0">
                <a:solidFill>
                  <a:srgbClr val="FF0000"/>
                </a:solidFill>
                <a:latin typeface="Calibri"/>
              </a:rPr>
              <a:t>(SSR)</a:t>
            </a:r>
            <a:endParaRPr lang="en-IN" sz="1200" b="0" strike="noStrike" spc="-1" dirty="0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98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200" b="0" strike="noStrike" spc="-1" dirty="0">
                <a:solidFill>
                  <a:srgbClr val="000000"/>
                </a:solidFill>
                <a:latin typeface="Calibri"/>
              </a:rPr>
              <a:t>Lastly, to find the R-squared, take the first sum of errors, divide it by the second sum of errors and subtracts this result from 1. In this example it is:</a:t>
            </a:r>
            <a:endParaRPr lang="en-IN" sz="1200" b="0" strike="noStrike" spc="-1" dirty="0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981"/>
              </a:spcBef>
              <a:tabLst>
                <a:tab pos="0" algn="l"/>
              </a:tabLst>
            </a:pPr>
            <a:r>
              <a:rPr lang="en-US" sz="1200" b="0" strike="noStrike" spc="-1" dirty="0">
                <a:solidFill>
                  <a:srgbClr val="000000"/>
                </a:solidFill>
                <a:latin typeface="Calibri"/>
              </a:rPr>
              <a:t>SST = (SSE + SSR) = (91.81+855.6) =947.41</a:t>
            </a:r>
            <a:endParaRPr lang="en-IN" sz="1200" b="0" strike="noStrike" spc="-1" dirty="0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98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200" b="0" strike="noStrike" spc="-1" dirty="0">
                <a:solidFill>
                  <a:srgbClr val="000000"/>
                </a:solidFill>
                <a:latin typeface="Calibri"/>
              </a:rPr>
              <a:t>R-squared = (SSR/ SST) or [ 1- </a:t>
            </a:r>
            <a:r>
              <a:rPr lang="en-US" sz="1200" b="0" strike="noStrike" spc="-1" dirty="0">
                <a:solidFill>
                  <a:srgbClr val="FF0000"/>
                </a:solidFill>
                <a:latin typeface="Calibri"/>
              </a:rPr>
              <a:t>(SSE/ SST</a:t>
            </a:r>
            <a:r>
              <a:rPr lang="en-US" sz="1200" b="0" strike="noStrike" spc="-1" dirty="0">
                <a:solidFill>
                  <a:srgbClr val="000000"/>
                </a:solidFill>
                <a:latin typeface="Calibri"/>
              </a:rPr>
              <a:t>) ]. Here [1 - (91.81 /947.71) = 1 - 0.097 = 0.9</a:t>
            </a:r>
            <a:endParaRPr lang="en-IN" sz="1200" b="0" strike="noStrike" spc="-1" dirty="0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740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050" b="0" strike="noStrike" spc="-1" dirty="0">
                <a:solidFill>
                  <a:srgbClr val="000000"/>
                </a:solidFill>
                <a:latin typeface="Calibri"/>
              </a:rPr>
              <a:t>Closer it is to 1, the better the model is</a:t>
            </a:r>
            <a:r>
              <a:rPr sz="400"/>
              <a:t/>
            </a:r>
            <a:br>
              <a:rPr sz="400"/>
            </a:br>
            <a:r>
              <a:rPr sz="400"/>
              <a:t/>
            </a:r>
            <a:br>
              <a:rPr sz="400"/>
            </a:br>
            <a:r>
              <a:rPr lang="en-US" sz="800" b="0" u="sng" strike="noStrike" spc="-1" dirty="0">
                <a:solidFill>
                  <a:srgbClr val="0000FF"/>
                </a:solidFill>
                <a:uFillTx/>
                <a:latin typeface="Calibri"/>
                <a:hlinkClick r:id="rId2"/>
              </a:rPr>
              <a:t>R-Squared</a:t>
            </a:r>
            <a:r>
              <a:rPr lang="en-US" sz="800" b="0" strike="noStrike" spc="-1" dirty="0">
                <a:solidFill>
                  <a:srgbClr val="000000"/>
                </a:solidFill>
                <a:latin typeface="Calibri"/>
              </a:rPr>
              <a:t> </a:t>
            </a:r>
            <a:r>
              <a:rPr lang="en-US" sz="800" b="0" u="sng" strike="noStrike" spc="-1" dirty="0">
                <a:solidFill>
                  <a:srgbClr val="0000FF"/>
                </a:solidFill>
                <a:uFillTx/>
                <a:latin typeface="Calibri"/>
                <a:hlinkClick r:id="rId2"/>
              </a:rPr>
              <a:t>http://www.investopedia.com/terms/r/r-squared.asp#ixzz4n10omMFL</a:t>
            </a:r>
            <a:r>
              <a:rPr lang="en-US" sz="800" b="0" strike="noStrike" spc="-1" dirty="0">
                <a:solidFill>
                  <a:srgbClr val="000000"/>
                </a:solidFill>
                <a:latin typeface="Calibri"/>
              </a:rPr>
              <a:t> </a:t>
            </a:r>
            <a:r>
              <a:rPr sz="400"/>
              <a:t/>
            </a:r>
            <a:br>
              <a:rPr sz="400"/>
            </a:br>
            <a:r>
              <a:rPr lang="en-US" sz="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endParaRPr lang="en-IN" sz="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6763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Rectangle 2_0"/>
          <p:cNvSpPr/>
          <p:nvPr/>
        </p:nvSpPr>
        <p:spPr>
          <a:xfrm>
            <a:off x="457200" y="125280"/>
            <a:ext cx="8228880" cy="913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</a:rPr>
              <a:t>R</a:t>
            </a:r>
            <a:r>
              <a:rPr lang="en-US" sz="4400" b="0" strike="noStrike" spc="-1" baseline="30000">
                <a:solidFill>
                  <a:srgbClr val="000000"/>
                </a:solidFill>
                <a:latin typeface="Calibri"/>
              </a:rPr>
              <a:t>2</a:t>
            </a:r>
            <a:r>
              <a:rPr lang="en-US" sz="4400" b="0" strike="noStrike" spc="-1">
                <a:solidFill>
                  <a:srgbClr val="000000"/>
                </a:solidFill>
                <a:latin typeface="Calibri"/>
              </a:rPr>
              <a:t>-values and P-values</a:t>
            </a:r>
            <a:endParaRPr lang="en-IN" sz="4400" b="0" strike="noStrike" spc="-1">
              <a:latin typeface="Arial"/>
            </a:endParaRPr>
          </a:p>
        </p:txBody>
      </p:sp>
      <p:sp>
        <p:nvSpPr>
          <p:cNvPr id="301" name="Content Placeholder 1_1"/>
          <p:cNvSpPr/>
          <p:nvPr/>
        </p:nvSpPr>
        <p:spPr>
          <a:xfrm>
            <a:off x="457200" y="1039680"/>
            <a:ext cx="8381160" cy="5009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42360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  <a:tabLst>
                <a:tab pos="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DejaVu Sans"/>
              </a:rPr>
              <a:t>We can </a:t>
            </a:r>
            <a:r>
              <a:rPr lang="en-US" sz="2400" b="1" strike="noStrike" spc="-1">
                <a:solidFill>
                  <a:srgbClr val="C00000"/>
                </a:solidFill>
                <a:latin typeface="Calibri"/>
                <a:ea typeface="DejaVu Sans"/>
              </a:rPr>
              <a:t>always</a:t>
            </a: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DejaVu Sans"/>
              </a:rPr>
              <a:t> fit a linear model to any dataset, but how do we know if there is a </a:t>
            </a:r>
            <a:r>
              <a:rPr lang="en-US" sz="2400" b="1" strike="noStrike" spc="-1">
                <a:solidFill>
                  <a:srgbClr val="C00000"/>
                </a:solidFill>
                <a:latin typeface="Calibri"/>
                <a:ea typeface="DejaVu Sans"/>
              </a:rPr>
              <a:t>real linear relationship</a:t>
            </a: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DejaVu Sans"/>
              </a:rPr>
              <a:t>? </a:t>
            </a:r>
            <a:endParaRPr lang="en-IN" sz="2400" b="0" strike="noStrike" spc="-1">
              <a:latin typeface="Arial"/>
            </a:endParaRPr>
          </a:p>
        </p:txBody>
      </p:sp>
      <p:pic>
        <p:nvPicPr>
          <p:cNvPr id="302" name="Picture 4_1" descr="http://upload.wikimedia.org/wikipedia/commons/thumb/e/ec/Anscombe%27s_quartet_3.svg/1280px-Anscombe%27s_quartet_3.svg.png"/>
          <p:cNvPicPr/>
          <p:nvPr/>
        </p:nvPicPr>
        <p:blipFill>
          <a:blip r:embed="rId3"/>
          <a:stretch/>
        </p:blipFill>
        <p:spPr>
          <a:xfrm>
            <a:off x="1608840" y="2098080"/>
            <a:ext cx="5599440" cy="4072320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1269741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Title 1_1"/>
          <p:cNvSpPr/>
          <p:nvPr/>
        </p:nvSpPr>
        <p:spPr>
          <a:xfrm>
            <a:off x="457200" y="274680"/>
            <a:ext cx="8228880" cy="486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32500" lnSpcReduction="20000"/>
          </a:bodyPr>
          <a:lstStyle/>
          <a:p>
            <a:pPr algn="ctr">
              <a:lnSpc>
                <a:spcPct val="100000"/>
              </a:lnSpc>
            </a:pPr>
            <a:r>
              <a:rPr lang="en-US" sz="4400" b="1" strike="noStrike" spc="-1">
                <a:solidFill>
                  <a:srgbClr val="000000"/>
                </a:solidFill>
                <a:latin typeface="Calibri"/>
              </a:rPr>
              <a:t>What Is R-squared?</a:t>
            </a:r>
            <a:r>
              <a:t/>
            </a:r>
            <a:br/>
            <a:endParaRPr lang="en-IN" sz="4400" b="0" strike="noStrike" spc="-1">
              <a:latin typeface="Arial"/>
            </a:endParaRPr>
          </a:p>
        </p:txBody>
      </p:sp>
      <p:sp>
        <p:nvSpPr>
          <p:cNvPr id="304" name="Content Placeholder 2_0"/>
          <p:cNvSpPr/>
          <p:nvPr/>
        </p:nvSpPr>
        <p:spPr>
          <a:xfrm>
            <a:off x="457200" y="914400"/>
            <a:ext cx="8228880" cy="5211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64500" lnSpcReduction="20000"/>
          </a:bodyPr>
          <a:lstStyle/>
          <a:p>
            <a:pPr marL="343080" indent="-342360" algn="just">
              <a:lnSpc>
                <a:spcPct val="100000"/>
              </a:lnSpc>
              <a:spcBef>
                <a:spcPts val="641"/>
              </a:spcBef>
              <a:buClr>
                <a:srgbClr val="0000FF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FF"/>
                </a:solidFill>
                <a:latin typeface="Calibri"/>
              </a:rPr>
              <a:t>R-squared</a:t>
            </a: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 is a statistical measure of how </a:t>
            </a:r>
            <a:r>
              <a:rPr lang="en-US" sz="3200" b="0" strike="noStrike" spc="-1">
                <a:solidFill>
                  <a:srgbClr val="0000FF"/>
                </a:solidFill>
                <a:latin typeface="Calibri"/>
              </a:rPr>
              <a:t>close the data are to the fitted regression line.</a:t>
            </a: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 It is also known as the </a:t>
            </a:r>
            <a:r>
              <a:rPr lang="en-US" sz="3200" b="0" u="sng" strike="noStrike" spc="-1">
                <a:solidFill>
                  <a:srgbClr val="000000"/>
                </a:solidFill>
                <a:uFillTx/>
                <a:latin typeface="Calibri"/>
              </a:rPr>
              <a:t>coefficient of determination</a:t>
            </a: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, or the coefficient of multiple determination for multiple regression.</a:t>
            </a:r>
            <a:endParaRPr lang="en-IN" sz="3200" b="0" strike="noStrike" spc="-1">
              <a:latin typeface="Arial"/>
            </a:endParaRPr>
          </a:p>
          <a:p>
            <a:pPr marL="343080" indent="-342360" algn="just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endParaRPr lang="en-IN" sz="3200" b="0" strike="noStrike" spc="-1">
              <a:latin typeface="Arial"/>
            </a:endParaRPr>
          </a:p>
          <a:p>
            <a:pPr marL="343080" indent="-342360" algn="just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The </a:t>
            </a:r>
            <a:r>
              <a:rPr lang="en-US" sz="3200" b="0" strike="noStrike" spc="-1">
                <a:solidFill>
                  <a:srgbClr val="0000FF"/>
                </a:solidFill>
                <a:latin typeface="Calibri"/>
              </a:rPr>
              <a:t>definition</a:t>
            </a: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 of R-squared; it is the </a:t>
            </a:r>
            <a:r>
              <a:rPr lang="en-US" sz="3200" b="0" strike="noStrike" spc="-1">
                <a:solidFill>
                  <a:srgbClr val="0000FF"/>
                </a:solidFill>
                <a:latin typeface="Calibri"/>
              </a:rPr>
              <a:t>percentage of the response variable variation that is explained by a linear model</a:t>
            </a: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. Or:</a:t>
            </a:r>
            <a:endParaRPr lang="en-IN" sz="3200" b="0" strike="noStrike" spc="-1">
              <a:latin typeface="Arial"/>
            </a:endParaRPr>
          </a:p>
          <a:p>
            <a:pPr marL="343080" indent="-342360" algn="just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			</a:t>
            </a:r>
            <a:r>
              <a:rPr lang="en-US" sz="2600" b="1" strike="noStrike" spc="-1">
                <a:solidFill>
                  <a:srgbClr val="000000"/>
                </a:solidFill>
                <a:latin typeface="Calibri"/>
              </a:rPr>
              <a:t>R-squared = Explained variation / Total variatio</a:t>
            </a: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n</a:t>
            </a:r>
            <a:endParaRPr lang="en-IN" sz="3200" b="0" strike="noStrike" spc="-1">
              <a:latin typeface="Arial"/>
            </a:endParaRPr>
          </a:p>
          <a:p>
            <a:pPr marL="343080" indent="-342360" algn="just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endParaRPr lang="en-IN" sz="3200" b="0" strike="noStrike" spc="-1">
              <a:latin typeface="Arial"/>
            </a:endParaRPr>
          </a:p>
          <a:p>
            <a:pPr marL="343080" indent="-342360" algn="just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R-squared is always between 0 and 100%:</a:t>
            </a:r>
            <a:endParaRPr lang="en-IN" sz="3200" b="0" strike="noStrike" spc="-1">
              <a:latin typeface="Arial"/>
            </a:endParaRPr>
          </a:p>
          <a:p>
            <a:pPr marL="743040" lvl="1" indent="-285120" algn="just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0% indicates that the model explains none of the variability of the response data around its mean.</a:t>
            </a:r>
            <a:endParaRPr lang="en-IN" sz="2800" b="0" strike="noStrike" spc="-1">
              <a:latin typeface="Arial"/>
            </a:endParaRPr>
          </a:p>
          <a:p>
            <a:pPr marL="743040" lvl="1" indent="-285120" algn="just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100% indicates that the model explains all the variability of the response data around its mean.</a:t>
            </a:r>
            <a:endParaRPr lang="en-IN" sz="2800" b="0" strike="noStrike" spc="-1">
              <a:latin typeface="Arial"/>
            </a:endParaRPr>
          </a:p>
          <a:p>
            <a:pPr marL="743040" indent="-285120" algn="just">
              <a:lnSpc>
                <a:spcPct val="100000"/>
              </a:lnSpc>
              <a:spcBef>
                <a:spcPts val="561"/>
              </a:spcBef>
              <a:tabLst>
                <a:tab pos="0" algn="l"/>
              </a:tabLst>
            </a:pPr>
            <a:endParaRPr lang="en-IN" sz="2800" b="0" strike="noStrike" spc="-1">
              <a:latin typeface="Arial"/>
            </a:endParaRPr>
          </a:p>
          <a:p>
            <a:pPr marL="343080" indent="-342360" algn="just">
              <a:lnSpc>
                <a:spcPct val="100000"/>
              </a:lnSpc>
              <a:spcBef>
                <a:spcPts val="641"/>
              </a:spcBef>
              <a:buClr>
                <a:srgbClr val="0000FF"/>
              </a:buClr>
              <a:buFont typeface="Arial"/>
              <a:buChar char="•"/>
              <a:tabLst>
                <a:tab pos="0" algn="l"/>
              </a:tabLst>
            </a:pPr>
            <a:r>
              <a:rPr lang="en-US" sz="3200" b="0" strike="noStrike" spc="-1">
                <a:solidFill>
                  <a:srgbClr val="0000FF"/>
                </a:solidFill>
                <a:latin typeface="Calibri"/>
              </a:rPr>
              <a:t>In general, the higher the R-squared, the better the model fits your data.</a:t>
            </a: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 However, there are important conditions for this guideline……</a:t>
            </a:r>
            <a:endParaRPr lang="en-IN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endParaRPr lang="en-IN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49447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Rectangle 2_1"/>
          <p:cNvSpPr/>
          <p:nvPr/>
        </p:nvSpPr>
        <p:spPr>
          <a:xfrm>
            <a:off x="457200" y="125280"/>
            <a:ext cx="8228880" cy="913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</a:rPr>
              <a:t>R</a:t>
            </a:r>
            <a:r>
              <a:rPr lang="en-US" sz="4400" b="0" strike="noStrike" spc="-1" baseline="30000">
                <a:solidFill>
                  <a:srgbClr val="000000"/>
                </a:solidFill>
                <a:latin typeface="Calibri"/>
              </a:rPr>
              <a:t>2</a:t>
            </a:r>
            <a:r>
              <a:rPr lang="en-US" sz="4400" b="0" strike="noStrike" spc="-1">
                <a:solidFill>
                  <a:srgbClr val="000000"/>
                </a:solidFill>
                <a:latin typeface="Calibri"/>
              </a:rPr>
              <a:t>-values and P-values</a:t>
            </a:r>
            <a:endParaRPr lang="en-IN" sz="4400" b="0" strike="noStrike" spc="-1">
              <a:latin typeface="Arial"/>
            </a:endParaRPr>
          </a:p>
        </p:txBody>
      </p:sp>
      <p:sp>
        <p:nvSpPr>
          <p:cNvPr id="306" name="Content Placeholder 1_0"/>
          <p:cNvSpPr/>
          <p:nvPr/>
        </p:nvSpPr>
        <p:spPr>
          <a:xfrm>
            <a:off x="457200" y="1039680"/>
            <a:ext cx="8381160" cy="5254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42360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  <a:tabLst>
                <a:tab pos="0" algn="l"/>
              </a:tabLst>
            </a:pPr>
            <a:r>
              <a:rPr lang="en-US" sz="2400" b="1" strike="noStrike" spc="-1" dirty="0">
                <a:solidFill>
                  <a:srgbClr val="0070C0"/>
                </a:solidFill>
                <a:latin typeface="Calibri"/>
                <a:ea typeface="DejaVu Sans"/>
              </a:rPr>
              <a:t>Approach: 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Use a hypothesis test. The null hypothesis is that there is no linear relationship (</a:t>
            </a:r>
            <a:r>
              <a:rPr lang="el-GR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β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= 0).</a:t>
            </a:r>
            <a:endParaRPr lang="en-IN" sz="2400" b="0" strike="noStrike" spc="-1" dirty="0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  <a:tabLst>
                <a:tab pos="0" algn="l"/>
              </a:tabLst>
            </a:pPr>
            <a:r>
              <a:rPr lang="en-US" sz="2400" b="1" strike="noStrike" spc="-1" dirty="0">
                <a:solidFill>
                  <a:srgbClr val="0070C0"/>
                </a:solidFill>
                <a:latin typeface="Calibri"/>
                <a:ea typeface="DejaVu Sans"/>
              </a:rPr>
              <a:t>Statistic: 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Some value which should be small under the null hypothesis, and large if the alternate hypothesis is true. </a:t>
            </a:r>
            <a:endParaRPr lang="en-IN" sz="2400" b="0" strike="noStrike" spc="-1" dirty="0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  <a:tabLst>
                <a:tab pos="0" algn="l"/>
              </a:tabLst>
            </a:pPr>
            <a:r>
              <a:rPr lang="en-US" sz="2400" b="1" strike="noStrike" spc="-1" dirty="0">
                <a:solidFill>
                  <a:srgbClr val="0070C0"/>
                </a:solidFill>
                <a:latin typeface="Calibri"/>
                <a:ea typeface="DejaVu Sans"/>
              </a:rPr>
              <a:t>R-squared: 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a suitable statistic.</a:t>
            </a:r>
            <a:endParaRPr lang="en-IN" sz="2400" b="0" strike="noStrike" spc="-1" dirty="0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  <a:tabLst>
                <a:tab pos="0" algn="l"/>
              </a:tabLst>
            </a:pPr>
            <a:endParaRPr lang="en-IN" sz="2400" b="0" strike="noStrike" spc="-1" dirty="0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  <a:tabLst>
                <a:tab pos="0" algn="l"/>
              </a:tabLst>
            </a:pPr>
            <a:r>
              <a:rPr lang="en-US" sz="2400" b="0" strike="noStrike" spc="-1" dirty="0" smtClean="0">
                <a:solidFill>
                  <a:srgbClr val="000000"/>
                </a:solidFill>
                <a:latin typeface="Calibri"/>
                <a:ea typeface="DejaVu Sans"/>
              </a:rPr>
              <a:t>.</a:t>
            </a:r>
            <a:endParaRPr lang="en-IN" sz="24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51608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Title 1_2"/>
          <p:cNvSpPr/>
          <p:nvPr/>
        </p:nvSpPr>
        <p:spPr>
          <a:xfrm>
            <a:off x="457200" y="274680"/>
            <a:ext cx="8228880" cy="410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57000" lnSpcReduction="20000"/>
          </a:bodyPr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</a:rPr>
              <a:t>Evaluation Metrics</a:t>
            </a:r>
            <a:endParaRPr lang="en-IN" sz="4400" b="0" strike="noStrike" spc="-1">
              <a:latin typeface="Arial"/>
            </a:endParaRPr>
          </a:p>
        </p:txBody>
      </p:sp>
      <p:sp>
        <p:nvSpPr>
          <p:cNvPr id="308" name="Content Placeholder 2_3"/>
          <p:cNvSpPr/>
          <p:nvPr/>
        </p:nvSpPr>
        <p:spPr>
          <a:xfrm>
            <a:off x="457200" y="762120"/>
            <a:ext cx="8228880" cy="5058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343080" indent="-34236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how confident you would be in these estimates and in your model.</a:t>
            </a:r>
            <a:endParaRPr lang="en-IN" sz="24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Output of the R function  get at the issue of how confident one can be in the estimates:</a:t>
            </a:r>
            <a:endParaRPr lang="en-IN" sz="24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p-values and R-squared.</a:t>
            </a:r>
            <a:endParaRPr lang="en-IN" sz="2400" b="0" strike="noStrike" spc="-1">
              <a:latin typeface="Arial"/>
            </a:endParaRPr>
          </a:p>
        </p:txBody>
      </p:sp>
      <p:pic>
        <p:nvPicPr>
          <p:cNvPr id="309" name="Picture 2_1"/>
          <p:cNvPicPr/>
          <p:nvPr/>
        </p:nvPicPr>
        <p:blipFill>
          <a:blip r:embed="rId2"/>
          <a:stretch/>
        </p:blipFill>
        <p:spPr>
          <a:xfrm>
            <a:off x="1447920" y="2819520"/>
            <a:ext cx="6019200" cy="3723480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3578264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Title 1_3"/>
          <p:cNvSpPr/>
          <p:nvPr/>
        </p:nvSpPr>
        <p:spPr>
          <a:xfrm>
            <a:off x="457200" y="274680"/>
            <a:ext cx="8228880" cy="410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11" name="Picture 2_0"/>
          <p:cNvPicPr/>
          <p:nvPr/>
        </p:nvPicPr>
        <p:blipFill>
          <a:blip r:embed="rId2"/>
          <a:stretch/>
        </p:blipFill>
        <p:spPr>
          <a:xfrm>
            <a:off x="1143000" y="1523880"/>
            <a:ext cx="6238080" cy="4647600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3182448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715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Residuals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33400" y="990601"/>
            <a:ext cx="8229600" cy="2590800"/>
          </a:xfrm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r>
              <a:rPr lang="en-US" sz="1800" dirty="0" smtClean="0"/>
              <a:t>linear regression to estimate values of a response variable based on a predictor. </a:t>
            </a:r>
          </a:p>
          <a:p>
            <a:pPr>
              <a:buNone/>
            </a:pPr>
            <a:endParaRPr lang="en-US" sz="1800" dirty="0" smtClean="0"/>
          </a:p>
          <a:p>
            <a:r>
              <a:rPr lang="en-US" sz="1800" dirty="0" smtClean="0"/>
              <a:t>A measure of  how far off the estimates are from the actual values…. These differences are called </a:t>
            </a:r>
            <a:r>
              <a:rPr lang="en-US" sz="1800" i="1" dirty="0" smtClean="0"/>
              <a:t>residuals.</a:t>
            </a:r>
          </a:p>
          <a:p>
            <a:r>
              <a:rPr lang="en-US" sz="1800" dirty="0" smtClean="0"/>
              <a:t>A residual is what's left over : the residue, after estimation.</a:t>
            </a:r>
          </a:p>
          <a:p>
            <a:pPr>
              <a:buNone/>
            </a:pPr>
            <a:endParaRPr lang="en-US" sz="1800" dirty="0" smtClean="0"/>
          </a:p>
          <a:p>
            <a:r>
              <a:rPr lang="en-US" sz="1800" dirty="0" smtClean="0"/>
              <a:t>Residuals are the vertical distances of the points from the regression line. </a:t>
            </a:r>
          </a:p>
          <a:p>
            <a:pPr>
              <a:buNone/>
            </a:pPr>
            <a:endParaRPr lang="en-US" sz="1800" dirty="0" smtClean="0"/>
          </a:p>
          <a:p>
            <a:r>
              <a:rPr lang="en-US" sz="1800" dirty="0" smtClean="0"/>
              <a:t>There is one residual for each point in the scatter plot. </a:t>
            </a:r>
          </a:p>
          <a:p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			</a:t>
            </a:r>
            <a:r>
              <a:rPr lang="en-US" sz="1900" dirty="0" smtClean="0">
                <a:solidFill>
                  <a:srgbClr val="3333FF"/>
                </a:solidFill>
              </a:rPr>
              <a:t>residual = Observed value – regression estimate</a:t>
            </a:r>
            <a:endParaRPr lang="en-US" sz="1800" dirty="0">
              <a:solidFill>
                <a:srgbClr val="3333FF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90800" y="3962400"/>
            <a:ext cx="4181475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965183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34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Residuals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" y="3581400"/>
            <a:ext cx="8458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A </a:t>
            </a:r>
            <a:r>
              <a:rPr lang="en-US" i="1" dirty="0" smtClean="0">
                <a:solidFill>
                  <a:srgbClr val="0000FF"/>
                </a:solidFill>
              </a:rPr>
              <a:t>residual plot </a:t>
            </a:r>
            <a:r>
              <a:rPr lang="en-US" i="1" dirty="0" smtClean="0"/>
              <a:t>can be drawn by plotting the residuals against the predictor variable</a:t>
            </a:r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33400" y="4114800"/>
            <a:ext cx="81534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Notice that the plot appears to be centered around the horizontal line at the level 0 (shown in dark blue). </a:t>
            </a:r>
          </a:p>
          <a:p>
            <a:endParaRPr lang="en-US" dirty="0" smtClean="0"/>
          </a:p>
          <a:p>
            <a:r>
              <a:rPr lang="en-US" dirty="0" smtClean="0"/>
              <a:t>Notice also that the plot </a:t>
            </a:r>
            <a:r>
              <a:rPr lang="en-US" dirty="0" smtClean="0">
                <a:solidFill>
                  <a:srgbClr val="0000FF"/>
                </a:solidFill>
              </a:rPr>
              <a:t>shows no upward or downward trend</a:t>
            </a:r>
            <a:r>
              <a:rPr lang="en-US" dirty="0" smtClean="0"/>
              <a:t>. ….  that this is true of all regressions.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9425" y="1114124"/>
            <a:ext cx="333375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5165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Grp="1" noChangeAspect="1" noChangeArrowheads="1"/>
          </p:cNvPicPr>
          <p:nvPr>
            <p:ph idx="4294967295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643101" y="609600"/>
            <a:ext cx="2500899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Residuals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28600" y="1143000"/>
            <a:ext cx="63246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600" dirty="0" smtClean="0"/>
              <a:t>This residual plot indicates that linear regression was a reasonable method of estimation.</a:t>
            </a:r>
          </a:p>
          <a:p>
            <a:endParaRPr lang="en-US" sz="1600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Notice how the residuals are distributed fairly symmetrically above and below the horizontal line at 0, corresponding to the original scatter plot being roughly symmetrical above and below. </a:t>
            </a:r>
          </a:p>
          <a:p>
            <a:pPr>
              <a:buFont typeface="Arial" pitchFamily="34" charset="0"/>
              <a:buChar char="•"/>
            </a:pPr>
            <a:endParaRPr lang="en-US" sz="1600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Notice also that the vertical spread of the plot is fairly even across the </a:t>
            </a:r>
            <a:r>
              <a:rPr lang="en-US" sz="1600" dirty="0" smtClean="0"/>
              <a:t>independent variable axis (x axis). </a:t>
            </a:r>
            <a:endParaRPr lang="en-US" sz="1600" dirty="0" smtClean="0"/>
          </a:p>
          <a:p>
            <a:pPr>
              <a:buFont typeface="Arial" pitchFamily="34" charset="0"/>
              <a:buChar char="•"/>
            </a:pPr>
            <a:endParaRPr lang="en-US" sz="1600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In other words, the accuracy of the regression appears to be about the same across the observed range of the predictor variable.</a:t>
            </a:r>
            <a:endParaRPr lang="en-US" sz="1600" dirty="0"/>
          </a:p>
        </p:txBody>
      </p:sp>
      <p:sp>
        <p:nvSpPr>
          <p:cNvPr id="7" name="Rectangle 6"/>
          <p:cNvSpPr/>
          <p:nvPr/>
        </p:nvSpPr>
        <p:spPr>
          <a:xfrm>
            <a:off x="0" y="5380672"/>
            <a:ext cx="9144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i="1" dirty="0" smtClean="0">
                <a:solidFill>
                  <a:srgbClr val="3333FF"/>
                </a:solidFill>
              </a:rPr>
              <a:t>The residual plot of a good regression </a:t>
            </a:r>
            <a:r>
              <a:rPr lang="en-US" b="1" i="1" u="sng" dirty="0" smtClean="0">
                <a:solidFill>
                  <a:srgbClr val="3333FF"/>
                </a:solidFill>
              </a:rPr>
              <a:t>shows no pattern</a:t>
            </a:r>
            <a:r>
              <a:rPr lang="en-US" b="1" i="1" dirty="0" smtClean="0">
                <a:solidFill>
                  <a:srgbClr val="3333FF"/>
                </a:solidFill>
              </a:rPr>
              <a:t>. </a:t>
            </a:r>
          </a:p>
          <a:p>
            <a:pPr algn="just"/>
            <a:endParaRPr lang="en-US" b="1" i="1" dirty="0" smtClean="0">
              <a:solidFill>
                <a:srgbClr val="3333FF"/>
              </a:solidFill>
            </a:endParaRPr>
          </a:p>
          <a:p>
            <a:pPr algn="just"/>
            <a:r>
              <a:rPr lang="en-US" b="1" i="1" dirty="0" smtClean="0">
                <a:solidFill>
                  <a:srgbClr val="3333FF"/>
                </a:solidFill>
              </a:rPr>
              <a:t>The residuals look about the same, above and below the horizontal line at 0, across the range of the predictor variable.</a:t>
            </a:r>
            <a:endParaRPr lang="en-US" i="1" dirty="0">
              <a:solidFill>
                <a:srgbClr val="3333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7844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Dependent Vs Independent variables</a:t>
            </a:r>
          </a:p>
        </p:txBody>
      </p:sp>
      <p:sp>
        <p:nvSpPr>
          <p:cNvPr id="3075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endParaRPr lang="en-US" smtClean="0"/>
          </a:p>
        </p:txBody>
      </p:sp>
      <p:pic>
        <p:nvPicPr>
          <p:cNvPr id="307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8775" y="2195513"/>
            <a:ext cx="5886450" cy="2466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00760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Durbin Watson Statistic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03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/>
              <a:t>What is The Durbin Watson Test?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14400"/>
            <a:ext cx="8534400" cy="5943600"/>
          </a:xfrm>
        </p:spPr>
        <p:txBody>
          <a:bodyPr>
            <a:normAutofit fontScale="40000" lnSpcReduction="20000"/>
          </a:bodyPr>
          <a:lstStyle/>
          <a:p>
            <a:pPr algn="just" fontAlgn="base"/>
            <a:endParaRPr lang="en-US" sz="3500" dirty="0" smtClean="0"/>
          </a:p>
          <a:p>
            <a:pPr algn="just" fontAlgn="base"/>
            <a:r>
              <a:rPr lang="en-US" sz="5600" dirty="0"/>
              <a:t>The Durbin Watson statistic is a test statistic to detect </a:t>
            </a:r>
            <a:r>
              <a:rPr lang="en-US" sz="5600" dirty="0" smtClean="0"/>
              <a:t>autocorrelation</a:t>
            </a:r>
            <a:r>
              <a:rPr lang="en-US" sz="5600" dirty="0"/>
              <a:t>(also called serial correlation) </a:t>
            </a:r>
            <a:r>
              <a:rPr lang="en-US" sz="5600" dirty="0" smtClean="0"/>
              <a:t> </a:t>
            </a:r>
            <a:r>
              <a:rPr lang="en-US" sz="5600" dirty="0"/>
              <a:t>in the residuals from a regression analysis. </a:t>
            </a:r>
          </a:p>
          <a:p>
            <a:pPr algn="just" fontAlgn="base"/>
            <a:endParaRPr lang="en-US" sz="5600" dirty="0" smtClean="0"/>
          </a:p>
          <a:p>
            <a:pPr algn="just" fontAlgn="base"/>
            <a:r>
              <a:rPr lang="en-US" sz="5600" dirty="0" smtClean="0"/>
              <a:t>Autocorrelation </a:t>
            </a:r>
            <a:r>
              <a:rPr lang="en-US" sz="5600" dirty="0"/>
              <a:t>is the similarity of a time series over successive time intervals. </a:t>
            </a:r>
            <a:endParaRPr lang="en-US" sz="5600" dirty="0" smtClean="0"/>
          </a:p>
          <a:p>
            <a:pPr marL="0" indent="0" algn="just" fontAlgn="base">
              <a:buNone/>
            </a:pPr>
            <a:endParaRPr lang="en-US" sz="5600" dirty="0" smtClean="0"/>
          </a:p>
          <a:p>
            <a:pPr algn="just" fontAlgn="base"/>
            <a:r>
              <a:rPr lang="en-US" sz="5600" dirty="0" smtClean="0"/>
              <a:t>High autocorrelations can result in very low (i.e., biased) estimates of the true Standard Error of Estimates (SEE)</a:t>
            </a:r>
          </a:p>
          <a:p>
            <a:pPr algn="just" fontAlgn="base"/>
            <a:endParaRPr lang="en-US" sz="5600" dirty="0"/>
          </a:p>
          <a:p>
            <a:pPr algn="just" fontAlgn="base"/>
            <a:r>
              <a:rPr lang="en-US" sz="5600" dirty="0" smtClean="0"/>
              <a:t>Therefore it </a:t>
            </a:r>
            <a:r>
              <a:rPr lang="en-US" sz="5600" dirty="0"/>
              <a:t>can lead to underestimates of the standard error and can cause you to think predictors are significant when they are not. </a:t>
            </a:r>
            <a:endParaRPr lang="en-US" sz="5600" dirty="0" smtClean="0"/>
          </a:p>
          <a:p>
            <a:pPr algn="just" fontAlgn="base"/>
            <a:endParaRPr lang="en-US" sz="5600" b="1" dirty="0"/>
          </a:p>
          <a:p>
            <a:pPr algn="just" fontAlgn="base"/>
            <a:r>
              <a:rPr lang="en-US" sz="5600" b="1" dirty="0" smtClean="0"/>
              <a:t>The </a:t>
            </a:r>
            <a:r>
              <a:rPr lang="en-US" sz="5600" b="1" dirty="0"/>
              <a:t>Durbin Watson test looks for a specific type of serial correlation, the AR(1) process</a:t>
            </a:r>
            <a:r>
              <a:rPr lang="en-US" sz="5600" b="1" dirty="0" smtClean="0"/>
              <a:t>.</a:t>
            </a:r>
          </a:p>
          <a:p>
            <a:pPr algn="just" fontAlgn="base"/>
            <a:endParaRPr lang="en-US" sz="5600" b="1" dirty="0"/>
          </a:p>
          <a:p>
            <a:pPr marL="0" indent="0" fontAlgn="base">
              <a:buNone/>
            </a:pPr>
            <a:r>
              <a:rPr lang="en-US" sz="4400" dirty="0"/>
              <a:t/>
            </a:r>
            <a:br>
              <a:rPr lang="en-US" sz="4400" dirty="0"/>
            </a:br>
            <a:r>
              <a:rPr lang="en-US" sz="4000" dirty="0"/>
              <a:t/>
            </a:r>
            <a:br>
              <a:rPr lang="en-US" sz="4000" dirty="0"/>
            </a:br>
            <a:endParaRPr lang="en-US" sz="4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958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/>
              <a:t>What is The Durbin Watson Test?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14400"/>
            <a:ext cx="8534400" cy="5943600"/>
          </a:xfrm>
        </p:spPr>
        <p:txBody>
          <a:bodyPr>
            <a:normAutofit fontScale="25000" lnSpcReduction="20000"/>
          </a:bodyPr>
          <a:lstStyle/>
          <a:p>
            <a:pPr algn="just" fontAlgn="base"/>
            <a:endParaRPr lang="en-US" sz="3500" dirty="0" smtClean="0"/>
          </a:p>
          <a:p>
            <a:pPr algn="just" fontAlgn="base"/>
            <a:r>
              <a:rPr lang="en-US" sz="5600" dirty="0">
                <a:solidFill>
                  <a:schemeClr val="bg2">
                    <a:lumMod val="75000"/>
                  </a:schemeClr>
                </a:solidFill>
              </a:rPr>
              <a:t>The Durbin Watson statistic is a test statistic to detect </a:t>
            </a:r>
            <a:r>
              <a:rPr lang="en-US" sz="5600" dirty="0" smtClean="0">
                <a:solidFill>
                  <a:schemeClr val="bg2">
                    <a:lumMod val="75000"/>
                  </a:schemeClr>
                </a:solidFill>
              </a:rPr>
              <a:t>autocorrelation</a:t>
            </a:r>
            <a:r>
              <a:rPr lang="en-US" sz="5600" dirty="0">
                <a:solidFill>
                  <a:schemeClr val="bg2">
                    <a:lumMod val="75000"/>
                  </a:schemeClr>
                </a:solidFill>
              </a:rPr>
              <a:t>(also called serial correlation) </a:t>
            </a:r>
            <a:r>
              <a:rPr lang="en-US" sz="5600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sz="5600" dirty="0">
                <a:solidFill>
                  <a:schemeClr val="bg2">
                    <a:lumMod val="75000"/>
                  </a:schemeClr>
                </a:solidFill>
              </a:rPr>
              <a:t>in the residuals from a regression analysis. </a:t>
            </a:r>
          </a:p>
          <a:p>
            <a:pPr algn="just" fontAlgn="base"/>
            <a:r>
              <a:rPr lang="en-US" sz="5600" dirty="0" smtClean="0">
                <a:solidFill>
                  <a:schemeClr val="bg2">
                    <a:lumMod val="75000"/>
                  </a:schemeClr>
                </a:solidFill>
              </a:rPr>
              <a:t>Autocorrelation </a:t>
            </a:r>
            <a:r>
              <a:rPr lang="en-US" sz="5600" dirty="0">
                <a:solidFill>
                  <a:schemeClr val="bg2">
                    <a:lumMod val="75000"/>
                  </a:schemeClr>
                </a:solidFill>
              </a:rPr>
              <a:t>is the similarity of a time series over successive time intervals. </a:t>
            </a:r>
            <a:endParaRPr lang="en-US" sz="5600" dirty="0" smtClean="0">
              <a:solidFill>
                <a:schemeClr val="bg2">
                  <a:lumMod val="75000"/>
                </a:schemeClr>
              </a:solidFill>
            </a:endParaRPr>
          </a:p>
          <a:p>
            <a:pPr algn="just" fontAlgn="base"/>
            <a:r>
              <a:rPr lang="en-US" sz="5600" dirty="0" smtClean="0">
                <a:solidFill>
                  <a:schemeClr val="bg2">
                    <a:lumMod val="75000"/>
                  </a:schemeClr>
                </a:solidFill>
              </a:rPr>
              <a:t>High autocorrelations can result in very low (i.e., biased) estimates of the true Standard Error of Estimates (SEE)</a:t>
            </a:r>
            <a:endParaRPr lang="en-US" sz="5600" dirty="0">
              <a:solidFill>
                <a:schemeClr val="bg2">
                  <a:lumMod val="75000"/>
                </a:schemeClr>
              </a:solidFill>
            </a:endParaRPr>
          </a:p>
          <a:p>
            <a:pPr algn="just" fontAlgn="base"/>
            <a:r>
              <a:rPr lang="en-US" sz="5600" dirty="0" smtClean="0">
                <a:solidFill>
                  <a:schemeClr val="bg2">
                    <a:lumMod val="75000"/>
                  </a:schemeClr>
                </a:solidFill>
              </a:rPr>
              <a:t>Therefore it </a:t>
            </a:r>
            <a:r>
              <a:rPr lang="en-US" sz="5600" dirty="0">
                <a:solidFill>
                  <a:schemeClr val="bg2">
                    <a:lumMod val="75000"/>
                  </a:schemeClr>
                </a:solidFill>
              </a:rPr>
              <a:t>can lead to underestimates of the standard error and can cause you to think predictors are significant when they are not. </a:t>
            </a:r>
            <a:endParaRPr lang="en-US" sz="5600" dirty="0" smtClean="0">
              <a:solidFill>
                <a:schemeClr val="bg2">
                  <a:lumMod val="75000"/>
                </a:schemeClr>
              </a:solidFill>
            </a:endParaRPr>
          </a:p>
          <a:p>
            <a:pPr algn="just" fontAlgn="base"/>
            <a:endParaRPr lang="en-US" sz="5600" b="1" dirty="0" smtClean="0"/>
          </a:p>
          <a:p>
            <a:pPr algn="just" fontAlgn="base"/>
            <a:r>
              <a:rPr lang="en-US" sz="7200" b="1" dirty="0" smtClean="0"/>
              <a:t>The </a:t>
            </a:r>
            <a:r>
              <a:rPr lang="en-US" sz="7200" b="1" dirty="0"/>
              <a:t>Durbin Watson test looks for a specific type of serial correlation, the AR(1) process</a:t>
            </a:r>
            <a:r>
              <a:rPr lang="en-US" sz="7200" b="1" dirty="0" smtClean="0"/>
              <a:t>.</a:t>
            </a:r>
          </a:p>
          <a:p>
            <a:pPr algn="just" fontAlgn="base"/>
            <a:endParaRPr lang="en-US" sz="7200" b="1" dirty="0"/>
          </a:p>
          <a:p>
            <a:pPr fontAlgn="base"/>
            <a:r>
              <a:rPr lang="en-US" sz="7200" dirty="0" smtClean="0"/>
              <a:t>The </a:t>
            </a:r>
            <a:r>
              <a:rPr lang="en-US" sz="7200" dirty="0"/>
              <a:t>Hypotheses for the Durbin Watson test are</a:t>
            </a:r>
            <a:r>
              <a:rPr lang="en-US" sz="7200" dirty="0" smtClean="0"/>
              <a:t>:</a:t>
            </a:r>
          </a:p>
          <a:p>
            <a:pPr marL="400050" lvl="1" indent="0" fontAlgn="base">
              <a:buNone/>
            </a:pPr>
            <a:r>
              <a:rPr lang="en-US" sz="5600" dirty="0"/>
              <a:t/>
            </a:r>
            <a:br>
              <a:rPr lang="en-US" sz="5600" dirty="0"/>
            </a:br>
            <a:r>
              <a:rPr lang="en-US" sz="5600" dirty="0"/>
              <a:t>H</a:t>
            </a:r>
            <a:r>
              <a:rPr lang="en-US" sz="5600" baseline="-25000" dirty="0"/>
              <a:t>0</a:t>
            </a:r>
            <a:r>
              <a:rPr lang="en-US" sz="5600" dirty="0"/>
              <a:t> = no first order autocorrelation.</a:t>
            </a:r>
            <a:br>
              <a:rPr lang="en-US" sz="5600" dirty="0"/>
            </a:br>
            <a:r>
              <a:rPr lang="en-US" sz="5600" dirty="0"/>
              <a:t>H</a:t>
            </a:r>
            <a:r>
              <a:rPr lang="en-US" sz="5600" baseline="-25000" dirty="0"/>
              <a:t>1</a:t>
            </a:r>
            <a:r>
              <a:rPr lang="en-US" sz="5600" dirty="0"/>
              <a:t> = first order correlation exists</a:t>
            </a:r>
            <a:r>
              <a:rPr lang="en-US" sz="5600" dirty="0" smtClean="0"/>
              <a:t>.</a:t>
            </a:r>
          </a:p>
          <a:p>
            <a:pPr marL="400050" lvl="1" indent="0" fontAlgn="base">
              <a:buNone/>
            </a:pPr>
            <a:r>
              <a:rPr lang="en-US" sz="5600" dirty="0"/>
              <a:t/>
            </a:r>
            <a:br>
              <a:rPr lang="en-US" sz="5600" dirty="0"/>
            </a:br>
            <a:r>
              <a:rPr lang="en-US" sz="5600" dirty="0"/>
              <a:t>(For a first order correlation, the lag is one time unit</a:t>
            </a:r>
            <a:r>
              <a:rPr lang="en-US" sz="5600" dirty="0" smtClean="0"/>
              <a:t>).</a:t>
            </a:r>
          </a:p>
          <a:p>
            <a:pPr marL="400050" lvl="1" indent="0" fontAlgn="base">
              <a:buNone/>
            </a:pPr>
            <a:endParaRPr lang="en-US" sz="5600" dirty="0"/>
          </a:p>
          <a:p>
            <a:pPr marL="400050" lvl="1" indent="0" fontAlgn="base">
              <a:buNone/>
            </a:pPr>
            <a:endParaRPr lang="en-US" sz="5600" dirty="0" smtClean="0"/>
          </a:p>
          <a:p>
            <a:pPr fontAlgn="base"/>
            <a:r>
              <a:rPr lang="en-US" sz="7200" dirty="0" smtClean="0"/>
              <a:t>Assumptions </a:t>
            </a:r>
            <a:r>
              <a:rPr lang="en-US" sz="7200" dirty="0"/>
              <a:t>are</a:t>
            </a:r>
            <a:r>
              <a:rPr lang="en-US" sz="7200" dirty="0" smtClean="0"/>
              <a:t>:</a:t>
            </a:r>
          </a:p>
          <a:p>
            <a:pPr marL="0" indent="0" fontAlgn="base">
              <a:buNone/>
            </a:pPr>
            <a:endParaRPr lang="en-US" sz="7200" dirty="0"/>
          </a:p>
          <a:p>
            <a:pPr lvl="1" fontAlgn="base">
              <a:buFont typeface="Wingdings" pitchFamily="2" charset="2"/>
              <a:buChar char="§"/>
            </a:pPr>
            <a:r>
              <a:rPr lang="en-US" sz="5600" dirty="0"/>
              <a:t>That the errors are normally distributed with a mean of 0.</a:t>
            </a:r>
          </a:p>
          <a:p>
            <a:pPr lvl="1" fontAlgn="base">
              <a:buFont typeface="Wingdings" pitchFamily="2" charset="2"/>
              <a:buChar char="§"/>
            </a:pPr>
            <a:r>
              <a:rPr lang="en-US" sz="5600" dirty="0"/>
              <a:t>The errors are stationary.</a:t>
            </a:r>
          </a:p>
          <a:p>
            <a:pPr marL="457200" lvl="1" indent="0" fontAlgn="base">
              <a:buNone/>
            </a:pPr>
            <a:r>
              <a:rPr lang="en-US" sz="4400" dirty="0"/>
              <a:t/>
            </a:r>
            <a:br>
              <a:rPr lang="en-US" sz="4400" dirty="0"/>
            </a:br>
            <a:r>
              <a:rPr lang="en-US" sz="4400" dirty="0"/>
              <a:t/>
            </a:r>
            <a:br>
              <a:rPr lang="en-US" sz="4400" dirty="0"/>
            </a:br>
            <a:r>
              <a:rPr lang="en-US" sz="4000" dirty="0"/>
              <a:t/>
            </a:r>
            <a:br>
              <a:rPr lang="en-US" sz="4000" dirty="0"/>
            </a:br>
            <a:endParaRPr lang="en-US" sz="4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212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8229600" cy="838200"/>
          </a:xfrm>
        </p:spPr>
        <p:txBody>
          <a:bodyPr/>
          <a:lstStyle/>
          <a:p>
            <a:r>
              <a:rPr lang="en-US" dirty="0"/>
              <a:t>Durbin Watson (DW) statistic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8229600" cy="5410200"/>
          </a:xfrm>
        </p:spPr>
        <p:txBody>
          <a:bodyPr>
            <a:normAutofit/>
          </a:bodyPr>
          <a:lstStyle/>
          <a:p>
            <a:pPr algn="just"/>
            <a:r>
              <a:rPr lang="en-US" sz="2000" dirty="0" smtClean="0"/>
              <a:t>What appears to be a very strong relationship disappear when the autocorrelation in errors is eliminated. </a:t>
            </a:r>
            <a:r>
              <a:rPr lang="en-US" sz="2000" dirty="0" smtClean="0"/>
              <a:t>Now let us learn to just detect problems with auto correlation. The DW is part of the standard output of most regression programs.</a:t>
            </a:r>
            <a:endParaRPr lang="en-US" sz="2000" dirty="0" smtClean="0"/>
          </a:p>
          <a:p>
            <a:pPr algn="just"/>
            <a:endParaRPr lang="en-US" sz="2000" dirty="0"/>
          </a:p>
          <a:p>
            <a:pPr algn="just"/>
            <a:r>
              <a:rPr lang="en-US" sz="2000" dirty="0"/>
              <a:t>The test statistic is calculated with the formula</a:t>
            </a:r>
            <a:endParaRPr lang="en-US" sz="2000" dirty="0" smtClean="0"/>
          </a:p>
          <a:p>
            <a:pPr algn="just"/>
            <a:endParaRPr lang="en-US" sz="2000" dirty="0"/>
          </a:p>
          <a:p>
            <a:pPr algn="just"/>
            <a:endParaRPr lang="en-US" sz="2000" dirty="0" smtClean="0"/>
          </a:p>
          <a:p>
            <a:pPr algn="just"/>
            <a:endParaRPr lang="en-US" sz="2000" dirty="0"/>
          </a:p>
          <a:p>
            <a:pPr algn="just"/>
            <a:endParaRPr lang="en-US" sz="2000" dirty="0" smtClean="0"/>
          </a:p>
          <a:p>
            <a:pPr algn="just"/>
            <a:r>
              <a:rPr lang="en-US" sz="2000" dirty="0" smtClean="0"/>
              <a:t>The </a:t>
            </a:r>
            <a:r>
              <a:rPr lang="en-US" sz="2000" dirty="0"/>
              <a:t>Durbin-Watson statistic will always have a value ranging between 0 and </a:t>
            </a:r>
            <a:r>
              <a:rPr lang="en-US" sz="2000" dirty="0" smtClean="0"/>
              <a:t>4</a:t>
            </a:r>
            <a:r>
              <a:rPr lang="en-US" sz="2000" dirty="0"/>
              <a:t>:</a:t>
            </a:r>
            <a:endParaRPr lang="en-US" sz="2000" dirty="0" smtClean="0"/>
          </a:p>
          <a:p>
            <a:pPr lvl="1" algn="just">
              <a:spcBef>
                <a:spcPts val="0"/>
              </a:spcBef>
            </a:pPr>
            <a:r>
              <a:rPr lang="en-US" sz="1600" dirty="0" smtClean="0"/>
              <a:t>A </a:t>
            </a:r>
            <a:r>
              <a:rPr lang="en-US" sz="1600" dirty="0"/>
              <a:t>value of 2.0 indicates there is no autocorrelation detected in the sample. </a:t>
            </a:r>
            <a:endParaRPr lang="en-US" sz="1600" dirty="0" smtClean="0"/>
          </a:p>
          <a:p>
            <a:pPr marL="457200" lvl="1" indent="0" algn="just">
              <a:spcBef>
                <a:spcPts val="0"/>
              </a:spcBef>
              <a:buNone/>
            </a:pPr>
            <a:endParaRPr lang="en-US" sz="1600" dirty="0" smtClean="0"/>
          </a:p>
          <a:p>
            <a:pPr lvl="1" algn="just">
              <a:spcBef>
                <a:spcPts val="0"/>
              </a:spcBef>
            </a:pPr>
            <a:r>
              <a:rPr lang="en-US" sz="1600" dirty="0" smtClean="0"/>
              <a:t>Values </a:t>
            </a:r>
            <a:r>
              <a:rPr lang="en-US" sz="1600" dirty="0"/>
              <a:t>from 0 to less than 2 point to positive autocorrelation </a:t>
            </a:r>
            <a:r>
              <a:rPr lang="en-US" sz="1600" dirty="0" smtClean="0"/>
              <a:t>and</a:t>
            </a:r>
          </a:p>
          <a:p>
            <a:pPr lvl="1" algn="just">
              <a:spcBef>
                <a:spcPts val="0"/>
              </a:spcBef>
            </a:pPr>
            <a:r>
              <a:rPr lang="en-US" sz="1600" dirty="0" smtClean="0"/>
              <a:t>Values </a:t>
            </a:r>
            <a:r>
              <a:rPr lang="en-US" sz="1600" dirty="0"/>
              <a:t>from 2 to 4 means negative autocorrelation</a:t>
            </a:r>
            <a:r>
              <a:rPr lang="en-US" dirty="0" smtClean="0"/>
              <a:t>.</a:t>
            </a:r>
          </a:p>
          <a:p>
            <a:pPr marL="457200" lvl="1" indent="0" algn="just">
              <a:spcBef>
                <a:spcPts val="0"/>
              </a:spcBef>
              <a:buNone/>
            </a:pP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3505200"/>
            <a:ext cx="2514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13373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Durbin Watson Test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287" y="1828800"/>
            <a:ext cx="6829425" cy="458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6248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665" y="2133600"/>
            <a:ext cx="3581400" cy="3676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369420"/>
            <a:ext cx="4000500" cy="64885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70913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Text Box 3"/>
          <p:cNvSpPr/>
          <p:nvPr/>
        </p:nvSpPr>
        <p:spPr>
          <a:xfrm>
            <a:off x="3989520" y="228600"/>
            <a:ext cx="2135880" cy="36432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FFFFFF"/>
                </a:solidFill>
                <a:latin typeface="Calibri"/>
                <a:ea typeface="DejaVu Sans"/>
              </a:rPr>
              <a:t>Regression Formulas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281" name="Text Box 19"/>
          <p:cNvSpPr/>
          <p:nvPr/>
        </p:nvSpPr>
        <p:spPr>
          <a:xfrm>
            <a:off x="755576" y="592920"/>
            <a:ext cx="7848000" cy="11124669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spcBef>
                <a:spcPts val="901"/>
              </a:spcBef>
            </a:pPr>
            <a:r>
              <a:rPr lang="en-US" sz="1800" b="1" u="sng" strike="noStrike" spc="-1" dirty="0" smtClean="0">
                <a:solidFill>
                  <a:srgbClr val="000000"/>
                </a:solidFill>
                <a:latin typeface="Calibri"/>
                <a:ea typeface="DejaVu Sans"/>
              </a:rPr>
              <a:t>SEE</a:t>
            </a:r>
          </a:p>
          <a:p>
            <a:pPr marL="285750" indent="-285750">
              <a:lnSpc>
                <a:spcPct val="100000"/>
              </a:lnSpc>
              <a:spcBef>
                <a:spcPts val="901"/>
              </a:spcBef>
              <a:buFont typeface="Arial" pitchFamily="34" charset="0"/>
              <a:buChar char="•"/>
            </a:pPr>
            <a:r>
              <a:rPr lang="en-US" sz="1800" strike="noStrike" spc="-1" dirty="0" smtClean="0">
                <a:solidFill>
                  <a:srgbClr val="000000"/>
                </a:solidFill>
                <a:latin typeface="Calibri"/>
                <a:ea typeface="DejaVu Sans"/>
              </a:rPr>
              <a:t>SEE is  Standard Error of Estimate (also Residual standard Error RSE) – measures the dispersion of actual values about fitted values.</a:t>
            </a:r>
          </a:p>
          <a:p>
            <a:pPr marL="285750" indent="-285750">
              <a:lnSpc>
                <a:spcPct val="100000"/>
              </a:lnSpc>
              <a:spcBef>
                <a:spcPts val="901"/>
              </a:spcBef>
              <a:buFont typeface="Arial" pitchFamily="34" charset="0"/>
              <a:buChar char="•"/>
            </a:pPr>
            <a:r>
              <a:rPr lang="en-US" spc="-1" dirty="0" smtClean="0">
                <a:solidFill>
                  <a:srgbClr val="000000"/>
                </a:solidFill>
                <a:latin typeface="Calibri"/>
              </a:rPr>
              <a:t>SEE ideally </a:t>
            </a:r>
            <a:r>
              <a:rPr lang="en-US" spc="-1" dirty="0" smtClean="0">
                <a:solidFill>
                  <a:srgbClr val="000000"/>
                </a:solidFill>
                <a:latin typeface="Calibri"/>
              </a:rPr>
              <a:t>should be close </a:t>
            </a:r>
            <a:r>
              <a:rPr lang="en-US" spc="-1" dirty="0" smtClean="0">
                <a:solidFill>
                  <a:srgbClr val="000000"/>
                </a:solidFill>
                <a:latin typeface="Calibri"/>
              </a:rPr>
              <a:t>to zero.</a:t>
            </a:r>
          </a:p>
          <a:p>
            <a:pPr marL="285750" indent="-285750">
              <a:lnSpc>
                <a:spcPct val="100000"/>
              </a:lnSpc>
              <a:spcBef>
                <a:spcPts val="901"/>
              </a:spcBef>
              <a:buFont typeface="Arial" pitchFamily="34" charset="0"/>
              <a:buChar char="•"/>
            </a:pPr>
            <a:r>
              <a:rPr lang="en-US" sz="1800" strike="noStrike" spc="-1" dirty="0" smtClean="0">
                <a:solidFill>
                  <a:srgbClr val="0000FF"/>
                </a:solidFill>
                <a:latin typeface="Calibri"/>
              </a:rPr>
              <a:t>SEE should be low relative to </a:t>
            </a:r>
            <a:r>
              <a:rPr lang="en-US" sz="1800" strike="noStrike" spc="-1" dirty="0" smtClean="0">
                <a:solidFill>
                  <a:srgbClr val="0000FF"/>
                </a:solidFill>
                <a:latin typeface="Calibri"/>
              </a:rPr>
              <a:t>the variance </a:t>
            </a:r>
            <a:r>
              <a:rPr lang="en-US" sz="1800" strike="noStrike" spc="-1" dirty="0" smtClean="0">
                <a:solidFill>
                  <a:srgbClr val="0000FF"/>
                </a:solidFill>
                <a:latin typeface="Calibri"/>
              </a:rPr>
              <a:t>of Y.</a:t>
            </a:r>
          </a:p>
          <a:p>
            <a:pPr>
              <a:lnSpc>
                <a:spcPct val="100000"/>
              </a:lnSpc>
              <a:spcBef>
                <a:spcPts val="901"/>
              </a:spcBef>
            </a:pPr>
            <a:r>
              <a:rPr lang="en-US" u="sng" spc="-1" dirty="0" smtClean="0">
                <a:solidFill>
                  <a:srgbClr val="000000"/>
                </a:solidFill>
                <a:latin typeface="Calibri"/>
              </a:rPr>
              <a:t>F Value</a:t>
            </a:r>
          </a:p>
          <a:p>
            <a:pPr>
              <a:lnSpc>
                <a:spcPct val="100000"/>
              </a:lnSpc>
              <a:spcBef>
                <a:spcPts val="901"/>
              </a:spcBef>
            </a:pPr>
            <a:r>
              <a:rPr lang="en-US" sz="1800" strike="noStrike" spc="-1" dirty="0" smtClean="0">
                <a:solidFill>
                  <a:srgbClr val="000000"/>
                </a:solidFill>
                <a:latin typeface="Calibri"/>
              </a:rPr>
              <a:t>Measures overall stat sig of the relationship; higher the better</a:t>
            </a:r>
          </a:p>
          <a:p>
            <a:pPr>
              <a:lnSpc>
                <a:spcPct val="100000"/>
              </a:lnSpc>
              <a:spcBef>
                <a:spcPts val="901"/>
              </a:spcBef>
            </a:pPr>
            <a:r>
              <a:rPr lang="en-US" spc="-1" dirty="0" smtClean="0">
                <a:solidFill>
                  <a:srgbClr val="000000"/>
                </a:solidFill>
                <a:latin typeface="Calibri"/>
              </a:rPr>
              <a:t>Significance level of F(low value shows dependence of variables.</a:t>
            </a:r>
          </a:p>
          <a:p>
            <a:pPr>
              <a:lnSpc>
                <a:spcPct val="100000"/>
              </a:lnSpc>
              <a:spcBef>
                <a:spcPts val="901"/>
              </a:spcBef>
            </a:pPr>
            <a:r>
              <a:rPr lang="en-US" sz="1800" u="sng" strike="noStrike" spc="-1" dirty="0" smtClean="0">
                <a:solidFill>
                  <a:srgbClr val="000000"/>
                </a:solidFill>
                <a:latin typeface="Calibri"/>
              </a:rPr>
              <a:t>Durbin-Watson statistic</a:t>
            </a:r>
          </a:p>
          <a:p>
            <a:pPr marL="285750" indent="-285750">
              <a:lnSpc>
                <a:spcPct val="100000"/>
              </a:lnSpc>
              <a:spcBef>
                <a:spcPts val="901"/>
              </a:spcBef>
              <a:buFont typeface="Arial" pitchFamily="34" charset="0"/>
              <a:buChar char="•"/>
            </a:pPr>
            <a:r>
              <a:rPr lang="en-US" spc="-1" dirty="0" smtClean="0">
                <a:solidFill>
                  <a:srgbClr val="000000"/>
                </a:solidFill>
                <a:latin typeface="Calibri"/>
              </a:rPr>
              <a:t>Checks if the fitted errors(residuals) have temporal pattern left in them.</a:t>
            </a:r>
          </a:p>
          <a:p>
            <a:pPr marL="285750" indent="-285750">
              <a:lnSpc>
                <a:spcPct val="100000"/>
              </a:lnSpc>
              <a:spcBef>
                <a:spcPts val="901"/>
              </a:spcBef>
              <a:buFont typeface="Arial" pitchFamily="34" charset="0"/>
              <a:buChar char="•"/>
            </a:pPr>
            <a:r>
              <a:rPr lang="en-US" sz="1800" strike="noStrike" spc="-1" dirty="0" smtClean="0">
                <a:solidFill>
                  <a:srgbClr val="000000"/>
                </a:solidFill>
                <a:latin typeface="Calibri"/>
              </a:rPr>
              <a:t>Should be close to 2.0</a:t>
            </a:r>
          </a:p>
          <a:p>
            <a:pPr marL="285750" indent="-285750">
              <a:lnSpc>
                <a:spcPct val="100000"/>
              </a:lnSpc>
              <a:spcBef>
                <a:spcPts val="901"/>
              </a:spcBef>
              <a:buFont typeface="Arial" pitchFamily="34" charset="0"/>
              <a:buChar char="•"/>
            </a:pPr>
            <a:r>
              <a:rPr lang="en-US" spc="-1" dirty="0" smtClean="0">
                <a:solidFill>
                  <a:srgbClr val="000000"/>
                </a:solidFill>
                <a:latin typeface="Calibri"/>
              </a:rPr>
              <a:t>If not, then the SEE, F and t-values may not be valid.</a:t>
            </a:r>
          </a:p>
          <a:p>
            <a:pPr>
              <a:lnSpc>
                <a:spcPct val="100000"/>
              </a:lnSpc>
              <a:spcBef>
                <a:spcPts val="901"/>
              </a:spcBef>
            </a:pPr>
            <a:r>
              <a:rPr lang="en-US" sz="1800" u="sng" strike="noStrike" spc="-1" dirty="0" smtClean="0">
                <a:solidFill>
                  <a:srgbClr val="000000"/>
                </a:solidFill>
                <a:latin typeface="Calibri"/>
              </a:rPr>
              <a:t>Significance Level</a:t>
            </a:r>
          </a:p>
          <a:p>
            <a:pPr>
              <a:lnSpc>
                <a:spcPct val="100000"/>
              </a:lnSpc>
              <a:spcBef>
                <a:spcPts val="901"/>
              </a:spcBef>
            </a:pPr>
            <a:r>
              <a:rPr lang="en-US" spc="-1" dirty="0" smtClean="0">
                <a:solidFill>
                  <a:srgbClr val="000000"/>
                </a:solidFill>
                <a:latin typeface="Calibri"/>
              </a:rPr>
              <a:t>Refers to t-statistics of the coefficients -gives the probability that the value could be zero (meaning that their contributions are in fact significant)</a:t>
            </a:r>
            <a:endParaRPr lang="en-US" sz="1800" strike="noStrike" spc="-1" dirty="0" smtClean="0">
              <a:solidFill>
                <a:srgbClr val="000000"/>
              </a:solidFill>
              <a:latin typeface="Calibri"/>
            </a:endParaRPr>
          </a:p>
          <a:p>
            <a:pPr marL="285750" indent="-285750">
              <a:lnSpc>
                <a:spcPct val="100000"/>
              </a:lnSpc>
              <a:spcBef>
                <a:spcPts val="901"/>
              </a:spcBef>
              <a:buFont typeface="Arial" pitchFamily="34" charset="0"/>
              <a:buChar char="•"/>
            </a:pPr>
            <a:endParaRPr lang="en-US" sz="1800" strike="noStrike" spc="-1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901"/>
              </a:spcBef>
            </a:pPr>
            <a:endParaRPr lang="en-US" b="1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901"/>
              </a:spcBef>
            </a:pPr>
            <a:endParaRPr lang="en-US" sz="1800" b="1" strike="noStrike" spc="-1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901"/>
              </a:spcBef>
            </a:pPr>
            <a:endParaRPr lang="en-US" b="1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901"/>
              </a:spcBef>
            </a:pPr>
            <a:endParaRPr lang="en-US" sz="1800" b="1" strike="noStrike" spc="-1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901"/>
              </a:spcBef>
            </a:pPr>
            <a:endParaRPr lang="en-US" b="1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901"/>
              </a:spcBef>
            </a:pPr>
            <a:endParaRPr lang="en-US" sz="1800" b="1" strike="noStrike" spc="-1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901"/>
              </a:spcBef>
            </a:pPr>
            <a:endParaRPr lang="en-US" b="1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901"/>
              </a:spcBef>
            </a:pPr>
            <a:endParaRPr lang="en-US" sz="1800" b="1" strike="noStrike" spc="-1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901"/>
              </a:spcBef>
            </a:pPr>
            <a:endParaRPr lang="en-US" b="1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901"/>
              </a:spcBef>
            </a:pPr>
            <a:endParaRPr lang="en-US" sz="1800" b="1" strike="noStrike" spc="-1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901"/>
              </a:spcBef>
            </a:pPr>
            <a:endParaRPr lang="en-US" b="1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901"/>
              </a:spcBef>
            </a:pPr>
            <a:endParaRPr lang="en-US" sz="1800" b="1" strike="noStrike" spc="-1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901"/>
              </a:spcBef>
            </a:pPr>
            <a:endParaRPr lang="en-US" sz="1800" b="1" strike="noStrike" spc="-1" dirty="0" smtClean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549587" y="10948"/>
            <a:ext cx="18281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Summary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337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50" y="908050"/>
            <a:ext cx="5143500" cy="594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99" name="TextBox 3"/>
          <p:cNvSpPr txBox="1">
            <a:spLocks noChangeArrowheads="1"/>
          </p:cNvSpPr>
          <p:nvPr/>
        </p:nvSpPr>
        <p:spPr bwMode="auto">
          <a:xfrm>
            <a:off x="900113" y="115888"/>
            <a:ext cx="85201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r>
              <a:rPr lang="en-US" sz="2800"/>
              <a:t>Relationships – dependent Vs independent variables</a:t>
            </a:r>
          </a:p>
        </p:txBody>
      </p:sp>
    </p:spTree>
    <p:extLst>
      <p:ext uri="{BB962C8B-B14F-4D97-AF65-F5344CB8AC3E}">
        <p14:creationId xmlns:p14="http://schemas.microsoft.com/office/powerpoint/2010/main" val="3934494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ext Box 2"/>
          <p:cNvSpPr/>
          <p:nvPr/>
        </p:nvSpPr>
        <p:spPr>
          <a:xfrm>
            <a:off x="3786480" y="228600"/>
            <a:ext cx="2541240" cy="36432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FFFFFF"/>
                </a:solidFill>
                <a:latin typeface="Calibri"/>
                <a:ea typeface="DejaVu Sans"/>
              </a:rPr>
              <a:t>Simple Linear Regression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175" name="Line 3"/>
          <p:cNvSpPr/>
          <p:nvPr/>
        </p:nvSpPr>
        <p:spPr>
          <a:xfrm>
            <a:off x="2438280" y="1081080"/>
            <a:ext cx="360" cy="2438280"/>
          </a:xfrm>
          <a:prstGeom prst="line">
            <a:avLst/>
          </a:prstGeom>
          <a:ln w="254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6" name="Line 4"/>
          <p:cNvSpPr/>
          <p:nvPr/>
        </p:nvSpPr>
        <p:spPr>
          <a:xfrm>
            <a:off x="2438280" y="3519360"/>
            <a:ext cx="3352680" cy="360"/>
          </a:xfrm>
          <a:prstGeom prst="line">
            <a:avLst/>
          </a:prstGeom>
          <a:ln w="254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7" name="Oval 5"/>
          <p:cNvSpPr/>
          <p:nvPr/>
        </p:nvSpPr>
        <p:spPr>
          <a:xfrm>
            <a:off x="3276720" y="2452680"/>
            <a:ext cx="75600" cy="75600"/>
          </a:xfrm>
          <a:prstGeom prst="ellipse">
            <a:avLst/>
          </a:prstGeom>
          <a:solidFill>
            <a:schemeClr val="tx1"/>
          </a:solidFill>
          <a:ln w="635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8" name="Oval 6"/>
          <p:cNvSpPr/>
          <p:nvPr/>
        </p:nvSpPr>
        <p:spPr>
          <a:xfrm>
            <a:off x="2895480" y="2604960"/>
            <a:ext cx="75600" cy="75600"/>
          </a:xfrm>
          <a:prstGeom prst="ellipse">
            <a:avLst/>
          </a:prstGeom>
          <a:solidFill>
            <a:schemeClr val="tx1"/>
          </a:solidFill>
          <a:ln w="635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9" name="Oval 7"/>
          <p:cNvSpPr/>
          <p:nvPr/>
        </p:nvSpPr>
        <p:spPr>
          <a:xfrm>
            <a:off x="3429000" y="2071800"/>
            <a:ext cx="75600" cy="75600"/>
          </a:xfrm>
          <a:prstGeom prst="ellipse">
            <a:avLst/>
          </a:prstGeom>
          <a:solidFill>
            <a:schemeClr val="tx1"/>
          </a:solidFill>
          <a:ln w="635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0" name="Oval 8"/>
          <p:cNvSpPr/>
          <p:nvPr/>
        </p:nvSpPr>
        <p:spPr>
          <a:xfrm>
            <a:off x="3809880" y="2147760"/>
            <a:ext cx="75600" cy="75600"/>
          </a:xfrm>
          <a:prstGeom prst="ellipse">
            <a:avLst/>
          </a:prstGeom>
          <a:solidFill>
            <a:schemeClr val="tx1"/>
          </a:solidFill>
          <a:ln w="635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1" name="Oval 9"/>
          <p:cNvSpPr/>
          <p:nvPr/>
        </p:nvSpPr>
        <p:spPr>
          <a:xfrm>
            <a:off x="3505320" y="1919160"/>
            <a:ext cx="75600" cy="75600"/>
          </a:xfrm>
          <a:prstGeom prst="ellipse">
            <a:avLst/>
          </a:prstGeom>
          <a:solidFill>
            <a:schemeClr val="tx1"/>
          </a:solidFill>
          <a:ln w="635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2" name="Oval 10"/>
          <p:cNvSpPr/>
          <p:nvPr/>
        </p:nvSpPr>
        <p:spPr>
          <a:xfrm>
            <a:off x="3886200" y="1995480"/>
            <a:ext cx="75600" cy="75600"/>
          </a:xfrm>
          <a:prstGeom prst="ellipse">
            <a:avLst/>
          </a:prstGeom>
          <a:solidFill>
            <a:schemeClr val="tx1"/>
          </a:solidFill>
          <a:ln w="635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3" name="Text Box 11"/>
          <p:cNvSpPr/>
          <p:nvPr/>
        </p:nvSpPr>
        <p:spPr>
          <a:xfrm>
            <a:off x="2687040" y="3672000"/>
            <a:ext cx="2454480" cy="36432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Independent variable (x)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184" name="Text Box 12"/>
          <p:cNvSpPr/>
          <p:nvPr/>
        </p:nvSpPr>
        <p:spPr>
          <a:xfrm rot="16200000">
            <a:off x="869040" y="2269800"/>
            <a:ext cx="2436120" cy="36432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Dependent variable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185" name="Oval 13"/>
          <p:cNvSpPr/>
          <p:nvPr/>
        </p:nvSpPr>
        <p:spPr>
          <a:xfrm>
            <a:off x="4191120" y="1981080"/>
            <a:ext cx="75600" cy="75600"/>
          </a:xfrm>
          <a:prstGeom prst="ellipse">
            <a:avLst/>
          </a:prstGeom>
          <a:solidFill>
            <a:schemeClr val="tx1"/>
          </a:solidFill>
          <a:ln w="635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6" name="Oval 14"/>
          <p:cNvSpPr/>
          <p:nvPr/>
        </p:nvSpPr>
        <p:spPr>
          <a:xfrm>
            <a:off x="4114800" y="1752480"/>
            <a:ext cx="75600" cy="75600"/>
          </a:xfrm>
          <a:prstGeom prst="ellipse">
            <a:avLst/>
          </a:prstGeom>
          <a:solidFill>
            <a:schemeClr val="tx1"/>
          </a:solidFill>
          <a:ln w="635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7" name="Oval 16"/>
          <p:cNvSpPr/>
          <p:nvPr/>
        </p:nvSpPr>
        <p:spPr>
          <a:xfrm>
            <a:off x="3276720" y="2209680"/>
            <a:ext cx="75600" cy="75600"/>
          </a:xfrm>
          <a:prstGeom prst="ellipse">
            <a:avLst/>
          </a:prstGeom>
          <a:solidFill>
            <a:schemeClr val="tx1"/>
          </a:solidFill>
          <a:ln w="635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8" name="Oval 17"/>
          <p:cNvSpPr/>
          <p:nvPr/>
        </p:nvSpPr>
        <p:spPr>
          <a:xfrm>
            <a:off x="2666880" y="2666880"/>
            <a:ext cx="75600" cy="75600"/>
          </a:xfrm>
          <a:prstGeom prst="ellipse">
            <a:avLst/>
          </a:prstGeom>
          <a:solidFill>
            <a:schemeClr val="tx1"/>
          </a:solidFill>
          <a:ln w="635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9" name="Oval 18"/>
          <p:cNvSpPr/>
          <p:nvPr/>
        </p:nvSpPr>
        <p:spPr>
          <a:xfrm>
            <a:off x="4343400" y="1447920"/>
            <a:ext cx="75600" cy="75600"/>
          </a:xfrm>
          <a:prstGeom prst="ellipse">
            <a:avLst/>
          </a:prstGeom>
          <a:solidFill>
            <a:schemeClr val="tx1"/>
          </a:solidFill>
          <a:ln w="635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0" name="Text Box 19"/>
          <p:cNvSpPr/>
          <p:nvPr/>
        </p:nvSpPr>
        <p:spPr>
          <a:xfrm>
            <a:off x="1066680" y="4876920"/>
            <a:ext cx="7848000" cy="75312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216000" indent="-215640">
              <a:lnSpc>
                <a:spcPct val="100000"/>
              </a:lnSpc>
              <a:spcBef>
                <a:spcPts val="9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The function will make a prediction for each observed data point. </a:t>
            </a:r>
            <a:endParaRPr lang="en-IN" sz="1800" b="0" strike="noStrike" spc="-1" dirty="0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9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The observation is denoted by y and the prediction is denoted by y.</a:t>
            </a:r>
            <a:endParaRPr lang="en-IN" sz="1800" b="0" strike="noStrike" spc="-1" dirty="0">
              <a:latin typeface="Arial"/>
            </a:endParaRPr>
          </a:p>
        </p:txBody>
      </p:sp>
      <p:sp>
        <p:nvSpPr>
          <p:cNvPr id="191" name="Line 20"/>
          <p:cNvSpPr/>
          <p:nvPr/>
        </p:nvSpPr>
        <p:spPr>
          <a:xfrm flipV="1">
            <a:off x="2438280" y="1371600"/>
            <a:ext cx="2286000" cy="1676160"/>
          </a:xfrm>
          <a:prstGeom prst="line">
            <a:avLst/>
          </a:prstGeom>
          <a:ln w="1270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2" name="Line 21"/>
          <p:cNvSpPr/>
          <p:nvPr/>
        </p:nvSpPr>
        <p:spPr>
          <a:xfrm>
            <a:off x="6553080" y="3504960"/>
            <a:ext cx="914400" cy="360"/>
          </a:xfrm>
          <a:prstGeom prst="line">
            <a:avLst/>
          </a:prstGeom>
          <a:ln w="254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3" name="Line 22"/>
          <p:cNvSpPr/>
          <p:nvPr/>
        </p:nvSpPr>
        <p:spPr>
          <a:xfrm flipV="1">
            <a:off x="6553080" y="1676160"/>
            <a:ext cx="914400" cy="685800"/>
          </a:xfrm>
          <a:prstGeom prst="line">
            <a:avLst/>
          </a:prstGeom>
          <a:ln w="1270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4" name="Oval 23"/>
          <p:cNvSpPr/>
          <p:nvPr/>
        </p:nvSpPr>
        <p:spPr>
          <a:xfrm>
            <a:off x="6858000" y="1523880"/>
            <a:ext cx="151560" cy="15156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5" name="AutoShape 24"/>
          <p:cNvSpPr/>
          <p:nvPr/>
        </p:nvSpPr>
        <p:spPr>
          <a:xfrm rot="16200000">
            <a:off x="3354120" y="840240"/>
            <a:ext cx="2666160" cy="372996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25400">
            <a:solidFill>
              <a:srgbClr val="00008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6" name="Rectangle 25"/>
          <p:cNvSpPr/>
          <p:nvPr/>
        </p:nvSpPr>
        <p:spPr>
          <a:xfrm>
            <a:off x="6553080" y="1371600"/>
            <a:ext cx="913680" cy="2666160"/>
          </a:xfrm>
          <a:prstGeom prst="rect">
            <a:avLst/>
          </a:prstGeom>
          <a:noFill/>
          <a:ln w="25400">
            <a:solidFill>
              <a:srgbClr val="00008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7" name="Rectangle 26"/>
          <p:cNvSpPr/>
          <p:nvPr/>
        </p:nvSpPr>
        <p:spPr>
          <a:xfrm>
            <a:off x="2590920" y="2590920"/>
            <a:ext cx="227880" cy="913680"/>
          </a:xfrm>
          <a:prstGeom prst="rect">
            <a:avLst/>
          </a:prstGeom>
          <a:noFill/>
          <a:ln w="25400">
            <a:solidFill>
              <a:srgbClr val="00008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8" name="Oval 27"/>
          <p:cNvSpPr/>
          <p:nvPr/>
        </p:nvSpPr>
        <p:spPr>
          <a:xfrm>
            <a:off x="6858000" y="1981080"/>
            <a:ext cx="151560" cy="15156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9" name="Text Box 28"/>
          <p:cNvSpPr/>
          <p:nvPr/>
        </p:nvSpPr>
        <p:spPr>
          <a:xfrm>
            <a:off x="7557120" y="3313080"/>
            <a:ext cx="595080" cy="36432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Zero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200" name="Text Box 29"/>
          <p:cNvSpPr/>
          <p:nvPr/>
        </p:nvSpPr>
        <p:spPr>
          <a:xfrm>
            <a:off x="7467480" y="1865160"/>
            <a:ext cx="1539000" cy="36432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Prediction: y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201" name="Text Box 30"/>
          <p:cNvSpPr/>
          <p:nvPr/>
        </p:nvSpPr>
        <p:spPr>
          <a:xfrm>
            <a:off x="7467480" y="1386000"/>
            <a:ext cx="1675800" cy="36432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Observation: y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202" name="Text Box 31"/>
          <p:cNvSpPr/>
          <p:nvPr/>
        </p:nvSpPr>
        <p:spPr>
          <a:xfrm>
            <a:off x="7411500" y="5181600"/>
            <a:ext cx="291240" cy="36432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^</a:t>
            </a:r>
            <a:endParaRPr lang="en-IN" sz="1800" b="0" strike="noStrike" spc="-1" dirty="0">
              <a:latin typeface="Arial"/>
            </a:endParaRPr>
          </a:p>
        </p:txBody>
      </p:sp>
      <p:sp>
        <p:nvSpPr>
          <p:cNvPr id="203" name="Text Box 32"/>
          <p:cNvSpPr/>
          <p:nvPr/>
        </p:nvSpPr>
        <p:spPr>
          <a:xfrm>
            <a:off x="8622360" y="1752480"/>
            <a:ext cx="294120" cy="36432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^</a:t>
            </a:r>
            <a:endParaRPr lang="en-IN" sz="18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03945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Text Box 2"/>
          <p:cNvSpPr/>
          <p:nvPr/>
        </p:nvSpPr>
        <p:spPr>
          <a:xfrm>
            <a:off x="3786480" y="228600"/>
            <a:ext cx="2541240" cy="36432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FFFFFF"/>
                </a:solidFill>
                <a:latin typeface="Calibri"/>
                <a:ea typeface="DejaVu Sans"/>
              </a:rPr>
              <a:t>Simple Linear Regression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205" name="Text Box 18"/>
          <p:cNvSpPr/>
          <p:nvPr/>
        </p:nvSpPr>
        <p:spPr>
          <a:xfrm>
            <a:off x="1066680" y="4876920"/>
            <a:ext cx="7848000" cy="1414318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spcBef>
                <a:spcPts val="901"/>
              </a:spcBef>
            </a:pPr>
            <a:r>
              <a:rPr lang="en-US" sz="18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For each observation, the variation can be described as:</a:t>
            </a: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r>
              <a:rPr lang="en-US" sz="18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	                      	   </a:t>
            </a:r>
            <a:r>
              <a:rPr lang="en-US" sz="24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y = y + </a:t>
            </a:r>
            <a:r>
              <a:rPr lang="el-GR" sz="24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ε</a:t>
            </a:r>
            <a:endParaRPr lang="en-IN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r>
              <a:rPr lang="en-US" sz="24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		Actual = Explained + </a:t>
            </a:r>
            <a:r>
              <a:rPr lang="en-US" sz="2400" b="1" strike="noStrike" spc="-1" dirty="0" smtClean="0">
                <a:solidFill>
                  <a:srgbClr val="000000"/>
                </a:solidFill>
                <a:latin typeface="Calibri"/>
                <a:ea typeface="DejaVu Sans"/>
              </a:rPr>
              <a:t>Error </a:t>
            </a:r>
            <a:r>
              <a:rPr lang="en-US" sz="2400" b="1" strike="noStrike" spc="-1" dirty="0" err="1" smtClean="0">
                <a:solidFill>
                  <a:srgbClr val="000000"/>
                </a:solidFill>
                <a:latin typeface="Calibri"/>
                <a:ea typeface="DejaVu Sans"/>
              </a:rPr>
              <a:t>ie</a:t>
            </a:r>
            <a:r>
              <a:rPr lang="en-US" sz="2400" b="1" strike="noStrike" spc="-1" dirty="0" smtClean="0">
                <a:solidFill>
                  <a:srgbClr val="000000"/>
                </a:solidFill>
                <a:latin typeface="Calibri"/>
                <a:ea typeface="DejaVu Sans"/>
              </a:rPr>
              <a:t>. residual</a:t>
            </a:r>
            <a:endParaRPr lang="en-IN" sz="2400" b="0" strike="noStrike" spc="-1" dirty="0">
              <a:latin typeface="Arial"/>
            </a:endParaRPr>
          </a:p>
        </p:txBody>
      </p:sp>
      <p:sp>
        <p:nvSpPr>
          <p:cNvPr id="206" name="Line 20"/>
          <p:cNvSpPr/>
          <p:nvPr/>
        </p:nvSpPr>
        <p:spPr>
          <a:xfrm>
            <a:off x="4089240" y="3504960"/>
            <a:ext cx="914400" cy="360"/>
          </a:xfrm>
          <a:prstGeom prst="line">
            <a:avLst/>
          </a:prstGeom>
          <a:ln w="254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7" name="Oval 22"/>
          <p:cNvSpPr/>
          <p:nvPr/>
        </p:nvSpPr>
        <p:spPr>
          <a:xfrm>
            <a:off x="4394160" y="1523880"/>
            <a:ext cx="151560" cy="15156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8" name="Oval 26"/>
          <p:cNvSpPr/>
          <p:nvPr/>
        </p:nvSpPr>
        <p:spPr>
          <a:xfrm>
            <a:off x="4394160" y="1981080"/>
            <a:ext cx="151560" cy="15156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9" name="Text Box 27"/>
          <p:cNvSpPr/>
          <p:nvPr/>
        </p:nvSpPr>
        <p:spPr>
          <a:xfrm>
            <a:off x="5093280" y="3313080"/>
            <a:ext cx="595080" cy="36432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Zero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210" name="Text Box 29"/>
          <p:cNvSpPr/>
          <p:nvPr/>
        </p:nvSpPr>
        <p:spPr>
          <a:xfrm>
            <a:off x="5003640" y="1614600"/>
            <a:ext cx="2056680" cy="36432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Prediction error: </a:t>
            </a:r>
            <a:r>
              <a:rPr lang="el-GR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ε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211" name="Text Box 30"/>
          <p:cNvSpPr/>
          <p:nvPr/>
        </p:nvSpPr>
        <p:spPr>
          <a:xfrm>
            <a:off x="4399787" y="5218181"/>
            <a:ext cx="333000" cy="45576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^</a:t>
            </a:r>
            <a:endParaRPr lang="en-IN" sz="2400" b="0" strike="noStrike" spc="-1" dirty="0">
              <a:latin typeface="Arial"/>
            </a:endParaRPr>
          </a:p>
        </p:txBody>
      </p:sp>
      <p:sp>
        <p:nvSpPr>
          <p:cNvPr id="212" name="Text Box 28"/>
          <p:cNvSpPr/>
          <p:nvPr/>
        </p:nvSpPr>
        <p:spPr>
          <a:xfrm>
            <a:off x="5003640" y="2604960"/>
            <a:ext cx="1675800" cy="36432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Prediction: y 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213" name="Text Box 31"/>
          <p:cNvSpPr/>
          <p:nvPr/>
        </p:nvSpPr>
        <p:spPr>
          <a:xfrm>
            <a:off x="6176160" y="2529000"/>
            <a:ext cx="346680" cy="36432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^ 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214" name="AutoShape 33"/>
          <p:cNvSpPr/>
          <p:nvPr/>
        </p:nvSpPr>
        <p:spPr>
          <a:xfrm>
            <a:off x="4622760" y="1600200"/>
            <a:ext cx="380160" cy="456480"/>
          </a:xfrm>
          <a:prstGeom prst="rightBrace">
            <a:avLst>
              <a:gd name="adj1" fmla="val 10000"/>
              <a:gd name="adj2" fmla="val 50000"/>
            </a:avLst>
          </a:prstGeom>
          <a:noFill/>
          <a:ln w="9525">
            <a:solidFill>
              <a:srgbClr val="000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5" name="AutoShape 34"/>
          <p:cNvSpPr/>
          <p:nvPr/>
        </p:nvSpPr>
        <p:spPr>
          <a:xfrm>
            <a:off x="4622760" y="2057400"/>
            <a:ext cx="380160" cy="1447200"/>
          </a:xfrm>
          <a:prstGeom prst="rightBrace">
            <a:avLst>
              <a:gd name="adj1" fmla="val 31667"/>
              <a:gd name="adj2" fmla="val 50000"/>
            </a:avLst>
          </a:prstGeom>
          <a:noFill/>
          <a:ln w="9525">
            <a:solidFill>
              <a:srgbClr val="000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6" name="AutoShape 36"/>
          <p:cNvSpPr/>
          <p:nvPr/>
        </p:nvSpPr>
        <p:spPr>
          <a:xfrm>
            <a:off x="3860640" y="1600200"/>
            <a:ext cx="456480" cy="1904400"/>
          </a:xfrm>
          <a:prstGeom prst="leftBrace">
            <a:avLst>
              <a:gd name="adj1" fmla="val 34722"/>
              <a:gd name="adj2" fmla="val 50000"/>
            </a:avLst>
          </a:prstGeom>
          <a:noFill/>
          <a:ln w="9525">
            <a:solidFill>
              <a:srgbClr val="000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7" name="Text Box 37"/>
          <p:cNvSpPr/>
          <p:nvPr/>
        </p:nvSpPr>
        <p:spPr>
          <a:xfrm>
            <a:off x="2095200" y="2300400"/>
            <a:ext cx="1529640" cy="36432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Observation: y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218" name="Rectangle 38"/>
          <p:cNvSpPr/>
          <p:nvPr/>
        </p:nvSpPr>
        <p:spPr>
          <a:xfrm>
            <a:off x="1816200" y="1168560"/>
            <a:ext cx="5892120" cy="3110760"/>
          </a:xfrm>
          <a:prstGeom prst="rect">
            <a:avLst/>
          </a:prstGeom>
          <a:noFill/>
          <a:ln w="25400">
            <a:solidFill>
              <a:srgbClr val="00008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9" name="Line 39"/>
          <p:cNvSpPr/>
          <p:nvPr/>
        </p:nvSpPr>
        <p:spPr>
          <a:xfrm flipV="1">
            <a:off x="3420000" y="5697360"/>
            <a:ext cx="180000" cy="242640"/>
          </a:xfrm>
          <a:prstGeom prst="line">
            <a:avLst/>
          </a:prstGeom>
          <a:ln w="9525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0" name="Line 40"/>
          <p:cNvSpPr/>
          <p:nvPr/>
        </p:nvSpPr>
        <p:spPr>
          <a:xfrm flipH="1" flipV="1">
            <a:off x="4140000" y="5580000"/>
            <a:ext cx="540000" cy="360000"/>
          </a:xfrm>
          <a:prstGeom prst="line">
            <a:avLst/>
          </a:prstGeom>
          <a:ln w="9525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3969875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Line 19"/>
          <p:cNvSpPr/>
          <p:nvPr/>
        </p:nvSpPr>
        <p:spPr>
          <a:xfrm flipV="1">
            <a:off x="3174840" y="1942920"/>
            <a:ext cx="2286000" cy="1676520"/>
          </a:xfrm>
          <a:prstGeom prst="line">
            <a:avLst/>
          </a:prstGeom>
          <a:ln w="1270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2" name="Text Box 2"/>
          <p:cNvSpPr/>
          <p:nvPr/>
        </p:nvSpPr>
        <p:spPr>
          <a:xfrm>
            <a:off x="4452480" y="228600"/>
            <a:ext cx="1209600" cy="36432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FFFFFF"/>
                </a:solidFill>
                <a:latin typeface="Calibri"/>
                <a:ea typeface="DejaVu Sans"/>
              </a:rPr>
              <a:t>Regression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223" name="Line 3"/>
          <p:cNvSpPr/>
          <p:nvPr/>
        </p:nvSpPr>
        <p:spPr>
          <a:xfrm>
            <a:off x="3174840" y="1104840"/>
            <a:ext cx="360" cy="2985840"/>
          </a:xfrm>
          <a:prstGeom prst="line">
            <a:avLst/>
          </a:prstGeom>
          <a:ln w="254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4" name="Line 4"/>
          <p:cNvSpPr/>
          <p:nvPr/>
        </p:nvSpPr>
        <p:spPr>
          <a:xfrm>
            <a:off x="3174840" y="4090680"/>
            <a:ext cx="4078440" cy="1800"/>
          </a:xfrm>
          <a:prstGeom prst="line">
            <a:avLst/>
          </a:prstGeom>
          <a:ln w="254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5" name="Oval 5"/>
          <p:cNvSpPr/>
          <p:nvPr/>
        </p:nvSpPr>
        <p:spPr>
          <a:xfrm>
            <a:off x="4013280" y="3162240"/>
            <a:ext cx="75600" cy="75600"/>
          </a:xfrm>
          <a:prstGeom prst="ellipse">
            <a:avLst/>
          </a:prstGeom>
          <a:solidFill>
            <a:schemeClr val="tx1"/>
          </a:solidFill>
          <a:ln w="635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6" name="Oval 6"/>
          <p:cNvSpPr/>
          <p:nvPr/>
        </p:nvSpPr>
        <p:spPr>
          <a:xfrm>
            <a:off x="3632040" y="3086280"/>
            <a:ext cx="75600" cy="75600"/>
          </a:xfrm>
          <a:prstGeom prst="ellipse">
            <a:avLst/>
          </a:prstGeom>
          <a:solidFill>
            <a:schemeClr val="tx1"/>
          </a:solidFill>
          <a:ln w="635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7" name="Oval 7"/>
          <p:cNvSpPr/>
          <p:nvPr/>
        </p:nvSpPr>
        <p:spPr>
          <a:xfrm>
            <a:off x="4165560" y="2552760"/>
            <a:ext cx="75600" cy="75600"/>
          </a:xfrm>
          <a:prstGeom prst="ellipse">
            <a:avLst/>
          </a:prstGeom>
          <a:solidFill>
            <a:schemeClr val="tx1"/>
          </a:solidFill>
          <a:ln w="635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8" name="Oval 8"/>
          <p:cNvSpPr/>
          <p:nvPr/>
        </p:nvSpPr>
        <p:spPr>
          <a:xfrm>
            <a:off x="4546440" y="2857680"/>
            <a:ext cx="75600" cy="75600"/>
          </a:xfrm>
          <a:prstGeom prst="ellipse">
            <a:avLst/>
          </a:prstGeom>
          <a:solidFill>
            <a:schemeClr val="tx1"/>
          </a:solidFill>
          <a:ln w="635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9" name="Oval 9"/>
          <p:cNvSpPr/>
          <p:nvPr/>
        </p:nvSpPr>
        <p:spPr>
          <a:xfrm>
            <a:off x="4241880" y="2400480"/>
            <a:ext cx="75600" cy="75600"/>
          </a:xfrm>
          <a:prstGeom prst="ellipse">
            <a:avLst/>
          </a:prstGeom>
          <a:solidFill>
            <a:schemeClr val="tx1"/>
          </a:solidFill>
          <a:ln w="635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0" name="Oval 10"/>
          <p:cNvSpPr/>
          <p:nvPr/>
        </p:nvSpPr>
        <p:spPr>
          <a:xfrm>
            <a:off x="4622760" y="2476440"/>
            <a:ext cx="75600" cy="75600"/>
          </a:xfrm>
          <a:prstGeom prst="ellipse">
            <a:avLst/>
          </a:prstGeom>
          <a:solidFill>
            <a:schemeClr val="tx1"/>
          </a:solidFill>
          <a:ln w="635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1" name="Text Box 11"/>
          <p:cNvSpPr/>
          <p:nvPr/>
        </p:nvSpPr>
        <p:spPr>
          <a:xfrm>
            <a:off x="3423600" y="4243320"/>
            <a:ext cx="2454480" cy="36432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Independent variable (x)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232" name="Text Box 12"/>
          <p:cNvSpPr/>
          <p:nvPr/>
        </p:nvSpPr>
        <p:spPr>
          <a:xfrm rot="16200000">
            <a:off x="1605600" y="2841480"/>
            <a:ext cx="2436120" cy="36432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Dependent variable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233" name="Oval 13"/>
          <p:cNvSpPr/>
          <p:nvPr/>
        </p:nvSpPr>
        <p:spPr>
          <a:xfrm>
            <a:off x="4927680" y="2705040"/>
            <a:ext cx="75600" cy="75600"/>
          </a:xfrm>
          <a:prstGeom prst="ellipse">
            <a:avLst/>
          </a:prstGeom>
          <a:solidFill>
            <a:schemeClr val="tx1"/>
          </a:solidFill>
          <a:ln w="635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4" name="Oval 14"/>
          <p:cNvSpPr/>
          <p:nvPr/>
        </p:nvSpPr>
        <p:spPr>
          <a:xfrm>
            <a:off x="4851360" y="2171880"/>
            <a:ext cx="75600" cy="75600"/>
          </a:xfrm>
          <a:prstGeom prst="ellipse">
            <a:avLst/>
          </a:prstGeom>
          <a:solidFill>
            <a:schemeClr val="tx1"/>
          </a:solidFill>
          <a:ln w="635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5" name="Oval 15"/>
          <p:cNvSpPr/>
          <p:nvPr/>
        </p:nvSpPr>
        <p:spPr>
          <a:xfrm>
            <a:off x="4013280" y="2629080"/>
            <a:ext cx="75600" cy="75600"/>
          </a:xfrm>
          <a:prstGeom prst="ellipse">
            <a:avLst/>
          </a:prstGeom>
          <a:solidFill>
            <a:schemeClr val="tx1"/>
          </a:solidFill>
          <a:ln w="635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6" name="Oval 16"/>
          <p:cNvSpPr/>
          <p:nvPr/>
        </p:nvSpPr>
        <p:spPr>
          <a:xfrm>
            <a:off x="3403440" y="3086280"/>
            <a:ext cx="75600" cy="75600"/>
          </a:xfrm>
          <a:prstGeom prst="ellipse">
            <a:avLst/>
          </a:prstGeom>
          <a:solidFill>
            <a:schemeClr val="tx1"/>
          </a:solidFill>
          <a:ln w="635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7" name="Oval 17"/>
          <p:cNvSpPr/>
          <p:nvPr/>
        </p:nvSpPr>
        <p:spPr>
          <a:xfrm>
            <a:off x="5079960" y="1866960"/>
            <a:ext cx="75600" cy="75600"/>
          </a:xfrm>
          <a:prstGeom prst="ellipse">
            <a:avLst/>
          </a:prstGeom>
          <a:solidFill>
            <a:schemeClr val="tx1"/>
          </a:solidFill>
          <a:ln w="635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8" name="Text Box 18"/>
          <p:cNvSpPr/>
          <p:nvPr/>
        </p:nvSpPr>
        <p:spPr>
          <a:xfrm>
            <a:off x="1295280" y="5348160"/>
            <a:ext cx="7848000" cy="102744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216000" indent="-215640">
              <a:lnSpc>
                <a:spcPct val="100000"/>
              </a:lnSpc>
              <a:spcBef>
                <a:spcPts val="9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A least squares regression selects the line with the lowest total sum of squared prediction errors. </a:t>
            </a:r>
            <a:endParaRPr lang="en-IN" sz="1800" b="0" strike="noStrike" spc="-1" dirty="0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9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This value is called the</a:t>
            </a:r>
            <a:r>
              <a:rPr lang="en-US" sz="1800" b="0" strike="noStrike" spc="-1" dirty="0">
                <a:solidFill>
                  <a:srgbClr val="0000FF"/>
                </a:solidFill>
                <a:latin typeface="Calibri"/>
                <a:ea typeface="DejaVu Sans"/>
              </a:rPr>
              <a:t> </a:t>
            </a:r>
            <a:r>
              <a:rPr lang="en-US" sz="1800" b="1" strike="noStrike" spc="-1" dirty="0">
                <a:solidFill>
                  <a:srgbClr val="0000FF"/>
                </a:solidFill>
                <a:latin typeface="Calibri"/>
                <a:ea typeface="DejaVu Sans"/>
              </a:rPr>
              <a:t>Sum of Squares of Error, or SSE.</a:t>
            </a:r>
            <a:endParaRPr lang="en-IN" sz="1800" b="0" strike="noStrike" spc="-1" dirty="0">
              <a:latin typeface="Arial"/>
            </a:endParaRPr>
          </a:p>
        </p:txBody>
      </p:sp>
      <p:sp>
        <p:nvSpPr>
          <p:cNvPr id="239" name="Line 27"/>
          <p:cNvSpPr/>
          <p:nvPr/>
        </p:nvSpPr>
        <p:spPr>
          <a:xfrm>
            <a:off x="3441600" y="3162240"/>
            <a:ext cx="360" cy="271440"/>
          </a:xfrm>
          <a:prstGeom prst="line">
            <a:avLst/>
          </a:prstGeom>
          <a:ln w="3175">
            <a:solidFill>
              <a:srgbClr val="0000FF"/>
            </a:solidFill>
            <a:round/>
            <a:headEnd type="triangle" w="sm" len="sm"/>
            <a:tailEnd type="triangle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0" name="Line 28"/>
          <p:cNvSpPr/>
          <p:nvPr/>
        </p:nvSpPr>
        <p:spPr>
          <a:xfrm>
            <a:off x="3670200" y="3162240"/>
            <a:ext cx="360" cy="81000"/>
          </a:xfrm>
          <a:prstGeom prst="line">
            <a:avLst/>
          </a:prstGeom>
          <a:ln w="3175">
            <a:solidFill>
              <a:srgbClr val="0000FF"/>
            </a:solidFill>
            <a:round/>
            <a:headEnd type="triangle" w="sm" len="sm"/>
            <a:tailEnd type="triangle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1" name="Line 29"/>
          <p:cNvSpPr/>
          <p:nvPr/>
        </p:nvSpPr>
        <p:spPr>
          <a:xfrm>
            <a:off x="4038480" y="2985840"/>
            <a:ext cx="360" cy="189000"/>
          </a:xfrm>
          <a:prstGeom prst="line">
            <a:avLst/>
          </a:prstGeom>
          <a:ln w="3175">
            <a:solidFill>
              <a:srgbClr val="0000FF"/>
            </a:solidFill>
            <a:round/>
            <a:headEnd type="triangle" w="sm" len="sm"/>
            <a:tailEnd type="triangle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2" name="Line 30"/>
          <p:cNvSpPr/>
          <p:nvPr/>
        </p:nvSpPr>
        <p:spPr>
          <a:xfrm>
            <a:off x="4051080" y="2730240"/>
            <a:ext cx="360" cy="236520"/>
          </a:xfrm>
          <a:prstGeom prst="line">
            <a:avLst/>
          </a:prstGeom>
          <a:ln w="3175">
            <a:solidFill>
              <a:srgbClr val="0000FF"/>
            </a:solidFill>
            <a:round/>
            <a:headEnd type="triangle" w="sm" len="sm"/>
            <a:tailEnd type="triangle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3" name="Line 31"/>
          <p:cNvSpPr/>
          <p:nvPr/>
        </p:nvSpPr>
        <p:spPr>
          <a:xfrm>
            <a:off x="4203360" y="2628720"/>
            <a:ext cx="360" cy="187200"/>
          </a:xfrm>
          <a:prstGeom prst="line">
            <a:avLst/>
          </a:prstGeom>
          <a:ln w="3175">
            <a:solidFill>
              <a:srgbClr val="0000FF"/>
            </a:solidFill>
            <a:round/>
            <a:headEnd type="triangle" w="sm" len="sm"/>
            <a:tailEnd type="triangle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4" name="Line 32"/>
          <p:cNvSpPr/>
          <p:nvPr/>
        </p:nvSpPr>
        <p:spPr>
          <a:xfrm>
            <a:off x="4292280" y="2489040"/>
            <a:ext cx="360" cy="307800"/>
          </a:xfrm>
          <a:prstGeom prst="line">
            <a:avLst/>
          </a:prstGeom>
          <a:ln w="3175">
            <a:solidFill>
              <a:srgbClr val="0000FF"/>
            </a:solidFill>
            <a:round/>
            <a:headEnd type="triangle" w="sm" len="sm"/>
            <a:tailEnd type="triangle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5" name="Line 33"/>
          <p:cNvSpPr/>
          <p:nvPr/>
        </p:nvSpPr>
        <p:spPr>
          <a:xfrm>
            <a:off x="4584600" y="2608200"/>
            <a:ext cx="360" cy="249120"/>
          </a:xfrm>
          <a:prstGeom prst="line">
            <a:avLst/>
          </a:prstGeom>
          <a:ln w="3175">
            <a:solidFill>
              <a:srgbClr val="0000FF"/>
            </a:solidFill>
            <a:round/>
            <a:headEnd type="triangle" w="sm" len="sm"/>
            <a:tailEnd type="triangle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6" name="Line 34"/>
          <p:cNvSpPr/>
          <p:nvPr/>
        </p:nvSpPr>
        <p:spPr>
          <a:xfrm>
            <a:off x="4965480" y="2323800"/>
            <a:ext cx="360" cy="381240"/>
          </a:xfrm>
          <a:prstGeom prst="line">
            <a:avLst/>
          </a:prstGeom>
          <a:ln w="3175">
            <a:solidFill>
              <a:srgbClr val="0000FF"/>
            </a:solidFill>
            <a:round/>
            <a:headEnd type="triangle" w="sm" len="sm"/>
            <a:tailEnd type="triangle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7" name="Line 36"/>
          <p:cNvSpPr/>
          <p:nvPr/>
        </p:nvSpPr>
        <p:spPr>
          <a:xfrm>
            <a:off x="5117760" y="1968480"/>
            <a:ext cx="360" cy="188640"/>
          </a:xfrm>
          <a:prstGeom prst="line">
            <a:avLst/>
          </a:prstGeom>
          <a:ln w="3175">
            <a:solidFill>
              <a:srgbClr val="0000FF"/>
            </a:solidFill>
            <a:round/>
            <a:headEnd type="triangle" w="sm" len="sm"/>
            <a:tailEnd type="triangle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8" name="Line 37"/>
          <p:cNvSpPr/>
          <p:nvPr/>
        </p:nvSpPr>
        <p:spPr>
          <a:xfrm>
            <a:off x="4890960" y="2236680"/>
            <a:ext cx="1440" cy="104760"/>
          </a:xfrm>
          <a:prstGeom prst="line">
            <a:avLst/>
          </a:prstGeom>
          <a:ln w="3175">
            <a:solidFill>
              <a:srgbClr val="0000FF"/>
            </a:solidFill>
            <a:round/>
            <a:headEnd type="triangle" w="sm" len="sm"/>
            <a:tailEnd type="triangle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1050369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Text Box 2"/>
          <p:cNvSpPr/>
          <p:nvPr/>
        </p:nvSpPr>
        <p:spPr>
          <a:xfrm>
            <a:off x="4249080" y="228600"/>
            <a:ext cx="1616400" cy="36432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FFFFFF"/>
                </a:solidFill>
                <a:latin typeface="Calibri"/>
                <a:ea typeface="DejaVu Sans"/>
              </a:rPr>
              <a:t>Calculating SSR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250" name="Line 3"/>
          <p:cNvSpPr/>
          <p:nvPr/>
        </p:nvSpPr>
        <p:spPr>
          <a:xfrm>
            <a:off x="2438280" y="1081080"/>
            <a:ext cx="360" cy="2438280"/>
          </a:xfrm>
          <a:prstGeom prst="line">
            <a:avLst/>
          </a:prstGeom>
          <a:ln w="254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1" name="Line 4"/>
          <p:cNvSpPr/>
          <p:nvPr/>
        </p:nvSpPr>
        <p:spPr>
          <a:xfrm>
            <a:off x="2438280" y="3519360"/>
            <a:ext cx="3352680" cy="360"/>
          </a:xfrm>
          <a:prstGeom prst="line">
            <a:avLst/>
          </a:prstGeom>
          <a:ln w="254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2" name="Oval 5"/>
          <p:cNvSpPr/>
          <p:nvPr/>
        </p:nvSpPr>
        <p:spPr>
          <a:xfrm>
            <a:off x="3276720" y="2452680"/>
            <a:ext cx="75600" cy="75600"/>
          </a:xfrm>
          <a:prstGeom prst="ellipse">
            <a:avLst/>
          </a:prstGeom>
          <a:solidFill>
            <a:schemeClr val="tx1"/>
          </a:solidFill>
          <a:ln w="635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3" name="Oval 6"/>
          <p:cNvSpPr/>
          <p:nvPr/>
        </p:nvSpPr>
        <p:spPr>
          <a:xfrm>
            <a:off x="2895480" y="2604960"/>
            <a:ext cx="75600" cy="75600"/>
          </a:xfrm>
          <a:prstGeom prst="ellipse">
            <a:avLst/>
          </a:prstGeom>
          <a:solidFill>
            <a:schemeClr val="tx1"/>
          </a:solidFill>
          <a:ln w="635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4" name="Oval 7"/>
          <p:cNvSpPr/>
          <p:nvPr/>
        </p:nvSpPr>
        <p:spPr>
          <a:xfrm>
            <a:off x="3429000" y="2071800"/>
            <a:ext cx="75600" cy="75600"/>
          </a:xfrm>
          <a:prstGeom prst="ellipse">
            <a:avLst/>
          </a:prstGeom>
          <a:solidFill>
            <a:schemeClr val="tx1"/>
          </a:solidFill>
          <a:ln w="635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5" name="Oval 8"/>
          <p:cNvSpPr/>
          <p:nvPr/>
        </p:nvSpPr>
        <p:spPr>
          <a:xfrm>
            <a:off x="3809880" y="2147760"/>
            <a:ext cx="75600" cy="75600"/>
          </a:xfrm>
          <a:prstGeom prst="ellipse">
            <a:avLst/>
          </a:prstGeom>
          <a:solidFill>
            <a:schemeClr val="tx1"/>
          </a:solidFill>
          <a:ln w="635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6" name="Oval 9"/>
          <p:cNvSpPr/>
          <p:nvPr/>
        </p:nvSpPr>
        <p:spPr>
          <a:xfrm>
            <a:off x="3505320" y="1919160"/>
            <a:ext cx="75600" cy="75600"/>
          </a:xfrm>
          <a:prstGeom prst="ellipse">
            <a:avLst/>
          </a:prstGeom>
          <a:solidFill>
            <a:schemeClr val="tx1"/>
          </a:solidFill>
          <a:ln w="635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7" name="Oval 10"/>
          <p:cNvSpPr/>
          <p:nvPr/>
        </p:nvSpPr>
        <p:spPr>
          <a:xfrm>
            <a:off x="3886200" y="1995480"/>
            <a:ext cx="75600" cy="75600"/>
          </a:xfrm>
          <a:prstGeom prst="ellipse">
            <a:avLst/>
          </a:prstGeom>
          <a:solidFill>
            <a:schemeClr val="tx1"/>
          </a:solidFill>
          <a:ln w="635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8" name="Text Box 11"/>
          <p:cNvSpPr/>
          <p:nvPr/>
        </p:nvSpPr>
        <p:spPr>
          <a:xfrm>
            <a:off x="2687040" y="3672000"/>
            <a:ext cx="2454480" cy="36432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Independent variable (x)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259" name="Text Box 12"/>
          <p:cNvSpPr/>
          <p:nvPr/>
        </p:nvSpPr>
        <p:spPr>
          <a:xfrm rot="16200000">
            <a:off x="869040" y="2269800"/>
            <a:ext cx="2436120" cy="36432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Dependent variable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260" name="Oval 13"/>
          <p:cNvSpPr/>
          <p:nvPr/>
        </p:nvSpPr>
        <p:spPr>
          <a:xfrm>
            <a:off x="4191120" y="1981080"/>
            <a:ext cx="75600" cy="75600"/>
          </a:xfrm>
          <a:prstGeom prst="ellipse">
            <a:avLst/>
          </a:prstGeom>
          <a:solidFill>
            <a:schemeClr val="tx1"/>
          </a:solidFill>
          <a:ln w="635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1" name="Oval 14"/>
          <p:cNvSpPr/>
          <p:nvPr/>
        </p:nvSpPr>
        <p:spPr>
          <a:xfrm>
            <a:off x="4114800" y="1752480"/>
            <a:ext cx="75600" cy="75600"/>
          </a:xfrm>
          <a:prstGeom prst="ellipse">
            <a:avLst/>
          </a:prstGeom>
          <a:solidFill>
            <a:schemeClr val="tx1"/>
          </a:solidFill>
          <a:ln w="635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2" name="Oval 15"/>
          <p:cNvSpPr/>
          <p:nvPr/>
        </p:nvSpPr>
        <p:spPr>
          <a:xfrm>
            <a:off x="3276720" y="2209680"/>
            <a:ext cx="75600" cy="75600"/>
          </a:xfrm>
          <a:prstGeom prst="ellipse">
            <a:avLst/>
          </a:prstGeom>
          <a:solidFill>
            <a:schemeClr val="tx1"/>
          </a:solidFill>
          <a:ln w="635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3" name="Oval 16"/>
          <p:cNvSpPr/>
          <p:nvPr/>
        </p:nvSpPr>
        <p:spPr>
          <a:xfrm>
            <a:off x="2666880" y="2666880"/>
            <a:ext cx="75600" cy="75600"/>
          </a:xfrm>
          <a:prstGeom prst="ellipse">
            <a:avLst/>
          </a:prstGeom>
          <a:solidFill>
            <a:schemeClr val="tx1"/>
          </a:solidFill>
          <a:ln w="635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4" name="Oval 17"/>
          <p:cNvSpPr/>
          <p:nvPr/>
        </p:nvSpPr>
        <p:spPr>
          <a:xfrm>
            <a:off x="4343400" y="1447920"/>
            <a:ext cx="75600" cy="75600"/>
          </a:xfrm>
          <a:prstGeom prst="ellipse">
            <a:avLst/>
          </a:prstGeom>
          <a:solidFill>
            <a:schemeClr val="tx1"/>
          </a:solidFill>
          <a:ln w="635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5" name="Text Box 18"/>
          <p:cNvSpPr/>
          <p:nvPr/>
        </p:nvSpPr>
        <p:spPr>
          <a:xfrm>
            <a:off x="1066680" y="4876920"/>
            <a:ext cx="7848000" cy="63864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spcBef>
                <a:spcPts val="901"/>
              </a:spcBef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The Sum of Squares Regression (SSR) is the sum of the squared differences between the </a:t>
            </a:r>
            <a:r>
              <a:rPr lang="en-US" sz="1800" b="0" strike="noStrike" spc="-1">
                <a:solidFill>
                  <a:srgbClr val="0000FF"/>
                </a:solidFill>
                <a:latin typeface="Calibri"/>
                <a:ea typeface="DejaVu Sans"/>
              </a:rPr>
              <a:t>prediction for each observation 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and the </a:t>
            </a:r>
            <a:r>
              <a:rPr lang="en-US" sz="1800" b="0" strike="noStrike" spc="-1">
                <a:solidFill>
                  <a:srgbClr val="0000FF"/>
                </a:solidFill>
                <a:latin typeface="Calibri"/>
                <a:ea typeface="DejaVu Sans"/>
              </a:rPr>
              <a:t>population mean.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266" name="Line 19"/>
          <p:cNvSpPr/>
          <p:nvPr/>
        </p:nvSpPr>
        <p:spPr>
          <a:xfrm flipV="1">
            <a:off x="2438280" y="1371600"/>
            <a:ext cx="2286000" cy="1676160"/>
          </a:xfrm>
          <a:prstGeom prst="line">
            <a:avLst/>
          </a:prstGeom>
          <a:ln w="1270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7" name="Line 20"/>
          <p:cNvSpPr/>
          <p:nvPr/>
        </p:nvSpPr>
        <p:spPr>
          <a:xfrm>
            <a:off x="2466720" y="2144520"/>
            <a:ext cx="2670120" cy="360"/>
          </a:xfrm>
          <a:prstGeom prst="line">
            <a:avLst/>
          </a:prstGeom>
          <a:ln w="15875">
            <a:solidFill>
              <a:srgbClr val="000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8" name="Text Box 21"/>
          <p:cNvSpPr/>
          <p:nvPr/>
        </p:nvSpPr>
        <p:spPr>
          <a:xfrm>
            <a:off x="5354280" y="1933560"/>
            <a:ext cx="1977480" cy="36432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C0504D"/>
                </a:solidFill>
                <a:latin typeface="Calibri"/>
                <a:ea typeface="DejaVu Sans"/>
              </a:rPr>
              <a:t>Population mean: y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269" name="Line 22"/>
          <p:cNvSpPr/>
          <p:nvPr/>
        </p:nvSpPr>
        <p:spPr>
          <a:xfrm>
            <a:off x="7170480" y="2022120"/>
            <a:ext cx="157320" cy="360"/>
          </a:xfrm>
          <a:prstGeom prst="line">
            <a:avLst/>
          </a:prstGeom>
          <a:ln w="25400">
            <a:solidFill>
              <a:srgbClr val="000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0" name="Line 23"/>
          <p:cNvSpPr/>
          <p:nvPr/>
        </p:nvSpPr>
        <p:spPr>
          <a:xfrm>
            <a:off x="4381200" y="1650960"/>
            <a:ext cx="360" cy="474480"/>
          </a:xfrm>
          <a:prstGeom prst="line">
            <a:avLst/>
          </a:prstGeom>
          <a:ln w="3175">
            <a:solidFill>
              <a:srgbClr val="0000FF"/>
            </a:solidFill>
            <a:round/>
            <a:headEnd type="triangle" w="sm" len="sm"/>
            <a:tailEnd type="triangle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1" name="Line 24"/>
          <p:cNvSpPr/>
          <p:nvPr/>
        </p:nvSpPr>
        <p:spPr>
          <a:xfrm>
            <a:off x="4152600" y="1841400"/>
            <a:ext cx="360" cy="306360"/>
          </a:xfrm>
          <a:prstGeom prst="line">
            <a:avLst/>
          </a:prstGeom>
          <a:ln w="3175">
            <a:solidFill>
              <a:srgbClr val="0000FF"/>
            </a:solidFill>
            <a:round/>
            <a:headEnd type="triangle" w="sm" len="sm"/>
            <a:tailEnd type="triangle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2" name="Line 25"/>
          <p:cNvSpPr/>
          <p:nvPr/>
        </p:nvSpPr>
        <p:spPr>
          <a:xfrm>
            <a:off x="3466800" y="2158920"/>
            <a:ext cx="360" cy="114120"/>
          </a:xfrm>
          <a:prstGeom prst="line">
            <a:avLst/>
          </a:prstGeom>
          <a:ln w="3175">
            <a:solidFill>
              <a:srgbClr val="0000FF"/>
            </a:solidFill>
            <a:round/>
            <a:headEnd type="triangle" w="sm" len="sm"/>
            <a:tailEnd type="triangle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3" name="Line 26"/>
          <p:cNvSpPr/>
          <p:nvPr/>
        </p:nvSpPr>
        <p:spPr>
          <a:xfrm>
            <a:off x="2705040" y="2141280"/>
            <a:ext cx="360" cy="665280"/>
          </a:xfrm>
          <a:prstGeom prst="line">
            <a:avLst/>
          </a:prstGeom>
          <a:ln w="3175">
            <a:solidFill>
              <a:srgbClr val="0000FF"/>
            </a:solidFill>
            <a:round/>
            <a:headEnd type="triangle" w="sm" len="sm"/>
            <a:tailEnd type="triangle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4" name="Line 27"/>
          <p:cNvSpPr/>
          <p:nvPr/>
        </p:nvSpPr>
        <p:spPr>
          <a:xfrm flipH="1">
            <a:off x="2933640" y="2155680"/>
            <a:ext cx="9360" cy="500040"/>
          </a:xfrm>
          <a:prstGeom prst="line">
            <a:avLst/>
          </a:prstGeom>
          <a:ln w="3175">
            <a:solidFill>
              <a:srgbClr val="0000FF"/>
            </a:solidFill>
            <a:round/>
            <a:headEnd type="triangle" w="sm" len="sm"/>
            <a:tailEnd type="triangle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5" name="Line 28"/>
          <p:cNvSpPr/>
          <p:nvPr/>
        </p:nvSpPr>
        <p:spPr>
          <a:xfrm>
            <a:off x="3301920" y="2158920"/>
            <a:ext cx="360" cy="245880"/>
          </a:xfrm>
          <a:prstGeom prst="line">
            <a:avLst/>
          </a:prstGeom>
          <a:ln w="3175">
            <a:solidFill>
              <a:srgbClr val="0000FF"/>
            </a:solidFill>
            <a:round/>
            <a:headEnd type="triangle" w="sm" len="sm"/>
            <a:tailEnd type="triangle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6" name="Line 29"/>
          <p:cNvSpPr/>
          <p:nvPr/>
        </p:nvSpPr>
        <p:spPr>
          <a:xfrm>
            <a:off x="4228920" y="1757160"/>
            <a:ext cx="360" cy="390600"/>
          </a:xfrm>
          <a:prstGeom prst="line">
            <a:avLst/>
          </a:prstGeom>
          <a:ln w="3175">
            <a:solidFill>
              <a:srgbClr val="0000FF"/>
            </a:solidFill>
            <a:round/>
            <a:headEnd type="triangle" w="sm" len="sm"/>
            <a:tailEnd type="triangle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7" name="Line 30"/>
          <p:cNvSpPr/>
          <p:nvPr/>
        </p:nvSpPr>
        <p:spPr>
          <a:xfrm>
            <a:off x="3911400" y="1993680"/>
            <a:ext cx="12600" cy="149400"/>
          </a:xfrm>
          <a:prstGeom prst="line">
            <a:avLst/>
          </a:prstGeom>
          <a:ln w="3175">
            <a:solidFill>
              <a:srgbClr val="0000FF"/>
            </a:solidFill>
            <a:round/>
            <a:headEnd type="triangle" w="sm" len="sm"/>
            <a:tailEnd type="triangle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8" name="Line 31"/>
          <p:cNvSpPr/>
          <p:nvPr/>
        </p:nvSpPr>
        <p:spPr>
          <a:xfrm>
            <a:off x="3848040" y="2057400"/>
            <a:ext cx="360" cy="64800"/>
          </a:xfrm>
          <a:prstGeom prst="line">
            <a:avLst/>
          </a:prstGeom>
          <a:ln w="3175">
            <a:solidFill>
              <a:srgbClr val="0000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9" name="Line 32"/>
          <p:cNvSpPr/>
          <p:nvPr/>
        </p:nvSpPr>
        <p:spPr>
          <a:xfrm>
            <a:off x="3543120" y="2158920"/>
            <a:ext cx="360" cy="65160"/>
          </a:xfrm>
          <a:prstGeom prst="line">
            <a:avLst/>
          </a:prstGeom>
          <a:ln w="3175">
            <a:solidFill>
              <a:srgbClr val="0000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718180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Text Box 3"/>
          <p:cNvSpPr/>
          <p:nvPr/>
        </p:nvSpPr>
        <p:spPr>
          <a:xfrm>
            <a:off x="3989520" y="228600"/>
            <a:ext cx="2135880" cy="36432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FFFFFF"/>
                </a:solidFill>
                <a:latin typeface="Calibri"/>
                <a:ea typeface="DejaVu Sans"/>
              </a:rPr>
              <a:t>Regression Formulas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281" name="Text Box 19"/>
          <p:cNvSpPr/>
          <p:nvPr/>
        </p:nvSpPr>
        <p:spPr>
          <a:xfrm>
            <a:off x="1066680" y="1001880"/>
            <a:ext cx="7848000" cy="425196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spcBef>
                <a:spcPts val="901"/>
              </a:spcBef>
            </a:pPr>
            <a:r>
              <a:rPr lang="en-US" sz="18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The Total Sum of Squares (SST) is equal to SSR + SSE.</a:t>
            </a: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901"/>
              </a:spcBef>
            </a:pP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901"/>
              </a:spcBef>
            </a:pPr>
            <a:r>
              <a:rPr lang="en-US" sz="18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	Mathematically,</a:t>
            </a: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901"/>
              </a:spcBef>
            </a:pP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901"/>
              </a:spcBef>
            </a:pPr>
            <a:r>
              <a:rPr lang="en-US" sz="18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	SSR =  ∑ ( y – y )    (measure of explained variation)</a:t>
            </a: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901"/>
              </a:spcBef>
            </a:pP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901"/>
              </a:spcBef>
            </a:pPr>
            <a:r>
              <a:rPr lang="en-US" sz="18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	SSE =  ∑ ( y – y )     (measure of unexplained variation) </a:t>
            </a: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901"/>
              </a:spcBef>
            </a:pP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901"/>
              </a:spcBef>
            </a:pPr>
            <a:r>
              <a:rPr lang="en-US" sz="18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901"/>
              </a:spcBef>
            </a:pPr>
            <a:r>
              <a:rPr lang="en-US" sz="18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SST = SSR + SSE =  ∑ ( y – y )           (measure of total variation in y)</a:t>
            </a: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901"/>
              </a:spcBef>
            </a:pPr>
            <a:endParaRPr lang="en-IN" sz="1800" b="0" strike="noStrike" spc="-1" dirty="0">
              <a:latin typeface="Arial"/>
            </a:endParaRPr>
          </a:p>
        </p:txBody>
      </p:sp>
      <p:sp>
        <p:nvSpPr>
          <p:cNvPr id="282" name="Text Box 32"/>
          <p:cNvSpPr/>
          <p:nvPr/>
        </p:nvSpPr>
        <p:spPr>
          <a:xfrm>
            <a:off x="2857488" y="2500306"/>
            <a:ext cx="295200" cy="36432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^</a:t>
            </a:r>
            <a:endParaRPr lang="en-IN" sz="1800" b="0" strike="noStrike" spc="-1" dirty="0">
              <a:latin typeface="Arial"/>
            </a:endParaRPr>
          </a:p>
        </p:txBody>
      </p:sp>
      <p:sp>
        <p:nvSpPr>
          <p:cNvPr id="283" name="Text Box 33"/>
          <p:cNvSpPr/>
          <p:nvPr/>
        </p:nvSpPr>
        <p:spPr>
          <a:xfrm>
            <a:off x="2857488" y="3143248"/>
            <a:ext cx="295200" cy="36432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^</a:t>
            </a:r>
            <a:endParaRPr lang="en-IN" sz="1800" b="0" strike="noStrike" spc="-1" dirty="0">
              <a:latin typeface="Arial"/>
            </a:endParaRPr>
          </a:p>
        </p:txBody>
      </p:sp>
      <p:sp>
        <p:nvSpPr>
          <p:cNvPr id="284" name="Line 34"/>
          <p:cNvSpPr/>
          <p:nvPr/>
        </p:nvSpPr>
        <p:spPr>
          <a:xfrm>
            <a:off x="3420000" y="4535280"/>
            <a:ext cx="152640" cy="360"/>
          </a:xfrm>
          <a:prstGeom prst="line">
            <a:avLst/>
          </a:prstGeom>
          <a:ln w="254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5" name="Text Box 35"/>
          <p:cNvSpPr/>
          <p:nvPr/>
        </p:nvSpPr>
        <p:spPr>
          <a:xfrm>
            <a:off x="3428992" y="2500306"/>
            <a:ext cx="270720" cy="30312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lang="en-IN" sz="1400" b="0" strike="noStrike" spc="-1" dirty="0">
              <a:latin typeface="Arial"/>
            </a:endParaRPr>
          </a:p>
        </p:txBody>
      </p:sp>
      <p:sp>
        <p:nvSpPr>
          <p:cNvPr id="286" name="Text Box 36"/>
          <p:cNvSpPr/>
          <p:nvPr/>
        </p:nvSpPr>
        <p:spPr>
          <a:xfrm>
            <a:off x="3600000" y="4376520"/>
            <a:ext cx="270720" cy="30312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1" strike="noStrike" spc="-1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lang="en-IN" sz="1400" b="0" strike="noStrike" spc="-1">
              <a:latin typeface="Arial"/>
            </a:endParaRPr>
          </a:p>
        </p:txBody>
      </p:sp>
      <p:sp>
        <p:nvSpPr>
          <p:cNvPr id="287" name="Line 37"/>
          <p:cNvSpPr/>
          <p:nvPr/>
        </p:nvSpPr>
        <p:spPr>
          <a:xfrm>
            <a:off x="3286116" y="2643182"/>
            <a:ext cx="179280" cy="360"/>
          </a:xfrm>
          <a:prstGeom prst="line">
            <a:avLst/>
          </a:prstGeom>
          <a:ln w="254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8" name="Text Box 35"/>
          <p:cNvSpPr/>
          <p:nvPr/>
        </p:nvSpPr>
        <p:spPr>
          <a:xfrm>
            <a:off x="3428992" y="3286124"/>
            <a:ext cx="270720" cy="30312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lang="en-IN" sz="14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46160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Text Box 2"/>
          <p:cNvSpPr/>
          <p:nvPr/>
        </p:nvSpPr>
        <p:spPr>
          <a:xfrm>
            <a:off x="3415680" y="228600"/>
            <a:ext cx="3283560" cy="36432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FFFFFF"/>
                </a:solidFill>
                <a:latin typeface="Calibri"/>
                <a:ea typeface="DejaVu Sans"/>
              </a:rPr>
              <a:t>The Coefficient of Determination</a:t>
            </a:r>
            <a:endParaRPr lang="en-IN" sz="1800" b="0" strike="noStrike" spc="-1">
              <a:latin typeface="Arial"/>
            </a:endParaRPr>
          </a:p>
        </p:txBody>
      </p:sp>
      <p:grpSp>
        <p:nvGrpSpPr>
          <p:cNvPr id="290" name="Group 18"/>
          <p:cNvGrpSpPr/>
          <p:nvPr/>
        </p:nvGrpSpPr>
        <p:grpSpPr>
          <a:xfrm>
            <a:off x="914400" y="29141"/>
            <a:ext cx="7898760" cy="3808239"/>
            <a:chOff x="914400" y="29141"/>
            <a:chExt cx="7898760" cy="3808239"/>
          </a:xfrm>
        </p:grpSpPr>
        <p:sp>
          <p:nvSpPr>
            <p:cNvPr id="291" name="Text Box 9"/>
            <p:cNvSpPr/>
            <p:nvPr/>
          </p:nvSpPr>
          <p:spPr>
            <a:xfrm>
              <a:off x="914400" y="29141"/>
              <a:ext cx="7898760" cy="29714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  <a:spcBef>
                  <a:spcPts val="901"/>
                </a:spcBef>
              </a:pPr>
              <a:r>
                <a:rPr lang="en-US" sz="1800" b="1" strike="noStrike" spc="-1" dirty="0">
                  <a:solidFill>
                    <a:srgbClr val="000000"/>
                  </a:solidFill>
                  <a:latin typeface="Calibri"/>
                  <a:ea typeface="DejaVu Sans"/>
                </a:rPr>
                <a:t>The </a:t>
              </a:r>
              <a:r>
                <a:rPr lang="en-US" sz="1800" b="1" strike="noStrike" spc="-1" dirty="0">
                  <a:solidFill>
                    <a:srgbClr val="0000FF"/>
                  </a:solidFill>
                  <a:latin typeface="Calibri"/>
                  <a:ea typeface="DejaVu Sans"/>
                </a:rPr>
                <a:t>proportion of total variation (SST) that is explained by the regression (SSR)  </a:t>
              </a:r>
              <a:r>
                <a:rPr lang="en-US" sz="1800" b="1" strike="noStrike" spc="-1" dirty="0">
                  <a:solidFill>
                    <a:srgbClr val="000000"/>
                  </a:solidFill>
                  <a:latin typeface="Calibri"/>
                  <a:ea typeface="DejaVu Sans"/>
                </a:rPr>
                <a:t>is known as the </a:t>
              </a:r>
              <a:r>
                <a:rPr lang="en-US" sz="1800" b="1" strike="noStrike" spc="-1" dirty="0">
                  <a:solidFill>
                    <a:srgbClr val="0000FF"/>
                  </a:solidFill>
                  <a:latin typeface="Calibri"/>
                  <a:ea typeface="DejaVu Sans"/>
                </a:rPr>
                <a:t>Coefficient of Determination</a:t>
              </a:r>
              <a:r>
                <a:rPr lang="en-US" sz="1800" b="1" strike="noStrike" spc="-1" dirty="0">
                  <a:solidFill>
                    <a:srgbClr val="000000"/>
                  </a:solidFill>
                  <a:latin typeface="Calibri"/>
                  <a:ea typeface="DejaVu Sans"/>
                </a:rPr>
                <a:t>, and is often referred to as R  . </a:t>
              </a:r>
              <a:endParaRPr lang="en-IN" sz="1800" b="0" strike="noStrike" spc="-1" dirty="0">
                <a:latin typeface="Arial"/>
              </a:endParaRPr>
            </a:p>
            <a:p>
              <a:pPr>
                <a:lnSpc>
                  <a:spcPct val="100000"/>
                </a:lnSpc>
                <a:spcBef>
                  <a:spcPts val="901"/>
                </a:spcBef>
              </a:pPr>
              <a:r>
                <a:rPr lang="en-US" sz="1800" b="0" strike="noStrike" spc="-1" dirty="0">
                  <a:solidFill>
                    <a:srgbClr val="000000"/>
                  </a:solidFill>
                  <a:latin typeface="Calibri"/>
                  <a:ea typeface="DejaVu Sans"/>
                </a:rPr>
                <a:t>R-squared = (SSR/ SST) or since SSR = SST -SSE </a:t>
              </a:r>
              <a:endParaRPr lang="en-IN" sz="1800" b="0" strike="noStrike" spc="-1" dirty="0">
                <a:latin typeface="Arial"/>
              </a:endParaRPr>
            </a:p>
            <a:p>
              <a:pPr>
                <a:lnSpc>
                  <a:spcPct val="100000"/>
                </a:lnSpc>
                <a:spcBef>
                  <a:spcPts val="901"/>
                </a:spcBef>
              </a:pPr>
              <a:r>
                <a:rPr lang="en-US" sz="1800" b="0" strike="noStrike" spc="-1" dirty="0">
                  <a:solidFill>
                    <a:srgbClr val="000000"/>
                  </a:solidFill>
                  <a:latin typeface="Calibri"/>
                  <a:ea typeface="DejaVu Sans"/>
                </a:rPr>
                <a:t>                   = [ 1- </a:t>
              </a:r>
              <a:r>
                <a:rPr lang="en-US" sz="1800" b="0" strike="noStrike" spc="-1" dirty="0">
                  <a:solidFill>
                    <a:srgbClr val="FF0000"/>
                  </a:solidFill>
                  <a:latin typeface="Calibri"/>
                  <a:ea typeface="DejaVu Sans"/>
                </a:rPr>
                <a:t>(SSE/ SST</a:t>
              </a:r>
              <a:r>
                <a:rPr lang="en-US" sz="1800" b="0" strike="noStrike" spc="-1" dirty="0">
                  <a:solidFill>
                    <a:srgbClr val="000000"/>
                  </a:solidFill>
                  <a:latin typeface="Calibri"/>
                  <a:ea typeface="DejaVu Sans"/>
                </a:rPr>
                <a:t>)</a:t>
              </a:r>
              <a:endParaRPr lang="en-IN" sz="1800" b="0" strike="noStrike" spc="-1" dirty="0">
                <a:latin typeface="Arial"/>
              </a:endParaRPr>
            </a:p>
            <a:p>
              <a:pPr>
                <a:lnSpc>
                  <a:spcPct val="100000"/>
                </a:lnSpc>
                <a:spcBef>
                  <a:spcPts val="901"/>
                </a:spcBef>
              </a:pPr>
              <a:endParaRPr lang="en-IN" sz="1800" b="0" strike="noStrike" spc="-1" dirty="0">
                <a:latin typeface="Arial"/>
              </a:endParaRPr>
            </a:p>
            <a:p>
              <a:pPr>
                <a:lnSpc>
                  <a:spcPct val="100000"/>
                </a:lnSpc>
                <a:spcBef>
                  <a:spcPts val="901"/>
                </a:spcBef>
              </a:pPr>
              <a:r>
                <a:rPr lang="en-US" sz="1800" b="1" strike="noStrike" spc="-1" dirty="0">
                  <a:solidFill>
                    <a:srgbClr val="000000"/>
                  </a:solidFill>
                  <a:latin typeface="Calibri"/>
                  <a:ea typeface="DejaVu Sans"/>
                </a:rPr>
                <a:t>The value of R-squared can range between 0 and 1, and </a:t>
              </a:r>
              <a:endParaRPr lang="en-IN" sz="1800" b="0" strike="noStrike" spc="-1" dirty="0">
                <a:latin typeface="Arial"/>
              </a:endParaRPr>
            </a:p>
            <a:p>
              <a:pPr marL="216000" indent="-215640">
                <a:lnSpc>
                  <a:spcPct val="100000"/>
                </a:lnSpc>
                <a:spcBef>
                  <a:spcPts val="901"/>
                </a:spcBef>
                <a:buClr>
                  <a:srgbClr val="000000"/>
                </a:buClr>
                <a:buFont typeface="Arial"/>
                <a:buChar char="•"/>
                <a:tabLst>
                  <a:tab pos="401760" algn="l"/>
                </a:tabLst>
              </a:pPr>
              <a:r>
                <a:rPr lang="en-US" sz="1800" b="1" strike="noStrike" spc="-1" dirty="0">
                  <a:solidFill>
                    <a:srgbClr val="000000"/>
                  </a:solidFill>
                  <a:latin typeface="Calibri"/>
                  <a:ea typeface="DejaVu Sans"/>
                </a:rPr>
                <a:t>	</a:t>
              </a:r>
              <a:r>
                <a:rPr lang="en-US" sz="1800" b="0" strike="noStrike" spc="-1" dirty="0">
                  <a:solidFill>
                    <a:srgbClr val="000000"/>
                  </a:solidFill>
                  <a:latin typeface="Calibri"/>
                  <a:ea typeface="DejaVu Sans"/>
                </a:rPr>
                <a:t>the higher its value the more accurate the regression model is.  </a:t>
              </a:r>
              <a:endParaRPr lang="en-IN" sz="1800" b="0" strike="noStrike" spc="-1" dirty="0">
                <a:latin typeface="Arial"/>
              </a:endParaRPr>
            </a:p>
            <a:p>
              <a:pPr marL="457200" lvl="1" indent="-456480">
                <a:lnSpc>
                  <a:spcPct val="100000"/>
                </a:lnSpc>
                <a:spcBef>
                  <a:spcPts val="901"/>
                </a:spcBef>
                <a:buClr>
                  <a:srgbClr val="000000"/>
                </a:buClr>
                <a:buFont typeface="Arial"/>
                <a:buChar char="•"/>
                <a:tabLst>
                  <a:tab pos="401760" algn="l"/>
                </a:tabLst>
              </a:pPr>
              <a:r>
                <a:rPr lang="en-US" sz="1800" b="0" strike="noStrike" spc="-1" dirty="0">
                  <a:solidFill>
                    <a:srgbClr val="000000"/>
                  </a:solidFill>
                  <a:latin typeface="Calibri"/>
                  <a:ea typeface="DejaVu Sans"/>
                </a:rPr>
                <a:t>It is often referred to as a percentage.</a:t>
              </a:r>
              <a:endParaRPr lang="en-IN" sz="1800" b="0" strike="noStrike" spc="-1" dirty="0">
                <a:latin typeface="Arial"/>
              </a:endParaRPr>
            </a:p>
          </p:txBody>
        </p:sp>
        <p:sp>
          <p:nvSpPr>
            <p:cNvPr id="292" name="Text Box 17"/>
            <p:cNvSpPr/>
            <p:nvPr/>
          </p:nvSpPr>
          <p:spPr>
            <a:xfrm>
              <a:off x="2428920" y="3500280"/>
              <a:ext cx="296280" cy="3371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endParaRPr lang="en-IN" sz="1600" b="0" strike="noStrike" spc="-1" dirty="0">
                <a:latin typeface="Arial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485460" y="3888715"/>
            <a:ext cx="8429940" cy="23391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3080" indent="-342360" algn="just">
              <a:lnSpc>
                <a:spcPct val="100000"/>
              </a:lnSpc>
              <a:spcBef>
                <a:spcPts val="581"/>
              </a:spcBef>
              <a:buClr>
                <a:srgbClr val="0000FF"/>
              </a:buClr>
              <a:buFont typeface="Arial"/>
              <a:buChar char="•"/>
              <a:tabLst>
                <a:tab pos="0" algn="l"/>
              </a:tabLst>
            </a:pPr>
            <a:r>
              <a:rPr lang="en-US" spc="-1" dirty="0">
                <a:solidFill>
                  <a:srgbClr val="0000FF"/>
                </a:solidFill>
              </a:rPr>
              <a:t>R-squared tells us what percent of the prediction error in the y variable is eliminated when we use least-squares regression on the x variable</a:t>
            </a:r>
            <a:r>
              <a:rPr lang="en-US" spc="-1" dirty="0" smtClean="0">
                <a:solidFill>
                  <a:srgbClr val="0000FF"/>
                </a:solidFill>
              </a:rPr>
              <a:t>.</a:t>
            </a:r>
          </a:p>
          <a:p>
            <a:pPr marL="720" algn="just">
              <a:lnSpc>
                <a:spcPct val="100000"/>
              </a:lnSpc>
              <a:spcBef>
                <a:spcPts val="581"/>
              </a:spcBef>
              <a:buClr>
                <a:srgbClr val="0000FF"/>
              </a:buClr>
              <a:tabLst>
                <a:tab pos="0" algn="l"/>
              </a:tabLst>
            </a:pPr>
            <a:endParaRPr lang="en-IN" spc="-1" dirty="0">
              <a:latin typeface="Arial"/>
            </a:endParaRPr>
          </a:p>
          <a:p>
            <a:pPr marL="343080" indent="-342360" algn="just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pc="-1" dirty="0">
                <a:solidFill>
                  <a:srgbClr val="000000"/>
                </a:solidFill>
              </a:rPr>
              <a:t>As a result, </a:t>
            </a:r>
            <a:r>
              <a:rPr lang="en-US" spc="-1" dirty="0">
                <a:solidFill>
                  <a:srgbClr val="0000FF"/>
                </a:solidFill>
              </a:rPr>
              <a:t> R-squared </a:t>
            </a:r>
            <a:r>
              <a:rPr lang="en-US" spc="-1" dirty="0">
                <a:solidFill>
                  <a:srgbClr val="000000"/>
                </a:solidFill>
              </a:rPr>
              <a:t> is also called the </a:t>
            </a:r>
            <a:r>
              <a:rPr lang="en-US" b="1" spc="-1" dirty="0">
                <a:solidFill>
                  <a:srgbClr val="000000"/>
                </a:solidFill>
              </a:rPr>
              <a:t>coefficient of determination.</a:t>
            </a:r>
            <a:endParaRPr lang="en-IN" spc="-1" dirty="0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endParaRPr lang="en-IN" spc="-1" dirty="0">
              <a:latin typeface="Arial"/>
            </a:endParaRPr>
          </a:p>
          <a:p>
            <a:pPr marL="343080" indent="-342360" algn="just">
              <a:lnSpc>
                <a:spcPct val="100000"/>
              </a:lnSpc>
              <a:spcBef>
                <a:spcPts val="641"/>
              </a:spcBef>
              <a:buClr>
                <a:srgbClr val="C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i="1" spc="-1" dirty="0">
                <a:solidFill>
                  <a:srgbClr val="C00000"/>
                </a:solidFill>
              </a:rPr>
              <a:t>R</a:t>
            </a:r>
            <a:r>
              <a:rPr lang="en-US" i="1" spc="-1" baseline="30000" dirty="0">
                <a:solidFill>
                  <a:srgbClr val="C00000"/>
                </a:solidFill>
              </a:rPr>
              <a:t>2</a:t>
            </a:r>
            <a:r>
              <a:rPr lang="en-US" i="1" spc="-1" dirty="0">
                <a:solidFill>
                  <a:srgbClr val="C00000"/>
                </a:solidFill>
              </a:rPr>
              <a:t> tells us what percent of the variability in the y variable is accounted for by the regression on the x variable</a:t>
            </a:r>
            <a:r>
              <a:rPr lang="en-US" spc="-1" dirty="0">
                <a:solidFill>
                  <a:srgbClr val="000000"/>
                </a:solidFill>
              </a:rPr>
              <a:t>.</a:t>
            </a:r>
            <a:endParaRPr lang="en-IN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66709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1077</Words>
  <Application>Microsoft Office PowerPoint</Application>
  <PresentationFormat>On-screen Show (4:3)</PresentationFormat>
  <Paragraphs>216</Paragraphs>
  <Slides>26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PowerPoint Presentation</vt:lpstr>
      <vt:lpstr>Dependent Vs Independent variables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R-squared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Residuals</vt:lpstr>
      <vt:lpstr>Residuals</vt:lpstr>
      <vt:lpstr>Residuals</vt:lpstr>
      <vt:lpstr>Durbin Watson Statistic</vt:lpstr>
      <vt:lpstr>What is The Durbin Watson Test? </vt:lpstr>
      <vt:lpstr>What is The Durbin Watson Test? </vt:lpstr>
      <vt:lpstr>Durbin Watson (DW) statistic</vt:lpstr>
      <vt:lpstr>Durbin Watson Test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Prof. P. N. KUMAR</cp:lastModifiedBy>
  <cp:revision>13</cp:revision>
  <dcterms:created xsi:type="dcterms:W3CDTF">2006-08-16T00:00:00Z</dcterms:created>
  <dcterms:modified xsi:type="dcterms:W3CDTF">2022-08-24T09:28:55Z</dcterms:modified>
</cp:coreProperties>
</file>