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96" r:id="rId3"/>
    <p:sldId id="256" r:id="rId4"/>
    <p:sldId id="257" r:id="rId5"/>
    <p:sldId id="258" r:id="rId6"/>
    <p:sldId id="259" r:id="rId7"/>
    <p:sldId id="260" r:id="rId8"/>
    <p:sldId id="297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1" r:id="rId19"/>
    <p:sldId id="272" r:id="rId20"/>
    <p:sldId id="273" r:id="rId21"/>
    <p:sldId id="275" r:id="rId22"/>
    <p:sldId id="276" r:id="rId23"/>
    <p:sldId id="277" r:id="rId24"/>
    <p:sldId id="29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510" y="-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tl.nist.gov/div898/handbook/pmc/section4/pmc4.ht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438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6600" b="1" dirty="0" smtClean="0"/>
              <a:t>Forecasting Process</a:t>
            </a:r>
            <a:br>
              <a:rPr lang="en-US" sz="6600" b="1" dirty="0" smtClean="0"/>
            </a:b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715000"/>
            <a:ext cx="8229600" cy="7620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hlinkClick r:id="rId2"/>
              </a:rPr>
              <a:t>https://www.itl.nist.gov/div898/handbook/pmc/section4/pmc4.htm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4572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+mn-lt"/>
                <a:ea typeface="+mn-ea"/>
                <a:cs typeface="+mn-cs"/>
              </a:rPr>
              <a:t>Mean – a good estimate when there are no trends</a:t>
            </a:r>
            <a:endParaRPr lang="en-US" sz="4000" b="1" dirty="0">
              <a:latin typeface="+mn-lt"/>
              <a:ea typeface="+mn-ea"/>
              <a:cs typeface="+mn-cs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990600"/>
            <a:ext cx="73914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+mn-lt"/>
                <a:ea typeface="+mn-ea"/>
                <a:cs typeface="+mn-cs"/>
              </a:rPr>
              <a:t>Moving Average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762000"/>
            <a:ext cx="7010399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5562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1" y="1600200"/>
            <a:ext cx="2667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5562600" y="152400"/>
            <a:ext cx="18753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Centered MA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+mn-lt"/>
                <a:ea typeface="+mn-ea"/>
                <a:cs typeface="+mn-cs"/>
              </a:rPr>
              <a:t>Double MA for a Linear Trend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211763"/>
          </a:xfrm>
        </p:spPr>
        <p:txBody>
          <a:bodyPr>
            <a:normAutofit/>
          </a:bodyPr>
          <a:lstStyle/>
          <a:p>
            <a:pPr algn="just"/>
            <a:r>
              <a:rPr lang="en-US" sz="2000" i="1" dirty="0" smtClean="0">
                <a:solidFill>
                  <a:srgbClr val="C00000"/>
                </a:solidFill>
              </a:rPr>
              <a:t>Moving averages are still not able to handle significant trends when forecasting</a:t>
            </a:r>
          </a:p>
          <a:p>
            <a:pPr algn="just">
              <a:buNone/>
            </a:pPr>
            <a:endParaRPr lang="en-US" sz="2000" i="1" dirty="0" smtClean="0"/>
          </a:p>
          <a:p>
            <a:pPr algn="just"/>
            <a:r>
              <a:rPr lang="en-US" sz="2000" dirty="0" smtClean="0"/>
              <a:t>Unfortunately, </a:t>
            </a:r>
          </a:p>
          <a:p>
            <a:pPr lvl="1" algn="just"/>
            <a:r>
              <a:rPr lang="en-US" sz="1600" dirty="0" smtClean="0"/>
              <a:t>neither the </a:t>
            </a:r>
            <a:r>
              <a:rPr lang="en-US" sz="1600" dirty="0" smtClean="0">
                <a:solidFill>
                  <a:srgbClr val="0000FF"/>
                </a:solidFill>
              </a:rPr>
              <a:t>mean </a:t>
            </a:r>
            <a:r>
              <a:rPr lang="en-US" sz="1600" dirty="0" smtClean="0"/>
              <a:t>of all data nor </a:t>
            </a:r>
            <a:r>
              <a:rPr lang="en-US" sz="1600" dirty="0" smtClean="0">
                <a:solidFill>
                  <a:srgbClr val="0000FF"/>
                </a:solidFill>
              </a:rPr>
              <a:t>MA of the most recent </a:t>
            </a:r>
            <a:r>
              <a:rPr lang="en-US" sz="1600" i="1" dirty="0" smtClean="0">
                <a:solidFill>
                  <a:srgbClr val="0000FF"/>
                </a:solidFill>
              </a:rPr>
              <a:t>M</a:t>
            </a:r>
            <a:r>
              <a:rPr lang="en-US" sz="1600" dirty="0" smtClean="0">
                <a:solidFill>
                  <a:srgbClr val="0000FF"/>
                </a:solidFill>
              </a:rPr>
              <a:t> values, </a:t>
            </a:r>
            <a:r>
              <a:rPr lang="en-US" sz="1600" dirty="0" smtClean="0"/>
              <a:t>when used as </a:t>
            </a:r>
            <a:r>
              <a:rPr lang="en-US" sz="1600" dirty="0" smtClean="0">
                <a:solidFill>
                  <a:srgbClr val="0000FF"/>
                </a:solidFill>
              </a:rPr>
              <a:t>forecasts for the next period, </a:t>
            </a:r>
            <a:r>
              <a:rPr lang="en-US" sz="1600" dirty="0" smtClean="0"/>
              <a:t>are </a:t>
            </a:r>
            <a:r>
              <a:rPr lang="en-US" sz="1600" u="sng" dirty="0" smtClean="0"/>
              <a:t>able to cope with a significant </a:t>
            </a:r>
            <a:r>
              <a:rPr lang="en-US" sz="1600" u="sng" dirty="0" smtClean="0">
                <a:solidFill>
                  <a:srgbClr val="0000FF"/>
                </a:solidFill>
              </a:rPr>
              <a:t>trend</a:t>
            </a:r>
            <a:r>
              <a:rPr lang="en-US" sz="1600" u="sng" dirty="0" smtClean="0"/>
              <a:t>.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A </a:t>
            </a:r>
            <a:r>
              <a:rPr lang="en-US" sz="2000" dirty="0" smtClean="0">
                <a:solidFill>
                  <a:srgbClr val="0000FF"/>
                </a:solidFill>
              </a:rPr>
              <a:t>variation on the MA</a:t>
            </a:r>
            <a:r>
              <a:rPr lang="en-US" sz="2000" dirty="0" smtClean="0"/>
              <a:t> procedure that often does a better job of handling </a:t>
            </a:r>
            <a:r>
              <a:rPr lang="en-US" sz="2000" dirty="0" smtClean="0">
                <a:solidFill>
                  <a:srgbClr val="0000FF"/>
                </a:solidFill>
              </a:rPr>
              <a:t>trend</a:t>
            </a:r>
            <a:r>
              <a:rPr lang="en-US" sz="2000" dirty="0" smtClean="0"/>
              <a:t>… </a:t>
            </a:r>
            <a:r>
              <a:rPr lang="en-US" sz="2000" b="1" i="1" dirty="0" smtClean="0"/>
              <a:t> </a:t>
            </a:r>
            <a:r>
              <a:rPr lang="en-US" sz="2000" i="1" dirty="0" smtClean="0">
                <a:solidFill>
                  <a:srgbClr val="C00000"/>
                </a:solidFill>
              </a:rPr>
              <a:t>Double Moving Averages for a  Linear Trend Process</a:t>
            </a:r>
            <a:r>
              <a:rPr lang="en-US" sz="2000" dirty="0" smtClean="0"/>
              <a:t>. </a:t>
            </a:r>
          </a:p>
          <a:p>
            <a:pPr algn="just">
              <a:buNone/>
            </a:pPr>
            <a:endParaRPr lang="en-US" sz="2000" dirty="0" smtClean="0"/>
          </a:p>
          <a:p>
            <a:pPr algn="just"/>
            <a:r>
              <a:rPr lang="en-US" sz="2000" dirty="0" smtClean="0"/>
              <a:t>It calculates a 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MA from the original MA, using the same value for </a:t>
            </a:r>
            <a:r>
              <a:rPr lang="en-US" sz="2000" i="1" dirty="0" smtClean="0"/>
              <a:t>M</a:t>
            </a:r>
            <a:r>
              <a:rPr lang="en-US" sz="2000" dirty="0" smtClean="0"/>
              <a:t>. </a:t>
            </a:r>
          </a:p>
          <a:p>
            <a:pPr algn="just">
              <a:buNone/>
            </a:pPr>
            <a:endParaRPr lang="en-US" sz="2000" dirty="0" smtClean="0"/>
          </a:p>
          <a:p>
            <a:pPr algn="just"/>
            <a:r>
              <a:rPr lang="en-US" sz="2000" dirty="0" smtClean="0"/>
              <a:t>As soon as both single and double moving averages are available, compute a slope and intercept, and then forecast one or more periods ahead.</a:t>
            </a:r>
          </a:p>
          <a:p>
            <a:pPr algn="just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 </a:t>
            </a:r>
            <a:r>
              <a:rPr lang="en-US" sz="4000" b="1" dirty="0" smtClean="0">
                <a:latin typeface="+mn-lt"/>
                <a:ea typeface="+mn-ea"/>
                <a:cs typeface="+mn-cs"/>
              </a:rPr>
              <a:t>Exponential Smoothing</a:t>
            </a:r>
            <a:br>
              <a:rPr lang="en-US" sz="4000" b="1" dirty="0" smtClean="0">
                <a:latin typeface="+mn-lt"/>
                <a:ea typeface="+mn-ea"/>
                <a:cs typeface="+mn-cs"/>
              </a:rPr>
            </a:br>
            <a:endParaRPr lang="en-US" sz="4000" b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991600" cy="5364163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US" i="1" dirty="0" smtClean="0"/>
              <a:t>Exponential smoothing </a:t>
            </a:r>
            <a:r>
              <a:rPr lang="en-US" i="1" dirty="0" smtClean="0">
                <a:solidFill>
                  <a:srgbClr val="0000FF"/>
                </a:solidFill>
              </a:rPr>
              <a:t>weight past observations </a:t>
            </a:r>
            <a:r>
              <a:rPr lang="en-US" i="1" dirty="0" smtClean="0"/>
              <a:t>using </a:t>
            </a:r>
            <a:r>
              <a:rPr lang="en-US" i="1" dirty="0" smtClean="0">
                <a:solidFill>
                  <a:srgbClr val="0000FF"/>
                </a:solidFill>
              </a:rPr>
              <a:t>exponentially decreasing weights.</a:t>
            </a:r>
          </a:p>
          <a:p>
            <a:pPr algn="just"/>
            <a:endParaRPr lang="en-US" i="1" dirty="0" smtClean="0"/>
          </a:p>
          <a:p>
            <a:pPr algn="just"/>
            <a:r>
              <a:rPr lang="en-US" dirty="0" smtClean="0"/>
              <a:t>NB: a </a:t>
            </a:r>
            <a:r>
              <a:rPr lang="en-US" dirty="0" smtClean="0">
                <a:solidFill>
                  <a:srgbClr val="0000FF"/>
                </a:solidFill>
              </a:rPr>
              <a:t>popular scheme </a:t>
            </a:r>
            <a:r>
              <a:rPr lang="en-US" dirty="0" smtClean="0"/>
              <a:t>to produce a smoothed Time Series. </a:t>
            </a:r>
          </a:p>
          <a:p>
            <a:pPr algn="just">
              <a:buNone/>
            </a:pPr>
            <a:r>
              <a:rPr lang="en-US" dirty="0" smtClean="0"/>
              <a:t>	       </a:t>
            </a:r>
          </a:p>
          <a:p>
            <a:pPr lvl="1" algn="just"/>
            <a:r>
              <a:rPr lang="en-US" dirty="0" smtClean="0"/>
              <a:t>Whereas in </a:t>
            </a:r>
            <a:r>
              <a:rPr lang="en-US" dirty="0" smtClean="0">
                <a:solidFill>
                  <a:srgbClr val="0000FF"/>
                </a:solidFill>
              </a:rPr>
              <a:t>Single MA </a:t>
            </a:r>
            <a:r>
              <a:rPr lang="en-US" dirty="0" smtClean="0"/>
              <a:t>the past observations are </a:t>
            </a:r>
            <a:r>
              <a:rPr lang="en-US" dirty="0" smtClean="0">
                <a:solidFill>
                  <a:srgbClr val="0000FF"/>
                </a:solidFill>
              </a:rPr>
              <a:t>weighted equally</a:t>
            </a:r>
            <a:endParaRPr lang="en-US" dirty="0" smtClean="0"/>
          </a:p>
          <a:p>
            <a:pPr lvl="1" algn="just">
              <a:buNone/>
            </a:pPr>
            <a:r>
              <a:rPr lang="en-US" dirty="0" smtClean="0"/>
              <a:t>				</a:t>
            </a:r>
            <a:r>
              <a:rPr lang="en-US" dirty="0" smtClean="0">
                <a:solidFill>
                  <a:srgbClr val="C00000"/>
                </a:solidFill>
              </a:rPr>
              <a:t>Versus</a:t>
            </a:r>
          </a:p>
          <a:p>
            <a:pPr lvl="1" algn="just"/>
            <a:r>
              <a:rPr lang="en-US" dirty="0" smtClean="0">
                <a:solidFill>
                  <a:srgbClr val="0000FF"/>
                </a:solidFill>
              </a:rPr>
              <a:t>Exponential Smoothing </a:t>
            </a:r>
            <a:r>
              <a:rPr lang="en-US" dirty="0" smtClean="0"/>
              <a:t>assigns</a:t>
            </a:r>
            <a:r>
              <a:rPr lang="en-US" i="1" dirty="0" smtClean="0"/>
              <a:t> </a:t>
            </a:r>
            <a:r>
              <a:rPr lang="en-US" i="1" dirty="0" smtClean="0">
                <a:solidFill>
                  <a:srgbClr val="0000FF"/>
                </a:solidFill>
              </a:rPr>
              <a:t>exponentially</a:t>
            </a:r>
            <a:r>
              <a:rPr lang="en-US" dirty="0" smtClean="0">
                <a:solidFill>
                  <a:srgbClr val="0000FF"/>
                </a:solidFill>
              </a:rPr>
              <a:t> </a:t>
            </a:r>
            <a:r>
              <a:rPr lang="en-US" i="1" dirty="0" smtClean="0">
                <a:solidFill>
                  <a:srgbClr val="0000FF"/>
                </a:solidFill>
              </a:rPr>
              <a:t>decreasing weights</a:t>
            </a:r>
            <a:r>
              <a:rPr lang="en-US" dirty="0" smtClean="0"/>
              <a:t> as the observation get older.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i="1" dirty="0" smtClean="0">
                <a:solidFill>
                  <a:srgbClr val="C00000"/>
                </a:solidFill>
              </a:rPr>
              <a:t>Recent observations are given relatively more weight in forecasting </a:t>
            </a:r>
            <a:r>
              <a:rPr lang="en-US" i="1" dirty="0" smtClean="0"/>
              <a:t>than the older observations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In the case of MA, the weights assigned to the observations are the same and  =  1/</a:t>
            </a:r>
            <a:r>
              <a:rPr lang="en-US" i="1" dirty="0" smtClean="0"/>
              <a:t>N</a:t>
            </a:r>
            <a:r>
              <a:rPr lang="en-US" dirty="0" smtClean="0"/>
              <a:t>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In exponential smoothing, however, there are one or more </a:t>
            </a:r>
            <a:r>
              <a:rPr lang="en-US" i="1" dirty="0" smtClean="0">
                <a:solidFill>
                  <a:srgbClr val="0000FF"/>
                </a:solidFill>
              </a:rPr>
              <a:t>smoothing parameters</a:t>
            </a:r>
            <a:r>
              <a:rPr lang="en-US" dirty="0" smtClean="0"/>
              <a:t> to be </a:t>
            </a:r>
            <a:r>
              <a:rPr lang="en-US" dirty="0" smtClean="0">
                <a:solidFill>
                  <a:srgbClr val="0000FF"/>
                </a:solidFill>
              </a:rPr>
              <a:t>determined (or estimated) </a:t>
            </a:r>
            <a:r>
              <a:rPr lang="en-US" dirty="0" smtClean="0"/>
              <a:t>and these choices determine the weights assigned to the observations.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=&gt; </a:t>
            </a:r>
            <a:r>
              <a:rPr lang="en-US" dirty="0" smtClean="0">
                <a:solidFill>
                  <a:srgbClr val="0000FF"/>
                </a:solidFill>
              </a:rPr>
              <a:t>discuss Single, double and triple Exponential Smoothing.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639762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Single Exponential Smoothing 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u="sng" dirty="0" smtClean="0"/>
              <a:t>Exponential Weighted MA (EWMA) 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763000" cy="5867400"/>
          </a:xfrm>
        </p:spPr>
        <p:txBody>
          <a:bodyPr>
            <a:noAutofit/>
          </a:bodyPr>
          <a:lstStyle/>
          <a:p>
            <a:r>
              <a:rPr lang="en-US" sz="1600" i="1" dirty="0" smtClean="0">
                <a:solidFill>
                  <a:srgbClr val="C00000"/>
                </a:solidFill>
              </a:rPr>
              <a:t>Exponential smoothing weights past observations with exponentially decreasing weights to forecast future values</a:t>
            </a:r>
          </a:p>
          <a:p>
            <a:endParaRPr lang="en-US" sz="1600" i="1" dirty="0" smtClean="0"/>
          </a:p>
          <a:p>
            <a:r>
              <a:rPr lang="en-US" sz="1600" dirty="0" smtClean="0"/>
              <a:t>This smoothing scheme begins by </a:t>
            </a:r>
            <a:r>
              <a:rPr lang="en-US" sz="1600" dirty="0" smtClean="0">
                <a:solidFill>
                  <a:srgbClr val="C00000"/>
                </a:solidFill>
              </a:rPr>
              <a:t>setting S2 to y1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	(where Si stands for smoothed observation  and </a:t>
            </a:r>
            <a:r>
              <a:rPr lang="en-US" sz="1600" dirty="0" err="1" smtClean="0"/>
              <a:t>yi</a:t>
            </a:r>
            <a:r>
              <a:rPr lang="en-US" sz="1600" dirty="0" smtClean="0"/>
              <a:t> stands for the original observation) </a:t>
            </a:r>
          </a:p>
          <a:p>
            <a:endParaRPr lang="en-US" sz="1600" dirty="0" smtClean="0"/>
          </a:p>
          <a:p>
            <a:r>
              <a:rPr lang="en-US" sz="1600" dirty="0" smtClean="0"/>
              <a:t>The subscripts refer to the time periods, 1,2,…,n. </a:t>
            </a:r>
          </a:p>
          <a:p>
            <a:endParaRPr lang="en-US" sz="1600" dirty="0" smtClean="0"/>
          </a:p>
          <a:p>
            <a:r>
              <a:rPr lang="en-US" sz="1600" dirty="0" smtClean="0">
                <a:solidFill>
                  <a:srgbClr val="0000FF"/>
                </a:solidFill>
              </a:rPr>
              <a:t>For the third period, S3=αy2+(1−α)S2; and so on. </a:t>
            </a:r>
          </a:p>
          <a:p>
            <a:endParaRPr lang="en-US" sz="1600" dirty="0" smtClean="0"/>
          </a:p>
          <a:p>
            <a:r>
              <a:rPr lang="en-US" sz="1600" dirty="0" smtClean="0">
                <a:solidFill>
                  <a:srgbClr val="0000FF"/>
                </a:solidFill>
              </a:rPr>
              <a:t>There is no S1</a:t>
            </a:r>
            <a:r>
              <a:rPr lang="en-US" sz="1600" dirty="0" smtClean="0"/>
              <a:t>; </a:t>
            </a:r>
            <a:r>
              <a:rPr lang="en-US" sz="1600" dirty="0" smtClean="0">
                <a:solidFill>
                  <a:srgbClr val="C00000"/>
                </a:solidFill>
              </a:rPr>
              <a:t>the smoothed series starts with the smoothed version of the 2nd observation</a:t>
            </a:r>
            <a:r>
              <a:rPr lang="en-US" sz="1600" dirty="0" smtClean="0"/>
              <a:t>. 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For any time period t, the smoothed value St is found by computing</a:t>
            </a:r>
          </a:p>
          <a:p>
            <a:pPr>
              <a:buNone/>
            </a:pPr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.</a:t>
            </a:r>
            <a:r>
              <a:rPr lang="en-US" sz="1600" b="1" dirty="0" smtClean="0"/>
              <a:t> This is the</a:t>
            </a:r>
            <a:r>
              <a:rPr lang="en-US" sz="1600" b="1" dirty="0" smtClean="0">
                <a:solidFill>
                  <a:srgbClr val="C00000"/>
                </a:solidFill>
              </a:rPr>
              <a:t> </a:t>
            </a:r>
            <a:r>
              <a:rPr lang="en-US" sz="1600" b="1" i="1" dirty="0" smtClean="0">
                <a:solidFill>
                  <a:srgbClr val="C00000"/>
                </a:solidFill>
              </a:rPr>
              <a:t>basic equation of exponential smoothing</a:t>
            </a:r>
            <a:r>
              <a:rPr lang="en-US" sz="1600" b="1" dirty="0" smtClean="0">
                <a:solidFill>
                  <a:srgbClr val="C00000"/>
                </a:solidFill>
              </a:rPr>
              <a:t> </a:t>
            </a:r>
            <a:r>
              <a:rPr lang="en-US" sz="1600" b="1" dirty="0" smtClean="0"/>
              <a:t>and the constant or parameter</a:t>
            </a:r>
            <a:r>
              <a:rPr lang="en-US" sz="1600" b="1" dirty="0" smtClean="0">
                <a:solidFill>
                  <a:srgbClr val="C00000"/>
                </a:solidFill>
              </a:rPr>
              <a:t> α is called the </a:t>
            </a:r>
            <a:r>
              <a:rPr lang="en-US" sz="1600" b="1" i="1" dirty="0" smtClean="0">
                <a:solidFill>
                  <a:srgbClr val="C00000"/>
                </a:solidFill>
              </a:rPr>
              <a:t>smoothing constant</a:t>
            </a:r>
            <a:endParaRPr lang="en-US" sz="16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5410200"/>
            <a:ext cx="35147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487362"/>
          </a:xfrm>
        </p:spPr>
        <p:txBody>
          <a:bodyPr>
            <a:noAutofit/>
          </a:bodyPr>
          <a:lstStyle/>
          <a:p>
            <a:r>
              <a:rPr lang="en-US" sz="3200" b="1" u="sng" dirty="0" smtClean="0"/>
              <a:t>Exponential Weighted MA (EWMA) 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Initial EWMA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991600" cy="5059363"/>
          </a:xfrm>
        </p:spPr>
        <p:txBody>
          <a:bodyPr>
            <a:normAutofit fontScale="85000" lnSpcReduction="20000"/>
          </a:bodyPr>
          <a:lstStyle/>
          <a:p>
            <a:r>
              <a:rPr lang="en-US" i="1" dirty="0" smtClean="0">
                <a:solidFill>
                  <a:srgbClr val="0000FF"/>
                </a:solidFill>
              </a:rPr>
              <a:t>The first forecast is very important</a:t>
            </a:r>
            <a:r>
              <a:rPr lang="en-US" i="1" dirty="0" smtClean="0"/>
              <a:t>.</a:t>
            </a:r>
          </a:p>
          <a:p>
            <a:pPr>
              <a:buNone/>
            </a:pPr>
            <a:endParaRPr lang="en-US" i="1" dirty="0" smtClean="0"/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C00000"/>
                </a:solidFill>
              </a:rPr>
              <a:t>initial EWMA </a:t>
            </a:r>
            <a:r>
              <a:rPr lang="en-US" dirty="0" smtClean="0"/>
              <a:t>plays an </a:t>
            </a:r>
            <a:r>
              <a:rPr lang="en-US" dirty="0" smtClean="0">
                <a:solidFill>
                  <a:srgbClr val="C00000"/>
                </a:solidFill>
              </a:rPr>
              <a:t>important role </a:t>
            </a:r>
            <a:r>
              <a:rPr lang="en-US" dirty="0" smtClean="0"/>
              <a:t>in computing all the subsequent EWMAs. </a:t>
            </a:r>
          </a:p>
          <a:p>
            <a:endParaRPr lang="en-US" dirty="0" smtClean="0"/>
          </a:p>
          <a:p>
            <a:pPr lvl="1"/>
            <a:r>
              <a:rPr lang="en-US" sz="2400" dirty="0" smtClean="0"/>
              <a:t>Setting </a:t>
            </a:r>
            <a:r>
              <a:rPr lang="en-US" sz="2400" dirty="0" smtClean="0">
                <a:solidFill>
                  <a:srgbClr val="0000FF"/>
                </a:solidFill>
              </a:rPr>
              <a:t>S2 to y1</a:t>
            </a:r>
            <a:r>
              <a:rPr lang="en-US" sz="2400" dirty="0" smtClean="0"/>
              <a:t> is </a:t>
            </a:r>
            <a:r>
              <a:rPr lang="en-US" sz="2400" dirty="0" smtClean="0">
                <a:solidFill>
                  <a:srgbClr val="0000FF"/>
                </a:solidFill>
              </a:rPr>
              <a:t>one method </a:t>
            </a:r>
            <a:r>
              <a:rPr lang="en-US" sz="2400" dirty="0" smtClean="0"/>
              <a:t>of initialization. </a:t>
            </a:r>
          </a:p>
          <a:p>
            <a:pPr lvl="1">
              <a:buNone/>
            </a:pPr>
            <a:endParaRPr lang="en-US" sz="2400" dirty="0" smtClean="0"/>
          </a:p>
          <a:p>
            <a:pPr lvl="1"/>
            <a:r>
              <a:rPr lang="en-US" sz="2400" dirty="0" smtClean="0"/>
              <a:t>Another way is to </a:t>
            </a:r>
            <a:r>
              <a:rPr lang="en-US" sz="2400" dirty="0" smtClean="0">
                <a:solidFill>
                  <a:srgbClr val="0000FF"/>
                </a:solidFill>
              </a:rPr>
              <a:t>set it to the target of the process</a:t>
            </a:r>
            <a:r>
              <a:rPr lang="en-US" sz="2400" dirty="0" smtClean="0"/>
              <a:t>.</a:t>
            </a:r>
          </a:p>
          <a:p>
            <a:pPr lvl="1">
              <a:buNone/>
            </a:pPr>
            <a:endParaRPr lang="en-US" sz="2400" dirty="0" smtClean="0"/>
          </a:p>
          <a:p>
            <a:pPr lvl="1"/>
            <a:r>
              <a:rPr lang="en-US" sz="2400" dirty="0" smtClean="0"/>
              <a:t>Another possibility would be to </a:t>
            </a:r>
            <a:r>
              <a:rPr lang="en-US" sz="2400" dirty="0" smtClean="0">
                <a:solidFill>
                  <a:srgbClr val="0000FF"/>
                </a:solidFill>
              </a:rPr>
              <a:t>average the first  4 or  5 observations.</a:t>
            </a:r>
          </a:p>
          <a:p>
            <a:pPr>
              <a:buNone/>
            </a:pPr>
            <a:endParaRPr lang="en-US" dirty="0" smtClean="0"/>
          </a:p>
          <a:p>
            <a:pPr algn="just"/>
            <a:r>
              <a:rPr lang="en-US" dirty="0" smtClean="0">
                <a:solidFill>
                  <a:srgbClr val="C00000"/>
                </a:solidFill>
              </a:rPr>
              <a:t>It can also be shown that the smaller the value of α, the more important is the selection of the initial EWMA.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Why is it called Exponential??</a:t>
            </a:r>
            <a:endParaRPr lang="en-US" sz="3600" b="1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457200"/>
            <a:ext cx="64770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7391400" y="4267200"/>
            <a:ext cx="14879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(1 - a)^b as e^-ab.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838200"/>
            <a:ext cx="83058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1143000" y="0"/>
            <a:ext cx="68580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/>
              <a:t>Single Exponential Smoothing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u="sng" dirty="0" smtClean="0"/>
              <a:t>Exponential Weighted MA (EWMA)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Single Exponential Smoothing 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2400" b="1" u="sng" dirty="0" smtClean="0"/>
              <a:t>Exponential Weighted MA (EWMA)</a:t>
            </a:r>
            <a:endParaRPr lang="en-US" sz="3200" u="sng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990600"/>
            <a:ext cx="6705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Introduction to Time Series Analysis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Autofit/>
          </a:bodyPr>
          <a:lstStyle/>
          <a:p>
            <a:r>
              <a:rPr lang="en-US" sz="1600" i="1" dirty="0" smtClean="0">
                <a:solidFill>
                  <a:srgbClr val="C00000"/>
                </a:solidFill>
              </a:rPr>
              <a:t>Time series methods take into account possible internal structure in the data</a:t>
            </a:r>
          </a:p>
          <a:p>
            <a:endParaRPr lang="en-US" sz="1600" i="1" dirty="0" smtClean="0"/>
          </a:p>
          <a:p>
            <a:pPr>
              <a:buNone/>
            </a:pPr>
            <a:endParaRPr lang="en-US" sz="1600" i="1" dirty="0" smtClean="0"/>
          </a:p>
          <a:p>
            <a:r>
              <a:rPr lang="en-US" sz="2000" dirty="0" smtClean="0"/>
              <a:t>Time series data often arise when monitoring </a:t>
            </a:r>
            <a:r>
              <a:rPr lang="en-US" sz="2000" dirty="0" smtClean="0">
                <a:solidFill>
                  <a:srgbClr val="0000FF"/>
                </a:solidFill>
              </a:rPr>
              <a:t>industrial processes or tracking corporate business metrics. </a:t>
            </a:r>
          </a:p>
          <a:p>
            <a:endParaRPr lang="en-US" sz="2000" i="1" dirty="0" smtClean="0"/>
          </a:p>
          <a:p>
            <a:pPr>
              <a:buNone/>
            </a:pPr>
            <a:endParaRPr lang="en-US" sz="2000" i="1" dirty="0" smtClean="0"/>
          </a:p>
          <a:p>
            <a:r>
              <a:rPr lang="en-US" sz="2000" i="1" dirty="0" smtClean="0"/>
              <a:t>Time series analysis accounts for the fact that </a:t>
            </a:r>
            <a:r>
              <a:rPr lang="en-US" sz="2000" i="1" dirty="0" smtClean="0">
                <a:solidFill>
                  <a:srgbClr val="FF0000"/>
                </a:solidFill>
              </a:rPr>
              <a:t>data points taken over time </a:t>
            </a:r>
            <a:r>
              <a:rPr lang="en-US" sz="2000" i="1" dirty="0" smtClean="0"/>
              <a:t>may have an </a:t>
            </a:r>
            <a:r>
              <a:rPr lang="en-US" sz="2000" i="1" dirty="0" smtClean="0">
                <a:solidFill>
                  <a:srgbClr val="0000FF"/>
                </a:solidFill>
              </a:rPr>
              <a:t>internal structure </a:t>
            </a:r>
            <a:r>
              <a:rPr lang="en-US" sz="2000" i="1" dirty="0" smtClean="0"/>
              <a:t>(such as </a:t>
            </a:r>
            <a:r>
              <a:rPr lang="en-US" sz="2000" i="1" dirty="0" smtClean="0">
                <a:solidFill>
                  <a:srgbClr val="0000FF"/>
                </a:solidFill>
              </a:rPr>
              <a:t>autocorrelation, trend or seasonal variation</a:t>
            </a:r>
            <a:r>
              <a:rPr lang="en-US" sz="2000" i="1" dirty="0" smtClean="0"/>
              <a:t>) that should be accounted for.</a:t>
            </a:r>
          </a:p>
          <a:p>
            <a:endParaRPr lang="en-US" sz="2000" i="1" dirty="0" smtClean="0"/>
          </a:p>
          <a:p>
            <a:r>
              <a:rPr lang="en-US" sz="2000" dirty="0" smtClean="0"/>
              <a:t>See a brief overview of some of the more widely used techniques in the field of time series modeling and analysis.</a:t>
            </a:r>
          </a:p>
          <a:p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Autofit/>
          </a:bodyPr>
          <a:lstStyle/>
          <a:p>
            <a:r>
              <a:rPr lang="en-US" sz="6600" dirty="0" smtClean="0"/>
              <a:t>Forecasting</a:t>
            </a:r>
            <a:endParaRPr lang="en-US" sz="6600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990600"/>
            <a:ext cx="7848599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111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Single Exponential Smoothing with Trend</a:t>
            </a:r>
            <a:endParaRPr lang="en-US" sz="3600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457200"/>
            <a:ext cx="64008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40000" lnSpcReduction="20000"/>
          </a:bodyPr>
          <a:lstStyle/>
          <a:p>
            <a:r>
              <a:rPr lang="en-US" sz="4500" i="1" dirty="0" smtClean="0">
                <a:solidFill>
                  <a:srgbClr val="C00000"/>
                </a:solidFill>
              </a:rPr>
              <a:t>Exponential smoothing has proven to be a useful technique </a:t>
            </a:r>
            <a:r>
              <a:rPr lang="en-US" sz="4500" dirty="0" smtClean="0">
                <a:solidFill>
                  <a:srgbClr val="C00000"/>
                </a:solidFill>
              </a:rPr>
              <a:t>in many forecasting situations. </a:t>
            </a:r>
          </a:p>
          <a:p>
            <a:endParaRPr lang="en-US" sz="4500" dirty="0" smtClean="0"/>
          </a:p>
          <a:p>
            <a:r>
              <a:rPr lang="en-US" sz="4500" dirty="0" smtClean="0"/>
              <a:t>First suggested by </a:t>
            </a:r>
            <a:r>
              <a:rPr lang="en-US" sz="4500" b="1" dirty="0" smtClean="0">
                <a:solidFill>
                  <a:srgbClr val="C00000"/>
                </a:solidFill>
              </a:rPr>
              <a:t>C.C. Holt </a:t>
            </a:r>
            <a:r>
              <a:rPr lang="en-US" sz="4500" dirty="0" smtClean="0"/>
              <a:t>in 1957 and was meant to be used for </a:t>
            </a:r>
            <a:r>
              <a:rPr lang="en-US" sz="4500" dirty="0" smtClean="0">
                <a:solidFill>
                  <a:srgbClr val="0000FF"/>
                </a:solidFill>
              </a:rPr>
              <a:t>non-seasonal time series </a:t>
            </a:r>
            <a:r>
              <a:rPr lang="en-US" sz="4500" dirty="0" smtClean="0"/>
              <a:t>showing </a:t>
            </a:r>
            <a:r>
              <a:rPr lang="en-US" sz="4500" dirty="0" smtClean="0">
                <a:solidFill>
                  <a:srgbClr val="0000FF"/>
                </a:solidFill>
              </a:rPr>
              <a:t>no trend</a:t>
            </a:r>
            <a:r>
              <a:rPr lang="en-US" sz="4500" dirty="0" smtClean="0"/>
              <a:t>. </a:t>
            </a:r>
          </a:p>
          <a:p>
            <a:endParaRPr lang="en-US" sz="4500" dirty="0" smtClean="0"/>
          </a:p>
          <a:p>
            <a:r>
              <a:rPr lang="en-US" sz="4500" dirty="0" smtClean="0"/>
              <a:t>Holt later offered a procedure (1958) that does </a:t>
            </a:r>
            <a:r>
              <a:rPr lang="en-US" sz="4500" dirty="0" smtClean="0">
                <a:solidFill>
                  <a:srgbClr val="0000FF"/>
                </a:solidFill>
              </a:rPr>
              <a:t>handle trends</a:t>
            </a:r>
            <a:r>
              <a:rPr lang="en-US" sz="4500" dirty="0" smtClean="0"/>
              <a:t>. </a:t>
            </a:r>
          </a:p>
          <a:p>
            <a:endParaRPr lang="en-US" sz="4500" dirty="0" smtClean="0"/>
          </a:p>
          <a:p>
            <a:r>
              <a:rPr lang="en-US" sz="4500" b="1" dirty="0" smtClean="0">
                <a:solidFill>
                  <a:srgbClr val="C00000"/>
                </a:solidFill>
              </a:rPr>
              <a:t>Winters</a:t>
            </a:r>
            <a:r>
              <a:rPr lang="en-US" sz="4500" dirty="0" smtClean="0"/>
              <a:t>(1965) generalized the method to include </a:t>
            </a:r>
            <a:r>
              <a:rPr lang="en-US" sz="4500" dirty="0" smtClean="0">
                <a:solidFill>
                  <a:srgbClr val="0000FF"/>
                </a:solidFill>
              </a:rPr>
              <a:t>seasonality,</a:t>
            </a:r>
            <a:r>
              <a:rPr lang="en-US" sz="4500" dirty="0" smtClean="0"/>
              <a:t> hence the name </a:t>
            </a:r>
            <a:r>
              <a:rPr lang="en-US" sz="4500" dirty="0" smtClean="0">
                <a:solidFill>
                  <a:srgbClr val="0000FF"/>
                </a:solidFill>
              </a:rPr>
              <a:t>"Holt-Winters Method".</a:t>
            </a:r>
          </a:p>
          <a:p>
            <a:pPr>
              <a:buNone/>
            </a:pPr>
            <a:endParaRPr lang="en-US" sz="4500" dirty="0" smtClean="0"/>
          </a:p>
          <a:p>
            <a:r>
              <a:rPr lang="en-US" sz="4500" dirty="0" smtClean="0"/>
              <a:t>The </a:t>
            </a:r>
            <a:r>
              <a:rPr lang="en-US" sz="4500" b="1" dirty="0" smtClean="0">
                <a:solidFill>
                  <a:srgbClr val="C00000"/>
                </a:solidFill>
              </a:rPr>
              <a:t>Holt-Winters Method </a:t>
            </a:r>
            <a:r>
              <a:rPr lang="en-US" sz="4500" dirty="0" smtClean="0"/>
              <a:t>has 3 updating equations, each with a constant that ranges  0 to 1. </a:t>
            </a:r>
          </a:p>
          <a:p>
            <a:endParaRPr lang="en-US" sz="4500" dirty="0" smtClean="0"/>
          </a:p>
          <a:p>
            <a:pPr lvl="1"/>
            <a:r>
              <a:rPr lang="en-US" sz="4000" dirty="0" smtClean="0"/>
              <a:t>The equations  give more weight to recent observations and less weights to further in the past.</a:t>
            </a:r>
          </a:p>
          <a:p>
            <a:pPr lvl="1"/>
            <a:r>
              <a:rPr lang="en-US" sz="4500" dirty="0" smtClean="0"/>
              <a:t>These weights are geometrically decreasing by a constant ratio.</a:t>
            </a:r>
          </a:p>
          <a:p>
            <a:endParaRPr lang="en-US" sz="4500" dirty="0" smtClean="0"/>
          </a:p>
          <a:p>
            <a:endParaRPr lang="en-US" sz="4500" dirty="0" smtClean="0"/>
          </a:p>
          <a:p>
            <a:r>
              <a:rPr lang="en-US" sz="4500" i="1" dirty="0" smtClean="0"/>
              <a:t>Additional Reading – Double and Triple Exponential Smoothing.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 algn="just">
              <a:buNone/>
            </a:pPr>
            <a:r>
              <a:rPr lang="en-US" sz="2400" dirty="0" smtClean="0"/>
              <a:t>1. Given </a:t>
            </a:r>
            <a:r>
              <a:rPr lang="en-US" sz="2400" dirty="0"/>
              <a:t>the following 10 time series points (y1 to y10): 8,6,7,5,9,10,8,9,7,6.  </a:t>
            </a:r>
            <a:endParaRPr lang="en-US" sz="2400" dirty="0" smtClean="0"/>
          </a:p>
          <a:p>
            <a:pPr marL="0" lvl="0" indent="0" algn="just">
              <a:buNone/>
            </a:pPr>
            <a:endParaRPr lang="en-US" sz="1600" dirty="0" smtClean="0"/>
          </a:p>
          <a:p>
            <a:pPr lvl="0" algn="just"/>
            <a:r>
              <a:rPr lang="en-US" sz="1600" dirty="0" smtClean="0"/>
              <a:t>Carry </a:t>
            </a:r>
            <a:r>
              <a:rPr lang="en-US" sz="1600" dirty="0"/>
              <a:t>out smoothing employing Moving Average Method </a:t>
            </a:r>
            <a:r>
              <a:rPr lang="en-US" sz="1600" dirty="0" smtClean="0"/>
              <a:t>( take M=3)and </a:t>
            </a:r>
            <a:r>
              <a:rPr lang="en-US" sz="1600" dirty="0"/>
              <a:t>Exponential Weighted Moving </a:t>
            </a:r>
            <a:r>
              <a:rPr lang="en-US" sz="1600" dirty="0" smtClean="0"/>
              <a:t>Average, EWMA (</a:t>
            </a:r>
            <a:r>
              <a:rPr lang="en-US" sz="1600" dirty="0"/>
              <a:t>alpha = 0.1</a:t>
            </a:r>
            <a:r>
              <a:rPr lang="en-US" sz="1600" dirty="0" smtClean="0"/>
              <a:t>).  </a:t>
            </a:r>
          </a:p>
          <a:p>
            <a:pPr marL="0" lvl="0" indent="0" algn="just">
              <a:buNone/>
            </a:pPr>
            <a:endParaRPr lang="en-US" sz="1600" dirty="0" smtClean="0"/>
          </a:p>
          <a:p>
            <a:pPr lvl="0" algn="just"/>
            <a:r>
              <a:rPr lang="en-US" sz="1600" dirty="0" smtClean="0"/>
              <a:t>Calculate </a:t>
            </a:r>
            <a:r>
              <a:rPr lang="en-US" sz="1600" dirty="0"/>
              <a:t>the Mean Square Error(MSE) when  (a) Moving Average with M =3, and (b) Exponential Weighted Moving Average (alpha = 0.1). </a:t>
            </a:r>
            <a:endParaRPr lang="en-US" sz="1600" dirty="0" smtClean="0"/>
          </a:p>
          <a:p>
            <a:pPr lvl="0" algn="just"/>
            <a:endParaRPr lang="en-US" sz="1600" dirty="0"/>
          </a:p>
          <a:p>
            <a:pPr marL="0" lvl="0" indent="0" algn="just">
              <a:buNone/>
            </a:pPr>
            <a:endParaRPr lang="en-US" sz="1600" dirty="0"/>
          </a:p>
          <a:p>
            <a:pPr marL="0" lvl="0" indent="0">
              <a:buNone/>
            </a:pPr>
            <a:r>
              <a:rPr lang="en-US" sz="2400" dirty="0" smtClean="0"/>
              <a:t>2</a:t>
            </a:r>
            <a:r>
              <a:rPr lang="en-US" sz="2400" dirty="0"/>
              <a:t>. Consider the following time series points (y1 to y10): 8, 10, 12, 15, 18, 20, 24, </a:t>
            </a:r>
            <a:r>
              <a:rPr lang="en-US" sz="2400" dirty="0" smtClean="0"/>
              <a:t>26, 29, 31.</a:t>
            </a:r>
          </a:p>
          <a:p>
            <a:pPr marL="0" lvl="0" indent="0">
              <a:buNone/>
            </a:pPr>
            <a:r>
              <a:rPr lang="en-US" sz="2400" dirty="0" smtClean="0"/>
              <a:t> </a:t>
            </a:r>
          </a:p>
          <a:p>
            <a:pPr algn="just"/>
            <a:r>
              <a:rPr lang="en-US" sz="1600" dirty="0"/>
              <a:t>Show that single smoothing (short for single exponential smoothing) is not suitable when a trend exists (such as in these data points). Plot the corresponding points to illustrate this aspect. </a:t>
            </a:r>
            <a:endParaRPr lang="en-US" sz="1600" dirty="0" smtClean="0"/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endParaRPr lang="en-US" sz="2000" b="1" i="1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595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09600"/>
            <a:ext cx="7772400" cy="6248400"/>
          </a:xfrm>
        </p:spPr>
        <p:txBody>
          <a:bodyPr>
            <a:noAutofit/>
          </a:bodyPr>
          <a:lstStyle/>
          <a:p>
            <a:pPr indent="1427163" algn="l">
              <a:tabLst>
                <a:tab pos="401638" algn="l"/>
              </a:tabLst>
            </a:pP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Definition of Time Series</a:t>
            </a:r>
            <a:r>
              <a:rPr lang="en-US" sz="1800" dirty="0" smtClean="0"/>
              <a:t>: </a:t>
            </a:r>
            <a:r>
              <a:rPr lang="en-US" sz="1800" i="1" dirty="0" smtClean="0"/>
              <a:t>An </a:t>
            </a:r>
            <a:r>
              <a:rPr lang="en-US" sz="1800" i="1" dirty="0" smtClean="0">
                <a:solidFill>
                  <a:srgbClr val="0000FF"/>
                </a:solidFill>
              </a:rPr>
              <a:t>ordered sequence </a:t>
            </a:r>
            <a:r>
              <a:rPr lang="en-US" sz="1800" i="1" dirty="0" smtClean="0"/>
              <a:t>of values of a variable at </a:t>
            </a:r>
            <a:r>
              <a:rPr lang="en-US" sz="1800" i="1" dirty="0" smtClean="0">
                <a:solidFill>
                  <a:srgbClr val="0000FF"/>
                </a:solidFill>
              </a:rPr>
              <a:t>equally spaced time intervals</a:t>
            </a:r>
            <a:r>
              <a:rPr lang="en-US" sz="1800" dirty="0" smtClean="0">
                <a:solidFill>
                  <a:srgbClr val="0000FF"/>
                </a:solidFill>
              </a:rPr>
              <a:t>. </a:t>
            </a:r>
            <a:br>
              <a:rPr lang="en-US" sz="1800" dirty="0" smtClean="0">
                <a:solidFill>
                  <a:srgbClr val="0000FF"/>
                </a:solidFill>
              </a:rPr>
            </a:br>
            <a:r>
              <a:rPr lang="en-US" sz="1400" dirty="0" smtClean="0">
                <a:solidFill>
                  <a:srgbClr val="0000FF"/>
                </a:solidFill>
              </a:rPr>
              <a:t>(</a:t>
            </a:r>
            <a:r>
              <a:rPr lang="en-US" sz="1400" i="1" dirty="0" smtClean="0"/>
              <a:t>Time series occur frequently when looking at industrial data)</a:t>
            </a:r>
            <a:r>
              <a:rPr lang="en-US" sz="1800" i="1" dirty="0" smtClean="0"/>
              <a:t/>
            </a:r>
            <a:br>
              <a:rPr lang="en-US" sz="1800" i="1" dirty="0" smtClean="0"/>
            </a:br>
            <a:r>
              <a:rPr lang="en-US" sz="1800" i="1" dirty="0" smtClean="0"/>
              <a:t/>
            </a:r>
            <a:br>
              <a:rPr lang="en-US" sz="1800" i="1" dirty="0" smtClean="0"/>
            </a:br>
            <a:r>
              <a:rPr lang="en-US" sz="1800" b="1" dirty="0" smtClean="0"/>
              <a:t>Applications-</a:t>
            </a:r>
            <a:r>
              <a:rPr lang="en-US" sz="1800" dirty="0" smtClean="0"/>
              <a:t>  two fold: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	1. Obtain an </a:t>
            </a:r>
            <a:r>
              <a:rPr lang="en-US" sz="1800" dirty="0" smtClean="0">
                <a:solidFill>
                  <a:srgbClr val="C00000"/>
                </a:solidFill>
              </a:rPr>
              <a:t>understanding</a:t>
            </a:r>
            <a:r>
              <a:rPr lang="en-US" sz="1800" dirty="0" smtClean="0"/>
              <a:t> of the </a:t>
            </a:r>
            <a:r>
              <a:rPr lang="en-US" sz="1800" dirty="0" smtClean="0">
                <a:solidFill>
                  <a:srgbClr val="0000FF"/>
                </a:solidFill>
              </a:rPr>
              <a:t>underlying forces </a:t>
            </a:r>
            <a:r>
              <a:rPr lang="en-US" sz="1800" dirty="0" smtClean="0"/>
              <a:t>and </a:t>
            </a:r>
            <a:r>
              <a:rPr lang="en-US" sz="1800" dirty="0" smtClean="0">
                <a:solidFill>
                  <a:srgbClr val="0000FF"/>
                </a:solidFill>
              </a:rPr>
              <a:t>structure</a:t>
            </a:r>
            <a:r>
              <a:rPr lang="en-US" sz="1800" dirty="0" smtClean="0"/>
              <a:t> that 	produced the observed data.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	2. Fit a </a:t>
            </a:r>
            <a:r>
              <a:rPr lang="en-US" sz="1800" dirty="0" smtClean="0">
                <a:solidFill>
                  <a:srgbClr val="C00000"/>
                </a:solidFill>
              </a:rPr>
              <a:t>model</a:t>
            </a:r>
            <a:r>
              <a:rPr lang="en-US" sz="1800" dirty="0" smtClean="0"/>
              <a:t> and proceed </a:t>
            </a:r>
            <a:r>
              <a:rPr lang="en-US" sz="1800" dirty="0" smtClean="0">
                <a:solidFill>
                  <a:srgbClr val="0000FF"/>
                </a:solidFill>
              </a:rPr>
              <a:t>to forecasting, monitoring or even feedback </a:t>
            </a:r>
            <a:r>
              <a:rPr lang="en-US" sz="1800" dirty="0" smtClean="0"/>
              <a:t>and 	feed forward control.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400" dirty="0" smtClean="0">
                <a:solidFill>
                  <a:srgbClr val="0000FF"/>
                </a:solidFill>
              </a:rPr>
              <a:t>Used in many applications such as: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i="1" dirty="0" smtClean="0"/>
              <a:t>Economic Forecasting</a:t>
            </a:r>
            <a:br>
              <a:rPr lang="en-US" sz="1400" i="1" dirty="0" smtClean="0"/>
            </a:br>
            <a:r>
              <a:rPr lang="en-US" sz="1400" i="1" dirty="0" smtClean="0"/>
              <a:t>Sales Forecasting</a:t>
            </a:r>
            <a:br>
              <a:rPr lang="en-US" sz="1400" i="1" dirty="0" smtClean="0"/>
            </a:br>
            <a:r>
              <a:rPr lang="en-US" sz="1400" i="1" dirty="0" smtClean="0"/>
              <a:t>Budgetary Analysis</a:t>
            </a:r>
            <a:br>
              <a:rPr lang="en-US" sz="1400" i="1" dirty="0" smtClean="0"/>
            </a:br>
            <a:r>
              <a:rPr lang="en-US" sz="1400" i="1" dirty="0" smtClean="0"/>
              <a:t>Stock Market Analysis</a:t>
            </a:r>
            <a:br>
              <a:rPr lang="en-US" sz="1400" i="1" dirty="0" smtClean="0"/>
            </a:br>
            <a:r>
              <a:rPr lang="en-US" sz="1400" i="1" dirty="0" smtClean="0"/>
              <a:t>Yield Projections</a:t>
            </a:r>
            <a:br>
              <a:rPr lang="en-US" sz="1400" i="1" dirty="0" smtClean="0"/>
            </a:br>
            <a:r>
              <a:rPr lang="en-US" sz="1400" i="1" dirty="0" smtClean="0"/>
              <a:t>Process and Quality Control</a:t>
            </a:r>
            <a:br>
              <a:rPr lang="en-US" sz="1400" i="1" dirty="0" smtClean="0"/>
            </a:br>
            <a:r>
              <a:rPr lang="en-US" sz="1400" i="1" dirty="0" smtClean="0"/>
              <a:t>Inventory Studies</a:t>
            </a:r>
            <a:br>
              <a:rPr lang="en-US" sz="1400" i="1" dirty="0" smtClean="0"/>
            </a:br>
            <a:r>
              <a:rPr lang="en-US" sz="1400" i="1" dirty="0" smtClean="0"/>
              <a:t>Workload Projections</a:t>
            </a:r>
            <a:br>
              <a:rPr lang="en-US" sz="1400" i="1" dirty="0" smtClean="0"/>
            </a:br>
            <a:r>
              <a:rPr lang="en-US" sz="1400" i="1" dirty="0" smtClean="0"/>
              <a:t>Utility Studies</a:t>
            </a:r>
            <a:br>
              <a:rPr lang="en-US" sz="1400" i="1" dirty="0" smtClean="0"/>
            </a:br>
            <a:r>
              <a:rPr lang="en-US" sz="1400" i="1" dirty="0" smtClean="0"/>
              <a:t>Census Analysis</a:t>
            </a:r>
            <a:br>
              <a:rPr lang="en-US" sz="1400" i="1" dirty="0" smtClean="0"/>
            </a:br>
            <a:r>
              <a:rPr lang="en-US" sz="1400" i="1" dirty="0" smtClean="0"/>
              <a:t>and many, many more...</a:t>
            </a:r>
            <a:endParaRPr lang="en-US" sz="1400" i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1000" y="228600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3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3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3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16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Introduction to Time Series Analysis </a:t>
            </a:r>
            <a:r>
              <a:rPr kumimoji="0" lang="en-US" sz="4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7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7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15962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Moving Average or Smoothing Techniques</a:t>
            </a:r>
            <a:br>
              <a:rPr lang="en-US" sz="4000" b="1" dirty="0" smtClean="0"/>
            </a:b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>
            <a:normAutofit/>
          </a:bodyPr>
          <a:lstStyle/>
          <a:p>
            <a:r>
              <a:rPr lang="en-US" sz="2400" i="1" dirty="0" smtClean="0"/>
              <a:t>Smoothing a data, </a:t>
            </a:r>
            <a:r>
              <a:rPr lang="en-US" sz="2400" i="1" dirty="0" smtClean="0">
                <a:solidFill>
                  <a:srgbClr val="0000FF"/>
                </a:solidFill>
              </a:rPr>
              <a:t>removes random variation </a:t>
            </a:r>
            <a:r>
              <a:rPr lang="en-US" sz="2400" i="1" dirty="0" smtClean="0"/>
              <a:t>and shows </a:t>
            </a:r>
            <a:r>
              <a:rPr lang="en-US" sz="2400" i="1" dirty="0" smtClean="0">
                <a:solidFill>
                  <a:srgbClr val="0000FF"/>
                </a:solidFill>
              </a:rPr>
              <a:t>trends and cyclic components </a:t>
            </a:r>
          </a:p>
          <a:p>
            <a:pPr>
              <a:buNone/>
            </a:pPr>
            <a:r>
              <a:rPr lang="en-US" sz="2000" i="1" dirty="0" smtClean="0">
                <a:solidFill>
                  <a:srgbClr val="0000FF"/>
                </a:solidFill>
              </a:rPr>
              <a:t>      ( NB: Inherent in the collection of data taken over time is some form of random variation ). </a:t>
            </a:r>
          </a:p>
          <a:p>
            <a:r>
              <a:rPr lang="en-US" sz="2400" dirty="0" smtClean="0"/>
              <a:t>Methods for reducing or canceling the effect due to random variation…. </a:t>
            </a:r>
            <a:r>
              <a:rPr lang="en-US" sz="2400" dirty="0" smtClean="0">
                <a:solidFill>
                  <a:srgbClr val="0000FF"/>
                </a:solidFill>
              </a:rPr>
              <a:t>"smoothing". </a:t>
            </a:r>
          </a:p>
          <a:p>
            <a:r>
              <a:rPr lang="en-US" sz="2400" dirty="0" smtClean="0"/>
              <a:t>Smoothing technique, when properly applied</a:t>
            </a:r>
            <a:r>
              <a:rPr lang="en-US" sz="2400" dirty="0" smtClean="0">
                <a:solidFill>
                  <a:srgbClr val="C00000"/>
                </a:solidFill>
              </a:rPr>
              <a:t>, reveals more clearly the underlying </a:t>
            </a:r>
            <a:r>
              <a:rPr lang="en-US" sz="2400" u="sng" dirty="0" smtClean="0">
                <a:solidFill>
                  <a:srgbClr val="C00000"/>
                </a:solidFill>
              </a:rPr>
              <a:t>trend, seasonal and cyclic </a:t>
            </a:r>
            <a:r>
              <a:rPr lang="en-US" sz="2400" dirty="0" smtClean="0">
                <a:solidFill>
                  <a:srgbClr val="C00000"/>
                </a:solidFill>
              </a:rPr>
              <a:t>components.</a:t>
            </a:r>
          </a:p>
          <a:p>
            <a:pPr>
              <a:buNone/>
            </a:pPr>
            <a:endParaRPr lang="en-US" sz="2400" dirty="0" smtClean="0">
              <a:solidFill>
                <a:srgbClr val="C00000"/>
              </a:solidFill>
            </a:endParaRPr>
          </a:p>
          <a:p>
            <a:r>
              <a:rPr lang="en-US" sz="2400" dirty="0" smtClean="0"/>
              <a:t>There are two distinct groups of smoothing methods </a:t>
            </a:r>
          </a:p>
          <a:p>
            <a:pPr lvl="1"/>
            <a:r>
              <a:rPr lang="en-US" sz="2000" dirty="0" smtClean="0"/>
              <a:t>Averaging Methods</a:t>
            </a:r>
          </a:p>
          <a:p>
            <a:pPr lvl="1"/>
            <a:r>
              <a:rPr lang="en-US" sz="2000" dirty="0" smtClean="0"/>
              <a:t>Exponential Smoothing Methods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Smoothing methods(Averaging)</a:t>
            </a:r>
            <a:br>
              <a:rPr lang="en-US" sz="4000" b="1" dirty="0" smtClean="0"/>
            </a:b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200" i="1" dirty="0" smtClean="0"/>
              <a:t>Taking averages is the </a:t>
            </a:r>
            <a:r>
              <a:rPr lang="en-US" sz="2200" i="1" dirty="0" smtClean="0">
                <a:solidFill>
                  <a:srgbClr val="0000FF"/>
                </a:solidFill>
              </a:rPr>
              <a:t>simplest way to smooth </a:t>
            </a:r>
            <a:r>
              <a:rPr lang="en-US" sz="2200" i="1" dirty="0" smtClean="0"/>
              <a:t>data</a:t>
            </a:r>
          </a:p>
          <a:p>
            <a:pPr algn="just"/>
            <a:r>
              <a:rPr lang="en-US" sz="2200" dirty="0" smtClean="0"/>
              <a:t>Let us first investigate some averaging methods, such as the </a:t>
            </a:r>
            <a:r>
              <a:rPr lang="en-US" sz="2200" dirty="0" smtClean="0">
                <a:solidFill>
                  <a:srgbClr val="0000FF"/>
                </a:solidFill>
              </a:rPr>
              <a:t>"simple" average of all past data.</a:t>
            </a:r>
          </a:p>
          <a:p>
            <a:pPr algn="just"/>
            <a:r>
              <a:rPr lang="en-US" sz="2200" dirty="0" smtClean="0">
                <a:solidFill>
                  <a:srgbClr val="C00000"/>
                </a:solidFill>
              </a:rPr>
              <a:t>A manager of a warehouse wants to know how much a typical supplier delivers (in 1000 dollar units). </a:t>
            </a:r>
          </a:p>
          <a:p>
            <a:pPr algn="just"/>
            <a:r>
              <a:rPr lang="en-US" sz="2200" dirty="0" smtClean="0"/>
              <a:t>A sample of 12 suppliers, at random, obtained the following results:</a:t>
            </a:r>
          </a:p>
          <a:p>
            <a:pPr algn="just"/>
            <a:endParaRPr lang="en-US" sz="2200" dirty="0" smtClean="0"/>
          </a:p>
          <a:p>
            <a:pPr algn="just"/>
            <a:endParaRPr lang="en-US" sz="2200" dirty="0" smtClean="0"/>
          </a:p>
          <a:p>
            <a:pPr algn="just"/>
            <a:endParaRPr lang="en-US" sz="2200" dirty="0" smtClean="0"/>
          </a:p>
          <a:p>
            <a:pPr algn="just"/>
            <a:endParaRPr lang="en-US" sz="2200" dirty="0" smtClean="0"/>
          </a:p>
          <a:p>
            <a:pPr algn="just"/>
            <a:endParaRPr lang="en-US" sz="2200" dirty="0" smtClean="0"/>
          </a:p>
          <a:p>
            <a:pPr algn="just"/>
            <a:endParaRPr lang="en-US" sz="2200" dirty="0" smtClean="0"/>
          </a:p>
          <a:p>
            <a:pPr algn="just"/>
            <a:r>
              <a:rPr lang="en-US" sz="2200" dirty="0" smtClean="0"/>
              <a:t>Mean of the data = 10. </a:t>
            </a:r>
          </a:p>
          <a:p>
            <a:pPr algn="just"/>
            <a:r>
              <a:rPr lang="en-US" sz="2200" dirty="0" smtClean="0"/>
              <a:t>The manager decides to use this as the estimate for </a:t>
            </a:r>
            <a:r>
              <a:rPr lang="en-US" sz="2200" i="1" dirty="0" smtClean="0"/>
              <a:t>expenditure of a typical supplier. </a:t>
            </a:r>
          </a:p>
          <a:p>
            <a:pPr algn="just"/>
            <a:endParaRPr lang="en-US" sz="2200" i="1" dirty="0" smtClean="0">
              <a:solidFill>
                <a:srgbClr val="0000FF"/>
              </a:solidFill>
            </a:endParaRPr>
          </a:p>
          <a:p>
            <a:pPr algn="just"/>
            <a:r>
              <a:rPr lang="en-US" sz="2200" dirty="0" smtClean="0">
                <a:solidFill>
                  <a:srgbClr val="0000FF"/>
                </a:solidFill>
              </a:rPr>
              <a:t>Is “mean” a good or bad estimate? 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2895600"/>
            <a:ext cx="31432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Mean Squared Error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4525963"/>
          </a:xfrm>
        </p:spPr>
        <p:txBody>
          <a:bodyPr/>
          <a:lstStyle/>
          <a:p>
            <a:endParaRPr lang="en-US" sz="2400" i="1" dirty="0" smtClean="0"/>
          </a:p>
          <a:p>
            <a:pPr>
              <a:buNone/>
            </a:pPr>
            <a:r>
              <a:rPr lang="en-US" sz="2400" i="1" dirty="0" smtClean="0">
                <a:solidFill>
                  <a:srgbClr val="C00000"/>
                </a:solidFill>
              </a:rPr>
              <a:t>Mean squared error is a way to judge how good a model is:</a:t>
            </a:r>
          </a:p>
          <a:p>
            <a:pPr>
              <a:buNone/>
            </a:pPr>
            <a:endParaRPr lang="en-US" sz="2400" i="1" dirty="0" smtClean="0"/>
          </a:p>
          <a:p>
            <a:r>
              <a:rPr lang="en-US" sz="2400" dirty="0" smtClean="0"/>
              <a:t>The "error" =  (True amount spent  -  Estimated amount).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The "error squared" is the error above, squared.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The "SSE" is the sum of the squared errors.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The "MSE" is the mean of the squared errors.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0"/>
            <a:ext cx="3657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0" y="3505200"/>
            <a:ext cx="8610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>
                <a:solidFill>
                  <a:srgbClr val="C00000"/>
                </a:solidFill>
              </a:rPr>
              <a:t>So how good was the estimator (10)  for the amount spent for each supplier?</a:t>
            </a:r>
          </a:p>
          <a:p>
            <a:endParaRPr lang="en-US" dirty="0" smtClean="0"/>
          </a:p>
          <a:p>
            <a:r>
              <a:rPr lang="en-US" dirty="0" smtClean="0"/>
              <a:t>Compare the estimate (10) with the following estimates: 7, 9, and 12.  i.e., estimate that each supplier will spend $7, or $9 or $12.</a:t>
            </a:r>
          </a:p>
          <a:p>
            <a:endParaRPr lang="en-US" dirty="0" smtClean="0"/>
          </a:p>
          <a:p>
            <a:r>
              <a:rPr lang="en-US" dirty="0" smtClean="0"/>
              <a:t>Performing the same calculations we arrive at: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4953000"/>
            <a:ext cx="280035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152400" y="5638800"/>
            <a:ext cx="8534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The estimator with the smallest MSE looks the best. 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</a:t>
            </a:r>
            <a:r>
              <a:rPr lang="en-US" sz="2000" b="1" dirty="0" smtClean="0">
                <a:solidFill>
                  <a:srgbClr val="0000FF"/>
                </a:solidFill>
              </a:rPr>
              <a:t>The </a:t>
            </a:r>
            <a:r>
              <a:rPr lang="en-US" sz="2000" b="1" dirty="0" smtClean="0">
                <a:solidFill>
                  <a:srgbClr val="C00000"/>
                </a:solidFill>
              </a:rPr>
              <a:t>estimator</a:t>
            </a:r>
            <a:r>
              <a:rPr lang="en-US" sz="2000" b="1" dirty="0" smtClean="0">
                <a:solidFill>
                  <a:srgbClr val="0000FF"/>
                </a:solidFill>
              </a:rPr>
              <a:t> that </a:t>
            </a:r>
            <a:r>
              <a:rPr lang="en-US" sz="2000" b="1" dirty="0" smtClean="0">
                <a:solidFill>
                  <a:srgbClr val="C00000"/>
                </a:solidFill>
              </a:rPr>
              <a:t>minimizes the MSE</a:t>
            </a:r>
            <a:r>
              <a:rPr lang="en-US" sz="2000" b="1" dirty="0" smtClean="0">
                <a:solidFill>
                  <a:srgbClr val="0000FF"/>
                </a:solidFill>
              </a:rPr>
              <a:t> for a set of random data is </a:t>
            </a:r>
            <a:r>
              <a:rPr lang="en-US" sz="2000" b="1" dirty="0" smtClean="0">
                <a:solidFill>
                  <a:srgbClr val="C00000"/>
                </a:solidFill>
              </a:rPr>
              <a:t>the mean.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490512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/>
              <a:t>Mean Squared Error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371600"/>
            <a:ext cx="6553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371600" y="0"/>
            <a:ext cx="490512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/>
              <a:t>Mean Squared Error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990600"/>
            <a:ext cx="67056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50512" y="0"/>
            <a:ext cx="899348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/>
              <a:t>Mean Squared Error – For Forecasting</a:t>
            </a:r>
            <a:endParaRPr lang="en-US" sz="4400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4343400"/>
            <a:ext cx="2209800" cy="2069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2169</TotalTime>
  <Words>803</Words>
  <Application>Microsoft Office PowerPoint</Application>
  <PresentationFormat>On-screen Show (4:3)</PresentationFormat>
  <Paragraphs>154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Forecasting Process </vt:lpstr>
      <vt:lpstr>Introduction to Time Series Analysis </vt:lpstr>
      <vt:lpstr> Definition of Time Series: An ordered sequence of values of a variable at equally spaced time intervals.  (Time series occur frequently when looking at industrial data)  Applications-  two fold:   1. Obtain an understanding of the underlying forces and structure that  produced the observed data.   2. Fit a model and proceed to forecasting, monitoring or even feedback and  feed forward control.  Used in many applications such as:  Economic Forecasting Sales Forecasting Budgetary Analysis Stock Market Analysis Yield Projections Process and Quality Control Inventory Studies Workload Projections Utility Studies Census Analysis and many, many more...</vt:lpstr>
      <vt:lpstr>Moving Average or Smoothing Techniques </vt:lpstr>
      <vt:lpstr>Smoothing methods(Averaging) </vt:lpstr>
      <vt:lpstr>Mean Squared Error</vt:lpstr>
      <vt:lpstr>PowerPoint Presentation</vt:lpstr>
      <vt:lpstr>PowerPoint Presentation</vt:lpstr>
      <vt:lpstr>PowerPoint Presentation</vt:lpstr>
      <vt:lpstr>Mean – a good estimate when there are no trends</vt:lpstr>
      <vt:lpstr>Moving Average </vt:lpstr>
      <vt:lpstr>PowerPoint Presentation</vt:lpstr>
      <vt:lpstr>Double MA for a Linear Trend Process</vt:lpstr>
      <vt:lpstr> Exponential Smoothing </vt:lpstr>
      <vt:lpstr>Single Exponential Smoothing  Exponential Weighted MA (EWMA)  </vt:lpstr>
      <vt:lpstr>Exponential Weighted MA (EWMA)  Initial EWMA</vt:lpstr>
      <vt:lpstr>Why is it called Exponential??</vt:lpstr>
      <vt:lpstr>PowerPoint Presentation</vt:lpstr>
      <vt:lpstr>Single Exponential Smoothing  Exponential Weighted MA (EWMA)</vt:lpstr>
      <vt:lpstr>PowerPoint Presentation</vt:lpstr>
      <vt:lpstr>Forecasting</vt:lpstr>
      <vt:lpstr>Single Exponential Smoothing with Trend</vt:lpstr>
      <vt:lpstr>Summary</vt:lpstr>
      <vt:lpstr>Tutorial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DefinitionDefinition of Time Series: An ordered sequence of values of a variable at equally spaced time intervals.Time series occur frequently when looking at industrial dataApplications: The usage of time series models is twofold:Obtain an understanding of the underlying forces and structure that produced the observed data Fit a model and proceed to forecasting, monitoring or even feedback and feedforward control. Time Series Analysis is used for many applications such as:Economic Forecasting Sales Forecasting Budgetary Analysis Stock Market Analysis Yield Projections Process and Quality Control Inventory Studies Workload Projections Utility Studies Census Analysis and many, many more...</dc:title>
  <dc:creator>admin</dc:creator>
  <cp:lastModifiedBy>Prof. P. N. KUMAR</cp:lastModifiedBy>
  <cp:revision>99</cp:revision>
  <dcterms:created xsi:type="dcterms:W3CDTF">2006-08-16T00:00:00Z</dcterms:created>
  <dcterms:modified xsi:type="dcterms:W3CDTF">2022-07-13T05:12:19Z</dcterms:modified>
</cp:coreProperties>
</file>