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6"/>
  </p:notesMasterIdLst>
  <p:sldIdLst>
    <p:sldId id="256" r:id="rId4"/>
    <p:sldId id="383" r:id="rId5"/>
    <p:sldId id="371" r:id="rId6"/>
    <p:sldId id="372" r:id="rId7"/>
    <p:sldId id="373" r:id="rId8"/>
    <p:sldId id="374" r:id="rId9"/>
    <p:sldId id="389" r:id="rId10"/>
    <p:sldId id="382" r:id="rId11"/>
    <p:sldId id="384" r:id="rId12"/>
    <p:sldId id="385" r:id="rId13"/>
    <p:sldId id="386" r:id="rId14"/>
    <p:sldId id="387" r:id="rId15"/>
    <p:sldId id="388" r:id="rId16"/>
    <p:sldId id="352" r:id="rId17"/>
    <p:sldId id="354" r:id="rId18"/>
    <p:sldId id="353" r:id="rId19"/>
    <p:sldId id="351" r:id="rId20"/>
    <p:sldId id="355" r:id="rId21"/>
    <p:sldId id="356" r:id="rId22"/>
    <p:sldId id="358" r:id="rId23"/>
    <p:sldId id="347" r:id="rId24"/>
    <p:sldId id="318" r:id="rId2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284" y="-822"/>
      </p:cViewPr>
      <p:guideLst>
        <p:guide orient="horz" pos="1090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5E91A11-ACDB-4B14-99BF-3126F6FFA12E}" type="slidenum">
              <a:rPr lang="en-IN" sz="1400" b="0" strike="noStrike" spc="-1">
                <a:latin typeface="Times New Roman"/>
              </a:rPr>
              <a:pPr algn="r"/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3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k object 16" hidden="1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bk object 17" hidden="1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k object 18" hidden="1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k object 19" hidden="1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k object 20" hidden="1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k object 21" hidden="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k object 22" hidden="1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k object 23" hidden="1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k object 24" hidden="1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k object 25" hidden="1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bk object 26" hidden="1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bk object 27" hidden="1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bk object 28" hidden="1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bk object 29" hidden="1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bk object 30" hidden="1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bk object 31" hidden="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bk object 32" hidden="1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bk object 33" hidden="1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bk object 34" hidden="1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bk object 35" hidden="1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bk object 36" hidden="1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bk object 37" hidden="1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bk object 38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bk object 39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bk object 40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bk object 4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bk object 42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bk object 43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bk object 44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bk object 45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69480" y="768600"/>
            <a:ext cx="2670840" cy="57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4DDF9E5-CA90-4360-BC0F-7EA936A88845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9/27/2022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92D1E224-DF3A-4238-A492-9AB2A672C92B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666000"/>
            <a:ext cx="3986280" cy="2345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890537D8-9A19-4A95-A35E-9460A5536A19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9/27/2022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E2F4CEC-0D15-47D4-BB30-57C0AA0ECDC1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k object 16" hidden="1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bk object 17" hidden="1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bk object 18" hidden="1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bk object 19" hidden="1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bk object 20" hidden="1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bk object 21" hidden="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bk object 22" hidden="1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bk object 23" hidden="1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bk object 24" hidden="1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bk object 25" hidden="1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bk object 26" hidden="1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bk object 27" hidden="1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bk object 28" hidden="1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bk object 29" hidden="1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bk object 30" hidden="1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bk object 31" hidden="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bk object 32" hidden="1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bk object 33" hidden="1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bk object 34" hidden="1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bk object 35" hidden="1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bk object 36" hidden="1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bk object 37" hidden="1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bk object 38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bk object 39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bk object 40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bk object 4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bk object 42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bk object 43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bk object 44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bk object 45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70B5101-CF03-4EE3-837D-D4BB504A0A4D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9/27/2022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E2BC1D1-8A94-4CBA-85C6-074AFE0E9A78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object 2"/>
          <p:cNvSpPr txBox="1"/>
          <p:nvPr/>
        </p:nvSpPr>
        <p:spPr>
          <a:xfrm>
            <a:off x="171360" y="768600"/>
            <a:ext cx="4438440" cy="583920"/>
          </a:xfrm>
          <a:prstGeom prst="rect">
            <a:avLst/>
          </a:prstGeom>
          <a:noFill/>
          <a:ln w="0">
            <a:noFill/>
          </a:ln>
        </p:spPr>
        <p:txBody>
          <a:bodyPr lIns="0" tIns="2520" rIns="0" bIns="0">
            <a:noAutofit/>
          </a:bodyPr>
          <a:lstStyle/>
          <a:p>
            <a:pPr marL="388800" indent="-376200" algn="ctr">
              <a:lnSpc>
                <a:spcPct val="106000"/>
              </a:lnSpc>
              <a:spcBef>
                <a:spcPts val="20"/>
              </a:spcBef>
              <a:tabLst>
                <a:tab pos="0" algn="l"/>
              </a:tabLst>
            </a:pPr>
            <a:r>
              <a:rPr lang="en-US" sz="3200" b="0" strike="noStrike" spc="-12" dirty="0">
                <a:solidFill>
                  <a:srgbClr val="3333B2"/>
                </a:solidFill>
                <a:latin typeface="Tahoma"/>
              </a:rPr>
              <a:t>Time </a:t>
            </a:r>
            <a:r>
              <a:rPr lang="en-US" sz="3200" b="0" strike="noStrike" spc="-66" dirty="0">
                <a:solidFill>
                  <a:srgbClr val="3333B2"/>
                </a:solidFill>
                <a:latin typeface="Tahoma"/>
              </a:rPr>
              <a:t>Series: </a:t>
            </a:r>
            <a:r>
              <a:rPr lang="en-US" sz="3200" b="0" strike="noStrike" spc="-55" dirty="0">
                <a:solidFill>
                  <a:srgbClr val="3333B2"/>
                </a:solidFill>
                <a:latin typeface="Tahoma"/>
              </a:rPr>
              <a:t>Autoregressive </a:t>
            </a:r>
            <a:r>
              <a:rPr lang="en-US" sz="3200" b="0" strike="noStrike" spc="-60" dirty="0">
                <a:solidFill>
                  <a:srgbClr val="3333B2"/>
                </a:solidFill>
                <a:latin typeface="Tahoma"/>
              </a:rPr>
              <a:t>models</a:t>
            </a:r>
            <a:r>
              <a:rPr sz="3200"/>
              <a:t/>
            </a:r>
            <a:br>
              <a:rPr sz="3200"/>
            </a:br>
            <a:r>
              <a:rPr lang="en-US" sz="3200" b="0" strike="noStrike" spc="38" dirty="0" smtClean="0">
                <a:solidFill>
                  <a:srgbClr val="3333B2"/>
                </a:solidFill>
                <a:latin typeface="Tahoma"/>
              </a:rPr>
              <a:t>ARIMA-Part2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object 4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4B19E62C-81FA-4F37-A13A-CC8DD87DED32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1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610100" cy="339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421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76" y="0"/>
            <a:ext cx="3191760" cy="389007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ARIMA (0,0,1)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48" y="539750"/>
            <a:ext cx="4296916" cy="226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879725"/>
            <a:ext cx="461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028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10" y="515929"/>
            <a:ext cx="4305314" cy="294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8687" y="74191"/>
            <a:ext cx="3191760" cy="24408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ARIMA (0,0,1)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1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101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912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itle 1"/>
          <p:cNvSpPr txBox="1"/>
          <p:nvPr/>
        </p:nvSpPr>
        <p:spPr>
          <a:xfrm>
            <a:off x="161910" y="0"/>
            <a:ext cx="3648960" cy="18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endParaRPr lang="en-US" sz="2400" b="1" strike="noStrike" spc="-1" dirty="0" smtClean="0">
              <a:solidFill>
                <a:srgbClr val="3333B2"/>
              </a:solidFill>
              <a:latin typeface="Tahoma"/>
            </a:endParaRPr>
          </a:p>
          <a:p>
            <a:pPr algn="ctr">
              <a:lnSpc>
                <a:spcPct val="100000"/>
              </a:lnSpc>
            </a:pPr>
            <a:endParaRPr lang="en-US" sz="2400" b="1" spc="-1" dirty="0" smtClean="0">
              <a:solidFill>
                <a:srgbClr val="3333B2"/>
              </a:solid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3333B2"/>
                </a:solidFill>
                <a:latin typeface="Tahoma"/>
              </a:rPr>
              <a:t>Integrated Processes ARIMA(0,1,0)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7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Trend and Drift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348" y="587368"/>
            <a:ext cx="4286280" cy="310854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The </a:t>
            </a:r>
            <a:r>
              <a:rPr lang="en-US" sz="1600" dirty="0" smtClean="0">
                <a:solidFill>
                  <a:srgbClr val="0000FF"/>
                </a:solidFill>
              </a:rPr>
              <a:t>patterns</a:t>
            </a:r>
            <a:r>
              <a:rPr lang="en-US" sz="1600" dirty="0" smtClean="0"/>
              <a:t> in TS are result of </a:t>
            </a:r>
            <a:r>
              <a:rPr lang="en-US" sz="1600" u="sng" dirty="0" smtClean="0"/>
              <a:t>fundamental processes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>
                <a:solidFill>
                  <a:srgbClr val="0000FF"/>
                </a:solidFill>
              </a:rPr>
              <a:t>Integrated Series </a:t>
            </a:r>
            <a:r>
              <a:rPr lang="en-US" sz="1600" dirty="0" smtClean="0"/>
              <a:t>are basically summed Series</a:t>
            </a:r>
          </a:p>
          <a:p>
            <a:pPr algn="just"/>
            <a:endParaRPr lang="en-US" sz="1600" dirty="0" smtClean="0"/>
          </a:p>
          <a:p>
            <a:pPr algn="just">
              <a:buFont typeface="Arial" pitchFamily="34" charset="0"/>
              <a:buChar char="•"/>
            </a:pPr>
            <a:endParaRPr lang="en-US" sz="1600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Trend and Drift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348" y="587367"/>
            <a:ext cx="4286280" cy="26776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 smtClean="0"/>
              <a:t> Integrated processes are level non-stationary series </a:t>
            </a:r>
            <a:r>
              <a:rPr lang="en-US" sz="1100" dirty="0" smtClean="0">
                <a:solidFill>
                  <a:srgbClr val="0000FF"/>
                </a:solidFill>
              </a:rPr>
              <a:t>(since their means are not constant)</a:t>
            </a:r>
            <a:r>
              <a:rPr lang="en-US" sz="1600" dirty="0" smtClean="0"/>
              <a:t>. </a:t>
            </a:r>
            <a:r>
              <a:rPr lang="en-US" sz="1600" dirty="0" err="1" smtClean="0"/>
              <a:t>Eg</a:t>
            </a:r>
            <a:r>
              <a:rPr lang="en-US" sz="1600" dirty="0" smtClean="0"/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600" dirty="0" smtClean="0"/>
              <a:t> Trends and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600" dirty="0" smtClean="0"/>
              <a:t> Random Walks</a:t>
            </a:r>
          </a:p>
          <a:p>
            <a:pPr algn="just"/>
            <a:endParaRPr lang="en-US" sz="1600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means either randomly change as the series randomly walks or consistently increase(or decrease).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Trend and Drift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820" y="730243"/>
            <a:ext cx="4286280" cy="23852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A deterministic trend: </a:t>
            </a:r>
            <a:r>
              <a:rPr lang="en-US" sz="1600" dirty="0" smtClean="0"/>
              <a:t>is a systematic </a:t>
            </a:r>
            <a:r>
              <a:rPr lang="en-US" sz="1600" u="sng" dirty="0" smtClean="0"/>
              <a:t>period-to-period increase or decrease that persist for many time periods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100" dirty="0" smtClean="0"/>
              <a:t>(</a:t>
            </a:r>
            <a:r>
              <a:rPr lang="en-US" sz="1050" i="1" dirty="0" smtClean="0"/>
              <a:t>Because </a:t>
            </a:r>
            <a:r>
              <a:rPr lang="en-US" sz="1050" i="1" dirty="0" smtClean="0">
                <a:solidFill>
                  <a:srgbClr val="0000FF"/>
                </a:solidFill>
              </a:rPr>
              <a:t>trends represent long-run general movements </a:t>
            </a:r>
            <a:r>
              <a:rPr lang="en-US" sz="1050" i="1" dirty="0" smtClean="0"/>
              <a:t>in a time series, they are important to model)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  <a:p>
            <a:pPr algn="just">
              <a:buFont typeface="Arial" pitchFamily="34" charset="0"/>
              <a:buChar char="•"/>
            </a:pPr>
            <a:endParaRPr lang="en-US" sz="1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Stochastic Trend </a:t>
            </a:r>
            <a:r>
              <a:rPr lang="en-US" sz="1600" dirty="0" smtClean="0"/>
              <a:t>– Random walk behavior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697" y="3199140"/>
            <a:ext cx="41434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1100" i="1" dirty="0" smtClean="0">
                <a:solidFill>
                  <a:srgbClr val="C00000"/>
                </a:solidFill>
              </a:rPr>
              <a:t>The patterns in TS are result of fundamental processes.</a:t>
            </a:r>
          </a:p>
        </p:txBody>
      </p:sp>
    </p:spTree>
    <p:extLst>
      <p:ext uri="{BB962C8B-B14F-4D97-AF65-F5344CB8AC3E}">
        <p14:creationId xmlns:p14="http://schemas.microsoft.com/office/powerpoint/2010/main" val="6467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525036" cy="24408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Integrated Series- ARIMA(0,1,0)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348" y="587368"/>
            <a:ext cx="4286280" cy="187743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1600" dirty="0" smtClean="0"/>
          </a:p>
          <a:p>
            <a:pPr algn="just"/>
            <a:r>
              <a:rPr lang="en-US" sz="1600" dirty="0" smtClean="0">
                <a:solidFill>
                  <a:srgbClr val="0000FF"/>
                </a:solidFill>
              </a:rPr>
              <a:t>Integrated Series (summed series) include Random Walks and Trends.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>
              <a:buFont typeface="Arial" pitchFamily="34" charset="0"/>
              <a:buChar char="•"/>
            </a:pPr>
            <a:endParaRPr lang="en-US" sz="1600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itle 1"/>
          <p:cNvSpPr txBox="1"/>
          <p:nvPr/>
        </p:nvSpPr>
        <p:spPr>
          <a:xfrm>
            <a:off x="278847" y="816120"/>
            <a:ext cx="3648960" cy="18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3333B2"/>
                </a:solidFill>
                <a:latin typeface="Tahoma"/>
              </a:rPr>
              <a:t>ARIMA(0,1,0)</a:t>
            </a:r>
          </a:p>
          <a:p>
            <a:pPr algn="ctr">
              <a:lnSpc>
                <a:spcPct val="100000"/>
              </a:lnSpc>
            </a:pPr>
            <a:r>
              <a:rPr lang="en-US" sz="2400" b="1" spc="-1" dirty="0" smtClean="0">
                <a:solidFill>
                  <a:srgbClr val="3333B2"/>
                </a:solidFill>
                <a:latin typeface="Tahoma"/>
              </a:rPr>
              <a:t>Random Walk Model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802" y="2090415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If a series </a:t>
            </a:r>
            <a:r>
              <a:rPr lang="en-US" dirty="0" smtClean="0">
                <a:latin typeface="Cambria" panose="02040503050406030204" pitchFamily="18" charset="0"/>
              </a:rPr>
              <a:t>is random in nature, </a:t>
            </a:r>
            <a:r>
              <a:rPr lang="en-US" dirty="0">
                <a:latin typeface="Cambria" panose="02040503050406030204" pitchFamily="18" charset="0"/>
              </a:rPr>
              <a:t>then the previous actual value is the best predictor.</a:t>
            </a:r>
          </a:p>
        </p:txBody>
      </p:sp>
    </p:spTree>
    <p:extLst>
      <p:ext uri="{BB962C8B-B14F-4D97-AF65-F5344CB8AC3E}">
        <p14:creationId xmlns:p14="http://schemas.microsoft.com/office/powerpoint/2010/main" val="11217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00FF"/>
                </a:solidFill>
              </a:rPr>
              <a:t>ARIMA Notation – </a:t>
            </a:r>
            <a:r>
              <a:rPr lang="en-US" sz="2000" dirty="0" err="1" smtClean="0">
                <a:solidFill>
                  <a:srgbClr val="0000FF"/>
                </a:solidFill>
              </a:rPr>
              <a:t>p,d,q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575"/>
            <a:ext cx="4610100" cy="263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98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3333B2"/>
                </a:solidFill>
                <a:latin typeface="Tahoma"/>
              </a:rPr>
              <a:t>ARIMA(0,1,0)</a:t>
            </a:r>
            <a:br>
              <a:rPr lang="en-US" sz="1600" b="1" strike="noStrike" spc="-1" dirty="0" smtClean="0">
                <a:solidFill>
                  <a:srgbClr val="3333B2"/>
                </a:solidFill>
                <a:latin typeface="Tahoma"/>
              </a:rPr>
            </a:br>
            <a:r>
              <a:rPr lang="en-US" sz="1600" b="1" spc="-1" dirty="0" smtClean="0">
                <a:solidFill>
                  <a:srgbClr val="3333B2"/>
                </a:solidFill>
                <a:latin typeface="Tahoma"/>
              </a:rPr>
              <a:t>Random Walk Model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sz="1600" b="0" strike="noStrike" spc="-1" dirty="0" smtClean="0">
                <a:solidFill>
                  <a:srgbClr val="000000"/>
                </a:solidFill>
                <a:latin typeface="Calibri"/>
              </a:rPr>
            </a:b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61910" y="198360"/>
            <a:ext cx="4448190" cy="244080"/>
          </a:xfrm>
        </p:spPr>
        <p:txBody>
          <a:bodyPr/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i="1" dirty="0" smtClean="0">
              <a:solidFill>
                <a:srgbClr val="C00000"/>
              </a:solidFill>
            </a:endParaRPr>
          </a:p>
          <a:p>
            <a:r>
              <a:rPr lang="en-US" sz="1200" i="1" dirty="0" smtClean="0">
                <a:solidFill>
                  <a:srgbClr val="C00000"/>
                </a:solidFill>
              </a:rPr>
              <a:t>If a series is a Random Walk, then the previous actual value is a best predictor for all future values</a:t>
            </a:r>
            <a:endParaRPr lang="en-US" sz="1200" i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01747"/>
            <a:ext cx="4376752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8" y="0"/>
            <a:ext cx="4233876" cy="251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910" y="2587631"/>
            <a:ext cx="4307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Because the actual for year 7 is not known, its forecasted value is </a:t>
            </a:r>
          </a:p>
          <a:p>
            <a:r>
              <a:rPr lang="en-US" sz="1100" dirty="0" smtClean="0"/>
              <a:t>used in predicting Year 8 sales.</a:t>
            </a:r>
          </a:p>
          <a:p>
            <a:endParaRPr lang="en-US" sz="1100" dirty="0" smtClean="0"/>
          </a:p>
          <a:p>
            <a:r>
              <a:rPr lang="en-US" sz="1100" dirty="0" smtClean="0"/>
              <a:t>In fact all forecasts for year 8 onwards equal 10.8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9232" y="2944821"/>
            <a:ext cx="874065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40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object 2"/>
          <p:cNvSpPr txBox="1"/>
          <p:nvPr/>
        </p:nvSpPr>
        <p:spPr>
          <a:xfrm>
            <a:off x="927000" y="1216080"/>
            <a:ext cx="2753640" cy="592560"/>
          </a:xfrm>
          <a:prstGeom prst="rect">
            <a:avLst/>
          </a:prstGeom>
          <a:noFill/>
          <a:ln w="0">
            <a:noFill/>
          </a:ln>
        </p:spPr>
        <p:txBody>
          <a:bodyPr lIns="0" tIns="1476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lang="en-US" sz="2050" b="0" strike="noStrike" spc="-1">
                <a:solidFill>
                  <a:srgbClr val="000000"/>
                </a:solidFill>
                <a:latin typeface="Gill Sans MT"/>
              </a:rPr>
              <a:t>Thank  You</a:t>
            </a:r>
            <a:endParaRPr lang="en-US" sz="20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0" name="object 3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4D819710-48F4-40DE-A5C0-9BE37FED103B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22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221" y="722263"/>
            <a:ext cx="4379700" cy="2504911"/>
          </a:xfrm>
        </p:spPr>
        <p:txBody>
          <a:bodyPr/>
          <a:lstStyle/>
          <a:p>
            <a:pPr marL="171450" lvl="2" indent="-171450" algn="just">
              <a:buFont typeface="Arial" pitchFamily="34" charset="0"/>
              <a:buChar char="•"/>
            </a:pPr>
            <a:endParaRPr lang="en-US" sz="1200" dirty="0" smtClean="0">
              <a:latin typeface="Cambria" panose="02040503050406030204" pitchFamily="18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It is a linear regression model that uses its own lags as predictors. </a:t>
            </a:r>
          </a:p>
          <a:p>
            <a:pPr marL="171450" indent="-171450" algn="just">
              <a:buFont typeface="Arial" pitchFamily="34" charset="0"/>
              <a:buChar char="•"/>
            </a:pPr>
            <a:endParaRPr lang="en-US" sz="1200" dirty="0">
              <a:latin typeface="Cambria" panose="02040503050406030204" pitchFamily="18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Linear regression models, as you know, work best when the predictors are not correlated and are independent of each other.</a:t>
            </a:r>
          </a:p>
          <a:p>
            <a:pPr marL="171450" indent="-171450" algn="just" fontAlgn="base">
              <a:buFont typeface="Arial" pitchFamily="34" charset="0"/>
              <a:buChar char="•"/>
            </a:pPr>
            <a:endParaRPr lang="en-US" sz="1200" dirty="0" smtClean="0">
              <a:latin typeface="Cambria" panose="02040503050406030204" pitchFamily="18" charset="0"/>
            </a:endParaRPr>
          </a:p>
          <a:p>
            <a:pPr marL="171450" indent="-171450" algn="just" fontAlgn="base"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Make a series stationary (difference) -subtract the previous value from the current value. Sometimes, depending on the complexity of the series, more than one differencing may be needed. </a:t>
            </a:r>
          </a:p>
          <a:p>
            <a:pPr algn="just" fontAlgn="base"/>
            <a:endParaRPr lang="en-US" sz="1200" dirty="0" smtClean="0">
              <a:latin typeface="Cambria" panose="02040503050406030204" pitchFamily="18" charset="0"/>
            </a:endParaRPr>
          </a:p>
          <a:p>
            <a:pPr marL="171450" indent="-171450" algn="just" fontAlgn="base">
              <a:buFont typeface="Arial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</a:rPr>
              <a:t>The value of d, therefore, is the minimum number of differencing needed to make the series stationary. And if the time series is already stationary, then d = 0.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379700" cy="200664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Pure </a:t>
            </a:r>
            <a:r>
              <a:rPr lang="en-US" b="1" dirty="0" smtClean="0">
                <a:latin typeface="Cambria" panose="02040503050406030204" pitchFamily="18" charset="0"/>
              </a:rPr>
              <a:t>Auto Regressive (AR only)  model</a:t>
            </a:r>
            <a:r>
              <a:rPr lang="en-US" dirty="0" smtClean="0">
                <a:latin typeface="Cambria" panose="02040503050406030204" pitchFamily="18" charset="0"/>
              </a:rPr>
              <a:t> is one where </a:t>
            </a:r>
            <a:r>
              <a:rPr lang="en-US" dirty="0" err="1" smtClean="0">
                <a:latin typeface="Cambria" panose="02040503050406030204" pitchFamily="18" charset="0"/>
              </a:rPr>
              <a:t>Yt</a:t>
            </a:r>
            <a:r>
              <a:rPr lang="en-US" dirty="0" smtClean="0">
                <a:latin typeface="Cambria" panose="02040503050406030204" pitchFamily="18" charset="0"/>
              </a:rPr>
              <a:t> depends only on its own lags. That is, </a:t>
            </a:r>
            <a:r>
              <a:rPr lang="en-US" dirty="0" err="1" smtClean="0">
                <a:latin typeface="Cambria" panose="02040503050406030204" pitchFamily="18" charset="0"/>
              </a:rPr>
              <a:t>Yt</a:t>
            </a:r>
            <a:r>
              <a:rPr lang="en-US" dirty="0" smtClean="0">
                <a:latin typeface="Cambria" panose="02040503050406030204" pitchFamily="18" charset="0"/>
              </a:rPr>
              <a:t> is a function of the ‘lags of </a:t>
            </a:r>
            <a:r>
              <a:rPr lang="en-US" dirty="0" err="1" smtClean="0">
                <a:latin typeface="Cambria" panose="02040503050406030204" pitchFamily="18" charset="0"/>
              </a:rPr>
              <a:t>Yt</a:t>
            </a:r>
            <a:r>
              <a:rPr lang="en-US" dirty="0" smtClean="0">
                <a:latin typeface="Cambria" panose="02040503050406030204" pitchFamily="18" charset="0"/>
              </a:rPr>
              <a:t>’. </a:t>
            </a:r>
          </a:p>
          <a:p>
            <a:endParaRPr lang="en-US" dirty="0" smtClean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58" y="2863876"/>
            <a:ext cx="3484215" cy="4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44810" y="-141833"/>
            <a:ext cx="4148640" cy="2006640"/>
          </a:xfrm>
        </p:spPr>
        <p:txBody>
          <a:bodyPr/>
          <a:lstStyle/>
          <a:p>
            <a:pPr algn="just"/>
            <a:r>
              <a:rPr lang="en-US" sz="1200" b="1" dirty="0" smtClean="0">
                <a:solidFill>
                  <a:srgbClr val="0000FF"/>
                </a:solidFill>
                <a:latin typeface="Cambria" panose="02040503050406030204" pitchFamily="18" charset="0"/>
              </a:rPr>
              <a:t>A pure Moving Average (MA only) model is one where </a:t>
            </a:r>
            <a:r>
              <a:rPr lang="en-US" sz="1200" b="1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Yt</a:t>
            </a:r>
            <a:r>
              <a:rPr lang="en-US" sz="1200" b="1" dirty="0" smtClean="0">
                <a:solidFill>
                  <a:srgbClr val="0000FF"/>
                </a:solidFill>
                <a:latin typeface="Cambria" panose="02040503050406030204" pitchFamily="18" charset="0"/>
              </a:rPr>
              <a:t> depends only on the lagged forecast errors</a:t>
            </a:r>
            <a:endParaRPr lang="en-US" sz="12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303"/>
            <a:ext cx="4610100" cy="22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r>
              <a:rPr lang="en-US" sz="1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Predicted </a:t>
            </a:r>
            <a:r>
              <a:rPr lang="en-US" sz="1200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Y</a:t>
            </a:r>
            <a:r>
              <a:rPr lang="en-US" sz="1200" baseline="-25000" dirty="0" err="1" smtClean="0">
                <a:latin typeface="Cambria" panose="02040503050406030204" pitchFamily="18" charset="0"/>
              </a:rPr>
              <a:t>t</a:t>
            </a:r>
            <a:r>
              <a:rPr lang="en-US" sz="1200" baseline="-25000" dirty="0" smtClean="0">
                <a:latin typeface="Cambria" panose="020405030504060302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</a:rPr>
              <a:t>= </a:t>
            </a:r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Constant </a:t>
            </a:r>
            <a:r>
              <a:rPr lang="en-US" sz="1200" dirty="0" smtClean="0">
                <a:latin typeface="Cambria" panose="02040503050406030204" pitchFamily="18" charset="0"/>
              </a:rPr>
              <a:t>+ </a:t>
            </a:r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Linear </a:t>
            </a:r>
            <a:r>
              <a:rPr lang="en-US" sz="1200" dirty="0" smtClean="0">
                <a:latin typeface="Cambria" panose="02040503050406030204" pitchFamily="18" charset="0"/>
              </a:rPr>
              <a:t>combination Lags </a:t>
            </a:r>
            <a:r>
              <a:rPr lang="en-US" sz="1200" dirty="0" smtClean="0">
                <a:latin typeface="Cambria" panose="02040503050406030204" pitchFamily="18" charset="0"/>
              </a:rPr>
              <a:t>of </a:t>
            </a:r>
            <a:r>
              <a:rPr lang="en-US" sz="1200" dirty="0" smtClean="0">
                <a:latin typeface="Cambria" panose="02040503050406030204" pitchFamily="18" charset="0"/>
              </a:rPr>
              <a:t>Y (up to p lags) + Linear Combination of Lagged forecast errors (up to q lags)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0" y="1634356"/>
            <a:ext cx="4392488" cy="600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818" y="2234431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An ARIMA model is one where the time series is differenced at least once to make it stationary and you combine the AR and the MA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874" y="198360"/>
            <a:ext cx="317972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810" y="1154311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An ARIMA model is one where the time series is differenced at least once to make it stationary and you combine the AR and the MA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itle 1"/>
          <p:cNvSpPr txBox="1"/>
          <p:nvPr/>
        </p:nvSpPr>
        <p:spPr>
          <a:xfrm>
            <a:off x="278847" y="816120"/>
            <a:ext cx="3648960" cy="18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3333B2"/>
                </a:solidFill>
                <a:latin typeface="Tahoma"/>
              </a:rPr>
              <a:t>Recap</a:t>
            </a:r>
          </a:p>
          <a:p>
            <a:pPr algn="ctr">
              <a:lnSpc>
                <a:spcPct val="100000"/>
              </a:lnSpc>
            </a:pPr>
            <a:endParaRPr lang="en-US" sz="2400" b="1" strike="noStrike" spc="-1" dirty="0" smtClean="0">
              <a:solidFill>
                <a:srgbClr val="3333B2"/>
              </a:solid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3333B2"/>
                </a:solidFill>
                <a:latin typeface="Tahoma"/>
              </a:rPr>
              <a:t>ARIMA(1,0,0)</a:t>
            </a:r>
          </a:p>
          <a:p>
            <a:pPr algn="ctr"/>
            <a:r>
              <a:rPr lang="en-US" sz="2400" b="1" spc="-1" dirty="0" smtClean="0">
                <a:solidFill>
                  <a:srgbClr val="3333B2"/>
                </a:solidFill>
                <a:latin typeface="Tahoma"/>
              </a:rPr>
              <a:t>ARIMA(0,0,1)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35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7" y="282576"/>
            <a:ext cx="4114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568575"/>
            <a:ext cx="4114799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1976" y="0"/>
            <a:ext cx="3191760" cy="24408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ARIMA Notation – </a:t>
            </a:r>
            <a:r>
              <a:rPr lang="en-US" sz="2000" b="1" dirty="0" err="1" smtClean="0">
                <a:solidFill>
                  <a:srgbClr val="0000FF"/>
                </a:solidFill>
              </a:rPr>
              <a:t>p,d,q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345</Words>
  <Application>Microsoft Office PowerPoint</Application>
  <PresentationFormat>Custom</PresentationFormat>
  <Paragraphs>94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Office Theme</vt:lpstr>
      <vt:lpstr>Office Theme</vt:lpstr>
      <vt:lpstr>PowerPoint Presentation</vt:lpstr>
      <vt:lpstr>ARIMA Notation – p,d,q</vt:lpstr>
      <vt:lpstr>ARIMA</vt:lpstr>
      <vt:lpstr>AR</vt:lpstr>
      <vt:lpstr>MA</vt:lpstr>
      <vt:lpstr>ARIMA</vt:lpstr>
      <vt:lpstr>ARIMA</vt:lpstr>
      <vt:lpstr>PowerPoint Presentation</vt:lpstr>
      <vt:lpstr>ARIMA Notation – p,d,q</vt:lpstr>
      <vt:lpstr>PowerPoint Presentation</vt:lpstr>
      <vt:lpstr>ARIMA (0,0,1)</vt:lpstr>
      <vt:lpstr>ARIMA (0,0,1)</vt:lpstr>
      <vt:lpstr>PowerPoint Presentation</vt:lpstr>
      <vt:lpstr>PowerPoint Presentation</vt:lpstr>
      <vt:lpstr>Deterministic Trend and Drift</vt:lpstr>
      <vt:lpstr>Deterministic Trend and Drift</vt:lpstr>
      <vt:lpstr>Deterministic Trend and Drift</vt:lpstr>
      <vt:lpstr>Integrated Series- ARIMA(0,1,0)</vt:lpstr>
      <vt:lpstr>PowerPoint Presentation</vt:lpstr>
      <vt:lpstr>ARIMA(0,1,0) Random Walk Model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Autoregressive models AR, MA, ARMA, ARIMA</dc:title>
  <dc:subject/>
  <dc:creator>Mingda Zhang</dc:creator>
  <dc:description/>
  <cp:lastModifiedBy>Prof. P. N. KUMAR</cp:lastModifiedBy>
  <cp:revision>147</cp:revision>
  <dcterms:created xsi:type="dcterms:W3CDTF">2020-04-03T13:29:24Z</dcterms:created>
  <dcterms:modified xsi:type="dcterms:W3CDTF">2022-09-27T05:39:15Z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LaTeX with Beamer class</vt:lpwstr>
  </property>
  <property fmtid="{D5CDD505-2E9C-101B-9397-08002B2CF9AE}" pid="4" name="HiddenSlides">
    <vt:i4>4</vt:i4>
  </property>
  <property fmtid="{D5CDD505-2E9C-101B-9397-08002B2CF9AE}" pid="5" name="LastSaved">
    <vt:filetime>2020-04-03T00:00:00Z</vt:filetime>
  </property>
  <property fmtid="{D5CDD505-2E9C-101B-9397-08002B2CF9AE}" pid="6" name="Notes">
    <vt:i4>1</vt:i4>
  </property>
  <property fmtid="{D5CDD505-2E9C-101B-9397-08002B2CF9AE}" pid="7" name="PresentationFormat">
    <vt:lpwstr>Custom</vt:lpwstr>
  </property>
  <property fmtid="{D5CDD505-2E9C-101B-9397-08002B2CF9AE}" pid="8" name="Slides">
    <vt:i4>61</vt:i4>
  </property>
</Properties>
</file>