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383" r:id="rId5"/>
    <p:sldId id="389" r:id="rId6"/>
    <p:sldId id="372" r:id="rId7"/>
    <p:sldId id="373" r:id="rId8"/>
    <p:sldId id="374" r:id="rId9"/>
    <p:sldId id="399" r:id="rId10"/>
    <p:sldId id="397" r:id="rId11"/>
    <p:sldId id="398" r:id="rId12"/>
    <p:sldId id="396" r:id="rId13"/>
    <p:sldId id="400" r:id="rId14"/>
    <p:sldId id="401" r:id="rId15"/>
    <p:sldId id="402" r:id="rId16"/>
    <p:sldId id="418" r:id="rId17"/>
    <p:sldId id="417" r:id="rId18"/>
    <p:sldId id="404" r:id="rId19"/>
    <p:sldId id="405" r:id="rId20"/>
    <p:sldId id="420" r:id="rId21"/>
    <p:sldId id="403" r:id="rId22"/>
    <p:sldId id="406" r:id="rId23"/>
    <p:sldId id="407" r:id="rId24"/>
    <p:sldId id="422" r:id="rId25"/>
    <p:sldId id="411" r:id="rId26"/>
    <p:sldId id="416" r:id="rId27"/>
    <p:sldId id="423" r:id="rId28"/>
    <p:sldId id="424" r:id="rId29"/>
    <p:sldId id="392" r:id="rId30"/>
    <p:sldId id="390" r:id="rId31"/>
    <p:sldId id="391" r:id="rId32"/>
    <p:sldId id="393" r:id="rId33"/>
    <p:sldId id="426" r:id="rId34"/>
    <p:sldId id="394" r:id="rId35"/>
    <p:sldId id="318" r:id="rId3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284" y="-822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9663" y="812800"/>
            <a:ext cx="534035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5E91A11-ACDB-4B14-99BF-3126F6FFA12E}" type="slidenum">
              <a:rPr lang="en-IN" sz="1400" b="0" strike="noStrike" spc="-1" smtClean="0">
                <a:latin typeface="Times New Roman"/>
              </a:rPr>
              <a:pPr algn="r"/>
              <a:t>29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46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4DDF9E5-CA90-4360-BC0F-7EA936A8884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9/29/2022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2D1E224-DF3A-4238-A492-9AB2A672C92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90537D8-9A19-4A95-A35E-9460A5536A19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9/29/2022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F4CEC-0D15-47D4-BB30-57C0AA0ECDC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70B5101-CF03-4EE3-837D-D4BB504A0A4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9/29/2022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BC1D1-8A94-4CBA-85C6-074AFE0E9A7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tIns="2520" rIns="0" bIns="0">
            <a:noAutofit/>
          </a:bodyPr>
          <a:lstStyle/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32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3200" b="0" strike="noStrike" spc="-66" dirty="0">
                <a:solidFill>
                  <a:srgbClr val="3333B2"/>
                </a:solidFill>
                <a:latin typeface="Tahoma"/>
              </a:rPr>
              <a:t>Series: </a:t>
            </a:r>
            <a:r>
              <a:rPr lang="en-US" sz="3200" b="0" strike="noStrike" spc="-55" dirty="0">
                <a:solidFill>
                  <a:srgbClr val="3333B2"/>
                </a:solidFill>
                <a:latin typeface="Tahoma"/>
              </a:rPr>
              <a:t>Autoregressive </a:t>
            </a:r>
            <a:r>
              <a:rPr lang="en-US" sz="3200" b="0" strike="noStrike" spc="-60" dirty="0">
                <a:solidFill>
                  <a:srgbClr val="3333B2"/>
                </a:solidFill>
                <a:latin typeface="Tahoma"/>
              </a:rPr>
              <a:t>models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38" dirty="0" smtClean="0">
                <a:solidFill>
                  <a:srgbClr val="3333B2"/>
                </a:solidFill>
                <a:latin typeface="Tahoma"/>
              </a:rPr>
              <a:t>ARIMA-Part3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B19E62C-81FA-4F37-A13A-CC8DD87DED32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 (1,0,0) 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818" y="2954511"/>
            <a:ext cx="41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Similar to Random Walk, but ACFs decline exponentially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Single PACF for lag1 and two for Lag2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913"/>
            <a:ext cx="4177258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0" y="158739"/>
            <a:ext cx="4392488" cy="244080"/>
          </a:xfrm>
        </p:spPr>
        <p:txBody>
          <a:bodyPr/>
          <a:lstStyle/>
          <a:p>
            <a:pPr algn="ctr"/>
            <a:r>
              <a:rPr lang="en-US" dirty="0" smtClean="0"/>
              <a:t>ARIMA (0,0,1) </a:t>
            </a:r>
            <a:br>
              <a:rPr lang="en-US" dirty="0" smtClean="0"/>
            </a:br>
            <a:r>
              <a:rPr lang="en-US" dirty="0" smtClean="0"/>
              <a:t>Moving Average (MA)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54"/>
            <a:ext cx="4393282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826" y="281049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 has a single spike (up or down)</a:t>
            </a:r>
          </a:p>
          <a:p>
            <a:r>
              <a:rPr lang="en-US" dirty="0" smtClean="0"/>
              <a:t>PACF decline exponentially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br>
              <a:rPr lang="en-US" dirty="0" smtClean="0"/>
            </a:br>
            <a:r>
              <a:rPr lang="en-US" dirty="0" smtClean="0"/>
              <a:t>ACF and PACF of White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834" y="133897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 ACF and PACF of White </a:t>
            </a:r>
            <a:r>
              <a:rPr lang="en-US" sz="1200" dirty="0" smtClean="0"/>
              <a:t>Noise are Pattern-less.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No statistically significant ACF or PACF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ARIMA: </a:t>
            </a:r>
            <a:br>
              <a:rPr lang="en-US" dirty="0" smtClean="0"/>
            </a:br>
            <a:r>
              <a:rPr lang="en-US" dirty="0" smtClean="0"/>
              <a:t>Characteristics of a good Forecasting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826" y="86627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Fits past data well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Plots of actual </a:t>
            </a:r>
            <a:r>
              <a:rPr lang="en-US" sz="1100" dirty="0" err="1" smtClean="0"/>
              <a:t>Vs</a:t>
            </a:r>
            <a:r>
              <a:rPr lang="en-US" sz="1100" dirty="0" smtClean="0"/>
              <a:t> fitted are good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R square is high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Low 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MAPE is good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Model has intuitive appeal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Parsimony, not having too many coefficients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Model is Stationary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Statistically sig coefficients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No patterns left in ACFs and PACFs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Residuals are white noise ( or have no patterns)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Bayesian Information Criteria(BIC) and </a:t>
            </a:r>
            <a:r>
              <a:rPr lang="en-US" sz="1100" dirty="0" err="1" smtClean="0"/>
              <a:t>Akaike</a:t>
            </a:r>
            <a:r>
              <a:rPr lang="en-US" sz="1100" dirty="0" smtClean="0"/>
              <a:t> Information Criteria(AIC) are lower than those of other models under consideration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10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66" y="1332459"/>
            <a:ext cx="3191760" cy="244080"/>
          </a:xfrm>
        </p:spPr>
        <p:txBody>
          <a:bodyPr/>
          <a:lstStyle/>
          <a:p>
            <a:pPr algn="ctr"/>
            <a:r>
              <a:rPr lang="en-US" sz="2400" dirty="0" smtClean="0"/>
              <a:t>Time Series Examples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66" y="1032271"/>
            <a:ext cx="3191760" cy="244080"/>
          </a:xfrm>
        </p:spPr>
        <p:txBody>
          <a:bodyPr/>
          <a:lstStyle/>
          <a:p>
            <a:pPr algn="ctr"/>
            <a:r>
              <a:rPr lang="en-US" dirty="0" smtClean="0"/>
              <a:t>ARIMA (0,0,0) Model</a:t>
            </a:r>
            <a:br>
              <a:rPr lang="en-US" dirty="0" smtClean="0"/>
            </a:br>
            <a:r>
              <a:rPr lang="en-US" dirty="0" smtClean="0"/>
              <a:t>For White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0505" y="807509"/>
            <a:ext cx="4149090" cy="2653241"/>
          </a:xfrm>
          <a:prstGeom prst="rect">
            <a:avLst/>
          </a:prstGeom>
        </p:spPr>
        <p:txBody>
          <a:bodyPr lIns="46113" tIns="23057" rIns="46113" bIns="23057">
            <a:normAutofit/>
          </a:bodyPr>
          <a:lstStyle/>
          <a:p>
            <a:pPr algn="just"/>
            <a:r>
              <a:rPr lang="en-US" sz="1400" dirty="0"/>
              <a:t>What is a White Noise Time Series?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 time series is white noise if the variables are </a:t>
            </a:r>
            <a:r>
              <a:rPr lang="en-US" sz="1400" b="1" dirty="0">
                <a:solidFill>
                  <a:srgbClr val="C00000"/>
                </a:solidFill>
              </a:rPr>
              <a:t>independent and identically distributed (</a:t>
            </a:r>
            <a:r>
              <a:rPr lang="en-US" sz="1400" b="1" dirty="0" err="1">
                <a:solidFill>
                  <a:srgbClr val="C00000"/>
                </a:solidFill>
              </a:rPr>
              <a:t>iids</a:t>
            </a:r>
            <a:r>
              <a:rPr lang="en-US" sz="1400" b="1" dirty="0">
                <a:solidFill>
                  <a:srgbClr val="C00000"/>
                </a:solidFill>
              </a:rPr>
              <a:t>) with a mean of zero</a:t>
            </a:r>
            <a:r>
              <a:rPr lang="en-US" sz="1400" dirty="0">
                <a:solidFill>
                  <a:srgbClr val="C00000"/>
                </a:solidFill>
              </a:rPr>
              <a:t>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This means that </a:t>
            </a:r>
          </a:p>
          <a:p>
            <a:pPr algn="just"/>
            <a:endParaRPr lang="en-US" sz="1400" dirty="0"/>
          </a:p>
          <a:p>
            <a:pPr lvl="3" algn="just">
              <a:buFont typeface="Arial" pitchFamily="34" charset="0"/>
              <a:buChar char="•"/>
            </a:pPr>
            <a:r>
              <a:rPr lang="en-US" sz="1200" dirty="0" smtClean="0"/>
              <a:t>  all </a:t>
            </a:r>
            <a:r>
              <a:rPr lang="en-US" sz="1200" dirty="0">
                <a:solidFill>
                  <a:srgbClr val="0000FF"/>
                </a:solidFill>
              </a:rPr>
              <a:t>variables have the same variance (sigma^2) </a:t>
            </a:r>
            <a:r>
              <a:rPr lang="en-US" sz="1200" dirty="0"/>
              <a:t>and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</a:rPr>
              <a:t>  each </a:t>
            </a:r>
            <a:r>
              <a:rPr lang="en-US" sz="1200" dirty="0">
                <a:solidFill>
                  <a:srgbClr val="0000FF"/>
                </a:solidFill>
              </a:rPr>
              <a:t>value has a zero correlation with all other values in the series</a:t>
            </a:r>
          </a:p>
        </p:txBody>
      </p:sp>
    </p:spTree>
    <p:extLst>
      <p:ext uri="{BB962C8B-B14F-4D97-AF65-F5344CB8AC3E}">
        <p14:creationId xmlns:p14="http://schemas.microsoft.com/office/powerpoint/2010/main" val="35574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30505" y="807509"/>
            <a:ext cx="4149090" cy="2283935"/>
          </a:xfrm>
          <a:prstGeom prst="rect">
            <a:avLst/>
          </a:prstGeom>
        </p:spPr>
        <p:txBody>
          <a:bodyPr lIns="46113" tIns="23057" rIns="46113" bIns="23057"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672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04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for White Noise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3125"/>
            <a:ext cx="4249266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8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66" y="1032271"/>
            <a:ext cx="3191760" cy="244080"/>
          </a:xfrm>
        </p:spPr>
        <p:txBody>
          <a:bodyPr/>
          <a:lstStyle/>
          <a:p>
            <a:pPr algn="ctr"/>
            <a:r>
              <a:rPr lang="en-US" dirty="0" smtClean="0"/>
              <a:t>Example – Model ARIMA (0,1,0)</a:t>
            </a:r>
            <a:br>
              <a:rPr lang="en-US" dirty="0" smtClean="0"/>
            </a:br>
            <a:r>
              <a:rPr lang="en-US" dirty="0" smtClean="0"/>
              <a:t>for Random Walk and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ARIMA Notation – </a:t>
            </a:r>
            <a:r>
              <a:rPr lang="en-US" sz="2000" dirty="0" err="1" smtClean="0">
                <a:solidFill>
                  <a:srgbClr val="0000FF"/>
                </a:solidFill>
              </a:rPr>
              <a:t>p,d,q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4610100" cy="26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9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8591"/>
            <a:ext cx="4149090" cy="284390"/>
          </a:xfrm>
        </p:spPr>
        <p:txBody>
          <a:bodyPr>
            <a:normAutofit/>
          </a:bodyPr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88" y="1230489"/>
            <a:ext cx="4149090" cy="1115131"/>
          </a:xfrm>
          <a:prstGeom prst="rect">
            <a:avLst/>
          </a:prstGeom>
        </p:spPr>
        <p:txBody>
          <a:bodyPr lIns="46113" tIns="23057" rIns="46113" bIns="23057"/>
          <a:lstStyle/>
          <a:p>
            <a:pPr algn="just"/>
            <a:r>
              <a:rPr lang="en-US" dirty="0"/>
              <a:t>A random walk is another time series model </a:t>
            </a:r>
            <a:r>
              <a:rPr lang="en-US" dirty="0">
                <a:solidFill>
                  <a:srgbClr val="C00000"/>
                </a:solidFill>
              </a:rPr>
              <a:t>where the current observation is equal to the previous observation with a random step up or down.</a:t>
            </a:r>
          </a:p>
        </p:txBody>
      </p:sp>
    </p:spTree>
    <p:extLst>
      <p:ext uri="{BB962C8B-B14F-4D97-AF65-F5344CB8AC3E}">
        <p14:creationId xmlns:p14="http://schemas.microsoft.com/office/powerpoint/2010/main" val="25232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30505" y="807509"/>
            <a:ext cx="4149090" cy="2283935"/>
          </a:xfrm>
          <a:prstGeom prst="rect">
            <a:avLst/>
          </a:prstGeom>
        </p:spPr>
        <p:txBody>
          <a:bodyPr lIns="46113" tIns="23057" rIns="46113" bIns="23057"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9149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5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for Random Walk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" y="506239"/>
            <a:ext cx="41052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" y="2374900"/>
            <a:ext cx="4105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" y="146199"/>
            <a:ext cx="4456430" cy="207485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Pattern </a:t>
            </a:r>
            <a:r>
              <a:rPr lang="en-US" sz="1600" dirty="0"/>
              <a:t>Recognition with ACFs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</a:rPr>
              <a:t>(Random </a:t>
            </a:r>
            <a:r>
              <a:rPr lang="en-US" sz="1600" dirty="0" smtClean="0">
                <a:solidFill>
                  <a:srgbClr val="0000FF"/>
                </a:solidFill>
              </a:rPr>
              <a:t>Walks)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– randomly walks above and below its overall mean)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2696" y="-127948"/>
            <a:ext cx="1152129" cy="299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34" y="2058169"/>
            <a:ext cx="2084149" cy="88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98912"/>
            <a:ext cx="3683278" cy="46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2" y="2241794"/>
            <a:ext cx="2223197" cy="600562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pPr marL="144104" indent="-144104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FF"/>
                </a:solidFill>
              </a:rPr>
              <a:t>Highly auto-correlated</a:t>
            </a:r>
          </a:p>
          <a:p>
            <a:pPr marL="144104" indent="-144104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FF"/>
                </a:solidFill>
              </a:rPr>
              <a:t>Correlated with preceding value</a:t>
            </a:r>
          </a:p>
          <a:p>
            <a:pPr marL="144104" indent="-144104">
              <a:buFont typeface="Arial" pitchFamily="34" charset="0"/>
              <a:buChar char="•"/>
            </a:pP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154" y="2742130"/>
            <a:ext cx="349607" cy="20045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ACF</a:t>
            </a:r>
          </a:p>
        </p:txBody>
      </p:sp>
    </p:spTree>
    <p:extLst>
      <p:ext uri="{BB962C8B-B14F-4D97-AF65-F5344CB8AC3E}">
        <p14:creationId xmlns:p14="http://schemas.microsoft.com/office/powerpoint/2010/main" val="41622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 (0,1,0)  </a:t>
            </a:r>
            <a:br>
              <a:rPr lang="en-US" dirty="0" smtClean="0"/>
            </a:br>
            <a:r>
              <a:rPr lang="en-US" dirty="0" smtClean="0"/>
              <a:t>Random Walk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" y="650255"/>
            <a:ext cx="4465289" cy="280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9318" y="1065991"/>
            <a:ext cx="1364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Depicts daily stock prices traded on an exchange</a:t>
            </a:r>
            <a:endParaRPr 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86" y="885397"/>
            <a:ext cx="1000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8" y="1466422"/>
            <a:ext cx="2736304" cy="195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 (0,1,0)  </a:t>
            </a:r>
            <a:br>
              <a:rPr lang="en-US" dirty="0" smtClean="0"/>
            </a:br>
            <a:r>
              <a:rPr lang="en-US" dirty="0" smtClean="0"/>
              <a:t>Random Walk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818" y="650255"/>
            <a:ext cx="353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previous value seems to be the best forecast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93082" y="1802383"/>
            <a:ext cx="2017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Differences have a mean of zero and are distributed as white noise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17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66" y="1401603"/>
            <a:ext cx="3191760" cy="244080"/>
          </a:xfrm>
        </p:spPr>
        <p:txBody>
          <a:bodyPr/>
          <a:lstStyle/>
          <a:p>
            <a:pPr algn="ctr"/>
            <a:r>
              <a:rPr lang="en-US" dirty="0" smtClean="0"/>
              <a:t>Example – Model ARIMA (1,0,0)</a:t>
            </a:r>
            <a:br>
              <a:rPr lang="en-US" dirty="0" smtClean="0"/>
            </a:br>
            <a:r>
              <a:rPr lang="en-US" dirty="0" smtClean="0"/>
              <a:t>For an Autoregressive Time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4" y="1725875"/>
            <a:ext cx="3384376" cy="151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802" y="146199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(1,0,0)</a:t>
            </a:r>
            <a:br>
              <a:rPr lang="en-US" dirty="0"/>
            </a:br>
            <a:r>
              <a:rPr lang="en-US" dirty="0"/>
              <a:t>For an Autoregressive Time Series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103" y="825629"/>
            <a:ext cx="33009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Daily product sales for 100d period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Some wandering about mean of 199.02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ACFs show exponential  decline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PACF has a single spike at 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=&gt; Suggest an Autoregressive model ARIMA(1,0,0) 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33" y="3242543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Residuals-see next slide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84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4" y="1010296"/>
            <a:ext cx="41772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148" y="74191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(1,0,0)</a:t>
            </a:r>
            <a:br>
              <a:rPr lang="en-US" dirty="0"/>
            </a:br>
            <a:r>
              <a:rPr lang="en-US" dirty="0"/>
              <a:t>For an Autoregressive Time Series</a:t>
            </a:r>
          </a:p>
        </p:txBody>
      </p:sp>
    </p:spTree>
    <p:extLst>
      <p:ext uri="{BB962C8B-B14F-4D97-AF65-F5344CB8AC3E}">
        <p14:creationId xmlns:p14="http://schemas.microsoft.com/office/powerpoint/2010/main" val="27816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148" y="74191"/>
            <a:ext cx="4608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</a:t>
            </a:r>
            <a:r>
              <a:rPr lang="en-US" dirty="0" smtClean="0"/>
              <a:t>(</a:t>
            </a:r>
            <a:r>
              <a:rPr lang="en-US" dirty="0" smtClean="0"/>
              <a:t>0</a:t>
            </a:r>
            <a:r>
              <a:rPr lang="en-US" dirty="0" smtClean="0"/>
              <a:t>,1,1)</a:t>
            </a:r>
            <a:endParaRPr lang="en-US" dirty="0" smtClean="0"/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rgbClr val="C00000"/>
                </a:solidFill>
              </a:rPr>
              <a:t>For </a:t>
            </a:r>
            <a:r>
              <a:rPr lang="en-US" sz="1400" dirty="0" smtClean="0">
                <a:solidFill>
                  <a:srgbClr val="C00000"/>
                </a:solidFill>
              </a:rPr>
              <a:t>a MA </a:t>
            </a:r>
            <a:r>
              <a:rPr lang="en-US" sz="1400" dirty="0">
                <a:solidFill>
                  <a:srgbClr val="C00000"/>
                </a:solidFill>
              </a:rPr>
              <a:t>Time </a:t>
            </a:r>
            <a:r>
              <a:rPr lang="en-US" sz="1400" dirty="0" smtClean="0">
                <a:solidFill>
                  <a:srgbClr val="C00000"/>
                </a:solidFill>
              </a:rPr>
              <a:t>Series after taking first differences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" y="1298327"/>
            <a:ext cx="273630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49067" y="1230309"/>
            <a:ext cx="2161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Initially a non-stationary series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ACF and PACF also indicate non-stationary status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Two components in model: </a:t>
            </a:r>
            <a:r>
              <a:rPr lang="en-US" sz="1000" dirty="0" smtClean="0">
                <a:solidFill>
                  <a:srgbClr val="FF0000"/>
                </a:solidFill>
              </a:rPr>
              <a:t>(1)Integrated(I) and (2)Moving Average(MA)</a:t>
            </a:r>
          </a:p>
          <a:p>
            <a:pPr marL="171450" indent="-171450"/>
            <a:endParaRPr lang="en-US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00FF"/>
                </a:solidFill>
              </a:rPr>
              <a:t>Hence </a:t>
            </a:r>
            <a:r>
              <a:rPr lang="en-US" sz="1000" dirty="0" smtClean="0">
                <a:solidFill>
                  <a:srgbClr val="0000FF"/>
                </a:solidFill>
              </a:rPr>
              <a:t>ARIMA(0,1,1)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159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 ARIMA model is one where the time series is differenced at least once to make it stationary and you combine the AR and the MA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8" y="578247"/>
            <a:ext cx="42484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97" y="0"/>
            <a:ext cx="4608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</a:t>
            </a:r>
            <a:r>
              <a:rPr lang="en-US" dirty="0" smtClean="0"/>
              <a:t>(</a:t>
            </a:r>
            <a:r>
              <a:rPr lang="en-US" dirty="0" smtClean="0"/>
              <a:t>0</a:t>
            </a:r>
            <a:r>
              <a:rPr lang="en-US" dirty="0" smtClean="0"/>
              <a:t>,1,1)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Step1:Residuals of</a:t>
            </a:r>
            <a:r>
              <a:rPr lang="en-US" sz="1400" dirty="0" smtClean="0"/>
              <a:t> </a:t>
            </a:r>
            <a:r>
              <a:rPr lang="en-US" sz="1400" dirty="0"/>
              <a:t>Time </a:t>
            </a:r>
            <a:r>
              <a:rPr lang="en-US" sz="1400" dirty="0" smtClean="0"/>
              <a:t>Series after taking first </a:t>
            </a:r>
            <a:r>
              <a:rPr lang="en-US" sz="1400" dirty="0" smtClean="0"/>
              <a:t>differences ( d =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80" y="587367"/>
            <a:ext cx="403415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97" y="0"/>
            <a:ext cx="4608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</a:t>
            </a:r>
            <a:r>
              <a:rPr lang="en-US" dirty="0" smtClean="0"/>
              <a:t>(</a:t>
            </a:r>
            <a:r>
              <a:rPr lang="en-US" dirty="0" smtClean="0"/>
              <a:t>0</a:t>
            </a:r>
            <a:r>
              <a:rPr lang="en-US" dirty="0" smtClean="0"/>
              <a:t>,1,1)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Step1:Residuals of</a:t>
            </a:r>
            <a:r>
              <a:rPr lang="en-US" sz="1400" dirty="0" smtClean="0"/>
              <a:t> </a:t>
            </a:r>
            <a:r>
              <a:rPr lang="en-US" sz="1400" dirty="0"/>
              <a:t>Time </a:t>
            </a:r>
            <a:r>
              <a:rPr lang="en-US" sz="1400" dirty="0" smtClean="0"/>
              <a:t>Series after taking first differences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3" y="1015995"/>
            <a:ext cx="2143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00FF"/>
                </a:solidFill>
              </a:rPr>
              <a:t>The first difference has a stationary mean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50" dirty="0" smtClean="0">
              <a:solidFill>
                <a:srgbClr val="0000FF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00FF"/>
                </a:solidFill>
              </a:rPr>
              <a:t>Single peak in ACF and negative exponential decline in PACF are indicative of a MA Model (not very clear in Fig)</a:t>
            </a:r>
            <a:endParaRPr lang="en-US" sz="10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0" y="1069765"/>
            <a:ext cx="3528392" cy="18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203" y="74191"/>
            <a:ext cx="4608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ARIMA </a:t>
            </a:r>
            <a:r>
              <a:rPr lang="en-US" dirty="0" smtClean="0"/>
              <a:t>(</a:t>
            </a:r>
            <a:r>
              <a:rPr lang="en-US" dirty="0" smtClean="0"/>
              <a:t>0</a:t>
            </a:r>
            <a:r>
              <a:rPr lang="en-US" dirty="0" smtClean="0"/>
              <a:t>,1,1)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Step2: </a:t>
            </a:r>
            <a:r>
              <a:rPr lang="en-US" sz="1600" dirty="0" smtClean="0">
                <a:solidFill>
                  <a:srgbClr val="C00000"/>
                </a:solidFill>
              </a:rPr>
              <a:t>Residuals</a:t>
            </a:r>
            <a:r>
              <a:rPr lang="en-US" sz="1600" dirty="0" smtClean="0"/>
              <a:t> of MA </a:t>
            </a:r>
            <a:r>
              <a:rPr lang="en-US" sz="1600" dirty="0"/>
              <a:t>Time </a:t>
            </a:r>
            <a:r>
              <a:rPr lang="en-US" sz="1600" dirty="0" smtClean="0"/>
              <a:t>Series after taking first differences </a:t>
            </a:r>
            <a:r>
              <a:rPr lang="en-US" sz="1400" dirty="0" smtClean="0">
                <a:solidFill>
                  <a:srgbClr val="0000FF"/>
                </a:solidFill>
              </a:rPr>
              <a:t>=&gt; in all </a:t>
            </a:r>
            <a:r>
              <a:rPr lang="en-US" sz="1400" dirty="0" smtClean="0">
                <a:solidFill>
                  <a:srgbClr val="0000FF"/>
                </a:solidFill>
              </a:rPr>
              <a:t>ARIMA(0,1,1)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11" y="2875975"/>
            <a:ext cx="444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</a:rPr>
              <a:t> The graph of residuals appear to be random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</a:rPr>
              <a:t> Implies our 2 step process of d=1 first followed by q=1 i.e., </a:t>
            </a:r>
            <a:r>
              <a:rPr lang="en-US" sz="1200" dirty="0" smtClean="0">
                <a:solidFill>
                  <a:srgbClr val="0000FF"/>
                </a:solidFill>
              </a:rPr>
              <a:t>(0,1,1)  </a:t>
            </a:r>
            <a:r>
              <a:rPr lang="en-US" sz="1200" dirty="0" smtClean="0">
                <a:solidFill>
                  <a:srgbClr val="0000FF"/>
                </a:solidFill>
              </a:rPr>
              <a:t>captured the series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object 2"/>
          <p:cNvSpPr txBox="1"/>
          <p:nvPr/>
        </p:nvSpPr>
        <p:spPr>
          <a:xfrm>
            <a:off x="927000" y="1216080"/>
            <a:ext cx="2753640" cy="592560"/>
          </a:xfrm>
          <a:prstGeom prst="rect">
            <a:avLst/>
          </a:prstGeom>
          <a:noFill/>
          <a:ln w="0">
            <a:noFill/>
          </a:ln>
        </p:spPr>
        <p:txBody>
          <a:bodyPr lIns="0" tIns="1476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lang="en-US" sz="2050" b="0" strike="noStrike" spc="-1">
                <a:solidFill>
                  <a:srgbClr val="000000"/>
                </a:solidFill>
                <a:latin typeface="Gill Sans MT"/>
              </a:rPr>
              <a:t>Thank  You</a:t>
            </a:r>
            <a:endParaRPr lang="en-US" sz="2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0" name="object 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D819710-48F4-40DE-A5C0-9BE37FED103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33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379700" cy="200664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Pure </a:t>
            </a:r>
            <a:r>
              <a:rPr lang="en-US" b="1" dirty="0" smtClean="0">
                <a:latin typeface="Cambria" panose="02040503050406030204" pitchFamily="18" charset="0"/>
              </a:rPr>
              <a:t>Auto Regressive (AR only)  model</a:t>
            </a:r>
            <a:r>
              <a:rPr lang="en-US" dirty="0" smtClean="0">
                <a:latin typeface="Cambria" panose="02040503050406030204" pitchFamily="18" charset="0"/>
              </a:rPr>
              <a:t> is one where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 depends only on its own lags. That is,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 is a function of the ‘lags of </a:t>
            </a:r>
            <a:r>
              <a:rPr lang="en-US" dirty="0" err="1" smtClean="0">
                <a:latin typeface="Cambria" panose="02040503050406030204" pitchFamily="18" charset="0"/>
              </a:rPr>
              <a:t>Yt</a:t>
            </a:r>
            <a:r>
              <a:rPr lang="en-US" dirty="0" smtClean="0">
                <a:latin typeface="Cambria" panose="02040503050406030204" pitchFamily="18" charset="0"/>
              </a:rPr>
              <a:t>’. </a:t>
            </a:r>
          </a:p>
          <a:p>
            <a:endParaRPr lang="en-US" dirty="0" smtClean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8" y="2863876"/>
            <a:ext cx="3484215" cy="4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44810" y="-141833"/>
            <a:ext cx="4148640" cy="2006640"/>
          </a:xfrm>
        </p:spPr>
        <p:txBody>
          <a:bodyPr/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A pure Moving Average (MA only) model is one where </a:t>
            </a:r>
            <a:r>
              <a:rPr lang="en-US" sz="1200" b="1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Yt</a:t>
            </a:r>
            <a:r>
              <a:rPr lang="en-US" sz="1200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depends only on the lagged forecast errors</a:t>
            </a:r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303"/>
            <a:ext cx="4610100" cy="22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r>
              <a:rPr lang="en-US" sz="1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Predicted </a:t>
            </a:r>
            <a:r>
              <a:rPr lang="en-US" sz="12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Y</a:t>
            </a:r>
            <a:r>
              <a:rPr lang="en-US" sz="1200" baseline="-25000" dirty="0" err="1" smtClean="0">
                <a:latin typeface="Cambria" panose="02040503050406030204" pitchFamily="18" charset="0"/>
              </a:rPr>
              <a:t>t</a:t>
            </a:r>
            <a:r>
              <a:rPr lang="en-US" sz="1200" baseline="-25000" dirty="0" smtClean="0"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</a:rPr>
              <a:t>= 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Constant + </a:t>
            </a:r>
          </a:p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Linear combination Lags of Y (up to p lags) + Linear Combination of Lagged forecast errors (up to q lags)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" y="1634356"/>
            <a:ext cx="4392488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10" y="198360"/>
            <a:ext cx="4392488" cy="244080"/>
          </a:xfrm>
        </p:spPr>
        <p:txBody>
          <a:bodyPr/>
          <a:lstStyle/>
          <a:p>
            <a:pPr algn="ctr"/>
            <a:r>
              <a:rPr lang="en-US" dirty="0" smtClean="0"/>
              <a:t>ARIMA MODEL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874" y="198360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06500"/>
            <a:ext cx="3162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10" y="730243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 employed: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ARIMA: ACF and PACF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79183" y="28012"/>
            <a:ext cx="317972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" y="506239"/>
            <a:ext cx="4321274" cy="292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684442" cy="244080"/>
          </a:xfrm>
        </p:spPr>
        <p:txBody>
          <a:bodyPr/>
          <a:lstStyle/>
          <a:p>
            <a:pPr algn="ctr"/>
            <a:r>
              <a:rPr lang="en-US" dirty="0" smtClean="0"/>
              <a:t>ARIMA (0,1,0) </a:t>
            </a:r>
            <a:br>
              <a:rPr lang="en-US" dirty="0" smtClean="0"/>
            </a:br>
            <a:r>
              <a:rPr lang="en-US" dirty="0" smtClean="0"/>
              <a:t>(Random Walk and Trend)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76224" y="587367"/>
            <a:ext cx="4233876" cy="235872"/>
          </a:xfrm>
        </p:spPr>
        <p:txBody>
          <a:bodyPr/>
          <a:lstStyle/>
          <a:p>
            <a:pPr algn="just"/>
            <a:r>
              <a:rPr lang="en-US" sz="12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 smtClean="0">
              <a:latin typeface="Cambria" panose="02040503050406030204" pitchFamily="18" charset="0"/>
            </a:endParaRPr>
          </a:p>
          <a:p>
            <a:pPr algn="just"/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810" y="1154311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4610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309" y="2738486"/>
            <a:ext cx="429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Non-stationary series…linear decline of ACFs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 significant ACFs, decline slowly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49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497</Words>
  <Application>Microsoft Office PowerPoint</Application>
  <PresentationFormat>Custom</PresentationFormat>
  <Paragraphs>177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Office Theme</vt:lpstr>
      <vt:lpstr>Office Theme</vt:lpstr>
      <vt:lpstr>PowerPoint Presentation</vt:lpstr>
      <vt:lpstr>ARIMA Notation – p,d,q</vt:lpstr>
      <vt:lpstr>ARIMA</vt:lpstr>
      <vt:lpstr>AR</vt:lpstr>
      <vt:lpstr>MA</vt:lpstr>
      <vt:lpstr>ARIMA</vt:lpstr>
      <vt:lpstr>ARIMA MODEL IDENTIFICATION</vt:lpstr>
      <vt:lpstr>ARIMA: ACF and PACF</vt:lpstr>
      <vt:lpstr>ARIMA (0,1,0)  (Random Walk and Trend)</vt:lpstr>
      <vt:lpstr>ARIMA (1,0,0) AR</vt:lpstr>
      <vt:lpstr>ARIMA (0,0,1)  Moving Average (MA) Models</vt:lpstr>
      <vt:lpstr>ARIMA ACF and PACF of White Noise</vt:lpstr>
      <vt:lpstr>ARIMA:  Characteristics of a good Forecasting Model</vt:lpstr>
      <vt:lpstr>Time Series Examples</vt:lpstr>
      <vt:lpstr>ARIMA (0,0,0) Model For White noise</vt:lpstr>
      <vt:lpstr>White Noise</vt:lpstr>
      <vt:lpstr>PowerPoint Presentation</vt:lpstr>
      <vt:lpstr>Mean for White Noise</vt:lpstr>
      <vt:lpstr>Example – Model ARIMA (0,1,0) for Random Walk and Trends</vt:lpstr>
      <vt:lpstr>Random Walk</vt:lpstr>
      <vt:lpstr>PowerPoint Presentation</vt:lpstr>
      <vt:lpstr>Mean for Random Walk</vt:lpstr>
      <vt:lpstr> Pattern Recognition with ACFs (Random Walks)  – randomly walks above and below its overall mean)</vt:lpstr>
      <vt:lpstr>ARIMA (0,1,0)   Random Walk Model</vt:lpstr>
      <vt:lpstr>ARIMA (0,1,0)   Random Walk Model</vt:lpstr>
      <vt:lpstr>Example – Model ARIMA (1,0,0) For an Autoregressive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Prof. P. N. KUMAR</cp:lastModifiedBy>
  <cp:revision>170</cp:revision>
  <dcterms:created xsi:type="dcterms:W3CDTF">2020-04-03T13:29:24Z</dcterms:created>
  <dcterms:modified xsi:type="dcterms:W3CDTF">2022-09-29T04:39:14Z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