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66" r:id="rId6"/>
    <p:sldId id="264" r:id="rId7"/>
    <p:sldId id="258" r:id="rId8"/>
    <p:sldId id="259" r:id="rId9"/>
    <p:sldId id="262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8382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Multivariate ARIMA Transfer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MARIMA models combine </a:t>
            </a:r>
            <a:r>
              <a:rPr lang="en-US" dirty="0" err="1"/>
              <a:t>Univariate</a:t>
            </a:r>
            <a:r>
              <a:rPr lang="en-US" dirty="0"/>
              <a:t> ARIMA and other Regression models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2744242"/>
            <a:ext cx="22525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ea typeface="+mj-ea"/>
                <a:cs typeface="+mj-cs"/>
              </a:rPr>
              <a:t>MARIMA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5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Zero-Order </a:t>
            </a:r>
            <a:r>
              <a:rPr lang="en-US" dirty="0" smtClean="0"/>
              <a:t>TF: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044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For this Zero-Order TF, the output sales in period t, is influenced by the last two values of the input series.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ability of TF to model the length of the input’s influence makes them as important dynamic tool.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73" y="3048000"/>
            <a:ext cx="53149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7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End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PT1 / PT2 ( no sections)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mtClean="0"/>
              <a:t>30-30-40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Equal weightage for problems and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8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MARIMA </a:t>
            </a:r>
            <a:r>
              <a:rPr lang="en-US" dirty="0"/>
              <a:t>are combined </a:t>
            </a:r>
            <a:r>
              <a:rPr lang="en-US" dirty="0" err="1"/>
              <a:t>univariate</a:t>
            </a:r>
            <a:r>
              <a:rPr lang="en-US" dirty="0"/>
              <a:t> ARIMA and multivariate causal models having the attributes of both Regression and ARIMA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MARIMA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One or more </a:t>
            </a:r>
            <a:r>
              <a:rPr lang="en-US" dirty="0"/>
              <a:t>independent </a:t>
            </a:r>
            <a:r>
              <a:rPr lang="en-US" dirty="0" smtClean="0"/>
              <a:t>variables (</a:t>
            </a:r>
            <a:r>
              <a:rPr lang="en-US" dirty="0"/>
              <a:t>input variables ) </a:t>
            </a:r>
            <a:r>
              <a:rPr lang="en-US" dirty="0" smtClean="0"/>
              <a:t>are related to a dependent variable (output variable).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In many applications( business, eco/ sciences), causal relationship exists between a dependent variable and one or more lagged independent variables.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See an introduction of a method to handle such relationships</a:t>
            </a:r>
            <a:r>
              <a:rPr lang="en-US" dirty="0"/>
              <a:t>(a basic one at that)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39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090613"/>
            <a:ext cx="90297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09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Transfer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6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MARIMA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Interest: Model a time series </a:t>
            </a:r>
            <a:r>
              <a:rPr lang="en-US" sz="2400" dirty="0" err="1" smtClean="0"/>
              <a:t>Yt</a:t>
            </a:r>
            <a:r>
              <a:rPr lang="en-US" sz="2400" dirty="0" smtClean="0"/>
              <a:t> as a function of a second time series </a:t>
            </a:r>
            <a:r>
              <a:rPr lang="en-US" sz="2400" dirty="0" err="1" smtClean="0"/>
              <a:t>Xt.</a:t>
            </a:r>
            <a:endParaRPr lang="en-US" sz="2400" dirty="0" smtClean="0"/>
          </a:p>
          <a:p>
            <a:pPr algn="just"/>
            <a:r>
              <a:rPr lang="en-US" sz="2400" dirty="0" smtClean="0"/>
              <a:t>May have considerable autocorrelation and the relationship involving several lags of </a:t>
            </a:r>
            <a:r>
              <a:rPr lang="en-US" sz="2400" dirty="0" err="1" smtClean="0"/>
              <a:t>Yt</a:t>
            </a:r>
            <a:r>
              <a:rPr lang="en-US" sz="2400" dirty="0" smtClean="0"/>
              <a:t> and </a:t>
            </a:r>
            <a:r>
              <a:rPr lang="en-US" sz="2400" dirty="0" err="1" smtClean="0"/>
              <a:t>Xt.</a:t>
            </a:r>
            <a:endParaRPr lang="en-US" sz="2400" dirty="0" smtClean="0"/>
          </a:p>
          <a:p>
            <a:pPr algn="just"/>
            <a:r>
              <a:rPr lang="en-US" sz="2400" dirty="0"/>
              <a:t>Plus there can be noise as well</a:t>
            </a:r>
          </a:p>
          <a:p>
            <a:pPr algn="just"/>
            <a:r>
              <a:rPr lang="en-US" sz="2400" dirty="0" smtClean="0"/>
              <a:t>Here both OLS regression and simple ARIMA models are inadequate.</a:t>
            </a:r>
          </a:p>
          <a:p>
            <a:pPr algn="just"/>
            <a:r>
              <a:rPr lang="en-US" sz="2400" dirty="0" smtClean="0"/>
              <a:t>MARIMA model consists of a Transfer Function and a Noise Model.</a:t>
            </a:r>
            <a:endParaRPr lang="en-US" sz="2400" dirty="0"/>
          </a:p>
          <a:p>
            <a:pPr marL="457200" lvl="1" indent="0" algn="just">
              <a:buNone/>
            </a:pPr>
            <a:endParaRPr lang="en-US" sz="2000" dirty="0" smtClean="0"/>
          </a:p>
          <a:p>
            <a:pPr marL="457200" lvl="1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So </a:t>
            </a:r>
            <a:r>
              <a:rPr lang="en-US" sz="2000" dirty="0" smtClean="0">
                <a:solidFill>
                  <a:srgbClr val="C00000"/>
                </a:solidFill>
              </a:rPr>
              <a:t>MARIMA = Transfer function + Noise model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8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MARIMA = Transfer function + Noise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step is to achieve </a:t>
            </a:r>
            <a:r>
              <a:rPr lang="en-US" dirty="0" err="1" smtClean="0"/>
              <a:t>stationarity</a:t>
            </a:r>
            <a:r>
              <a:rPr lang="en-US" dirty="0" smtClean="0"/>
              <a:t> in input and output variables.</a:t>
            </a:r>
          </a:p>
          <a:p>
            <a:r>
              <a:rPr lang="en-US" dirty="0" smtClean="0"/>
              <a:t>So 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smtClean="0"/>
              <a:t> and 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stationarity</a:t>
            </a:r>
            <a:r>
              <a:rPr lang="en-US" dirty="0" smtClean="0"/>
              <a:t> deviations from their mean values) are employed further to model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NB: The lower case notations of x and y</a:t>
            </a:r>
          </a:p>
          <a:p>
            <a:r>
              <a:rPr lang="en-US" dirty="0" smtClean="0"/>
              <a:t>To understand the concept of MARIMA, consider a Simple Linear Regression Model</a:t>
            </a:r>
          </a:p>
          <a:p>
            <a:pPr lvl="1"/>
            <a:r>
              <a:rPr lang="en-US" dirty="0" smtClean="0"/>
              <a:t>simple model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dirty="0" smtClean="0"/>
              <a:t> +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</a:p>
          <a:p>
            <a:pPr lvl="1"/>
            <a:r>
              <a:rPr lang="en-US" dirty="0" err="1" smtClean="0"/>
              <a:t>Wo</a:t>
            </a:r>
            <a:r>
              <a:rPr lang="en-US" dirty="0" smtClean="0"/>
              <a:t> is the regression coefficient (our b) and</a:t>
            </a:r>
          </a:p>
          <a:p>
            <a:pPr lvl="1"/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 smtClean="0"/>
              <a:t> is the error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9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Order Transfer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 smtClean="0"/>
              <a:t>can be forecasted </a:t>
            </a:r>
            <a:r>
              <a:rPr lang="en-US" dirty="0"/>
              <a:t>by x</a:t>
            </a:r>
            <a:r>
              <a:rPr lang="en-US" baseline="-25000" dirty="0"/>
              <a:t>t-3</a:t>
            </a:r>
            <a:r>
              <a:rPr lang="en-US" dirty="0"/>
              <a:t> </a:t>
            </a:r>
            <a:r>
              <a:rPr lang="en-US" dirty="0" smtClean="0"/>
              <a:t> and  x</a:t>
            </a:r>
            <a:r>
              <a:rPr lang="en-US" baseline="-25000" dirty="0" smtClean="0"/>
              <a:t>t-4</a:t>
            </a:r>
            <a:r>
              <a:rPr lang="en-US" dirty="0" smtClean="0"/>
              <a:t> of lags 3 and 4. </a:t>
            </a:r>
            <a:r>
              <a:rPr lang="en-US" sz="2800" dirty="0" smtClean="0"/>
              <a:t>( 3 to 4 period ahead forecasts)</a:t>
            </a:r>
            <a:endParaRPr lang="en-US" dirty="0" smtClean="0"/>
          </a:p>
          <a:p>
            <a:r>
              <a:rPr lang="en-US" dirty="0" smtClean="0"/>
              <a:t>This can be depicted 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baseline="-25000" dirty="0" err="1">
                <a:solidFill>
                  <a:srgbClr val="0000FF"/>
                </a:solidFill>
              </a:rPr>
              <a:t>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t-3</a:t>
            </a:r>
            <a:r>
              <a:rPr lang="en-US" dirty="0" smtClean="0">
                <a:solidFill>
                  <a:srgbClr val="0000FF"/>
                </a:solidFill>
              </a:rPr>
              <a:t> – 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x</a:t>
            </a:r>
            <a:r>
              <a:rPr lang="en-US" baseline="-25000" dirty="0" smtClean="0">
                <a:solidFill>
                  <a:srgbClr val="0000FF"/>
                </a:solidFill>
              </a:rPr>
              <a:t>t-4</a:t>
            </a:r>
            <a:r>
              <a:rPr lang="en-US" dirty="0" smtClean="0">
                <a:solidFill>
                  <a:srgbClr val="0000FF"/>
                </a:solidFill>
              </a:rPr>
              <a:t>    + 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baseline="-25000" dirty="0" err="1">
                <a:solidFill>
                  <a:srgbClr val="0000FF"/>
                </a:solidFill>
              </a:rPr>
              <a:t>t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So a general transfer function can be written as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t</a:t>
            </a:r>
            <a:r>
              <a:rPr lang="en-US" baseline="-25000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30000" dirty="0">
                <a:solidFill>
                  <a:srgbClr val="0000FF"/>
                </a:solidFill>
              </a:rPr>
              <a:t>b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-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baseline="30000" dirty="0" smtClean="0">
                <a:solidFill>
                  <a:srgbClr val="0000FF"/>
                </a:solidFill>
              </a:rPr>
              <a:t>b+1</a:t>
            </a:r>
            <a:r>
              <a:rPr lang="en-US" dirty="0" smtClean="0">
                <a:solidFill>
                  <a:srgbClr val="0000FF"/>
                </a:solidFill>
              </a:rPr>
              <a:t>+ </a:t>
            </a:r>
            <a:r>
              <a:rPr lang="en-US" dirty="0">
                <a:solidFill>
                  <a:srgbClr val="0000FF"/>
                </a:solidFill>
              </a:rPr>
              <a:t>……+ 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30000" dirty="0" err="1" smtClean="0">
                <a:solidFill>
                  <a:srgbClr val="0000FF"/>
                </a:solidFill>
              </a:rPr>
              <a:t>b+s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>
                <a:solidFill>
                  <a:srgbClr val="0000FF"/>
                </a:solidFill>
              </a:rPr>
              <a:t>x</a:t>
            </a:r>
            <a:r>
              <a:rPr lang="en-US" baseline="-25000" dirty="0" err="1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+ </a:t>
            </a:r>
            <a:r>
              <a:rPr lang="en-US" dirty="0" err="1">
                <a:solidFill>
                  <a:srgbClr val="0000FF"/>
                </a:solidFill>
              </a:rPr>
              <a:t>N</a:t>
            </a:r>
            <a:r>
              <a:rPr lang="en-US" baseline="-25000" dirty="0" err="1">
                <a:solidFill>
                  <a:srgbClr val="0000FF"/>
                </a:solidFill>
              </a:rPr>
              <a:t>t</a:t>
            </a:r>
            <a:endParaRPr lang="en-US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dirty="0" smtClean="0"/>
              <a:t>These are extensions of regression models, called </a:t>
            </a:r>
            <a:r>
              <a:rPr lang="en-US" sz="2200" dirty="0" smtClean="0">
                <a:solidFill>
                  <a:srgbClr val="C00000"/>
                </a:solidFill>
              </a:rPr>
              <a:t>Zero Order TF</a:t>
            </a:r>
            <a:r>
              <a:rPr lang="en-US" sz="2200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812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MARIMA</a:t>
            </a:r>
            <a:r>
              <a:rPr lang="en-US" dirty="0"/>
              <a:t>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Zero-Order </a:t>
            </a:r>
            <a:r>
              <a:rPr lang="en-US" dirty="0"/>
              <a:t>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219200"/>
            <a:ext cx="83248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25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291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Multivariate ARIMA Transfer Functions</vt:lpstr>
      <vt:lpstr>MARIMA</vt:lpstr>
      <vt:lpstr>MARIMA</vt:lpstr>
      <vt:lpstr>MARIMA</vt:lpstr>
      <vt:lpstr>Transfer Functions</vt:lpstr>
      <vt:lpstr>MARIMA</vt:lpstr>
      <vt:lpstr>MARIMA = Transfer function + Noise model</vt:lpstr>
      <vt:lpstr>Zero Order Transfer Functions</vt:lpstr>
      <vt:lpstr>MARIMAA  Zero-Order TF</vt:lpstr>
      <vt:lpstr>Zero-Order TF: Example</vt:lpstr>
      <vt:lpstr>Pattern End Exam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P. N. KUMAR</dc:creator>
  <cp:lastModifiedBy>Prof. P. N. KUMAR</cp:lastModifiedBy>
  <cp:revision>20</cp:revision>
  <dcterms:created xsi:type="dcterms:W3CDTF">2006-08-16T00:00:00Z</dcterms:created>
  <dcterms:modified xsi:type="dcterms:W3CDTF">2022-11-22T05:43:37Z</dcterms:modified>
</cp:coreProperties>
</file>