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6"/>
  </p:notesMasterIdLst>
  <p:sldIdLst>
    <p:sldId id="256" r:id="rId5"/>
    <p:sldId id="340" r:id="rId6"/>
    <p:sldId id="273" r:id="rId7"/>
    <p:sldId id="274" r:id="rId8"/>
    <p:sldId id="275" r:id="rId9"/>
    <p:sldId id="276" r:id="rId10"/>
    <p:sldId id="339" r:id="rId11"/>
    <p:sldId id="277" r:id="rId12"/>
    <p:sldId id="278" r:id="rId13"/>
    <p:sldId id="279" r:id="rId14"/>
    <p:sldId id="280" r:id="rId15"/>
    <p:sldId id="281" r:id="rId16"/>
    <p:sldId id="282" r:id="rId17"/>
    <p:sldId id="34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18" r:id="rId30"/>
    <p:sldId id="342" r:id="rId31"/>
    <p:sldId id="343" r:id="rId32"/>
    <p:sldId id="344" r:id="rId33"/>
    <p:sldId id="345" r:id="rId34"/>
    <p:sldId id="346" r:id="rId3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284" y="-822"/>
      </p:cViewPr>
      <p:guideLst>
        <p:guide orient="horz" pos="1090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20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5E91A11-ACDB-4B14-99BF-3126F6FFA12E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3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69480" y="768600"/>
            <a:ext cx="2670840" cy="57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4DDF9E5-CA90-4360-BC0F-7EA936A88845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9/27/2022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92D1E224-DF3A-4238-A492-9AB2A672C92B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666000"/>
            <a:ext cx="3986280" cy="2345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90537D8-9A19-4A95-A35E-9460A5536A19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9/27/2022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F4CEC-0D15-47D4-BB30-57C0AA0ECDC1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70B5101-CF03-4EE3-837D-D4BB504A0A4D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9/27/2022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BC1D1-8A94-4CBA-85C6-074AFE0E9A78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11760" y="666000"/>
            <a:ext cx="3986280" cy="2345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273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7391EBF-039F-43BC-B3DD-A2E6975D9B65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9/27/2022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C0FA5CD0-B168-4710-98AE-1C7D5BE3531E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bject 2"/>
          <p:cNvSpPr txBox="1"/>
          <p:nvPr/>
        </p:nvSpPr>
        <p:spPr>
          <a:xfrm>
            <a:off x="171360" y="768600"/>
            <a:ext cx="4438440" cy="583920"/>
          </a:xfrm>
          <a:prstGeom prst="rect">
            <a:avLst/>
          </a:prstGeom>
          <a:noFill/>
          <a:ln w="0">
            <a:noFill/>
          </a:ln>
        </p:spPr>
        <p:txBody>
          <a:bodyPr lIns="0" tIns="2520" rIns="0" bIns="0">
            <a:noAutofit/>
          </a:bodyPr>
          <a:lstStyle/>
          <a:p>
            <a:pPr marL="388800" indent="-376200" algn="ctr">
              <a:lnSpc>
                <a:spcPct val="106000"/>
              </a:lnSpc>
              <a:spcBef>
                <a:spcPts val="20"/>
              </a:spcBef>
              <a:tabLst>
                <a:tab pos="0" algn="l"/>
              </a:tabLst>
            </a:pPr>
            <a:r>
              <a:rPr lang="en-US" sz="3200" b="0" strike="noStrike" spc="-12" dirty="0">
                <a:solidFill>
                  <a:srgbClr val="3333B2"/>
                </a:solidFill>
                <a:latin typeface="Tahoma"/>
              </a:rPr>
              <a:t>Time </a:t>
            </a:r>
            <a:r>
              <a:rPr lang="en-US" sz="3200" b="0" strike="noStrike" spc="-66" dirty="0">
                <a:solidFill>
                  <a:srgbClr val="3333B2"/>
                </a:solidFill>
                <a:latin typeface="Tahoma"/>
              </a:rPr>
              <a:t>Series: </a:t>
            </a:r>
            <a:r>
              <a:rPr lang="en-US" sz="3200" b="0" strike="noStrike" spc="-55" dirty="0">
                <a:solidFill>
                  <a:srgbClr val="3333B2"/>
                </a:solidFill>
                <a:latin typeface="Tahoma"/>
              </a:rPr>
              <a:t>Autoregressive </a:t>
            </a:r>
            <a:r>
              <a:rPr lang="en-US" sz="3200" b="0" strike="noStrike" spc="-60" dirty="0">
                <a:solidFill>
                  <a:srgbClr val="3333B2"/>
                </a:solidFill>
                <a:latin typeface="Tahoma"/>
              </a:rPr>
              <a:t>models</a:t>
            </a:r>
            <a:r>
              <a:rPr sz="3200" dirty="0"/>
              <a:t/>
            </a:r>
            <a:br>
              <a:rPr sz="3200" dirty="0"/>
            </a:br>
            <a:r>
              <a:rPr lang="en-US" sz="3200" b="0" strike="noStrike" spc="38" dirty="0" smtClean="0">
                <a:solidFill>
                  <a:srgbClr val="3333B2"/>
                </a:solidFill>
                <a:latin typeface="Tahoma"/>
              </a:rPr>
              <a:t>ARIMA (Part2)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B19E62C-81FA-4F37-A13A-CC8DD87DED32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Picture 2"/>
          <p:cNvPicPr/>
          <p:nvPr/>
        </p:nvPicPr>
        <p:blipFill>
          <a:blip r:embed="rId2"/>
          <a:stretch/>
        </p:blipFill>
        <p:spPr>
          <a:xfrm>
            <a:off x="781200" y="0"/>
            <a:ext cx="2971440" cy="1272960"/>
          </a:xfrm>
          <a:prstGeom prst="rect">
            <a:avLst/>
          </a:prstGeom>
          <a:ln w="9525">
            <a:noFill/>
          </a:ln>
        </p:spPr>
      </p:pic>
      <p:sp>
        <p:nvSpPr>
          <p:cNvPr id="541" name="Rectangle 4"/>
          <p:cNvSpPr/>
          <p:nvPr/>
        </p:nvSpPr>
        <p:spPr>
          <a:xfrm>
            <a:off x="171360" y="1349280"/>
            <a:ext cx="4266720" cy="11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Autocorrelation of a series can therefore help to </a:t>
            </a:r>
            <a:r>
              <a:rPr lang="en-US" sz="1100" b="0" strike="noStrike" spc="-1">
                <a:solidFill>
                  <a:srgbClr val="3333FF"/>
                </a:solidFill>
                <a:latin typeface="Calibri"/>
              </a:rPr>
              <a:t>detect seasonality 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patterns. </a:t>
            </a:r>
            <a:endParaRPr lang="en-IN" sz="11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The strongest autocorrelation is at </a:t>
            </a:r>
            <a:r>
              <a:rPr lang="en-US" sz="1100" b="0" strike="noStrike" spc="-1">
                <a:solidFill>
                  <a:srgbClr val="3333FF"/>
                </a:solidFill>
                <a:latin typeface="Calibri"/>
              </a:rPr>
              <a:t>lag 6 and is negative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. This indicates a </a:t>
            </a:r>
            <a:r>
              <a:rPr lang="en-US" sz="1100" b="0" strike="noStrike" spc="-1">
                <a:solidFill>
                  <a:srgbClr val="3333FF"/>
                </a:solidFill>
                <a:latin typeface="Calibri"/>
              </a:rPr>
              <a:t>bi-annual pattern in ridership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, with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Calibri"/>
              </a:rPr>
              <a:t>6-month switches from high to low ridership. </a:t>
            </a:r>
            <a:endParaRPr lang="en-IN" sz="11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A look at </a:t>
            </a:r>
            <a:r>
              <a:rPr lang="en-US" sz="1100" b="0" strike="noStrike" spc="-1">
                <a:solidFill>
                  <a:srgbClr val="3333FF"/>
                </a:solidFill>
                <a:latin typeface="Calibri"/>
              </a:rPr>
              <a:t>the time plot confirms 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the high-summer low-winter pattern.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542" name="Picture 3"/>
          <p:cNvPicPr/>
          <p:nvPr/>
        </p:nvPicPr>
        <p:blipFill>
          <a:blip r:embed="rId3"/>
          <a:stretch/>
        </p:blipFill>
        <p:spPr>
          <a:xfrm>
            <a:off x="628560" y="2492280"/>
            <a:ext cx="3580920" cy="9680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1"/>
          <p:cNvSpPr txBox="1"/>
          <p:nvPr/>
        </p:nvSpPr>
        <p:spPr>
          <a:xfrm>
            <a:off x="171360" y="0"/>
            <a:ext cx="4438440" cy="55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B2"/>
                </a:solidFill>
                <a:latin typeface="Tahoma"/>
              </a:rPr>
              <a:t>A few typical autocorrelation behaviors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Text Placeholder 2"/>
          <p:cNvSpPr txBox="1"/>
          <p:nvPr/>
        </p:nvSpPr>
        <p:spPr>
          <a:xfrm>
            <a:off x="95400" y="663480"/>
            <a:ext cx="4214880" cy="173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100" b="1" strike="noStrike" spc="-1">
                <a:solidFill>
                  <a:srgbClr val="3333FF"/>
                </a:solidFill>
                <a:latin typeface="Arial"/>
              </a:rPr>
              <a:t>1. Strong autocorrelation (positive or negative) at a lag larger than 1 and its </a:t>
            </a:r>
            <a:r>
              <a:rPr lang="en-US" sz="1100" b="0" strike="noStrike" spc="-1">
                <a:solidFill>
                  <a:srgbClr val="3333FF"/>
                </a:solidFill>
                <a:latin typeface="Arial"/>
              </a:rPr>
              <a:t>multiples (2</a:t>
            </a:r>
            <a:r>
              <a:rPr lang="en-US" sz="1100" b="0" i="1" strike="noStrike" spc="-1">
                <a:solidFill>
                  <a:srgbClr val="3333FF"/>
                </a:solidFill>
                <a:latin typeface="Arial"/>
              </a:rPr>
              <a:t>k, 3k, …)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typically </a:t>
            </a:r>
            <a:r>
              <a:rPr lang="en-US" sz="1100" b="0" strike="noStrike" spc="-1">
                <a:solidFill>
                  <a:srgbClr val="C00000"/>
                </a:solidFill>
                <a:latin typeface="Arial"/>
              </a:rPr>
              <a:t>reflects a cyclical pattern</a:t>
            </a:r>
            <a:r>
              <a:rPr lang="en-US" sz="1800" b="0" i="1" strike="noStrike" spc="-1">
                <a:solidFill>
                  <a:srgbClr val="C00000"/>
                </a:solidFill>
                <a:latin typeface="Calibri"/>
              </a:rPr>
              <a:t>.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171000"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en-US" sz="1100" b="0" strike="noStrike" spc="-1">
                <a:solidFill>
                  <a:srgbClr val="C00000"/>
                </a:solidFill>
                <a:latin typeface="Arial"/>
              </a:rPr>
              <a:t>strong positive lag-12 autocorrelation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in </a:t>
            </a:r>
            <a:r>
              <a:rPr lang="en-US" sz="1100" b="0" strike="noStrike" spc="-1">
                <a:solidFill>
                  <a:srgbClr val="C00000"/>
                </a:solidFill>
                <a:latin typeface="Arial"/>
              </a:rPr>
              <a:t>monthly data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will reflect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</a:rPr>
              <a:t>an annual seasonality (where values during a given month each year are positively correlated).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1"/>
          <p:cNvSpPr txBox="1"/>
          <p:nvPr/>
        </p:nvSpPr>
        <p:spPr>
          <a:xfrm>
            <a:off x="708840" y="19836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B2"/>
                </a:solidFill>
                <a:latin typeface="Tahoma"/>
              </a:rPr>
              <a:t>A few typical autocorrelation behaviors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Text Placeholder 2"/>
          <p:cNvSpPr txBox="1"/>
          <p:nvPr/>
        </p:nvSpPr>
        <p:spPr>
          <a:xfrm>
            <a:off x="95400" y="511200"/>
            <a:ext cx="4214880" cy="281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100" b="1" strike="noStrike" spc="-1">
                <a:solidFill>
                  <a:srgbClr val="3333FF"/>
                </a:solidFill>
                <a:latin typeface="Arial"/>
              </a:rPr>
              <a:t>1. </a:t>
            </a:r>
            <a:r>
              <a:rPr lang="en-US" sz="1100" b="1" strike="noStrike" spc="-1">
                <a:solidFill>
                  <a:srgbClr val="948A54"/>
                </a:solidFill>
                <a:latin typeface="Arial"/>
              </a:rPr>
              <a:t>Strong autocorrelation (positive or negative) at a lag larger than 1 and its </a:t>
            </a:r>
            <a:r>
              <a:rPr lang="en-US" sz="1100" b="0" strike="noStrike" spc="-1">
                <a:solidFill>
                  <a:srgbClr val="948A54"/>
                </a:solidFill>
                <a:latin typeface="Arial"/>
              </a:rPr>
              <a:t>multiples (2</a:t>
            </a:r>
            <a:r>
              <a:rPr lang="en-US" sz="1100" b="0" i="1" strike="noStrike" spc="-1">
                <a:solidFill>
                  <a:srgbClr val="948A54"/>
                </a:solidFill>
                <a:latin typeface="Arial"/>
              </a:rPr>
              <a:t>k, 3k, …)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948A54"/>
                </a:solidFill>
                <a:latin typeface="Arial"/>
              </a:rPr>
              <a:t>typically reflects a cyclical pattern</a:t>
            </a:r>
            <a:r>
              <a:rPr lang="en-US" sz="1800" b="0" i="1" strike="noStrike" spc="-1">
                <a:solidFill>
                  <a:srgbClr val="948A54"/>
                </a:solidFill>
                <a:latin typeface="Calibri"/>
              </a:rPr>
              <a:t>.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948A54"/>
                </a:solidFill>
                <a:latin typeface="Arial"/>
              </a:rPr>
              <a:t>For example, strong positive lag-12 autocorrelation in monthly data will reflect </a:t>
            </a:r>
            <a:r>
              <a:rPr lang="en-US" sz="1100" b="0" u="sng" strike="noStrike" spc="-1">
                <a:solidFill>
                  <a:srgbClr val="948A54"/>
                </a:solidFill>
                <a:uFillTx/>
                <a:latin typeface="Arial"/>
              </a:rPr>
              <a:t>an annual seasonality (where values during a given month each year are positively correlated).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100" b="1" strike="noStrike" spc="-1">
                <a:solidFill>
                  <a:srgbClr val="3333FF"/>
                </a:solidFill>
                <a:latin typeface="Arial"/>
              </a:rPr>
              <a:t>2. Positive lag-1 autocorrelation (called “stickiness’’) 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describes a series where </a:t>
            </a:r>
            <a:r>
              <a:rPr lang="en-US" sz="1100" b="0" strike="noStrike" spc="-1">
                <a:solidFill>
                  <a:srgbClr val="C00000"/>
                </a:solidFill>
                <a:latin typeface="Arial"/>
              </a:rPr>
              <a:t>consecutive values move generally in the same direction.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In the presence of a strong linear trend, we would expect to see a strong and positive lag-1 autocorrelation.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100" b="1" strike="noStrike" spc="-1">
                <a:solidFill>
                  <a:srgbClr val="948A54"/>
                </a:solidFill>
                <a:latin typeface="Arial"/>
              </a:rPr>
              <a:t>3. Negative lag-1 autocorrelation reflects swings in the series, where high values </a:t>
            </a:r>
            <a:r>
              <a:rPr lang="en-US" sz="1100" b="0" strike="noStrike" spc="-1">
                <a:solidFill>
                  <a:srgbClr val="948A54"/>
                </a:solidFill>
                <a:latin typeface="Arial"/>
              </a:rPr>
              <a:t>are immediately followed by low values and vice versa.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1"/>
          <p:cNvSpPr txBox="1"/>
          <p:nvPr/>
        </p:nvSpPr>
        <p:spPr>
          <a:xfrm>
            <a:off x="708840" y="19836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B2"/>
                </a:solidFill>
                <a:latin typeface="Tahoma"/>
              </a:rPr>
              <a:t>A few typical autocorrelation behaviors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Text Placeholder 2"/>
          <p:cNvSpPr txBox="1"/>
          <p:nvPr/>
        </p:nvSpPr>
        <p:spPr>
          <a:xfrm>
            <a:off x="95400" y="511200"/>
            <a:ext cx="4214880" cy="281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324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lang="en-US" sz="1100" b="1" strike="noStrike" spc="-1">
                <a:solidFill>
                  <a:srgbClr val="948A54"/>
                </a:solidFill>
                <a:latin typeface="Arial"/>
              </a:rPr>
              <a:t>Strong autocorrelation (positive or negative) at a lag larger than 1 and its </a:t>
            </a:r>
            <a:r>
              <a:rPr lang="en-US" sz="1100" b="0" strike="noStrike" spc="-1">
                <a:solidFill>
                  <a:srgbClr val="948A54"/>
                </a:solidFill>
                <a:latin typeface="Arial"/>
              </a:rPr>
              <a:t>multiples (2</a:t>
            </a:r>
            <a:r>
              <a:rPr lang="en-US" sz="1100" b="0" i="1" strike="noStrike" spc="-1">
                <a:solidFill>
                  <a:srgbClr val="948A54"/>
                </a:solidFill>
                <a:latin typeface="Arial"/>
              </a:rPr>
              <a:t>k, 3k, …)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948A54"/>
                </a:solidFill>
                <a:latin typeface="Arial"/>
              </a:rPr>
              <a:t>typically reflects a cyclical pattern</a:t>
            </a:r>
            <a:r>
              <a:rPr lang="en-US" sz="1800" b="0" i="1" strike="noStrike" spc="-1">
                <a:solidFill>
                  <a:srgbClr val="948A54"/>
                </a:solidFill>
                <a:latin typeface="Calibri"/>
              </a:rPr>
              <a:t>.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948A54"/>
                </a:solidFill>
                <a:latin typeface="Arial"/>
              </a:rPr>
              <a:t>For example, strong positive lag-12 autocorrelation in monthly data will reflect </a:t>
            </a:r>
            <a:r>
              <a:rPr lang="en-US" sz="1100" b="0" u="sng" strike="noStrike" spc="-1">
                <a:solidFill>
                  <a:srgbClr val="948A54"/>
                </a:solidFill>
                <a:uFillTx/>
                <a:latin typeface="Arial"/>
              </a:rPr>
              <a:t>an annual seasonality (where values during a given month each year are positively correlated).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lang="en-US" sz="1100" b="1" strike="noStrike" spc="-1">
                <a:solidFill>
                  <a:srgbClr val="948A54"/>
                </a:solidFill>
                <a:latin typeface="Arial"/>
              </a:rPr>
              <a:t>Positive lag-1 autocorrelation (called “stickiness’’) 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948A54"/>
                </a:solidFill>
                <a:latin typeface="Arial"/>
              </a:rPr>
              <a:t>describes a series where consecutive values move generally in the same direction.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948A54"/>
                </a:solidFill>
                <a:latin typeface="Arial"/>
              </a:rPr>
              <a:t>In the presence of a strong linear trend, we would expect to see a strong and positive lag-1 autocorrelation.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1" strike="noStrike" spc="-1">
                <a:solidFill>
                  <a:srgbClr val="3333FF"/>
                </a:solidFill>
                <a:latin typeface="Arial"/>
              </a:rPr>
              <a:t>Negative lag-1 autocorrelation</a:t>
            </a:r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 reflects </a:t>
            </a:r>
            <a:r>
              <a:rPr lang="en-US" sz="1100" b="1" strike="noStrike" spc="-1">
                <a:solidFill>
                  <a:srgbClr val="C00000"/>
                </a:solidFill>
                <a:latin typeface="Arial"/>
              </a:rPr>
              <a:t>swings in the series</a:t>
            </a:r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, where high values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are immediately followed by low values and vice versa.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02" y="1154311"/>
            <a:ext cx="4464496" cy="746197"/>
          </a:xfrm>
        </p:spPr>
        <p:txBody>
          <a:bodyPr/>
          <a:lstStyle/>
          <a:p>
            <a:pPr algn="ctr"/>
            <a:r>
              <a:rPr lang="en-US" sz="2000" dirty="0" smtClean="0"/>
              <a:t>Auto Correlation of Residual Errors</a:t>
            </a:r>
            <a:br>
              <a:rPr lang="en-US" sz="2000" dirty="0" smtClean="0"/>
            </a:br>
            <a:r>
              <a:rPr lang="en-US" sz="2000" b="0" i="1" strike="noStrike" spc="-1" dirty="0" smtClean="0">
                <a:solidFill>
                  <a:srgbClr val="3333B2"/>
                </a:solidFill>
                <a:latin typeface="Tahoma"/>
              </a:rPr>
              <a:t>(Forecast errors)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40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1"/>
          <p:cNvSpPr txBox="1"/>
          <p:nvPr/>
        </p:nvSpPr>
        <p:spPr>
          <a:xfrm>
            <a:off x="704880" y="0"/>
            <a:ext cx="3191760" cy="43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3333B2"/>
                </a:solidFill>
                <a:latin typeface="Tahoma"/>
              </a:rPr>
              <a:t>Autocorrelation of the </a:t>
            </a:r>
            <a:r>
              <a:rPr lang="en-US" sz="1400" b="0" i="1" strike="noStrike" spc="-1" dirty="0">
                <a:solidFill>
                  <a:srgbClr val="3333B2"/>
                </a:solidFill>
                <a:latin typeface="Tahoma"/>
              </a:rPr>
              <a:t>residual series (Forecast errors)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0" name="Text Placeholder 2"/>
          <p:cNvSpPr txBox="1"/>
          <p:nvPr/>
        </p:nvSpPr>
        <p:spPr>
          <a:xfrm>
            <a:off x="324000" y="583200"/>
            <a:ext cx="398628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In addition to looking at the autocorrelation of the raw series, it is very useful to look at the </a:t>
            </a:r>
            <a:r>
              <a:rPr lang="en-US" sz="1050" b="0" strike="noStrike" spc="-1">
                <a:solidFill>
                  <a:srgbClr val="C00000"/>
                </a:solidFill>
                <a:latin typeface="Arial"/>
              </a:rPr>
              <a:t>autocorrelation of the </a:t>
            </a:r>
            <a:r>
              <a:rPr lang="en-US" sz="1050" b="0" i="1" strike="noStrike" spc="-1">
                <a:solidFill>
                  <a:srgbClr val="C00000"/>
                </a:solidFill>
                <a:latin typeface="Arial"/>
              </a:rPr>
              <a:t>residual series</a:t>
            </a:r>
            <a:r>
              <a:rPr lang="en-US" sz="1050" b="0" i="1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Arial"/>
              </a:rPr>
              <a:t>For example</a:t>
            </a:r>
            <a:r>
              <a:rPr lang="en-US" sz="1050" b="0" i="1" strike="noStrike" spc="-1">
                <a:solidFill>
                  <a:srgbClr val="3333FF"/>
                </a:solidFill>
                <a:latin typeface="Arial"/>
              </a:rPr>
              <a:t>, after fitting a regression model </a:t>
            </a:r>
            <a:r>
              <a:rPr lang="en-US" sz="1050" b="0" i="1" strike="noStrike" spc="-1">
                <a:solidFill>
                  <a:srgbClr val="000000"/>
                </a:solidFill>
                <a:latin typeface="Arial"/>
              </a:rPr>
              <a:t>(or 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using any other forecasting method), we can </a:t>
            </a:r>
            <a:r>
              <a:rPr lang="en-US" sz="1050" b="0" strike="noStrike" spc="-1">
                <a:solidFill>
                  <a:srgbClr val="C00000"/>
                </a:solidFill>
                <a:latin typeface="Arial"/>
              </a:rPr>
              <a:t>examine the autocorrelation of the series of residuals.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1" name="Picture 2"/>
          <p:cNvPicPr/>
          <p:nvPr/>
        </p:nvPicPr>
        <p:blipFill>
          <a:blip r:embed="rId2"/>
          <a:stretch/>
        </p:blipFill>
        <p:spPr>
          <a:xfrm>
            <a:off x="171360" y="1577880"/>
            <a:ext cx="4323960" cy="16538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itle 1"/>
          <p:cNvSpPr txBox="1"/>
          <p:nvPr/>
        </p:nvSpPr>
        <p:spPr>
          <a:xfrm>
            <a:off x="704880" y="0"/>
            <a:ext cx="3191760" cy="43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3333B2"/>
                </a:solidFill>
                <a:latin typeface="Tahoma"/>
              </a:rPr>
              <a:t>Autocorrelation of the </a:t>
            </a:r>
            <a:r>
              <a:rPr lang="en-US" sz="1400" b="0" i="1" strike="noStrike" spc="-1">
                <a:solidFill>
                  <a:srgbClr val="3333B2"/>
                </a:solidFill>
                <a:latin typeface="Tahoma"/>
              </a:rPr>
              <a:t>residual series (Forecast errors)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3" name="Text Placeholder 2"/>
          <p:cNvSpPr txBox="1"/>
          <p:nvPr/>
        </p:nvSpPr>
        <p:spPr>
          <a:xfrm>
            <a:off x="399960" y="1273320"/>
            <a:ext cx="3986280" cy="193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 dirty="0" smtClean="0">
                <a:solidFill>
                  <a:srgbClr val="000000"/>
                </a:solidFill>
                <a:latin typeface="Arial"/>
              </a:rPr>
              <a:t>  </a:t>
            </a:r>
            <a:r>
              <a:rPr lang="en-US" sz="1050" b="0" strike="noStrike" spc="-1" dirty="0">
                <a:solidFill>
                  <a:srgbClr val="000000"/>
                </a:solidFill>
                <a:latin typeface="Arial"/>
              </a:rPr>
              <a:t>Fig displays the </a:t>
            </a:r>
            <a:r>
              <a:rPr lang="en-US" sz="1050" b="0" strike="noStrike" spc="-1" dirty="0">
                <a:solidFill>
                  <a:srgbClr val="C00000"/>
                </a:solidFill>
                <a:latin typeface="Arial"/>
              </a:rPr>
              <a:t>autocorrelations for the residuals </a:t>
            </a:r>
            <a:r>
              <a:rPr lang="en-US" sz="1050" b="0" strike="noStrike" spc="-1" dirty="0">
                <a:solidFill>
                  <a:srgbClr val="000000"/>
                </a:solidFill>
                <a:latin typeface="Arial"/>
              </a:rPr>
              <a:t>from the </a:t>
            </a:r>
            <a:r>
              <a:rPr lang="en-US" sz="1050" b="0" strike="noStrike" spc="-1" dirty="0">
                <a:solidFill>
                  <a:srgbClr val="3333FF"/>
                </a:solidFill>
                <a:latin typeface="Arial"/>
              </a:rPr>
              <a:t>regression model </a:t>
            </a:r>
            <a:r>
              <a:rPr lang="en-US" sz="1050" b="0" strike="noStrike" spc="-1" dirty="0">
                <a:solidFill>
                  <a:srgbClr val="000000"/>
                </a:solidFill>
                <a:latin typeface="Arial"/>
              </a:rPr>
              <a:t>with </a:t>
            </a:r>
            <a:r>
              <a:rPr lang="en-US" sz="1050" b="0" u="sng" strike="noStrike" spc="-1" dirty="0">
                <a:solidFill>
                  <a:srgbClr val="3333FF"/>
                </a:solidFill>
                <a:uFillTx/>
                <a:latin typeface="Arial"/>
              </a:rPr>
              <a:t>seasonality and quadratic trend </a:t>
            </a:r>
            <a:endParaRPr lang="en-US" sz="105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050" b="0" strike="noStrike" spc="-1" dirty="0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1050" b="0" strike="noStrike" spc="-1" dirty="0">
                <a:solidFill>
                  <a:srgbClr val="C00000"/>
                </a:solidFill>
                <a:latin typeface="Arial"/>
              </a:rPr>
              <a:t>  It is clear that the 6-month (and 12-month) cyclical behavior no longer dominates the series of residuals, indicating that the regression model captured them adequately. </a:t>
            </a:r>
            <a:endParaRPr lang="en-US" sz="105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05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4" name="Picture 2"/>
          <p:cNvPicPr/>
          <p:nvPr/>
        </p:nvPicPr>
        <p:blipFill>
          <a:blip r:embed="rId2"/>
          <a:stretch/>
        </p:blipFill>
        <p:spPr>
          <a:xfrm>
            <a:off x="95400" y="511200"/>
            <a:ext cx="4038120" cy="15235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1"/>
          <p:cNvSpPr txBox="1"/>
          <p:nvPr/>
        </p:nvSpPr>
        <p:spPr>
          <a:xfrm>
            <a:off x="704880" y="0"/>
            <a:ext cx="3191760" cy="43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3333B2"/>
                </a:solidFill>
                <a:latin typeface="Tahoma"/>
              </a:rPr>
              <a:t>Autocorrelation of the </a:t>
            </a:r>
            <a:r>
              <a:rPr lang="en-US" sz="1400" b="0" i="1" strike="noStrike" spc="-1">
                <a:solidFill>
                  <a:srgbClr val="3333B2"/>
                </a:solidFill>
                <a:latin typeface="Tahoma"/>
              </a:rPr>
              <a:t>residual series (Forecast errors)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6" name="Text Placeholder 2"/>
          <p:cNvSpPr txBox="1"/>
          <p:nvPr/>
        </p:nvSpPr>
        <p:spPr>
          <a:xfrm>
            <a:off x="399960" y="1654200"/>
            <a:ext cx="3986280" cy="130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However, we can also see </a:t>
            </a:r>
            <a:r>
              <a:rPr lang="en-US" sz="1050" b="0" strike="noStrike" spc="-1">
                <a:solidFill>
                  <a:srgbClr val="3333FF"/>
                </a:solidFill>
                <a:latin typeface="Arial"/>
              </a:rPr>
              <a:t>a strong positive autocorrelation 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from </a:t>
            </a:r>
            <a:r>
              <a:rPr lang="en-US" sz="1050" b="0" strike="noStrike" spc="-1">
                <a:solidFill>
                  <a:srgbClr val="C00000"/>
                </a:solidFill>
                <a:latin typeface="Arial"/>
              </a:rPr>
              <a:t>lag 1 on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, indicating a </a:t>
            </a:r>
            <a:r>
              <a:rPr lang="en-US" sz="1050" b="0" strike="noStrike" spc="-1">
                <a:solidFill>
                  <a:srgbClr val="3333FF"/>
                </a:solidFill>
                <a:latin typeface="Arial"/>
              </a:rPr>
              <a:t>positive relationship between neighboring residuals.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This is valuable information, which can be used to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improve forecasts.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7" name="Picture 2"/>
          <p:cNvPicPr/>
          <p:nvPr/>
        </p:nvPicPr>
        <p:blipFill>
          <a:blip r:embed="rId2"/>
          <a:stretch/>
        </p:blipFill>
        <p:spPr>
          <a:xfrm>
            <a:off x="95400" y="511200"/>
            <a:ext cx="4038120" cy="1371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itle 1"/>
          <p:cNvSpPr txBox="1"/>
          <p:nvPr/>
        </p:nvSpPr>
        <p:spPr>
          <a:xfrm>
            <a:off x="95400" y="1197000"/>
            <a:ext cx="4419360" cy="12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3333B2"/>
                </a:solidFill>
                <a:latin typeface="Tahoma"/>
              </a:rPr>
              <a:t>Improving Forecasts by </a:t>
            </a:r>
            <a:r>
              <a:t/>
            </a:r>
            <a:br/>
            <a:r>
              <a:rPr lang="en-US" sz="1800" b="1" strike="noStrike" spc="-1">
                <a:solidFill>
                  <a:srgbClr val="3333B2"/>
                </a:solidFill>
                <a:latin typeface="Tahoma"/>
              </a:rPr>
              <a:t>Integrating Autocorrelation Information</a:t>
            </a:r>
            <a:r>
              <a:t/>
            </a:r>
            <a:br/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 1"/>
          <p:cNvSpPr txBox="1"/>
          <p:nvPr/>
        </p:nvSpPr>
        <p:spPr>
          <a:xfrm>
            <a:off x="266760" y="0"/>
            <a:ext cx="4343040" cy="64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3333B2"/>
                </a:solidFill>
                <a:latin typeface="Tahoma"/>
              </a:rPr>
              <a:t>Improving Forecasts by Integrating Autocorrelation Information</a:t>
            </a:r>
            <a:r>
              <a:t/>
            </a:r>
            <a:br/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0" name="Text Placeholder 2"/>
          <p:cNvSpPr txBox="1"/>
          <p:nvPr/>
        </p:nvSpPr>
        <p:spPr>
          <a:xfrm>
            <a:off x="311760" y="666000"/>
            <a:ext cx="4202640" cy="258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In general, there are two approaches to taking advantage of autocorrelation. 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28872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3333FF"/>
                </a:solidFill>
                <a:latin typeface="Arial"/>
              </a:rPr>
              <a:t>One is by directly building the autocorrelation into the regression model, and the other is 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28872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3333FF"/>
                </a:solidFill>
                <a:latin typeface="Arial"/>
              </a:rPr>
              <a:t>by constructing a 2nd-level forecasting model on the residual series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Among regression-type models that directly account for autocorrelation are </a:t>
            </a:r>
            <a:r>
              <a:rPr lang="en-US" sz="1050" b="0" i="1" strike="noStrike" spc="-1">
                <a:solidFill>
                  <a:srgbClr val="000000"/>
                </a:solidFill>
                <a:latin typeface="Arial"/>
              </a:rPr>
              <a:t>autoregressive (AR) models, or the more general class of models called ARIMA 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(Autoregressive Integrated Moving Average) models. 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C00000"/>
                </a:solidFill>
                <a:latin typeface="Arial"/>
              </a:rPr>
              <a:t> AR models are similar to linear regression models, except that the predictors are the past values of the series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. 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For example, an autoregressive model of order 2, denoted AR(2), can be written as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1" name="Picture 2"/>
          <p:cNvPicPr/>
          <p:nvPr/>
        </p:nvPicPr>
        <p:blipFill>
          <a:blip r:embed="rId2"/>
          <a:stretch/>
        </p:blipFill>
        <p:spPr>
          <a:xfrm>
            <a:off x="1467000" y="3102120"/>
            <a:ext cx="1828440" cy="228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842" y="1154311"/>
            <a:ext cx="3876686" cy="746197"/>
          </a:xfrm>
        </p:spPr>
        <p:txBody>
          <a:bodyPr/>
          <a:lstStyle/>
          <a:p>
            <a:pPr algn="ctr"/>
            <a:r>
              <a:rPr lang="en-US" sz="2000" dirty="0" smtClean="0"/>
              <a:t>Revisit</a:t>
            </a:r>
            <a:br>
              <a:rPr lang="en-US" sz="2000" dirty="0" smtClean="0"/>
            </a:br>
            <a:r>
              <a:rPr lang="en-US" sz="1200" dirty="0" smtClean="0"/>
              <a:t>Auto Covariance </a:t>
            </a:r>
            <a:br>
              <a:rPr lang="en-US" sz="1200" dirty="0" smtClean="0"/>
            </a:br>
            <a:r>
              <a:rPr lang="en-US" sz="1200" dirty="0" smtClean="0"/>
              <a:t>&amp;</a:t>
            </a:r>
            <a:br>
              <a:rPr lang="en-US" sz="1200" dirty="0" smtClean="0"/>
            </a:br>
            <a:r>
              <a:rPr lang="en-US" sz="1200" dirty="0" smtClean="0"/>
              <a:t>Auto Correlation Function(ACF)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32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itle 1"/>
          <p:cNvSpPr txBox="1"/>
          <p:nvPr/>
        </p:nvSpPr>
        <p:spPr>
          <a:xfrm>
            <a:off x="266760" y="0"/>
            <a:ext cx="4343040" cy="64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3333B2"/>
                </a:solidFill>
                <a:latin typeface="Tahoma"/>
              </a:rPr>
              <a:t>Improving Forecasts by Integrating Autocorrelation Information</a:t>
            </a:r>
            <a:r>
              <a:t/>
            </a:r>
            <a:br/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Text Placeholder 2"/>
          <p:cNvSpPr txBox="1"/>
          <p:nvPr/>
        </p:nvSpPr>
        <p:spPr>
          <a:xfrm>
            <a:off x="0" y="968400"/>
            <a:ext cx="4609800" cy="196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In general, there are </a:t>
            </a:r>
            <a:r>
              <a:rPr lang="en-US" sz="1400" b="0" strike="noStrike" spc="-1">
                <a:solidFill>
                  <a:srgbClr val="C00000"/>
                </a:solidFill>
                <a:latin typeface="Arial"/>
              </a:rPr>
              <a:t>two approaches to taking advantage of autocorrelation.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28872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333FF"/>
                </a:solidFill>
                <a:latin typeface="Arial"/>
              </a:rPr>
              <a:t>One is by </a:t>
            </a:r>
            <a:r>
              <a:rPr lang="en-US" sz="1400" b="0" u="sng" strike="noStrike" spc="-1">
                <a:solidFill>
                  <a:srgbClr val="C00000"/>
                </a:solidFill>
                <a:uFillTx/>
                <a:latin typeface="Arial"/>
              </a:rPr>
              <a:t>directly building the autocorrelation into the regression model</a:t>
            </a:r>
            <a:r>
              <a:rPr lang="en-US" sz="1400" b="0" strike="noStrike" spc="-1">
                <a:solidFill>
                  <a:srgbClr val="3333FF"/>
                </a:solidFill>
                <a:latin typeface="Arial"/>
              </a:rPr>
              <a:t>, and the other is by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288720" algn="just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28872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C00000"/>
                </a:solidFill>
                <a:latin typeface="Arial"/>
              </a:rPr>
              <a:t>constructing a 2nd-level forecasting </a:t>
            </a:r>
            <a:r>
              <a:rPr lang="en-US" sz="1400" b="0" strike="noStrike" spc="-1">
                <a:solidFill>
                  <a:srgbClr val="3333FF"/>
                </a:solidFill>
                <a:latin typeface="Arial"/>
              </a:rPr>
              <a:t>model on the </a:t>
            </a:r>
            <a:r>
              <a:rPr lang="en-US" sz="1400" b="0" strike="noStrike" spc="-1">
                <a:solidFill>
                  <a:srgbClr val="C00000"/>
                </a:solidFill>
                <a:latin typeface="Arial"/>
              </a:rPr>
              <a:t>residual series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itle 1"/>
          <p:cNvSpPr txBox="1"/>
          <p:nvPr/>
        </p:nvSpPr>
        <p:spPr>
          <a:xfrm>
            <a:off x="266760" y="0"/>
            <a:ext cx="4343040" cy="64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3333B2"/>
                </a:solidFill>
                <a:latin typeface="Tahoma"/>
              </a:rPr>
              <a:t>Improving Forecasts by Integrating Autocorrelation Information</a:t>
            </a:r>
            <a:r>
              <a:t/>
            </a:r>
            <a:br/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5" name="Text Placeholder 2"/>
          <p:cNvSpPr txBox="1"/>
          <p:nvPr/>
        </p:nvSpPr>
        <p:spPr>
          <a:xfrm>
            <a:off x="311760" y="666000"/>
            <a:ext cx="4202640" cy="21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324000" algn="just">
              <a:lnSpc>
                <a:spcPct val="100000"/>
              </a:lnSpc>
              <a:buClr>
                <a:srgbClr val="C4BD97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C4BD97"/>
                </a:solidFill>
                <a:latin typeface="Arial"/>
              </a:rPr>
              <a:t>In general, there are two approaches to taking advantage of autocorrelation. 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288720" algn="just">
              <a:lnSpc>
                <a:spcPct val="100000"/>
              </a:lnSpc>
              <a:buClr>
                <a:srgbClr val="C4BD97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C4BD97"/>
                </a:solidFill>
                <a:latin typeface="Arial"/>
              </a:rPr>
              <a:t>One is by directly building the autocorrelation into the regression model, and the other is 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marL="457200" lvl="1" indent="-288720" algn="just">
              <a:lnSpc>
                <a:spcPct val="100000"/>
              </a:lnSpc>
              <a:buClr>
                <a:srgbClr val="C4BD97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C4BD97"/>
                </a:solidFill>
                <a:latin typeface="Arial"/>
              </a:rPr>
              <a:t>by constructing a 2nd-level forecasting model on the residual series.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Among </a:t>
            </a:r>
            <a:r>
              <a:rPr lang="en-US" sz="1050" b="0" strike="noStrike" spc="-1">
                <a:solidFill>
                  <a:srgbClr val="3333FF"/>
                </a:solidFill>
                <a:latin typeface="Arial"/>
              </a:rPr>
              <a:t>regression-type models 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1050" b="0" strike="noStrike" spc="-1">
                <a:solidFill>
                  <a:srgbClr val="C00000"/>
                </a:solidFill>
                <a:latin typeface="Arial"/>
              </a:rPr>
              <a:t>directly account for autocorrelation are </a:t>
            </a:r>
            <a:r>
              <a:rPr lang="en-US" sz="1050" b="0" i="1" strike="noStrike" spc="-1">
                <a:solidFill>
                  <a:srgbClr val="C00000"/>
                </a:solidFill>
                <a:latin typeface="Arial"/>
              </a:rPr>
              <a:t>autoregressive (AR) models</a:t>
            </a:r>
            <a:r>
              <a:rPr lang="en-US" sz="1050" b="0" i="1" strike="noStrike" spc="-1">
                <a:solidFill>
                  <a:srgbClr val="000000"/>
                </a:solidFill>
                <a:latin typeface="Arial"/>
              </a:rPr>
              <a:t>, or the more general class of models called ARIMA 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(Autoregressive Integrated Moving Average) models. 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C00000"/>
                </a:solidFill>
                <a:latin typeface="Arial"/>
              </a:rPr>
              <a:t> AR models 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are </a:t>
            </a:r>
            <a:r>
              <a:rPr lang="en-US" sz="1050" b="0" u="sng" strike="noStrike" spc="-1">
                <a:solidFill>
                  <a:srgbClr val="000000"/>
                </a:solidFill>
                <a:uFillTx/>
                <a:latin typeface="Arial"/>
              </a:rPr>
              <a:t>similar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to </a:t>
            </a:r>
            <a:r>
              <a:rPr lang="en-US" sz="1050" b="0" strike="noStrike" spc="-1">
                <a:solidFill>
                  <a:srgbClr val="C00000"/>
                </a:solidFill>
                <a:latin typeface="Arial"/>
              </a:rPr>
              <a:t>linear regression models, </a:t>
            </a: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except that the </a:t>
            </a:r>
            <a:r>
              <a:rPr lang="en-US" sz="1050" b="0" strike="noStrike" spc="-1">
                <a:solidFill>
                  <a:srgbClr val="3333FF"/>
                </a:solidFill>
                <a:latin typeface="Arial"/>
              </a:rPr>
              <a:t>predictors are the past values of the series. 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For example, an autoregressive model of order 2, denoted AR(2), can be written as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1_0"/>
          <p:cNvSpPr txBox="1"/>
          <p:nvPr/>
        </p:nvSpPr>
        <p:spPr>
          <a:xfrm>
            <a:off x="266760" y="0"/>
            <a:ext cx="4343040" cy="64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3333B2"/>
                </a:solidFill>
                <a:latin typeface="Tahoma"/>
              </a:rPr>
              <a:t>AR(2) Models - Improving Forecasts by Integrating Autocorrelation Information</a:t>
            </a:r>
            <a:r>
              <a:t/>
            </a:r>
            <a:br/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7" name="Text Placeholder 2_1"/>
          <p:cNvSpPr txBox="1"/>
          <p:nvPr/>
        </p:nvSpPr>
        <p:spPr>
          <a:xfrm>
            <a:off x="311760" y="666000"/>
            <a:ext cx="4202640" cy="59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324000" algn="just">
              <a:lnSpc>
                <a:spcPct val="100000"/>
              </a:lnSpc>
              <a:buClr>
                <a:srgbClr val="C4BD97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3333FF"/>
                </a:solidFill>
                <a:latin typeface="Arial"/>
              </a:rPr>
              <a:t> 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An autoregressive model of order 2, denoted AR(2), can be written as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8" name="Picture 2_1"/>
          <p:cNvPicPr/>
          <p:nvPr/>
        </p:nvPicPr>
        <p:blipFill>
          <a:blip r:embed="rId2"/>
          <a:stretch/>
        </p:blipFill>
        <p:spPr>
          <a:xfrm>
            <a:off x="1260000" y="1391760"/>
            <a:ext cx="2340000" cy="228240"/>
          </a:xfrm>
          <a:prstGeom prst="rect">
            <a:avLst/>
          </a:prstGeom>
          <a:ln w="9525">
            <a:noFill/>
          </a:ln>
        </p:spPr>
      </p:pic>
      <p:sp>
        <p:nvSpPr>
          <p:cNvPr id="569" name="TextBox 568"/>
          <p:cNvSpPr txBox="1"/>
          <p:nvPr/>
        </p:nvSpPr>
        <p:spPr>
          <a:xfrm>
            <a:off x="0" y="1980000"/>
            <a:ext cx="4731480" cy="128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900" b="0" strike="noStrike" spc="-1" dirty="0">
                <a:solidFill>
                  <a:srgbClr val="3333FF"/>
                </a:solidFill>
                <a:latin typeface="Arial"/>
              </a:rPr>
              <a:t> </a:t>
            </a:r>
            <a:r>
              <a:rPr lang="en-US" sz="9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Estimating such models is roughly equivalent to </a:t>
            </a:r>
            <a:endParaRPr lang="en-IN" sz="1200" b="0" strike="noStrike" spc="-1" dirty="0">
              <a:latin typeface="Arial"/>
            </a:endParaRPr>
          </a:p>
          <a:p>
            <a:endParaRPr lang="en-IN" sz="1200" spc="-1" dirty="0">
              <a:latin typeface="Arial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strike="noStrike" spc="-1" dirty="0" smtClean="0">
                <a:solidFill>
                  <a:srgbClr val="FF0000"/>
                </a:solidFill>
                <a:latin typeface="Arial"/>
              </a:rPr>
              <a:t>fitting </a:t>
            </a:r>
            <a:r>
              <a:rPr lang="en-US" sz="1200" b="0" strike="noStrike" spc="-1" dirty="0">
                <a:solidFill>
                  <a:srgbClr val="FF0000"/>
                </a:solidFill>
                <a:latin typeface="Arial"/>
              </a:rPr>
              <a:t>a linear regression model with the series as the 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Arial"/>
              </a:rPr>
              <a:t>outcome </a:t>
            </a:r>
            <a:r>
              <a:rPr lang="en-US" sz="1200" b="0" strike="noStrike" spc="-1" dirty="0">
                <a:solidFill>
                  <a:srgbClr val="FF0000"/>
                </a:solidFill>
                <a:latin typeface="Arial"/>
              </a:rPr>
              <a:t>variable</a:t>
            </a:r>
            <a:r>
              <a:rPr lang="en-US" sz="1200" b="0" strike="noStrike" spc="-1" dirty="0">
                <a:solidFill>
                  <a:srgbClr val="3333FF"/>
                </a:solidFill>
                <a:latin typeface="Arial"/>
              </a:rPr>
              <a:t>, </a:t>
            </a:r>
            <a:r>
              <a:rPr lang="en-US" sz="1200" b="0" u="sng" strike="noStrike" spc="-1" dirty="0" smtClean="0">
                <a:solidFill>
                  <a:srgbClr val="3333FF"/>
                </a:solidFill>
                <a:uFillTx/>
                <a:latin typeface="Arial"/>
              </a:rPr>
              <a:t>and</a:t>
            </a:r>
          </a:p>
          <a:p>
            <a:endParaRPr lang="en-IN" sz="1200" b="0" strike="noStrike" spc="-1" dirty="0">
              <a:latin typeface="Arial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strike="noStrike" spc="-1" dirty="0" smtClean="0">
                <a:solidFill>
                  <a:srgbClr val="3333FF"/>
                </a:solidFill>
                <a:latin typeface="Arial"/>
              </a:rPr>
              <a:t>the </a:t>
            </a:r>
            <a:r>
              <a:rPr lang="en-US" sz="1200" b="0" strike="noStrike" spc="-1" dirty="0">
                <a:solidFill>
                  <a:srgbClr val="3333FF"/>
                </a:solidFill>
                <a:latin typeface="Arial"/>
              </a:rPr>
              <a:t>two lagged series (at lag 1 and 2 in this example) as </a:t>
            </a:r>
            <a:r>
              <a:rPr lang="en-US" sz="1200" b="0" strike="noStrike" spc="-1" dirty="0" smtClean="0">
                <a:solidFill>
                  <a:srgbClr val="3333FF"/>
                </a:solidFill>
                <a:latin typeface="Arial"/>
              </a:rPr>
              <a:t> the </a:t>
            </a:r>
            <a:r>
              <a:rPr lang="en-US" sz="1200" b="0" strike="noStrike" spc="-1" dirty="0">
                <a:solidFill>
                  <a:srgbClr val="3333FF"/>
                </a:solidFill>
                <a:latin typeface="Arial"/>
              </a:rPr>
              <a:t>predictors. </a:t>
            </a: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 1"/>
          <p:cNvSpPr txBox="1"/>
          <p:nvPr/>
        </p:nvSpPr>
        <p:spPr>
          <a:xfrm>
            <a:off x="781200" y="13032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3333B2"/>
                </a:solidFill>
                <a:latin typeface="Tahoma"/>
              </a:rPr>
              <a:t>Discussion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1" name="Text Placeholder 2"/>
          <p:cNvSpPr txBox="1"/>
          <p:nvPr/>
        </p:nvSpPr>
        <p:spPr>
          <a:xfrm>
            <a:off x="247680" y="511200"/>
            <a:ext cx="426672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324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 However, it is better to use designated </a:t>
            </a:r>
            <a:r>
              <a:rPr lang="en-US" sz="900" b="0" strike="noStrike" spc="-1">
                <a:solidFill>
                  <a:srgbClr val="C00000"/>
                </a:solidFill>
                <a:latin typeface="Arial"/>
              </a:rPr>
              <a:t>ARIMA estimation methods (e.g., those available in the statsmodel package</a:t>
            </a: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) over ordinary linear regression estimation, to produce more accurate results.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  </a:t>
            </a:r>
            <a:r>
              <a:rPr lang="en-US" sz="900" b="0" strike="noStrike" spc="-1">
                <a:solidFill>
                  <a:srgbClr val="C00000"/>
                </a:solidFill>
                <a:latin typeface="Arial"/>
              </a:rPr>
              <a:t>Although moving from AR to ARIMA models creates a larger set of more flexible forecasting models, </a:t>
            </a:r>
            <a:r>
              <a:rPr lang="en-US" sz="900" b="0" u="sng" strike="noStrike" spc="-1">
                <a:solidFill>
                  <a:srgbClr val="C00000"/>
                </a:solidFill>
                <a:uFillTx/>
                <a:latin typeface="Arial"/>
              </a:rPr>
              <a:t>it also requires much more statistical expertise</a:t>
            </a:r>
            <a:r>
              <a:rPr lang="en-US" sz="900" b="0" strike="noStrike" spc="-1">
                <a:solidFill>
                  <a:srgbClr val="C00000"/>
                </a:solidFill>
                <a:latin typeface="Arial"/>
              </a:rPr>
              <a:t>. 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  Even with the simpler AR models, fitting them to raw time series that contain </a:t>
            </a:r>
            <a:r>
              <a:rPr lang="en-US" sz="900" b="0" strike="noStrike" spc="-1">
                <a:solidFill>
                  <a:srgbClr val="C00000"/>
                </a:solidFill>
                <a:latin typeface="Arial"/>
              </a:rPr>
              <a:t>patterns such as trends and seasonality </a:t>
            </a: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requires the user to perform several initial </a:t>
            </a:r>
            <a:r>
              <a:rPr lang="en-US" sz="900" b="0" strike="noStrike" spc="-1">
                <a:solidFill>
                  <a:srgbClr val="C00000"/>
                </a:solidFill>
                <a:latin typeface="Arial"/>
              </a:rPr>
              <a:t>data transformations and to choose the order of the model. These are not straight forward tasks. 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NB: </a:t>
            </a:r>
            <a:r>
              <a:rPr lang="en-US" sz="900" b="1" i="1" strike="noStrike" spc="-1">
                <a:solidFill>
                  <a:srgbClr val="3333FF"/>
                </a:solidFill>
                <a:latin typeface="Arial"/>
              </a:rPr>
              <a:t>ARIMA modeling requires more experience and statistical expertise than other methods</a:t>
            </a: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. 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1"/>
          <p:cNvSpPr txBox="1"/>
          <p:nvPr/>
        </p:nvSpPr>
        <p:spPr>
          <a:xfrm>
            <a:off x="933480" y="0"/>
            <a:ext cx="1976760" cy="21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B2"/>
                </a:solidFill>
                <a:latin typeface="Tahoma"/>
              </a:rPr>
              <a:t>Example: One AR Model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3" name="Text Placeholder 2"/>
          <p:cNvSpPr txBox="1"/>
          <p:nvPr/>
        </p:nvSpPr>
        <p:spPr>
          <a:xfrm>
            <a:off x="95400" y="362223"/>
            <a:ext cx="4514400" cy="28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Discuss </a:t>
            </a: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one particular use of AR models 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that is straightforward to apply in the context of forecasting, which can provide a significant improvement to short-term forecasts. 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This relates to the </a:t>
            </a: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2</a:t>
            </a:r>
            <a:r>
              <a:rPr lang="en-US" sz="1100" b="0" strike="noStrike" spc="-1" baseline="30000" dirty="0">
                <a:solidFill>
                  <a:srgbClr val="3333FF"/>
                </a:solidFill>
                <a:latin typeface="Arial"/>
              </a:rPr>
              <a:t>nd</a:t>
            </a: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 approach for utilizing autocorrelation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 which requires constructing a second-level forecasting model for the </a:t>
            </a: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residuals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 as follows: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3333FF"/>
              </a:buClr>
              <a:buFont typeface="StarSymbol"/>
              <a:buAutoNum type="arabicPeriod"/>
            </a:pPr>
            <a:r>
              <a:rPr lang="en-US" sz="1000" b="0" strike="noStrike" spc="-1" dirty="0">
                <a:solidFill>
                  <a:srgbClr val="3333FF"/>
                </a:solidFill>
                <a:latin typeface="Arial"/>
              </a:rPr>
              <a:t>Generate a </a:t>
            </a:r>
            <a:r>
              <a:rPr lang="en-US" sz="1000" b="0" i="1" strike="noStrike" spc="-1" dirty="0">
                <a:solidFill>
                  <a:srgbClr val="3333FF"/>
                </a:solidFill>
                <a:latin typeface="Arial"/>
              </a:rPr>
              <a:t>k-step-ahead forecast of the series (F</a:t>
            </a:r>
            <a:r>
              <a:rPr lang="en-US" sz="1000" b="0" i="1" strike="noStrike" spc="-1" baseline="-25000" dirty="0">
                <a:solidFill>
                  <a:srgbClr val="3333FF"/>
                </a:solidFill>
                <a:latin typeface="Arial"/>
              </a:rPr>
              <a:t>t + k</a:t>
            </a:r>
            <a:r>
              <a:rPr lang="en-US" sz="1000" b="0" i="1" strike="noStrike" spc="-1" dirty="0">
                <a:solidFill>
                  <a:srgbClr val="3333FF"/>
                </a:solidFill>
                <a:latin typeface="Arial"/>
              </a:rPr>
              <a:t>), using any forecasting method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rgbClr val="C00000"/>
                </a:solidFill>
                <a:latin typeface="Arial"/>
              </a:rPr>
              <a:t>2.   Generate a </a:t>
            </a:r>
            <a:r>
              <a:rPr lang="en-US" sz="1000" b="0" i="1" strike="noStrike" spc="-1" dirty="0">
                <a:solidFill>
                  <a:srgbClr val="C00000"/>
                </a:solidFill>
                <a:latin typeface="Arial"/>
              </a:rPr>
              <a:t>k-step-ahead forecast of the forecast error (residual) (E </a:t>
            </a:r>
            <a:r>
              <a:rPr lang="en-US" sz="1000" b="0" i="1" strike="noStrike" spc="-1" baseline="-25000" dirty="0">
                <a:solidFill>
                  <a:srgbClr val="C00000"/>
                </a:solidFill>
                <a:latin typeface="Arial"/>
              </a:rPr>
              <a:t>t + k</a:t>
            </a:r>
            <a:r>
              <a:rPr lang="en-US" sz="1000" b="0" i="1" strike="noStrike" spc="-1" dirty="0">
                <a:solidFill>
                  <a:srgbClr val="C00000"/>
                </a:solidFill>
                <a:latin typeface="Arial"/>
              </a:rPr>
              <a:t>),     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i="1" strike="noStrike" spc="-1" dirty="0">
                <a:solidFill>
                  <a:srgbClr val="C00000"/>
                </a:solidFill>
                <a:latin typeface="Arial"/>
              </a:rPr>
              <a:t>      using an AR </a:t>
            </a:r>
            <a:r>
              <a:rPr lang="en-US" sz="1000" b="0" strike="noStrike" spc="-1" dirty="0">
                <a:solidFill>
                  <a:srgbClr val="C00000"/>
                </a:solidFill>
                <a:latin typeface="Arial"/>
              </a:rPr>
              <a:t>(or other) model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</a:rPr>
              <a:t>3.   Improve the initial </a:t>
            </a:r>
            <a:r>
              <a:rPr lang="en-US" sz="1000" b="0" i="1" strike="noStrike" spc="-1" dirty="0">
                <a:solidFill>
                  <a:srgbClr val="000000"/>
                </a:solidFill>
                <a:latin typeface="Arial"/>
              </a:rPr>
              <a:t>k-step-ahead forecast of the series by adjusting it according to its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</a:rPr>
              <a:t>forecasted error: 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i="1" strike="noStrike" spc="-1" dirty="0">
                <a:solidFill>
                  <a:srgbClr val="C00000"/>
                </a:solidFill>
                <a:latin typeface="Arial"/>
              </a:rPr>
              <a:t>	</a:t>
            </a:r>
            <a:endParaRPr lang="en-US" sz="1100" b="0" i="1" strike="noStrike" spc="-1" dirty="0" smtClean="0">
              <a:solidFill>
                <a:srgbClr val="C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i="1" spc="-1" dirty="0">
                <a:solidFill>
                  <a:srgbClr val="C00000"/>
                </a:solidFill>
                <a:latin typeface="Arial"/>
              </a:rPr>
              <a:t>	</a:t>
            </a:r>
            <a:r>
              <a:rPr lang="en-US" sz="1200" b="0" i="1" strike="noStrike" spc="-1" dirty="0" smtClean="0">
                <a:solidFill>
                  <a:srgbClr val="C00000"/>
                </a:solidFill>
                <a:latin typeface="Arial"/>
              </a:rPr>
              <a:t>Improved  </a:t>
            </a:r>
            <a:r>
              <a:rPr lang="en-US" sz="1200" b="0" i="1" strike="noStrike" spc="-1" dirty="0">
                <a:solidFill>
                  <a:srgbClr val="C00000"/>
                </a:solidFill>
                <a:latin typeface="Arial"/>
              </a:rPr>
              <a:t>F*</a:t>
            </a:r>
            <a:r>
              <a:rPr lang="en-US" sz="1200" b="0" i="1" strike="noStrike" spc="-1" baseline="-25000" dirty="0">
                <a:solidFill>
                  <a:srgbClr val="C00000"/>
                </a:solidFill>
                <a:latin typeface="Arial"/>
              </a:rPr>
              <a:t>t + k </a:t>
            </a:r>
            <a:r>
              <a:rPr lang="en-US" sz="1200" b="0" i="1" strike="noStrike" spc="-1" dirty="0">
                <a:solidFill>
                  <a:srgbClr val="C00000"/>
                </a:solidFill>
                <a:latin typeface="Arial"/>
              </a:rPr>
              <a:t>= F</a:t>
            </a:r>
            <a:r>
              <a:rPr lang="en-US" sz="1200" b="0" i="1" strike="noStrike" spc="-1" baseline="-25000" dirty="0">
                <a:solidFill>
                  <a:srgbClr val="C00000"/>
                </a:solidFill>
                <a:latin typeface="Arial"/>
              </a:rPr>
              <a:t>t + k </a:t>
            </a:r>
            <a:r>
              <a:rPr lang="en-US" sz="1200" b="0" i="1" strike="noStrike" spc="-1" dirty="0">
                <a:solidFill>
                  <a:srgbClr val="C00000"/>
                </a:solidFill>
                <a:latin typeface="Arial"/>
              </a:rPr>
              <a:t>+ </a:t>
            </a:r>
            <a:r>
              <a:rPr lang="en-US" sz="1200" i="1" spc="-1" dirty="0">
                <a:solidFill>
                  <a:srgbClr val="C00000"/>
                </a:solidFill>
              </a:rPr>
              <a:t>E </a:t>
            </a:r>
            <a:r>
              <a:rPr lang="en-US" sz="1200" i="1" spc="-1" baseline="-25000" dirty="0">
                <a:solidFill>
                  <a:srgbClr val="C00000"/>
                </a:solidFill>
              </a:rPr>
              <a:t>t + k </a:t>
            </a: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le 1"/>
          <p:cNvSpPr txBox="1"/>
          <p:nvPr/>
        </p:nvSpPr>
        <p:spPr>
          <a:xfrm>
            <a:off x="704880" y="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B2"/>
                </a:solidFill>
                <a:latin typeface="Tahoma"/>
              </a:rPr>
              <a:t>Example: One AR Model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5" name="Text Placeholder 2"/>
          <p:cNvSpPr txBox="1"/>
          <p:nvPr/>
        </p:nvSpPr>
        <p:spPr>
          <a:xfrm>
            <a:off x="324000" y="358920"/>
            <a:ext cx="3986280" cy="27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 In particular, we can </a:t>
            </a: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fit low-order AR models to series of residuals (or </a:t>
            </a:r>
            <a:r>
              <a:rPr lang="en-US" sz="1100" b="0" i="1" strike="noStrike" spc="-1" dirty="0">
                <a:solidFill>
                  <a:srgbClr val="3333FF"/>
                </a:solidFill>
                <a:latin typeface="Arial"/>
              </a:rPr>
              <a:t>forecast errors) 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which can then be </a:t>
            </a: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used to forecast future forecast errors. 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 To fit an AR model to the series of residuals, 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840" indent="-324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  first examine the autocorrelations of the residual series. 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840" indent="-324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 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 then </a:t>
            </a: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choose the order of the AR 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model according to the </a:t>
            </a:r>
            <a:r>
              <a:rPr lang="en-US" sz="1100" b="0" strike="noStrike" spc="-1" dirty="0">
                <a:solidFill>
                  <a:srgbClr val="C00000"/>
                </a:solidFill>
                <a:latin typeface="Arial"/>
              </a:rPr>
              <a:t>lags in which autocorrelation appears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Often, when autocorrelation exists at lag-1 and higher, it is </a:t>
            </a:r>
            <a:r>
              <a:rPr lang="en-US" sz="1100" b="0" strike="noStrike" spc="-1" dirty="0">
                <a:solidFill>
                  <a:srgbClr val="C00000"/>
                </a:solidFill>
                <a:latin typeface="Arial"/>
              </a:rPr>
              <a:t>sufficient to fit an AR(1) model 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of the form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where </a:t>
            </a:r>
            <a:r>
              <a:rPr lang="en-US" sz="1100" b="0" i="1" strike="noStrike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en-US" sz="1100" b="0" i="1" strike="noStrike" spc="-1" baseline="-25000" dirty="0">
                <a:solidFill>
                  <a:srgbClr val="000000"/>
                </a:solidFill>
                <a:latin typeface="Arial"/>
              </a:rPr>
              <a:t>t</a:t>
            </a:r>
            <a:r>
              <a:rPr lang="en-US" sz="1100" b="0" i="1" strike="noStrike" spc="-1" dirty="0">
                <a:solidFill>
                  <a:srgbClr val="000000"/>
                </a:solidFill>
                <a:latin typeface="Arial"/>
              </a:rPr>
              <a:t> denotes the residual (or forecast error) at time t.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6" name="Picture 2"/>
          <p:cNvPicPr/>
          <p:nvPr/>
        </p:nvPicPr>
        <p:blipFill>
          <a:blip r:embed="rId2"/>
          <a:stretch/>
        </p:blipFill>
        <p:spPr>
          <a:xfrm>
            <a:off x="781200" y="2340000"/>
            <a:ext cx="1371240" cy="2404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object 2"/>
          <p:cNvSpPr txBox="1"/>
          <p:nvPr/>
        </p:nvSpPr>
        <p:spPr>
          <a:xfrm>
            <a:off x="927000" y="1216080"/>
            <a:ext cx="2753640" cy="592560"/>
          </a:xfrm>
          <a:prstGeom prst="rect">
            <a:avLst/>
          </a:prstGeom>
          <a:noFill/>
          <a:ln w="0">
            <a:noFill/>
          </a:ln>
        </p:spPr>
        <p:txBody>
          <a:bodyPr lIns="0" tIns="1476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lang="en-US" sz="2050" b="0" strike="noStrike" spc="-1">
                <a:solidFill>
                  <a:srgbClr val="000000"/>
                </a:solidFill>
                <a:latin typeface="Gill Sans MT"/>
              </a:rPr>
              <a:t>Thank  You</a:t>
            </a:r>
            <a:endParaRPr lang="en-US" sz="20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0" name="object 3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D819710-48F4-40DE-A5C0-9BE37FED103B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26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Pros-ARIMA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16818" y="794271"/>
            <a:ext cx="4148640" cy="2006640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Only requires the prior data of a time series to generalize the forecast.</a:t>
            </a:r>
          </a:p>
          <a:p>
            <a:pPr algn="just"/>
            <a:endParaRPr lang="en-US" dirty="0" smtClean="0">
              <a:latin typeface="Cambria" panose="020405030504060302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Performs well on short term forecasts.</a:t>
            </a:r>
          </a:p>
          <a:p>
            <a:pPr algn="just"/>
            <a:endParaRPr lang="en-US" dirty="0" smtClean="0">
              <a:latin typeface="Cambria" panose="020405030504060302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Models non-stationary time series.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22" y="0"/>
            <a:ext cx="3191760" cy="244080"/>
          </a:xfrm>
        </p:spPr>
        <p:txBody>
          <a:bodyPr/>
          <a:lstStyle/>
          <a:p>
            <a:r>
              <a:rPr lang="en-US" dirty="0" smtClean="0"/>
              <a:t>Cons-ARIMA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16818" y="794271"/>
            <a:ext cx="4148640" cy="2006640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</a:rPr>
              <a:t>Difficult to predict turning points.</a:t>
            </a:r>
          </a:p>
          <a:p>
            <a:pPr algn="just"/>
            <a:endParaRPr lang="en-US" sz="1400" dirty="0" smtClean="0">
              <a:latin typeface="Cambria" panose="020405030504060302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</a:rPr>
              <a:t>There is quite a bit of subjectivity involved in determining (</a:t>
            </a:r>
            <a:r>
              <a:rPr lang="en-US" sz="1400" dirty="0" err="1" smtClean="0">
                <a:latin typeface="Cambria" panose="02040503050406030204" pitchFamily="18" charset="0"/>
              </a:rPr>
              <a:t>p,d,q</a:t>
            </a:r>
            <a:r>
              <a:rPr lang="en-US" sz="1400" dirty="0" smtClean="0">
                <a:latin typeface="Cambria" panose="02040503050406030204" pitchFamily="18" charset="0"/>
              </a:rPr>
              <a:t>) order of the model.</a:t>
            </a:r>
          </a:p>
          <a:p>
            <a:pPr algn="just"/>
            <a:endParaRPr lang="en-US" sz="1400" dirty="0" smtClean="0">
              <a:latin typeface="Cambria" panose="020405030504060302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</a:rPr>
              <a:t>Computationally expensive.</a:t>
            </a:r>
          </a:p>
          <a:p>
            <a:pPr algn="just"/>
            <a:endParaRPr lang="en-US" sz="1400" dirty="0" smtClean="0">
              <a:latin typeface="Cambria" panose="020405030504060302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</a:rPr>
              <a:t>Poorer performance for long term forecasts.</a:t>
            </a:r>
          </a:p>
          <a:p>
            <a:pPr algn="just"/>
            <a:endParaRPr lang="en-US" sz="1400" dirty="0" smtClean="0">
              <a:latin typeface="Cambria" panose="020405030504060302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</a:rPr>
              <a:t>Cannot be used for seasonal time series.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dirty="0" smtClean="0">
              <a:latin typeface="Cambria" panose="020405030504060302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70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88826" y="1082303"/>
            <a:ext cx="4148640" cy="2006640"/>
          </a:xfrm>
        </p:spPr>
        <p:txBody>
          <a:bodyPr/>
          <a:lstStyle/>
          <a:p>
            <a:pPr marL="171450" indent="-171450" algn="just" fontAlgn="base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The right order of differencing is the minimum differencing required to get a near-stationary series which roams around a defined mean and the ACF plot reaches to zero fairly quick.</a:t>
            </a:r>
          </a:p>
          <a:p>
            <a:pPr algn="just" fontAlgn="base"/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 fontAlgn="base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If the autocorrelations are positive for many number of lags (10 or more), then the series needs further differencing. On the other hand, if the lag 1 autocorrelation itself is too negative, then the series is probably over-differenced.</a:t>
            </a:r>
          </a:p>
          <a:p>
            <a:pPr algn="just" fontAlgn="base"/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 fontAlgn="base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In the event, you can’t really decide between two orders of differencing, then go with the order that gives the least standard deviation in the differenced series.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1"/>
          <p:cNvSpPr txBox="1"/>
          <p:nvPr/>
        </p:nvSpPr>
        <p:spPr>
          <a:xfrm>
            <a:off x="708840" y="19836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3333B2"/>
                </a:solidFill>
                <a:latin typeface="Tahoma"/>
              </a:rPr>
              <a:t>Autocorrelation and ARIMA Models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6" name="Text Placeholder 2"/>
          <p:cNvSpPr txBox="1"/>
          <p:nvPr/>
        </p:nvSpPr>
        <p:spPr>
          <a:xfrm>
            <a:off x="171360" y="666000"/>
            <a:ext cx="4126680" cy="27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When we use </a:t>
            </a:r>
            <a:r>
              <a:rPr lang="en-US" sz="1100" b="0" strike="noStrike" spc="-1">
                <a:solidFill>
                  <a:srgbClr val="C00000"/>
                </a:solidFill>
                <a:latin typeface="Arial"/>
              </a:rPr>
              <a:t>linear regression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for time series forecasting, we are able </a:t>
            </a:r>
            <a:r>
              <a:rPr lang="en-US" sz="1100" b="0" strike="noStrike" spc="-1">
                <a:solidFill>
                  <a:srgbClr val="3333FF"/>
                </a:solidFill>
                <a:latin typeface="Arial"/>
              </a:rPr>
              <a:t>to account for patterns such as </a:t>
            </a:r>
            <a:r>
              <a:rPr lang="en-US" sz="1100" b="0" strike="noStrike" spc="-1">
                <a:solidFill>
                  <a:srgbClr val="C00000"/>
                </a:solidFill>
                <a:latin typeface="Arial"/>
              </a:rPr>
              <a:t>trend and seasonality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However, </a:t>
            </a:r>
            <a:r>
              <a:rPr lang="en-US" sz="1100" b="0" strike="noStrike" spc="-1">
                <a:solidFill>
                  <a:srgbClr val="3333FF"/>
                </a:solidFill>
                <a:latin typeface="Arial"/>
              </a:rPr>
              <a:t>ordinary regression models do not account for  dependence between values in different periods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</a:rPr>
              <a:t>which in cross-sectional data is assumed to be absent.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Yet, in the </a:t>
            </a:r>
            <a:r>
              <a:rPr lang="en-US" sz="1100" b="0" strike="noStrike" spc="-1">
                <a:solidFill>
                  <a:srgbClr val="3333FF"/>
                </a:solidFill>
                <a:latin typeface="Arial"/>
              </a:rPr>
              <a:t>time series context, values in neighboring periods tend to be correlated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. Such correlation, called </a:t>
            </a:r>
            <a:r>
              <a:rPr lang="en-US" sz="1100" b="0" i="1" strike="noStrike" spc="-1">
                <a:solidFill>
                  <a:srgbClr val="3333FF"/>
                </a:solidFill>
                <a:latin typeface="Arial"/>
              </a:rPr>
              <a:t>autocorrelation,</a:t>
            </a:r>
            <a:r>
              <a:rPr lang="en-US" sz="1100" b="0" i="1" strike="noStrike" spc="-1">
                <a:solidFill>
                  <a:srgbClr val="000000"/>
                </a:solidFill>
                <a:latin typeface="Arial"/>
              </a:rPr>
              <a:t> is informative and can </a:t>
            </a:r>
            <a:r>
              <a:rPr lang="en-US" sz="1100" b="0" i="1" strike="noStrike" spc="-1">
                <a:solidFill>
                  <a:srgbClr val="3333FF"/>
                </a:solidFill>
                <a:latin typeface="Arial"/>
              </a:rPr>
              <a:t>help </a:t>
            </a:r>
            <a:r>
              <a:rPr lang="en-US" sz="1100" b="0" strike="noStrike" spc="-1">
                <a:solidFill>
                  <a:srgbClr val="3333FF"/>
                </a:solidFill>
                <a:latin typeface="Arial"/>
              </a:rPr>
              <a:t>in improving forecasts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If we know that a </a:t>
            </a:r>
            <a:r>
              <a:rPr lang="en-US" sz="1100" b="0" strike="noStrike" spc="-1">
                <a:solidFill>
                  <a:srgbClr val="3333FF"/>
                </a:solidFill>
                <a:latin typeface="Arial"/>
              </a:rPr>
              <a:t>high value tends to be followed by high values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</a:t>
            </a:r>
            <a:r>
              <a:rPr lang="en-US" sz="1100" b="0" strike="noStrike" spc="-1">
                <a:solidFill>
                  <a:srgbClr val="C00000"/>
                </a:solidFill>
                <a:latin typeface="Arial"/>
              </a:rPr>
              <a:t>positive autocorrelation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), then we can use that to adjust forecasts.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100" b="0" strike="noStrike" spc="-1">
                <a:solidFill>
                  <a:srgbClr val="3333FF"/>
                </a:solidFill>
                <a:latin typeface="Arial"/>
              </a:rPr>
              <a:t>Discuss how to compute the autocorrelation of a series, and how best to utilize the information for improving forecasts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10" y="198360"/>
            <a:ext cx="4320480" cy="244080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How to find the order of the AR term (p)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30400" y="809639"/>
            <a:ext cx="4148640" cy="2576919"/>
          </a:xfrm>
        </p:spPr>
        <p:txBody>
          <a:bodyPr/>
          <a:lstStyle/>
          <a:p>
            <a:pPr marL="171450" indent="-171450" algn="just" fontAlgn="base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Identify if the model needs any AR terms. You can find out the required number of AR terms by inspecting the Partial Autocorrelation (PACF) plot.</a:t>
            </a:r>
          </a:p>
          <a:p>
            <a:pPr algn="just" fontAlgn="base"/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 fontAlgn="base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Partial autocorrelation can be imagined as the correlation between the series and its lag, after excluding the contributions from the intermediate lags. </a:t>
            </a:r>
          </a:p>
          <a:p>
            <a:pPr algn="just" fontAlgn="base"/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 fontAlgn="base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PACF sort of conveys the pure correlation between a lag and the series. That way, you will know if that lag is needed in the AR term or not.</a:t>
            </a:r>
          </a:p>
          <a:p>
            <a:pPr algn="just" fontAlgn="base"/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 fontAlgn="base">
              <a:buFont typeface="Arial" pitchFamily="34" charset="0"/>
              <a:buChar char="•"/>
            </a:pPr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 fontAlgn="base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Partial autocorrelation of lag (k) of a series is the coefficient of that lag in the auto regression equation of 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2" y="2666479"/>
            <a:ext cx="2304256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360"/>
            <a:ext cx="4537298" cy="244080"/>
          </a:xfrm>
        </p:spPr>
        <p:txBody>
          <a:bodyPr/>
          <a:lstStyle/>
          <a:p>
            <a:pPr algn="ctr"/>
            <a:r>
              <a:rPr lang="en-US" dirty="0" smtClean="0"/>
              <a:t>How to choose the values of </a:t>
            </a:r>
            <a:r>
              <a:rPr lang="en-US" dirty="0" err="1" smtClean="0"/>
              <a:t>p,d</a:t>
            </a:r>
            <a:r>
              <a:rPr lang="en-US" dirty="0" smtClean="0"/>
              <a:t> and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88826" y="1082303"/>
            <a:ext cx="4148640" cy="2006640"/>
          </a:xfrm>
        </p:spPr>
        <p:txBody>
          <a:bodyPr/>
          <a:lstStyle/>
          <a:p>
            <a:pPr marL="171450" indent="-171450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Test for </a:t>
            </a:r>
            <a:r>
              <a:rPr lang="en-US" sz="1200" dirty="0" err="1" smtClean="0">
                <a:latin typeface="Cambria" panose="02040503050406030204" pitchFamily="18" charset="0"/>
              </a:rPr>
              <a:t>stationarity</a:t>
            </a:r>
            <a:r>
              <a:rPr lang="en-US" sz="1200" dirty="0" smtClean="0">
                <a:latin typeface="Cambria" panose="02040503050406030204" pitchFamily="18" charset="0"/>
              </a:rPr>
              <a:t> using the augmented dickey fuller test.</a:t>
            </a:r>
          </a:p>
          <a:p>
            <a:pPr marL="171450" indent="-171450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If the time series is stationary try to fit the ARMA model, and if the time series is non-stationary then seek the value of d. </a:t>
            </a:r>
          </a:p>
          <a:p>
            <a:pPr marL="171450" indent="-171450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If the data is getting stationary then draw the autocorrelation and partial autocorrelation graph of the data.</a:t>
            </a:r>
          </a:p>
          <a:p>
            <a:pPr marL="171450" indent="-171450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Draw a partial autocorrelation graph(ACF) of the data. This will help us in finding the value of p because the cut-off point to the PACF is p. </a:t>
            </a:r>
          </a:p>
          <a:p>
            <a:pPr marL="171450" indent="-171450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Draw an autocorrelation graph(ACF) of the data. This will help us in finding the value of q because the cut-off point to the ACF is q.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itle 1"/>
          <p:cNvSpPr txBox="1"/>
          <p:nvPr/>
        </p:nvSpPr>
        <p:spPr>
          <a:xfrm>
            <a:off x="857160" y="0"/>
            <a:ext cx="3191760" cy="4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3333B2"/>
                </a:solidFill>
                <a:latin typeface="Tahoma"/>
              </a:rPr>
              <a:t>Computing Autocorrelation</a:t>
            </a:r>
            <a:r>
              <a:t/>
            </a:r>
            <a:br/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Text Placeholder 2"/>
          <p:cNvSpPr txBox="1"/>
          <p:nvPr/>
        </p:nvSpPr>
        <p:spPr>
          <a:xfrm>
            <a:off x="324000" y="663480"/>
            <a:ext cx="3986280" cy="23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 Correlation between values of a time series </a:t>
            </a:r>
            <a:r>
              <a:rPr lang="en-US" sz="1100" b="0" strike="noStrike" spc="-1">
                <a:solidFill>
                  <a:srgbClr val="C00000"/>
                </a:solidFill>
                <a:latin typeface="Arial"/>
              </a:rPr>
              <a:t>in neighboring periods is called </a:t>
            </a:r>
            <a:r>
              <a:rPr lang="en-US" sz="1100" b="0" i="1" strike="noStrike" spc="-1">
                <a:solidFill>
                  <a:srgbClr val="C00000"/>
                </a:solidFill>
                <a:latin typeface="Arial"/>
              </a:rPr>
              <a:t>autocorrelation, </a:t>
            </a:r>
            <a:r>
              <a:rPr lang="en-US" sz="1100" b="0" i="1" strike="noStrike" spc="-1">
                <a:solidFill>
                  <a:srgbClr val="000000"/>
                </a:solidFill>
                <a:latin typeface="Arial"/>
              </a:rPr>
              <a:t>because it describes a relationship between the series and itself.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i="1" strike="noStrike" spc="-1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compute autocorrelation, we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</a:rPr>
              <a:t>compute the correlation between the series and a lagged version of the series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 A </a:t>
            </a:r>
            <a:r>
              <a:rPr lang="en-US" sz="1100" b="0" i="1" strike="noStrike" spc="-1">
                <a:solidFill>
                  <a:srgbClr val="C00000"/>
                </a:solidFill>
                <a:latin typeface="Arial"/>
              </a:rPr>
              <a:t>lagged series </a:t>
            </a:r>
            <a:r>
              <a:rPr lang="en-US" sz="1100" b="0" i="1" strike="noStrike" spc="-1">
                <a:solidFill>
                  <a:srgbClr val="000000"/>
                </a:solidFill>
                <a:latin typeface="Arial"/>
              </a:rPr>
              <a:t>is a “</a:t>
            </a:r>
            <a:r>
              <a:rPr lang="en-US" sz="1100" b="0" i="1" strike="noStrike" spc="-1">
                <a:solidFill>
                  <a:srgbClr val="3333FF"/>
                </a:solidFill>
                <a:latin typeface="Arial"/>
              </a:rPr>
              <a:t>copy” of the original series </a:t>
            </a:r>
            <a:r>
              <a:rPr lang="en-US" sz="1100" b="0" i="1" strike="noStrike" spc="-1">
                <a:solidFill>
                  <a:srgbClr val="000000"/>
                </a:solidFill>
                <a:latin typeface="Arial"/>
              </a:rPr>
              <a:t>which is </a:t>
            </a:r>
            <a:r>
              <a:rPr lang="en-US" sz="1100" b="0" i="1" u="sng" strike="noStrike" spc="-1">
                <a:solidFill>
                  <a:srgbClr val="000000"/>
                </a:solidFill>
                <a:uFillTx/>
                <a:latin typeface="Arial"/>
              </a:rPr>
              <a:t>moved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</a:rPr>
              <a:t> forward one or more time periods.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 A lagged series with </a:t>
            </a:r>
            <a:r>
              <a:rPr lang="en-US" sz="1100" b="0" strike="noStrike" spc="-1">
                <a:solidFill>
                  <a:srgbClr val="3333FF"/>
                </a:solidFill>
                <a:latin typeface="Arial"/>
              </a:rPr>
              <a:t>lag-1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 is the original series moved forward </a:t>
            </a:r>
            <a:r>
              <a:rPr lang="en-US" sz="1100" b="0" strike="noStrike" spc="-1">
                <a:solidFill>
                  <a:srgbClr val="3333FF"/>
                </a:solidFill>
                <a:latin typeface="Arial"/>
              </a:rPr>
              <a:t>one time period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; a lagged series with lag-2 is the original series moved forward two time periods, etc.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5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0" name="Text Placeholder 2"/>
          <p:cNvSpPr txBox="1"/>
          <p:nvPr/>
        </p:nvSpPr>
        <p:spPr>
          <a:xfrm>
            <a:off x="311760" y="666000"/>
            <a:ext cx="3986280" cy="23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1" name="Picture 2"/>
          <p:cNvPicPr/>
          <p:nvPr/>
        </p:nvPicPr>
        <p:blipFill>
          <a:blip r:embed="rId2"/>
          <a:stretch/>
        </p:blipFill>
        <p:spPr>
          <a:xfrm>
            <a:off x="0" y="0"/>
            <a:ext cx="4494240" cy="34603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3" name="Text Placeholder 2"/>
          <p:cNvSpPr txBox="1"/>
          <p:nvPr/>
        </p:nvSpPr>
        <p:spPr>
          <a:xfrm>
            <a:off x="311760" y="666000"/>
            <a:ext cx="3986280" cy="23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4" name="Picture 2"/>
          <p:cNvPicPr/>
          <p:nvPr/>
        </p:nvPicPr>
        <p:blipFill>
          <a:blip r:embed="rId2"/>
          <a:stretch/>
        </p:blipFill>
        <p:spPr>
          <a:xfrm>
            <a:off x="103680" y="178920"/>
            <a:ext cx="4258440" cy="30751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722263"/>
            <a:ext cx="37338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58" y="2049463"/>
            <a:ext cx="4143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1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itle 1"/>
          <p:cNvSpPr txBox="1"/>
          <p:nvPr/>
        </p:nvSpPr>
        <p:spPr>
          <a:xfrm>
            <a:off x="704880" y="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3333B2"/>
                </a:solidFill>
                <a:latin typeface="Tahoma"/>
              </a:rPr>
              <a:t>Computing Autocorrelation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6" name="Text Placeholder 2"/>
          <p:cNvSpPr txBox="1"/>
          <p:nvPr/>
        </p:nvSpPr>
        <p:spPr>
          <a:xfrm>
            <a:off x="247680" y="358920"/>
            <a:ext cx="3986280" cy="37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Table shows the first 24 months of the Amtrak ridership series, the lag-1 series and the lag-2 series.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7" name="Picture 3"/>
          <p:cNvPicPr/>
          <p:nvPr/>
        </p:nvPicPr>
        <p:blipFill>
          <a:blip r:embed="rId2"/>
          <a:stretch/>
        </p:blipFill>
        <p:spPr>
          <a:xfrm>
            <a:off x="781200" y="663480"/>
            <a:ext cx="2996640" cy="27968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itle 1"/>
          <p:cNvSpPr txBox="1"/>
          <p:nvPr/>
        </p:nvSpPr>
        <p:spPr>
          <a:xfrm>
            <a:off x="247680" y="0"/>
            <a:ext cx="436212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B2"/>
                </a:solidFill>
                <a:latin typeface="Tahoma"/>
              </a:rPr>
              <a:t>lag-1 &amp; lag-2autocorrelation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9" name="Text Placeholder 2"/>
          <p:cNvSpPr txBox="1"/>
          <p:nvPr/>
        </p:nvSpPr>
        <p:spPr>
          <a:xfrm>
            <a:off x="0" y="666000"/>
            <a:ext cx="460980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C00000"/>
                </a:solidFill>
                <a:latin typeface="Arial"/>
              </a:rPr>
              <a:t>Compute the lag-1 autocorrelation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 which measures the </a:t>
            </a:r>
            <a:r>
              <a:rPr lang="en-US" sz="1100" b="0" strike="noStrike" spc="-1" dirty="0">
                <a:solidFill>
                  <a:srgbClr val="3333FF"/>
                </a:solidFill>
                <a:latin typeface="Arial"/>
              </a:rPr>
              <a:t>linear relationship between values in consecutive time periods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 we compute the correlation between the original series and the lag-1 series (e.g., via the function </a:t>
            </a:r>
            <a:r>
              <a:rPr lang="en-US" sz="1100" b="0" i="1" strike="noStrike" spc="-1" dirty="0" err="1">
                <a:solidFill>
                  <a:srgbClr val="3333FF"/>
                </a:solidFill>
                <a:latin typeface="Arial"/>
              </a:rPr>
              <a:t>np.corrcoef</a:t>
            </a:r>
            <a:r>
              <a:rPr lang="en-US" sz="1100" b="0" i="1" strike="noStrike" spc="-1" dirty="0">
                <a:solidFill>
                  <a:srgbClr val="000000"/>
                </a:solidFill>
                <a:latin typeface="Arial"/>
              </a:rPr>
              <a:t>) to be 0.063. </a:t>
            </a:r>
            <a:r>
              <a:rPr lang="en-US" sz="1100" b="0" i="1" strike="noStrike" spc="-1" dirty="0" smtClean="0">
                <a:solidFill>
                  <a:srgbClr val="000000"/>
                </a:solidFill>
                <a:latin typeface="Arial"/>
              </a:rPr>
              <a:t> (NB</a:t>
            </a:r>
            <a:r>
              <a:rPr lang="en-US" sz="1100" b="0" i="1" strike="noStrike" spc="-1" dirty="0">
                <a:solidFill>
                  <a:srgbClr val="000000"/>
                </a:solidFill>
                <a:latin typeface="Arial"/>
              </a:rPr>
              <a:t>: lag-1 has one value </a:t>
            </a:r>
            <a:r>
              <a:rPr lang="en-US" sz="1100" b="0" i="1" strike="noStrike" spc="-1" dirty="0" smtClean="0">
                <a:solidFill>
                  <a:srgbClr val="000000"/>
                </a:solidFill>
                <a:latin typeface="Arial"/>
              </a:rPr>
              <a:t>less)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C00000"/>
                </a:solidFill>
                <a:latin typeface="Arial"/>
              </a:rPr>
              <a:t>Similarly, the lag-2 autocorrelation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</a:rPr>
              <a:t>measure 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1" dirty="0">
                <a:solidFill>
                  <a:srgbClr val="C00000"/>
                </a:solidFill>
                <a:latin typeface="Arial"/>
              </a:rPr>
              <a:t>relationship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between </a:t>
            </a:r>
            <a:r>
              <a:rPr lang="en-US" sz="1100" b="0" strike="noStrike" spc="-1" dirty="0">
                <a:solidFill>
                  <a:srgbClr val="C00000"/>
                </a:solidFill>
                <a:latin typeface="Arial"/>
              </a:rPr>
              <a:t>values that are two time periods apart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 is the correlation between the original series and the lag-2 series (yielding −0.15).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 Use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statsmodel’s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 function 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marL="344520" lvl="1" indent="-117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lang="en-US" sz="1200" b="0" i="1" strike="noStrike" spc="-1" dirty="0">
                <a:solidFill>
                  <a:srgbClr val="3333FF"/>
                </a:solidFill>
                <a:latin typeface="Calibri"/>
              </a:rPr>
              <a:t> </a:t>
            </a:r>
            <a:r>
              <a:rPr lang="en-US" sz="1200" b="1" i="1" strike="noStrike" spc="-1" dirty="0" err="1">
                <a:solidFill>
                  <a:srgbClr val="3333FF"/>
                </a:solidFill>
                <a:latin typeface="Calibri"/>
              </a:rPr>
              <a:t>acf</a:t>
            </a:r>
            <a:r>
              <a:rPr lang="en-US" sz="1200" b="1" i="1" strike="noStrike" spc="-1" dirty="0">
                <a:solidFill>
                  <a:srgbClr val="3333FF"/>
                </a:solidFill>
                <a:latin typeface="Calibri"/>
              </a:rPr>
              <a:t> to compute the autocorrelation function (ACF) of a series  and</a:t>
            </a: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4520" lvl="1" indent="-117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lang="en-US" sz="1200" b="1" i="1" strike="noStrike" spc="-1" dirty="0">
                <a:solidFill>
                  <a:srgbClr val="3333FF"/>
                </a:solidFill>
                <a:latin typeface="Calibri"/>
              </a:rPr>
              <a:t> </a:t>
            </a:r>
            <a:r>
              <a:rPr lang="en-US" sz="1200" b="1" i="1" strike="noStrike" spc="-1" dirty="0" err="1">
                <a:solidFill>
                  <a:srgbClr val="3333FF"/>
                </a:solidFill>
                <a:latin typeface="Calibri"/>
              </a:rPr>
              <a:t>plot_acf</a:t>
            </a:r>
            <a:r>
              <a:rPr lang="en-US" sz="1200" b="1" i="1" strike="noStrike" spc="-1" dirty="0">
                <a:solidFill>
                  <a:srgbClr val="3333FF"/>
                </a:solidFill>
                <a:latin typeface="Calibri"/>
              </a:rPr>
              <a:t> to directly create a plot.</a:t>
            </a: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1981</Words>
  <Application>Microsoft Office PowerPoint</Application>
  <PresentationFormat>Custom</PresentationFormat>
  <Paragraphs>192</Paragraphs>
  <Slides>31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Office Theme</vt:lpstr>
      <vt:lpstr>Office Theme</vt:lpstr>
      <vt:lpstr>Office Theme</vt:lpstr>
      <vt:lpstr>Office Theme</vt:lpstr>
      <vt:lpstr>PowerPoint Presentation</vt:lpstr>
      <vt:lpstr>Revisit Auto Covariance  &amp; Auto Correlation Function(ACF)</vt:lpstr>
      <vt:lpstr>PowerPoint Presentation</vt:lpstr>
      <vt:lpstr>PowerPoint Presentation</vt:lpstr>
      <vt:lpstr>PowerPoint Presentation</vt:lpstr>
      <vt:lpstr>PowerPoint Presentation</vt:lpstr>
      <vt:lpstr>ACF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Correlation of Residual Errors (Forecast errors)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Pros-ARIMA</vt:lpstr>
      <vt:lpstr>Cons-ARIMA</vt:lpstr>
      <vt:lpstr>ARIMA</vt:lpstr>
      <vt:lpstr>How to find the order of the AR term (p)</vt:lpstr>
      <vt:lpstr>How to choose the values of p,d and 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Autoregressive models AR, MA, ARMA, ARIMA</dc:title>
  <dc:subject/>
  <dc:creator>Mingda Zhang</dc:creator>
  <dc:description/>
  <cp:lastModifiedBy>Prof. P. N. KUMAR</cp:lastModifiedBy>
  <cp:revision>101</cp:revision>
  <dcterms:created xsi:type="dcterms:W3CDTF">2020-04-03T13:29:24Z</dcterms:created>
  <dcterms:modified xsi:type="dcterms:W3CDTF">2022-09-27T05:34:50Z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LaTeX with Beamer class</vt:lpwstr>
  </property>
  <property fmtid="{D5CDD505-2E9C-101B-9397-08002B2CF9AE}" pid="4" name="HiddenSlides">
    <vt:i4>4</vt:i4>
  </property>
  <property fmtid="{D5CDD505-2E9C-101B-9397-08002B2CF9AE}" pid="5" name="LastSaved">
    <vt:filetime>2020-04-03T00:00:00Z</vt:filetime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lides">
    <vt:i4>61</vt:i4>
  </property>
</Properties>
</file>