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92" r:id="rId2"/>
    <p:sldId id="294" r:id="rId3"/>
    <p:sldId id="299" r:id="rId4"/>
    <p:sldId id="300" r:id="rId5"/>
    <p:sldId id="301" r:id="rId6"/>
    <p:sldId id="293" r:id="rId7"/>
    <p:sldId id="304" r:id="rId8"/>
    <p:sldId id="302" r:id="rId9"/>
    <p:sldId id="295" r:id="rId10"/>
    <p:sldId id="278" r:id="rId11"/>
    <p:sldId id="280" r:id="rId12"/>
    <p:sldId id="306" r:id="rId13"/>
    <p:sldId id="281" r:id="rId14"/>
    <p:sldId id="282" r:id="rId15"/>
    <p:sldId id="283" r:id="rId16"/>
    <p:sldId id="307" r:id="rId17"/>
    <p:sldId id="308" r:id="rId18"/>
    <p:sldId id="305" r:id="rId19"/>
    <p:sldId id="335" r:id="rId20"/>
    <p:sldId id="329" r:id="rId21"/>
    <p:sldId id="309" r:id="rId22"/>
    <p:sldId id="31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0" d="100"/>
          <a:sy n="90" d="100"/>
        </p:scale>
        <p:origin x="-1234" y="-202"/>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B1DAAF-C255-411B-847F-BD5A5CD7BD9A}" type="datetimeFigureOut">
              <a:rPr lang="en-US" smtClean="0"/>
              <a:pPr/>
              <a:t>11/29/2022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35EFC5-A16B-47CD-9C9D-49A810AB1E4C}" type="slidenum">
              <a:rPr lang="en-US" smtClean="0"/>
              <a:pPr/>
              <a:t>‹#›</a:t>
            </a:fld>
            <a:endParaRPr lang="en-US"/>
          </a:p>
        </p:txBody>
      </p:sp>
    </p:spTree>
    <p:extLst>
      <p:ext uri="{BB962C8B-B14F-4D97-AF65-F5344CB8AC3E}">
        <p14:creationId xmlns:p14="http://schemas.microsoft.com/office/powerpoint/2010/main" xmlns="" val="1407512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35EFC5-A16B-47CD-9C9D-49A810AB1E4C}"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itl.nist.gov/div898/handbook/datasets/SPLETT2.DA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14600"/>
            <a:ext cx="8229600" cy="1143000"/>
          </a:xfrm>
        </p:spPr>
        <p:txBody>
          <a:bodyPr>
            <a:noAutofit/>
          </a:bodyPr>
          <a:lstStyle/>
          <a:p>
            <a:r>
              <a:rPr lang="en-US" sz="8000" dirty="0" smtClean="0"/>
              <a:t>Time Series</a:t>
            </a:r>
            <a:br>
              <a:rPr lang="en-US" sz="8000" dirty="0" smtClean="0"/>
            </a:br>
            <a:endParaRPr lang="en-US" sz="8000" dirty="0"/>
          </a:p>
        </p:txBody>
      </p:sp>
      <p:sp>
        <p:nvSpPr>
          <p:cNvPr id="4" name="Content Placeholder 2"/>
          <p:cNvSpPr>
            <a:spLocks noGrp="1"/>
          </p:cNvSpPr>
          <p:nvPr>
            <p:ph idx="1"/>
          </p:nvPr>
        </p:nvSpPr>
        <p:spPr>
          <a:xfrm>
            <a:off x="685800" y="4343400"/>
            <a:ext cx="8153400" cy="2057400"/>
          </a:xfrm>
        </p:spPr>
        <p:txBody>
          <a:bodyPr>
            <a:normAutofit/>
          </a:bodyPr>
          <a:lstStyle/>
          <a:p>
            <a:r>
              <a:rPr lang="en-US" sz="1800" dirty="0" smtClean="0">
                <a:solidFill>
                  <a:srgbClr val="0000FF"/>
                </a:solidFill>
              </a:rPr>
              <a:t>A time series is a collection of observations made sequentially through time. </a:t>
            </a:r>
          </a:p>
          <a:p>
            <a:pPr>
              <a:buNone/>
            </a:pPr>
            <a:endParaRPr lang="en-US" sz="1800" dirty="0" smtClean="0"/>
          </a:p>
          <a:p>
            <a:r>
              <a:rPr lang="en-US" sz="1800" dirty="0" err="1" smtClean="0"/>
              <a:t>Eg</a:t>
            </a:r>
            <a:r>
              <a:rPr lang="en-US" sz="1800" dirty="0" smtClean="0"/>
              <a:t> occur in a variety of fields, ranging from economics to engineering, and</a:t>
            </a:r>
          </a:p>
          <a:p>
            <a:pPr>
              <a:buNone/>
            </a:pPr>
            <a:endParaRPr lang="en-US" sz="1800" dirty="0" smtClean="0"/>
          </a:p>
          <a:p>
            <a:r>
              <a:rPr lang="en-US" sz="1800" dirty="0" smtClean="0">
                <a:solidFill>
                  <a:srgbClr val="C00000"/>
                </a:solidFill>
              </a:rPr>
              <a:t>Methods of </a:t>
            </a:r>
            <a:r>
              <a:rPr lang="en-US" sz="1800" dirty="0" err="1" smtClean="0">
                <a:solidFill>
                  <a:srgbClr val="C00000"/>
                </a:solidFill>
              </a:rPr>
              <a:t>analysing</a:t>
            </a:r>
            <a:r>
              <a:rPr lang="en-US" sz="1800" dirty="0" smtClean="0">
                <a:solidFill>
                  <a:srgbClr val="C00000"/>
                </a:solidFill>
              </a:rPr>
              <a:t> time series constitute an important area of statistics</a:t>
            </a:r>
            <a:endParaRPr lang="en-US" sz="1800" dirty="0">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err="1" smtClean="0"/>
              <a:t>Univariate</a:t>
            </a:r>
            <a:r>
              <a:rPr lang="en-US" b="1" dirty="0" smtClean="0"/>
              <a:t> Time Series Models</a:t>
            </a:r>
            <a:br>
              <a:rPr lang="en-US" b="1" dirty="0" smtClean="0"/>
            </a:br>
            <a:endParaRPr lang="en-US" dirty="0"/>
          </a:p>
        </p:txBody>
      </p:sp>
      <p:sp>
        <p:nvSpPr>
          <p:cNvPr id="3" name="Content Placeholder 2"/>
          <p:cNvSpPr>
            <a:spLocks noGrp="1"/>
          </p:cNvSpPr>
          <p:nvPr>
            <p:ph idx="1"/>
          </p:nvPr>
        </p:nvSpPr>
        <p:spPr>
          <a:xfrm>
            <a:off x="381000" y="1219200"/>
            <a:ext cx="8229600" cy="5410200"/>
          </a:xfrm>
        </p:spPr>
        <p:txBody>
          <a:bodyPr>
            <a:normAutofit fontScale="70000" lnSpcReduction="20000"/>
          </a:bodyPr>
          <a:lstStyle/>
          <a:p>
            <a:pPr algn="just"/>
            <a:r>
              <a:rPr lang="en-US" dirty="0" smtClean="0"/>
              <a:t>The term </a:t>
            </a:r>
            <a:r>
              <a:rPr lang="en-US" dirty="0" smtClean="0">
                <a:solidFill>
                  <a:srgbClr val="0000FF"/>
                </a:solidFill>
              </a:rPr>
              <a:t>"</a:t>
            </a:r>
            <a:r>
              <a:rPr lang="en-US" dirty="0" err="1" smtClean="0">
                <a:solidFill>
                  <a:srgbClr val="0000FF"/>
                </a:solidFill>
              </a:rPr>
              <a:t>univariate</a:t>
            </a:r>
            <a:r>
              <a:rPr lang="en-US" dirty="0" smtClean="0">
                <a:solidFill>
                  <a:srgbClr val="0000FF"/>
                </a:solidFill>
              </a:rPr>
              <a:t> time series" </a:t>
            </a:r>
            <a:r>
              <a:rPr lang="en-US" dirty="0" smtClean="0"/>
              <a:t>refers to a time series that consists of </a:t>
            </a:r>
            <a:r>
              <a:rPr lang="en-US" dirty="0" smtClean="0">
                <a:solidFill>
                  <a:srgbClr val="0000FF"/>
                </a:solidFill>
              </a:rPr>
              <a:t>single (scalar) observations </a:t>
            </a:r>
            <a:r>
              <a:rPr lang="en-US" dirty="0" smtClean="0"/>
              <a:t>recorded </a:t>
            </a:r>
            <a:r>
              <a:rPr lang="en-US" dirty="0" smtClean="0">
                <a:solidFill>
                  <a:srgbClr val="0000FF"/>
                </a:solidFill>
              </a:rPr>
              <a:t>sequentially</a:t>
            </a:r>
            <a:r>
              <a:rPr lang="en-US" dirty="0" smtClean="0"/>
              <a:t> over </a:t>
            </a:r>
            <a:r>
              <a:rPr lang="en-US" dirty="0" smtClean="0">
                <a:solidFill>
                  <a:srgbClr val="0000FF"/>
                </a:solidFill>
              </a:rPr>
              <a:t>equal time increments</a:t>
            </a:r>
            <a:r>
              <a:rPr lang="en-US" dirty="0" smtClean="0"/>
              <a:t>. </a:t>
            </a:r>
          </a:p>
          <a:p>
            <a:pPr algn="just"/>
            <a:endParaRPr lang="en-US" dirty="0" smtClean="0"/>
          </a:p>
          <a:p>
            <a:pPr algn="just"/>
            <a:r>
              <a:rPr lang="en-US" dirty="0" smtClean="0"/>
              <a:t>Some examples are monthly CO</a:t>
            </a:r>
            <a:r>
              <a:rPr lang="en-US" baseline="-25000" dirty="0" smtClean="0"/>
              <a:t>2</a:t>
            </a:r>
            <a:r>
              <a:rPr lang="en-US" dirty="0" smtClean="0"/>
              <a:t> concentrations  and closing prices of share market prices</a:t>
            </a:r>
          </a:p>
          <a:p>
            <a:pPr algn="just"/>
            <a:endParaRPr lang="en-US" dirty="0" smtClean="0"/>
          </a:p>
          <a:p>
            <a:pPr algn="just"/>
            <a:r>
              <a:rPr lang="en-US" dirty="0" smtClean="0"/>
              <a:t>Although a </a:t>
            </a:r>
            <a:r>
              <a:rPr lang="en-US" dirty="0" err="1" smtClean="0"/>
              <a:t>univariate</a:t>
            </a:r>
            <a:r>
              <a:rPr lang="en-US" dirty="0" smtClean="0"/>
              <a:t> time series data set is </a:t>
            </a:r>
            <a:r>
              <a:rPr lang="en-US" dirty="0" smtClean="0">
                <a:solidFill>
                  <a:srgbClr val="0000FF"/>
                </a:solidFill>
              </a:rPr>
              <a:t>usually given as a single column</a:t>
            </a:r>
            <a:r>
              <a:rPr lang="en-US" dirty="0" smtClean="0"/>
              <a:t> of numbers, </a:t>
            </a:r>
            <a:r>
              <a:rPr lang="en-US" dirty="0" smtClean="0">
                <a:solidFill>
                  <a:srgbClr val="0000FF"/>
                </a:solidFill>
              </a:rPr>
              <a:t>time is in fact an implicit variable </a:t>
            </a:r>
            <a:r>
              <a:rPr lang="en-US" dirty="0" smtClean="0"/>
              <a:t>in the time series.</a:t>
            </a:r>
          </a:p>
          <a:p>
            <a:pPr algn="just">
              <a:buNone/>
            </a:pPr>
            <a:endParaRPr lang="en-US" dirty="0" smtClean="0"/>
          </a:p>
          <a:p>
            <a:pPr algn="just"/>
            <a:r>
              <a:rPr lang="en-US" dirty="0" smtClean="0"/>
              <a:t>If the data are </a:t>
            </a:r>
            <a:r>
              <a:rPr lang="en-US" dirty="0" err="1" smtClean="0"/>
              <a:t>equi</a:t>
            </a:r>
            <a:r>
              <a:rPr lang="en-US" dirty="0" smtClean="0"/>
              <a:t>-spaced, the time variable, or </a:t>
            </a:r>
            <a:r>
              <a:rPr lang="en-US" dirty="0" smtClean="0">
                <a:solidFill>
                  <a:srgbClr val="0000FF"/>
                </a:solidFill>
              </a:rPr>
              <a:t>index, does not need to be explicitly given. </a:t>
            </a:r>
          </a:p>
          <a:p>
            <a:pPr algn="just"/>
            <a:endParaRPr lang="en-US" dirty="0" smtClean="0"/>
          </a:p>
          <a:p>
            <a:pPr algn="just"/>
            <a:r>
              <a:rPr lang="en-US" dirty="0" smtClean="0">
                <a:solidFill>
                  <a:srgbClr val="C00000"/>
                </a:solidFill>
              </a:rPr>
              <a:t>The time variable may sometimes be explicitly used for plotting the series. However, it is not used in the time series model itself.</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err="1" smtClean="0"/>
              <a:t>Stationarity</a:t>
            </a:r>
            <a:r>
              <a:rPr lang="en-US" b="1" dirty="0" smtClean="0"/>
              <a:t/>
            </a:r>
            <a:br>
              <a:rPr lang="en-US" b="1" dirty="0" smtClean="0"/>
            </a:br>
            <a:endParaRPr lang="en-US" dirty="0"/>
          </a:p>
        </p:txBody>
      </p:sp>
      <p:sp>
        <p:nvSpPr>
          <p:cNvPr id="3" name="Content Placeholder 2"/>
          <p:cNvSpPr>
            <a:spLocks noGrp="1"/>
          </p:cNvSpPr>
          <p:nvPr>
            <p:ph idx="1"/>
          </p:nvPr>
        </p:nvSpPr>
        <p:spPr>
          <a:xfrm>
            <a:off x="457200" y="1219200"/>
            <a:ext cx="8229600" cy="4525963"/>
          </a:xfrm>
        </p:spPr>
        <p:txBody>
          <a:bodyPr>
            <a:normAutofit fontScale="70000" lnSpcReduction="20000"/>
          </a:bodyPr>
          <a:lstStyle/>
          <a:p>
            <a:r>
              <a:rPr lang="en-US" dirty="0" smtClean="0"/>
              <a:t>A </a:t>
            </a:r>
            <a:r>
              <a:rPr lang="en-US" dirty="0" smtClean="0">
                <a:solidFill>
                  <a:srgbClr val="C00000"/>
                </a:solidFill>
              </a:rPr>
              <a:t>common assumption </a:t>
            </a:r>
            <a:r>
              <a:rPr lang="en-US" dirty="0" smtClean="0"/>
              <a:t>in many time series techniques is that the data are </a:t>
            </a:r>
            <a:r>
              <a:rPr lang="en-US" dirty="0" smtClean="0">
                <a:solidFill>
                  <a:srgbClr val="C00000"/>
                </a:solidFill>
              </a:rPr>
              <a:t>stationary.</a:t>
            </a:r>
          </a:p>
          <a:p>
            <a:pPr>
              <a:buNone/>
            </a:pPr>
            <a:endParaRPr lang="en-US" dirty="0" smtClean="0"/>
          </a:p>
          <a:p>
            <a:r>
              <a:rPr lang="en-US" dirty="0" smtClean="0"/>
              <a:t>A stationary process has the property that the </a:t>
            </a:r>
            <a:r>
              <a:rPr lang="en-US" dirty="0" smtClean="0">
                <a:solidFill>
                  <a:srgbClr val="0000FF"/>
                </a:solidFill>
              </a:rPr>
              <a:t>mean, variance and autocorrelation structure do not change over time. </a:t>
            </a:r>
          </a:p>
          <a:p>
            <a:pPr>
              <a:buNone/>
            </a:pPr>
            <a:endParaRPr lang="en-US" dirty="0" smtClean="0"/>
          </a:p>
          <a:p>
            <a:pPr algn="just"/>
            <a:r>
              <a:rPr lang="en-US" dirty="0" err="1" smtClean="0"/>
              <a:t>Stationarity</a:t>
            </a:r>
            <a:r>
              <a:rPr lang="en-US" dirty="0" smtClean="0"/>
              <a:t> can be defined in precise mathematical terms. </a:t>
            </a:r>
          </a:p>
          <a:p>
            <a:pPr algn="just"/>
            <a:endParaRPr lang="en-US" dirty="0" smtClean="0"/>
          </a:p>
          <a:p>
            <a:pPr algn="just"/>
            <a:r>
              <a:rPr lang="en-US" dirty="0" smtClean="0"/>
              <a:t>Essentially, it means a flat looking series, </a:t>
            </a:r>
            <a:r>
              <a:rPr lang="en-US" dirty="0" smtClean="0">
                <a:solidFill>
                  <a:srgbClr val="0000FF"/>
                </a:solidFill>
              </a:rPr>
              <a:t>without trend, constant variance over time, a constant autocorrelation structure over time and no periodic fluctuations (seasonality).</a:t>
            </a:r>
          </a:p>
          <a:p>
            <a:pPr>
              <a:buNone/>
            </a:pPr>
            <a:endParaRPr lang="en-US" dirty="0" smtClean="0"/>
          </a:p>
          <a:p>
            <a:r>
              <a:rPr lang="en-US" dirty="0" smtClean="0"/>
              <a:t>For practical purposes, </a:t>
            </a:r>
            <a:r>
              <a:rPr lang="en-US" dirty="0" err="1" smtClean="0"/>
              <a:t>stationarity</a:t>
            </a:r>
            <a:r>
              <a:rPr lang="en-US" dirty="0" smtClean="0"/>
              <a:t> can usually be determined from a run sequence plot.</a:t>
            </a:r>
          </a:p>
          <a:p>
            <a:endParaRPr lang="en-US" dirty="0"/>
          </a:p>
        </p:txBody>
      </p:sp>
      <p:sp>
        <p:nvSpPr>
          <p:cNvPr id="4" name="Rectangle 3"/>
          <p:cNvSpPr/>
          <p:nvPr/>
        </p:nvSpPr>
        <p:spPr>
          <a:xfrm>
            <a:off x="152400" y="5903893"/>
            <a:ext cx="8763000" cy="954107"/>
          </a:xfrm>
          <a:prstGeom prst="rect">
            <a:avLst/>
          </a:prstGeom>
        </p:spPr>
        <p:txBody>
          <a:bodyPr wrap="square">
            <a:spAutoFit/>
          </a:bodyPr>
          <a:lstStyle/>
          <a:p>
            <a:r>
              <a:rPr lang="en-US" sz="1400" b="1" dirty="0" smtClean="0"/>
              <a:t>Autocorrelation</a:t>
            </a:r>
            <a:r>
              <a:rPr lang="en-US" sz="1400" dirty="0" smtClean="0"/>
              <a:t>, also known as </a:t>
            </a:r>
            <a:r>
              <a:rPr lang="en-US" sz="1400" b="1" dirty="0" smtClean="0"/>
              <a:t>serial correlation</a:t>
            </a:r>
            <a:r>
              <a:rPr lang="en-US" sz="1400" dirty="0" smtClean="0"/>
              <a:t>, is the correlation of a signal with a delayed copy of itself as a function of delay. Informally, it is the similarity between observations as a function of the time lag between them. The analysis of autocorrelation is a mathematical tool for finding repeating patterns, such as the presence of a periodic signal obscured by noise, </a:t>
            </a:r>
            <a:endParaRPr lang="en-US"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sz="4000" b="1" dirty="0" smtClean="0"/>
              <a:t>A run chart/ a run-sequence plot </a:t>
            </a:r>
          </a:p>
        </p:txBody>
      </p:sp>
      <p:sp>
        <p:nvSpPr>
          <p:cNvPr id="3" name="Content Placeholder 2"/>
          <p:cNvSpPr>
            <a:spLocks noGrp="1"/>
          </p:cNvSpPr>
          <p:nvPr>
            <p:ph idx="1"/>
          </p:nvPr>
        </p:nvSpPr>
        <p:spPr>
          <a:xfrm>
            <a:off x="457200" y="914401"/>
            <a:ext cx="8229600" cy="2362200"/>
          </a:xfrm>
        </p:spPr>
        <p:txBody>
          <a:bodyPr>
            <a:normAutofit/>
          </a:bodyPr>
          <a:lstStyle/>
          <a:p>
            <a:pPr algn="just"/>
            <a:r>
              <a:rPr lang="en-US" sz="2400" dirty="0" smtClean="0"/>
              <a:t>Is a graph that displays observed data in a time sequence. </a:t>
            </a:r>
          </a:p>
          <a:p>
            <a:pPr algn="just"/>
            <a:r>
              <a:rPr lang="en-US" sz="2400" dirty="0" smtClean="0"/>
              <a:t>Often, the data displayed represent some aspect of the output or performance of a manufacturing or other business process. </a:t>
            </a:r>
          </a:p>
          <a:p>
            <a:pPr algn="just"/>
            <a:r>
              <a:rPr lang="en-US" sz="2400" dirty="0" smtClean="0"/>
              <a:t>It is therefore a form of line chart.</a:t>
            </a:r>
            <a:endParaRPr lang="en-US" sz="2400" dirty="0"/>
          </a:p>
        </p:txBody>
      </p:sp>
      <p:sp>
        <p:nvSpPr>
          <p:cNvPr id="1026" name="AutoShape 2" descr="upload.wikimedia.org/wikipedia/commons/d/df/Si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upload.wikimedia.org/wikipedia/commons/d/df/Si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https://upload.wikimedia.org/wikipedia/commons/thumb/d/df/SimpleRunChart.jpg/300px-SimpleRunChart.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2"/>
          <a:srcRect/>
          <a:stretch>
            <a:fillRect/>
          </a:stretch>
        </p:blipFill>
        <p:spPr bwMode="auto">
          <a:xfrm>
            <a:off x="3124200" y="3810000"/>
            <a:ext cx="3048000" cy="2686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792162"/>
          </a:xfrm>
        </p:spPr>
        <p:txBody>
          <a:bodyPr>
            <a:noAutofit/>
          </a:bodyPr>
          <a:lstStyle/>
          <a:p>
            <a:r>
              <a:rPr lang="en-US" sz="4000" b="1" dirty="0" err="1" smtClean="0"/>
              <a:t>Tranformations</a:t>
            </a:r>
            <a:r>
              <a:rPr lang="en-US" sz="4000" b="1" dirty="0" smtClean="0"/>
              <a:t> to Achieve </a:t>
            </a:r>
            <a:r>
              <a:rPr lang="en-US" sz="4000" b="1" dirty="0" err="1" smtClean="0"/>
              <a:t>Stationarity</a:t>
            </a:r>
            <a:r>
              <a:rPr lang="en-US" sz="4000" b="1" dirty="0" smtClean="0"/>
              <a:t> </a:t>
            </a:r>
            <a:endParaRPr lang="en-US" sz="4000" b="1" dirty="0"/>
          </a:p>
        </p:txBody>
      </p:sp>
      <p:sp>
        <p:nvSpPr>
          <p:cNvPr id="3" name="Content Placeholder 2"/>
          <p:cNvSpPr>
            <a:spLocks noGrp="1"/>
          </p:cNvSpPr>
          <p:nvPr>
            <p:ph idx="1"/>
          </p:nvPr>
        </p:nvSpPr>
        <p:spPr>
          <a:xfrm>
            <a:off x="0" y="914400"/>
            <a:ext cx="9144000" cy="5943600"/>
          </a:xfrm>
        </p:spPr>
        <p:txBody>
          <a:bodyPr>
            <a:noAutofit/>
          </a:bodyPr>
          <a:lstStyle/>
          <a:p>
            <a:pPr>
              <a:buNone/>
            </a:pPr>
            <a:r>
              <a:rPr lang="en-US" sz="2200" dirty="0" smtClean="0">
                <a:solidFill>
                  <a:srgbClr val="C00000"/>
                </a:solidFill>
              </a:rPr>
              <a:t>Transform  to </a:t>
            </a:r>
            <a:r>
              <a:rPr lang="en-US" sz="2200" dirty="0" err="1" smtClean="0">
                <a:solidFill>
                  <a:srgbClr val="C00000"/>
                </a:solidFill>
              </a:rPr>
              <a:t>stationarity</a:t>
            </a:r>
            <a:r>
              <a:rPr lang="en-US" sz="2200" dirty="0" smtClean="0">
                <a:solidFill>
                  <a:srgbClr val="C00000"/>
                </a:solidFill>
              </a:rPr>
              <a:t> with one of the following techniques.</a:t>
            </a:r>
          </a:p>
          <a:p>
            <a:pPr lvl="1"/>
            <a:r>
              <a:rPr lang="en-US" sz="2200" dirty="0" smtClean="0">
                <a:solidFill>
                  <a:srgbClr val="0000FF"/>
                </a:solidFill>
              </a:rPr>
              <a:t>Difference the data:</a:t>
            </a:r>
            <a:r>
              <a:rPr lang="en-US" sz="2200" dirty="0" smtClean="0"/>
              <a:t> </a:t>
            </a:r>
            <a:r>
              <a:rPr lang="en-US" sz="1800" dirty="0" smtClean="0"/>
              <a:t>Given the series </a:t>
            </a:r>
            <a:r>
              <a:rPr lang="en-US" sz="1800" dirty="0" err="1" smtClean="0"/>
              <a:t>Zt</a:t>
            </a:r>
            <a:r>
              <a:rPr lang="en-US" sz="1800" dirty="0" smtClean="0"/>
              <a:t>,  create the new series Yi=  </a:t>
            </a:r>
            <a:r>
              <a:rPr lang="en-US" sz="1800" dirty="0" err="1" smtClean="0"/>
              <a:t>Zi</a:t>
            </a:r>
            <a:r>
              <a:rPr lang="en-US" sz="1800" dirty="0" smtClean="0"/>
              <a:t>  − (Zi−1)</a:t>
            </a:r>
            <a:r>
              <a:rPr lang="en-US" sz="2200" dirty="0" smtClean="0"/>
              <a:t>.</a:t>
            </a:r>
          </a:p>
          <a:p>
            <a:pPr lvl="1">
              <a:buNone/>
            </a:pPr>
            <a:r>
              <a:rPr lang="en-US" sz="2200" i="1" dirty="0" smtClean="0"/>
              <a:t>	</a:t>
            </a:r>
            <a:r>
              <a:rPr lang="en-US" sz="1600" i="1" dirty="0" smtClean="0"/>
              <a:t>(The differenced data will contain one less point than the original data.</a:t>
            </a:r>
            <a:r>
              <a:rPr lang="en-US" sz="1200" i="1" dirty="0" smtClean="0"/>
              <a:t> </a:t>
            </a:r>
            <a:r>
              <a:rPr lang="en-US" sz="1600" i="1" dirty="0" smtClean="0"/>
              <a:t>Although you can difference the data more than once, one difference is usually sufficient).</a:t>
            </a:r>
          </a:p>
          <a:p>
            <a:pPr lvl="1">
              <a:buNone/>
            </a:pPr>
            <a:endParaRPr lang="en-US" sz="1800" i="1" dirty="0" smtClean="0"/>
          </a:p>
          <a:p>
            <a:pPr lvl="1"/>
            <a:r>
              <a:rPr lang="en-US" sz="2200" dirty="0" smtClean="0">
                <a:solidFill>
                  <a:srgbClr val="0000FF"/>
                </a:solidFill>
              </a:rPr>
              <a:t>If the data contain a trend:</a:t>
            </a:r>
            <a:r>
              <a:rPr lang="en-US" sz="2200" dirty="0" smtClean="0"/>
              <a:t>  fit some type of curve to the data and then model the residuals from that fit. </a:t>
            </a:r>
            <a:r>
              <a:rPr lang="en-US" sz="1600" i="1" dirty="0" smtClean="0"/>
              <a:t>(Since the purpose of the fit is to simply remove long term trend, a simple fit, such as a straight line, is typically used).</a:t>
            </a:r>
          </a:p>
          <a:p>
            <a:pPr lvl="1">
              <a:buNone/>
            </a:pPr>
            <a:endParaRPr lang="en-US" sz="1600" i="1" dirty="0" smtClean="0"/>
          </a:p>
          <a:p>
            <a:pPr lvl="1"/>
            <a:r>
              <a:rPr lang="en-US" sz="2200" dirty="0" smtClean="0">
                <a:solidFill>
                  <a:srgbClr val="0000FF"/>
                </a:solidFill>
              </a:rPr>
              <a:t>For non-constant variance:</a:t>
            </a:r>
            <a:r>
              <a:rPr lang="en-US" sz="2200" dirty="0" smtClean="0"/>
              <a:t> taking the logarithm or square root of the series may stabilize the variance. </a:t>
            </a:r>
          </a:p>
          <a:p>
            <a:pPr lvl="1">
              <a:buNone/>
            </a:pPr>
            <a:endParaRPr lang="en-US" sz="2200" dirty="0" smtClean="0"/>
          </a:p>
          <a:p>
            <a:pPr lvl="1"/>
            <a:r>
              <a:rPr lang="en-US" sz="2200" dirty="0" smtClean="0">
                <a:solidFill>
                  <a:srgbClr val="0000FF"/>
                </a:solidFill>
              </a:rPr>
              <a:t>For negative data:</a:t>
            </a:r>
            <a:r>
              <a:rPr lang="en-US" sz="2200" dirty="0" smtClean="0"/>
              <a:t>  add a suitable constant to make all the data positive before applying the transformation. (</a:t>
            </a:r>
            <a:r>
              <a:rPr lang="en-US" sz="1600" i="1" dirty="0" smtClean="0"/>
              <a:t>This constant can then be subtracted from the model to obtain predicted (i.e., the fitted) values and forecasts for future points).</a:t>
            </a:r>
          </a:p>
          <a:p>
            <a:pPr marL="117475" indent="-117475">
              <a:buNone/>
            </a:pPr>
            <a:endParaRPr lang="en-US" sz="2000" dirty="0" smtClean="0">
              <a:solidFill>
                <a:srgbClr val="C00000"/>
              </a:solidFill>
            </a:endParaRPr>
          </a:p>
          <a:p>
            <a:pPr marL="117475" indent="-117475">
              <a:buNone/>
            </a:pPr>
            <a:r>
              <a:rPr lang="en-US" sz="2000" dirty="0" smtClean="0">
                <a:solidFill>
                  <a:srgbClr val="C00000"/>
                </a:solidFill>
              </a:rPr>
              <a:t>The above techniques are intended to generate series with constant location &amp; scale. </a:t>
            </a:r>
            <a:endParaRPr lang="en-US" sz="2000" dirty="0">
              <a:solidFill>
                <a:srgbClr val="C0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105400" y="1066800"/>
            <a:ext cx="3733800" cy="1219200"/>
          </a:xfrm>
        </p:spPr>
        <p:txBody>
          <a:bodyPr>
            <a:normAutofit fontScale="90000"/>
          </a:bodyPr>
          <a:lstStyle/>
          <a:p>
            <a:pPr algn="just"/>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The initial run sequence plot of the data indicates a </a:t>
            </a:r>
            <a:r>
              <a:rPr lang="en-US" sz="1800" dirty="0" smtClean="0">
                <a:solidFill>
                  <a:srgbClr val="0000FF"/>
                </a:solidFill>
              </a:rPr>
              <a:t>rising trend</a:t>
            </a:r>
            <a:r>
              <a:rPr lang="en-US" sz="1800" dirty="0" smtClean="0"/>
              <a:t>.</a:t>
            </a:r>
            <a:br>
              <a:rPr lang="en-US" sz="1800" dirty="0" smtClean="0"/>
            </a:br>
            <a:r>
              <a:rPr lang="en-US" sz="1800" dirty="0" smtClean="0"/>
              <a:t> </a:t>
            </a:r>
            <a:br>
              <a:rPr lang="en-US" sz="1800" dirty="0" smtClean="0"/>
            </a:br>
            <a:r>
              <a:rPr lang="en-US" sz="1800" dirty="0" smtClean="0"/>
              <a:t>A visual inspection of this plot indicates that a </a:t>
            </a:r>
            <a:r>
              <a:rPr lang="en-US" sz="1800" dirty="0" smtClean="0">
                <a:solidFill>
                  <a:srgbClr val="0000FF"/>
                </a:solidFill>
              </a:rPr>
              <a:t>simple linear fit should be sufficient </a:t>
            </a:r>
            <a:r>
              <a:rPr lang="en-US" sz="1800" dirty="0" smtClean="0"/>
              <a:t>to remove this upward trend. </a:t>
            </a:r>
            <a:r>
              <a:rPr lang="en-US" dirty="0" smtClean="0"/>
              <a:t/>
            </a:r>
            <a:br>
              <a:rPr lang="en-US" dirty="0" smtClean="0"/>
            </a:br>
            <a:endParaRPr lang="en-US" dirty="0"/>
          </a:p>
        </p:txBody>
      </p:sp>
      <p:pic>
        <p:nvPicPr>
          <p:cNvPr id="15363" name="Picture 3"/>
          <p:cNvPicPr>
            <a:picLocks noGrp="1" noChangeAspect="1" noChangeArrowheads="1"/>
          </p:cNvPicPr>
          <p:nvPr>
            <p:ph idx="1"/>
          </p:nvPr>
        </p:nvPicPr>
        <p:blipFill>
          <a:blip r:embed="rId2" cstate="print"/>
          <a:srcRect/>
          <a:stretch>
            <a:fillRect/>
          </a:stretch>
        </p:blipFill>
        <p:spPr bwMode="auto">
          <a:xfrm>
            <a:off x="0" y="990600"/>
            <a:ext cx="5029200" cy="2952750"/>
          </a:xfrm>
          <a:prstGeom prst="rect">
            <a:avLst/>
          </a:prstGeom>
          <a:noFill/>
          <a:ln w="9525">
            <a:noFill/>
            <a:miter lim="800000"/>
            <a:headEnd/>
            <a:tailEnd/>
          </a:ln>
          <a:effectLst/>
        </p:spPr>
      </p:pic>
      <p:sp>
        <p:nvSpPr>
          <p:cNvPr id="8" name="Rectangle 7"/>
          <p:cNvSpPr/>
          <p:nvPr/>
        </p:nvSpPr>
        <p:spPr>
          <a:xfrm>
            <a:off x="5029200" y="4038600"/>
            <a:ext cx="4114800" cy="338554"/>
          </a:xfrm>
          <a:prstGeom prst="rect">
            <a:avLst/>
          </a:prstGeom>
        </p:spPr>
        <p:txBody>
          <a:bodyPr wrap="square">
            <a:spAutoFit/>
          </a:bodyPr>
          <a:lstStyle/>
          <a:p>
            <a:r>
              <a:rPr lang="en-US" sz="1600" dirty="0" smtClean="0">
                <a:solidFill>
                  <a:srgbClr val="0000FF"/>
                </a:solidFill>
              </a:rPr>
              <a:t>This plot also shows periodical behavior</a:t>
            </a:r>
            <a:endParaRPr lang="en-US" sz="1600" dirty="0">
              <a:solidFill>
                <a:srgbClr val="0000FF"/>
              </a:solidFill>
            </a:endParaRPr>
          </a:p>
        </p:txBody>
      </p:sp>
      <p:pic>
        <p:nvPicPr>
          <p:cNvPr id="15364" name="Picture 4"/>
          <p:cNvPicPr>
            <a:picLocks noChangeAspect="1" noChangeArrowheads="1"/>
          </p:cNvPicPr>
          <p:nvPr/>
        </p:nvPicPr>
        <p:blipFill>
          <a:blip r:embed="rId3" cstate="print"/>
          <a:srcRect/>
          <a:stretch>
            <a:fillRect/>
          </a:stretch>
        </p:blipFill>
        <p:spPr bwMode="auto">
          <a:xfrm>
            <a:off x="0" y="3924300"/>
            <a:ext cx="5038725" cy="2933700"/>
          </a:xfrm>
          <a:prstGeom prst="rect">
            <a:avLst/>
          </a:prstGeom>
          <a:noFill/>
          <a:ln w="9525">
            <a:noFill/>
            <a:miter lim="800000"/>
            <a:headEnd/>
            <a:tailEnd/>
          </a:ln>
          <a:effectLst/>
        </p:spPr>
      </p:pic>
      <p:sp>
        <p:nvSpPr>
          <p:cNvPr id="10" name="Rectangle 9"/>
          <p:cNvSpPr/>
          <p:nvPr/>
        </p:nvSpPr>
        <p:spPr>
          <a:xfrm>
            <a:off x="5029200" y="4572000"/>
            <a:ext cx="4114800" cy="1815882"/>
          </a:xfrm>
          <a:prstGeom prst="rect">
            <a:avLst/>
          </a:prstGeom>
        </p:spPr>
        <p:txBody>
          <a:bodyPr wrap="square">
            <a:spAutoFit/>
          </a:bodyPr>
          <a:lstStyle/>
          <a:p>
            <a:pPr algn="just">
              <a:buFont typeface="Arial" pitchFamily="34" charset="0"/>
              <a:buChar char="•"/>
            </a:pPr>
            <a:r>
              <a:rPr lang="en-US" sz="1400" dirty="0" smtClean="0"/>
              <a:t>This plot contains the residuals from a linear fit to the original data. </a:t>
            </a:r>
          </a:p>
          <a:p>
            <a:pPr algn="just"/>
            <a:endParaRPr lang="en-US" sz="1400" dirty="0" smtClean="0"/>
          </a:p>
          <a:p>
            <a:pPr algn="just">
              <a:buFont typeface="Arial" pitchFamily="34" charset="0"/>
              <a:buChar char="•"/>
            </a:pPr>
            <a:r>
              <a:rPr lang="en-US" sz="1400" dirty="0" smtClean="0"/>
              <a:t>After removing the linear trend, the run sequence plot indicates that the data have a constant location and variance, although the </a:t>
            </a:r>
            <a:r>
              <a:rPr lang="en-US" sz="1400" dirty="0" smtClean="0">
                <a:solidFill>
                  <a:srgbClr val="C00000"/>
                </a:solidFill>
              </a:rPr>
              <a:t>pattern of the residuals shows that the data depart from the model in a systematic way.</a:t>
            </a:r>
            <a:endParaRPr lang="en-US" sz="1400" dirty="0">
              <a:solidFill>
                <a:srgbClr val="C00000"/>
              </a:solidFill>
            </a:endParaRPr>
          </a:p>
        </p:txBody>
      </p:sp>
      <p:sp>
        <p:nvSpPr>
          <p:cNvPr id="7" name="Rectangle 6"/>
          <p:cNvSpPr/>
          <p:nvPr/>
        </p:nvSpPr>
        <p:spPr>
          <a:xfrm>
            <a:off x="609600" y="0"/>
            <a:ext cx="7868082" cy="646331"/>
          </a:xfrm>
          <a:prstGeom prst="rect">
            <a:avLst/>
          </a:prstGeom>
        </p:spPr>
        <p:txBody>
          <a:bodyPr wrap="square">
            <a:spAutoFit/>
          </a:bodyPr>
          <a:lstStyle/>
          <a:p>
            <a:pPr algn="ctr"/>
            <a:r>
              <a:rPr lang="en-US" sz="3600" b="1" dirty="0" err="1" smtClean="0"/>
              <a:t>Tranformations</a:t>
            </a:r>
            <a:r>
              <a:rPr lang="en-US" sz="3600" b="1" dirty="0" smtClean="0"/>
              <a:t> to Achieve </a:t>
            </a:r>
            <a:r>
              <a:rPr lang="en-US" sz="3600" b="1" dirty="0" err="1" smtClean="0"/>
              <a:t>Stationarity</a:t>
            </a:r>
            <a:r>
              <a:rPr lang="en-US" sz="3600" b="1" dirty="0" smtClean="0"/>
              <a:t> </a:t>
            </a:r>
            <a:endParaRPr lang="en-US" sz="3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4000" b="1" dirty="0" smtClean="0">
                <a:latin typeface="+mn-lt"/>
                <a:ea typeface="+mn-ea"/>
                <a:cs typeface="+mn-cs"/>
              </a:rPr>
              <a:t>Seasonality</a:t>
            </a:r>
            <a:br>
              <a:rPr lang="en-US" sz="4000" b="1" dirty="0" smtClean="0">
                <a:latin typeface="+mn-lt"/>
                <a:ea typeface="+mn-ea"/>
                <a:cs typeface="+mn-cs"/>
              </a:rPr>
            </a:br>
            <a:endParaRPr lang="en-US" sz="4000" b="1" dirty="0">
              <a:latin typeface="+mn-lt"/>
              <a:ea typeface="+mn-ea"/>
              <a:cs typeface="+mn-cs"/>
            </a:endParaRPr>
          </a:p>
        </p:txBody>
      </p:sp>
      <p:sp>
        <p:nvSpPr>
          <p:cNvPr id="3" name="Content Placeholder 2"/>
          <p:cNvSpPr>
            <a:spLocks noGrp="1"/>
          </p:cNvSpPr>
          <p:nvPr>
            <p:ph idx="1"/>
          </p:nvPr>
        </p:nvSpPr>
        <p:spPr>
          <a:xfrm>
            <a:off x="457200" y="838200"/>
            <a:ext cx="8229600" cy="5287963"/>
          </a:xfrm>
        </p:spPr>
        <p:txBody>
          <a:bodyPr>
            <a:normAutofit fontScale="47500" lnSpcReduction="20000"/>
          </a:bodyPr>
          <a:lstStyle/>
          <a:p>
            <a:pPr algn="just"/>
            <a:r>
              <a:rPr lang="en-US" sz="4300" dirty="0" smtClean="0">
                <a:solidFill>
                  <a:srgbClr val="0000FF"/>
                </a:solidFill>
              </a:rPr>
              <a:t>Many time series display seasonality</a:t>
            </a:r>
            <a:r>
              <a:rPr lang="en-US" sz="4300" dirty="0" smtClean="0"/>
              <a:t>. By seasonality, we mean periodic fluctuations. </a:t>
            </a:r>
          </a:p>
          <a:p>
            <a:pPr algn="just">
              <a:buNone/>
            </a:pPr>
            <a:endParaRPr lang="en-US" sz="4300" dirty="0" smtClean="0"/>
          </a:p>
          <a:p>
            <a:pPr marL="287338" indent="0" algn="just">
              <a:buNone/>
            </a:pPr>
            <a:r>
              <a:rPr lang="en-US" sz="3400" dirty="0" smtClean="0"/>
              <a:t>(For example, retail sales tend to peak for the Christmas season and then decline after the holidays. So time series of retail sales will typically show increasing sales from September through December and declining sales in January and February).</a:t>
            </a:r>
          </a:p>
          <a:p>
            <a:pPr marL="0" indent="0" algn="just">
              <a:buNone/>
            </a:pPr>
            <a:endParaRPr lang="en-US" sz="4300" dirty="0" smtClean="0"/>
          </a:p>
          <a:p>
            <a:pPr marL="0" indent="339725" algn="just"/>
            <a:r>
              <a:rPr lang="en-US" sz="4300" dirty="0" smtClean="0">
                <a:solidFill>
                  <a:srgbClr val="0000FF"/>
                </a:solidFill>
              </a:rPr>
              <a:t>Seasonality is quite common in economic time series. It is less common in engineering and scientific data.</a:t>
            </a:r>
          </a:p>
          <a:p>
            <a:pPr marL="0" indent="339725" algn="just">
              <a:buNone/>
            </a:pPr>
            <a:endParaRPr lang="en-US" sz="4300" dirty="0" smtClean="0">
              <a:solidFill>
                <a:srgbClr val="0000FF"/>
              </a:solidFill>
            </a:endParaRPr>
          </a:p>
          <a:p>
            <a:pPr algn="just"/>
            <a:r>
              <a:rPr lang="en-US" sz="4300" dirty="0" smtClean="0"/>
              <a:t>If seasonality is present, it must be incorporated into the time series model</a:t>
            </a:r>
          </a:p>
          <a:p>
            <a:pPr algn="just">
              <a:buNone/>
            </a:pPr>
            <a:endParaRPr lang="en-US" sz="4300" dirty="0" smtClean="0"/>
          </a:p>
          <a:p>
            <a:pPr algn="just"/>
            <a:r>
              <a:rPr lang="en-US" sz="4300" i="1" dirty="0" smtClean="0"/>
              <a:t>T</a:t>
            </a:r>
            <a:r>
              <a:rPr lang="en-US" sz="4300" dirty="0" smtClean="0"/>
              <a:t>he following graphical techniques can be used to detect seasonality.</a:t>
            </a:r>
          </a:p>
          <a:p>
            <a:pPr lvl="1" algn="just"/>
            <a:r>
              <a:rPr lang="en-US" sz="3700" dirty="0" smtClean="0">
                <a:solidFill>
                  <a:srgbClr val="0000FF"/>
                </a:solidFill>
              </a:rPr>
              <a:t>Run sequence plot</a:t>
            </a:r>
            <a:r>
              <a:rPr lang="en-US" sz="3700" dirty="0" smtClean="0"/>
              <a:t>.</a:t>
            </a:r>
          </a:p>
          <a:p>
            <a:pPr lvl="1" algn="just"/>
            <a:r>
              <a:rPr lang="en-US" sz="3700" dirty="0" smtClean="0">
                <a:solidFill>
                  <a:srgbClr val="C00000"/>
                </a:solidFill>
              </a:rPr>
              <a:t>Seasonal subseries plot </a:t>
            </a:r>
            <a:r>
              <a:rPr lang="en-US" sz="3700" dirty="0" smtClean="0"/>
              <a:t>is a specialized technique for showing seasonality.</a:t>
            </a:r>
          </a:p>
          <a:p>
            <a:pPr lvl="1" algn="just"/>
            <a:r>
              <a:rPr lang="en-US" sz="3700" dirty="0" smtClean="0">
                <a:solidFill>
                  <a:srgbClr val="0000FF"/>
                </a:solidFill>
              </a:rPr>
              <a:t>Multiple box plots</a:t>
            </a:r>
            <a:r>
              <a:rPr lang="en-US" sz="3700" dirty="0" smtClean="0"/>
              <a:t> can be used as an alternative to the seasonal subseries plot to detect seasonality.</a:t>
            </a:r>
          </a:p>
          <a:p>
            <a:pPr lvl="1" algn="just"/>
            <a:r>
              <a:rPr lang="en-US" sz="3700" dirty="0" smtClean="0">
                <a:solidFill>
                  <a:srgbClr val="C00000"/>
                </a:solidFill>
              </a:rPr>
              <a:t>The autocorrelation plot</a:t>
            </a:r>
            <a:r>
              <a:rPr lang="en-US" sz="3700" dirty="0" smtClean="0">
                <a:solidFill>
                  <a:srgbClr val="0000FF"/>
                </a:solidFill>
              </a:rPr>
              <a:t>.</a:t>
            </a:r>
          </a:p>
          <a:p>
            <a:pPr lvl="1" algn="just">
              <a:buNone/>
            </a:pPr>
            <a:endParaRPr lang="en-US" sz="3700" dirty="0" smtClean="0"/>
          </a:p>
          <a:p>
            <a:pPr algn="just"/>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581"/>
            <a:ext cx="8229600" cy="411162"/>
          </a:xfrm>
        </p:spPr>
        <p:txBody>
          <a:bodyPr>
            <a:noAutofit/>
          </a:bodyPr>
          <a:lstStyle/>
          <a:p>
            <a:r>
              <a:rPr lang="en-US" sz="4000" dirty="0" smtClean="0">
                <a:solidFill>
                  <a:srgbClr val="C00000"/>
                </a:solidFill>
              </a:rPr>
              <a:t/>
            </a:r>
            <a:br>
              <a:rPr lang="en-US" sz="4000" dirty="0" smtClean="0">
                <a:solidFill>
                  <a:srgbClr val="C00000"/>
                </a:solidFill>
              </a:rPr>
            </a:br>
            <a:r>
              <a:rPr lang="en-US" sz="4000" dirty="0" smtClean="0">
                <a:solidFill>
                  <a:srgbClr val="C00000"/>
                </a:solidFill>
              </a:rPr>
              <a:t/>
            </a:r>
            <a:br>
              <a:rPr lang="en-US" sz="4000" dirty="0" smtClean="0">
                <a:solidFill>
                  <a:srgbClr val="C00000"/>
                </a:solidFill>
              </a:rPr>
            </a:br>
            <a:r>
              <a:rPr lang="en-US" sz="4000" b="1" dirty="0" smtClean="0"/>
              <a:t> Seasonality – Seasonal Subseries Plot </a:t>
            </a:r>
            <a:r>
              <a:rPr lang="en-US" sz="4000" b="1" dirty="0" smtClean="0">
                <a:latin typeface="+mn-lt"/>
                <a:ea typeface="+mn-ea"/>
                <a:cs typeface="+mn-cs"/>
              </a:rPr>
              <a:t/>
            </a:r>
            <a:br>
              <a:rPr lang="en-US" sz="4000" b="1" dirty="0" smtClean="0">
                <a:latin typeface="+mn-lt"/>
                <a:ea typeface="+mn-ea"/>
                <a:cs typeface="+mn-cs"/>
              </a:rPr>
            </a:br>
            <a:endParaRPr lang="en-US" sz="4000" b="1" dirty="0">
              <a:latin typeface="+mn-lt"/>
              <a:ea typeface="+mn-ea"/>
              <a:cs typeface="+mn-cs"/>
            </a:endParaRPr>
          </a:p>
        </p:txBody>
      </p:sp>
      <p:sp>
        <p:nvSpPr>
          <p:cNvPr id="3" name="Content Placeholder 2"/>
          <p:cNvSpPr>
            <a:spLocks noGrp="1"/>
          </p:cNvSpPr>
          <p:nvPr>
            <p:ph idx="1"/>
          </p:nvPr>
        </p:nvSpPr>
        <p:spPr>
          <a:xfrm>
            <a:off x="457200" y="609600"/>
            <a:ext cx="8229600" cy="762000"/>
          </a:xfrm>
        </p:spPr>
        <p:txBody>
          <a:bodyPr>
            <a:noAutofit/>
          </a:bodyPr>
          <a:lstStyle/>
          <a:p>
            <a:pPr lvl="1" algn="just"/>
            <a:endParaRPr lang="en-US" sz="1400" dirty="0" smtClean="0"/>
          </a:p>
          <a:p>
            <a:pPr lvl="1" algn="just">
              <a:buFont typeface="Arial" pitchFamily="34" charset="0"/>
              <a:buChar char="•"/>
            </a:pPr>
            <a:r>
              <a:rPr lang="en-US" sz="1400" dirty="0" smtClean="0">
                <a:solidFill>
                  <a:srgbClr val="0000FF"/>
                </a:solidFill>
              </a:rPr>
              <a:t>Run sequence plot </a:t>
            </a:r>
            <a:r>
              <a:rPr lang="en-US" sz="1400" dirty="0" smtClean="0"/>
              <a:t>Is a recommended </a:t>
            </a:r>
            <a:r>
              <a:rPr lang="en-US" sz="1400" dirty="0" smtClean="0">
                <a:solidFill>
                  <a:srgbClr val="0000FF"/>
                </a:solidFill>
              </a:rPr>
              <a:t>first step </a:t>
            </a:r>
            <a:r>
              <a:rPr lang="en-US" sz="1400" dirty="0" smtClean="0"/>
              <a:t>for analyzing any time series. </a:t>
            </a:r>
          </a:p>
          <a:p>
            <a:pPr lvl="1" algn="just">
              <a:buFont typeface="Arial" pitchFamily="34" charset="0"/>
              <a:buChar char="•"/>
            </a:pPr>
            <a:r>
              <a:rPr lang="en-US" sz="1400" dirty="0" smtClean="0"/>
              <a:t>Although seasonality can sometimes be indicated by Run Sequence plot, seasonality is shown more clearly by the </a:t>
            </a:r>
            <a:r>
              <a:rPr lang="en-US" sz="1400" dirty="0" smtClean="0">
                <a:solidFill>
                  <a:srgbClr val="0000FF"/>
                </a:solidFill>
              </a:rPr>
              <a:t>seasonal subseries plot or the box plot</a:t>
            </a:r>
            <a:r>
              <a:rPr lang="en-US" sz="1400" dirty="0" smtClean="0"/>
              <a:t>. </a:t>
            </a:r>
          </a:p>
          <a:p>
            <a:pPr lvl="1" algn="just">
              <a:buFont typeface="Arial" pitchFamily="34" charset="0"/>
              <a:buChar char="•"/>
            </a:pPr>
            <a:endParaRPr lang="en-US" sz="1400" dirty="0" smtClean="0"/>
          </a:p>
          <a:p>
            <a:pPr algn="just"/>
            <a:endParaRPr lang="en-US" sz="1100" dirty="0"/>
          </a:p>
        </p:txBody>
      </p:sp>
      <p:pic>
        <p:nvPicPr>
          <p:cNvPr id="37891" name="Picture 3"/>
          <p:cNvPicPr>
            <a:picLocks noChangeAspect="1" noChangeArrowheads="1"/>
          </p:cNvPicPr>
          <p:nvPr/>
        </p:nvPicPr>
        <p:blipFill>
          <a:blip r:embed="rId2"/>
          <a:srcRect/>
          <a:stretch>
            <a:fillRect/>
          </a:stretch>
        </p:blipFill>
        <p:spPr bwMode="auto">
          <a:xfrm>
            <a:off x="2105025" y="2514600"/>
            <a:ext cx="4933950" cy="2252663"/>
          </a:xfrm>
          <a:prstGeom prst="rect">
            <a:avLst/>
          </a:prstGeom>
          <a:noFill/>
          <a:ln w="9525">
            <a:noFill/>
            <a:miter lim="800000"/>
            <a:headEnd/>
            <a:tailEnd/>
          </a:ln>
          <a:effectLst/>
        </p:spPr>
      </p:pic>
      <p:sp>
        <p:nvSpPr>
          <p:cNvPr id="6" name="Rectangle 5"/>
          <p:cNvSpPr/>
          <p:nvPr/>
        </p:nvSpPr>
        <p:spPr>
          <a:xfrm>
            <a:off x="304800" y="4876800"/>
            <a:ext cx="8839200" cy="1754326"/>
          </a:xfrm>
          <a:prstGeom prst="rect">
            <a:avLst/>
          </a:prstGeom>
        </p:spPr>
        <p:txBody>
          <a:bodyPr wrap="square">
            <a:spAutoFit/>
          </a:bodyPr>
          <a:lstStyle/>
          <a:p>
            <a:pPr algn="just"/>
            <a:r>
              <a:rPr lang="en-US" dirty="0" smtClean="0"/>
              <a:t>This seasonal subseries plot containing monthly data of CO</a:t>
            </a:r>
            <a:r>
              <a:rPr lang="en-US" baseline="-25000" dirty="0" smtClean="0"/>
              <a:t>2</a:t>
            </a:r>
            <a:r>
              <a:rPr lang="en-US" dirty="0" smtClean="0"/>
              <a:t> concentrations reveals a strong seasonality pattern. The CO</a:t>
            </a:r>
            <a:r>
              <a:rPr lang="en-US" baseline="-25000" dirty="0" smtClean="0"/>
              <a:t>2</a:t>
            </a:r>
            <a:r>
              <a:rPr lang="en-US" dirty="0" smtClean="0"/>
              <a:t> concentrations peak in May, steadily decrease through September, and then begin rising again until the May peak.</a:t>
            </a:r>
          </a:p>
          <a:p>
            <a:pPr algn="just"/>
            <a:endParaRPr lang="en-US" dirty="0" smtClean="0"/>
          </a:p>
          <a:p>
            <a:pPr algn="just"/>
            <a:r>
              <a:rPr lang="en-US" dirty="0" smtClean="0"/>
              <a:t>This plot allows  to detect both between group and within group patterns.</a:t>
            </a:r>
          </a:p>
          <a:p>
            <a:pPr algn="just"/>
            <a:r>
              <a:rPr lang="en-US" dirty="0" smtClean="0"/>
              <a:t>NB: If there is a large number of observations, then a box plot may be preferable</a:t>
            </a:r>
            <a:endParaRPr lang="en-US" dirty="0"/>
          </a:p>
        </p:txBody>
      </p:sp>
      <p:sp>
        <p:nvSpPr>
          <p:cNvPr id="7" name="Rectangle 6"/>
          <p:cNvSpPr/>
          <p:nvPr/>
        </p:nvSpPr>
        <p:spPr>
          <a:xfrm>
            <a:off x="838200" y="1828800"/>
            <a:ext cx="8077200" cy="523220"/>
          </a:xfrm>
          <a:prstGeom prst="rect">
            <a:avLst/>
          </a:prstGeom>
        </p:spPr>
        <p:txBody>
          <a:bodyPr wrap="square">
            <a:spAutoFit/>
          </a:bodyPr>
          <a:lstStyle/>
          <a:p>
            <a:pPr marL="287338" lvl="1" indent="-168275" algn="just">
              <a:buFont typeface="Arial" pitchFamily="34" charset="0"/>
              <a:buChar char="•"/>
            </a:pPr>
            <a:r>
              <a:rPr lang="en-US" sz="1400" dirty="0" smtClean="0"/>
              <a:t>Seasonal Run Series plot does an excellent job of showing both the seasonal differences (</a:t>
            </a:r>
            <a:r>
              <a:rPr lang="en-US" sz="1400" dirty="0" smtClean="0">
                <a:solidFill>
                  <a:srgbClr val="C00000"/>
                </a:solidFill>
              </a:rPr>
              <a:t>between group patterns</a:t>
            </a:r>
            <a:r>
              <a:rPr lang="en-US" sz="1400" dirty="0" smtClean="0"/>
              <a:t>) and also the </a:t>
            </a:r>
            <a:r>
              <a:rPr lang="en-US" sz="1400" dirty="0" smtClean="0">
                <a:solidFill>
                  <a:srgbClr val="C00000"/>
                </a:solidFill>
              </a:rPr>
              <a:t>within-group patterns</a:t>
            </a:r>
            <a:r>
              <a:rPr lang="en-US" sz="1400" dirty="0" smtClean="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Seasonality</a:t>
            </a:r>
            <a:endParaRPr lang="en-US" dirty="0"/>
          </a:p>
        </p:txBody>
      </p:sp>
      <p:sp>
        <p:nvSpPr>
          <p:cNvPr id="3" name="Content Placeholder 2"/>
          <p:cNvSpPr>
            <a:spLocks noGrp="1"/>
          </p:cNvSpPr>
          <p:nvPr>
            <p:ph idx="1"/>
          </p:nvPr>
        </p:nvSpPr>
        <p:spPr>
          <a:xfrm>
            <a:off x="609600" y="1143000"/>
            <a:ext cx="8229600" cy="4525963"/>
          </a:xfrm>
        </p:spPr>
        <p:txBody>
          <a:bodyPr>
            <a:normAutofit/>
          </a:bodyPr>
          <a:lstStyle/>
          <a:p>
            <a:pPr algn="just"/>
            <a:r>
              <a:rPr lang="en-US" sz="2400" dirty="0" smtClean="0"/>
              <a:t>The seasonal subseries plot can provide answers to the following questions:</a:t>
            </a:r>
          </a:p>
          <a:p>
            <a:pPr lvl="1" algn="just"/>
            <a:r>
              <a:rPr lang="en-US" sz="2000" dirty="0" smtClean="0"/>
              <a:t>Do the data exhibit a seasonal pattern?</a:t>
            </a:r>
          </a:p>
          <a:p>
            <a:pPr lvl="1" algn="just"/>
            <a:r>
              <a:rPr lang="en-US" sz="2000" dirty="0" smtClean="0"/>
              <a:t>What is the nature of the seasonality?</a:t>
            </a:r>
          </a:p>
          <a:p>
            <a:pPr lvl="1" algn="just"/>
            <a:r>
              <a:rPr lang="en-US" sz="2000" dirty="0" smtClean="0"/>
              <a:t>Is there a within-group pattern (e.g., do January and July exhibit similar patterns)?</a:t>
            </a:r>
          </a:p>
          <a:p>
            <a:pPr lvl="1" algn="just"/>
            <a:r>
              <a:rPr lang="en-US" sz="2000" dirty="0" smtClean="0"/>
              <a:t>Are there any outliers once seasonality has been accounted for?</a:t>
            </a:r>
          </a:p>
          <a:p>
            <a:pPr lvl="1" algn="just">
              <a:buNone/>
            </a:pPr>
            <a:endParaRPr lang="en-US" sz="2000" dirty="0" smtClean="0"/>
          </a:p>
          <a:p>
            <a:pPr algn="just"/>
            <a:r>
              <a:rPr lang="en-US" sz="2400" i="1" dirty="0" smtClean="0"/>
              <a:t>Importance: </a:t>
            </a:r>
            <a:r>
              <a:rPr lang="en-US" sz="2400" dirty="0" smtClean="0"/>
              <a:t>It is important to know when analyzing a time series if there is a significant seasonality effect. The seasonal subseries plot is an excellent tool for determining if there is a seasonal pattern.</a:t>
            </a: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4000" b="1" dirty="0" smtClean="0">
                <a:latin typeface="+mn-lt"/>
                <a:ea typeface="+mn-ea"/>
                <a:cs typeface="+mn-cs"/>
              </a:rPr>
              <a:t>Seasonality</a:t>
            </a:r>
            <a:br>
              <a:rPr lang="en-US" sz="4000" b="1" dirty="0" smtClean="0">
                <a:latin typeface="+mn-lt"/>
                <a:ea typeface="+mn-ea"/>
                <a:cs typeface="+mn-cs"/>
              </a:rPr>
            </a:br>
            <a:endParaRPr lang="en-US" sz="4000" b="1" dirty="0">
              <a:latin typeface="+mn-lt"/>
              <a:ea typeface="+mn-ea"/>
              <a:cs typeface="+mn-cs"/>
            </a:endParaRPr>
          </a:p>
        </p:txBody>
      </p:sp>
      <p:sp>
        <p:nvSpPr>
          <p:cNvPr id="3" name="Content Placeholder 2"/>
          <p:cNvSpPr>
            <a:spLocks noGrp="1"/>
          </p:cNvSpPr>
          <p:nvPr>
            <p:ph idx="1"/>
          </p:nvPr>
        </p:nvSpPr>
        <p:spPr>
          <a:xfrm>
            <a:off x="533400" y="533400"/>
            <a:ext cx="8001000" cy="1524000"/>
          </a:xfrm>
        </p:spPr>
        <p:txBody>
          <a:bodyPr>
            <a:noAutofit/>
          </a:bodyPr>
          <a:lstStyle/>
          <a:p>
            <a:pPr marL="339725" lvl="1" indent="-339725" algn="just">
              <a:buFont typeface="Arial" pitchFamily="34" charset="0"/>
              <a:buChar char="•"/>
            </a:pPr>
            <a:r>
              <a:rPr lang="en-US" sz="1400" dirty="0" smtClean="0"/>
              <a:t> </a:t>
            </a:r>
            <a:r>
              <a:rPr lang="en-US" sz="1400" dirty="0" smtClean="0">
                <a:solidFill>
                  <a:srgbClr val="C00000"/>
                </a:solidFill>
              </a:rPr>
              <a:t>Box Plot: </a:t>
            </a:r>
          </a:p>
          <a:p>
            <a:pPr lvl="1" algn="just"/>
            <a:r>
              <a:rPr lang="en-US" sz="1400" dirty="0" smtClean="0"/>
              <a:t>Shows the seasonal difference (</a:t>
            </a:r>
            <a:r>
              <a:rPr lang="en-US" sz="1400" dirty="0" smtClean="0">
                <a:solidFill>
                  <a:srgbClr val="C00000"/>
                </a:solidFill>
              </a:rPr>
              <a:t>between group patterns</a:t>
            </a:r>
            <a:r>
              <a:rPr lang="en-US" sz="1400" dirty="0" smtClean="0"/>
              <a:t>) quite well, but it </a:t>
            </a:r>
            <a:r>
              <a:rPr lang="en-US" sz="1400" dirty="0" smtClean="0">
                <a:solidFill>
                  <a:srgbClr val="C00000"/>
                </a:solidFill>
              </a:rPr>
              <a:t>does not show within group patterns. </a:t>
            </a:r>
          </a:p>
          <a:p>
            <a:pPr lvl="1" algn="just"/>
            <a:r>
              <a:rPr lang="en-US" sz="1400" dirty="0" smtClean="0">
                <a:solidFill>
                  <a:srgbClr val="0000FF"/>
                </a:solidFill>
              </a:rPr>
              <a:t>However, for large data sets, the box plot is usually easier to read than the seasonal subseries plot.</a:t>
            </a:r>
          </a:p>
          <a:p>
            <a:pPr lvl="1" algn="just"/>
            <a:r>
              <a:rPr lang="en-US" sz="1400" dirty="0" smtClean="0"/>
              <a:t>Excellent tool for conveying location and variation information in data sets, particularly for detecting and illustrating location and variation changes between different groups of data</a:t>
            </a:r>
          </a:p>
          <a:p>
            <a:pPr algn="just"/>
            <a:endParaRPr lang="en-US" sz="1600" dirty="0" smtClean="0"/>
          </a:p>
          <a:p>
            <a:pPr algn="just"/>
            <a:endParaRPr lang="en-US" sz="1600" dirty="0" smtClean="0"/>
          </a:p>
          <a:p>
            <a:pPr algn="just"/>
            <a:endParaRPr lang="en-US" sz="1600" dirty="0" smtClean="0"/>
          </a:p>
          <a:p>
            <a:pPr algn="just"/>
            <a:endParaRPr lang="en-US" sz="1600" dirty="0" smtClean="0"/>
          </a:p>
          <a:p>
            <a:pPr algn="just"/>
            <a:endParaRPr lang="en-US" sz="1600" dirty="0" smtClean="0"/>
          </a:p>
          <a:p>
            <a:pPr algn="just"/>
            <a:endParaRPr lang="en-US" sz="1400" dirty="0" smtClean="0"/>
          </a:p>
          <a:p>
            <a:pPr algn="just"/>
            <a:r>
              <a:rPr lang="en-US" sz="1400" dirty="0" smtClean="0"/>
              <a:t>This box plot, comparing </a:t>
            </a:r>
            <a:r>
              <a:rPr lang="en-US" sz="1400" dirty="0" smtClean="0">
                <a:hlinkClick r:id="rId2"/>
              </a:rPr>
              <a:t>four machines for energy output</a:t>
            </a:r>
            <a:r>
              <a:rPr lang="en-US" sz="1400" dirty="0" smtClean="0"/>
              <a:t>, shows that machine has a significant effect on energy with respect to both location and variation. Machine 3 has the highest energy response (about 72.5); machine 4 has the least variable energy response with about 50% of its readings being within 1 energy unit.</a:t>
            </a:r>
          </a:p>
          <a:p>
            <a:pPr algn="just"/>
            <a:r>
              <a:rPr lang="en-US" sz="1400" dirty="0" smtClean="0"/>
              <a:t>Both the </a:t>
            </a:r>
            <a:r>
              <a:rPr lang="en-US" sz="1400" dirty="0" smtClean="0">
                <a:solidFill>
                  <a:srgbClr val="C00000"/>
                </a:solidFill>
              </a:rPr>
              <a:t>seasonal subseries plot and the box plot </a:t>
            </a:r>
            <a:r>
              <a:rPr lang="en-US" sz="1400" dirty="0" smtClean="0">
                <a:solidFill>
                  <a:srgbClr val="0000FF"/>
                </a:solidFill>
              </a:rPr>
              <a:t>assume that the seasonal periods are known. </a:t>
            </a:r>
            <a:r>
              <a:rPr lang="en-US" sz="1400" dirty="0" smtClean="0"/>
              <a:t>In most cases, the analyst will in fact know this. </a:t>
            </a:r>
          </a:p>
          <a:p>
            <a:pPr algn="just"/>
            <a:r>
              <a:rPr lang="en-US" sz="1400" dirty="0" smtClean="0"/>
              <a:t>For example, for monthly data, the period is 12 since there are 12 months in a year. </a:t>
            </a:r>
          </a:p>
          <a:p>
            <a:pPr algn="just"/>
            <a:r>
              <a:rPr lang="en-US" sz="1400" dirty="0" smtClean="0">
                <a:solidFill>
                  <a:srgbClr val="0000FF"/>
                </a:solidFill>
              </a:rPr>
              <a:t>However, if the period is not known, the autocorrelation plot can help</a:t>
            </a:r>
            <a:r>
              <a:rPr lang="en-US" sz="1400" dirty="0" smtClean="0"/>
              <a:t>. If there is significant seasonality, the autocorrelation plot should show spikes at lags equal to the period. </a:t>
            </a:r>
          </a:p>
          <a:p>
            <a:pPr algn="just"/>
            <a:r>
              <a:rPr lang="en-US" sz="1400" dirty="0" smtClean="0"/>
              <a:t>For example, for monthly data, if there is a seasonality effect, we would expect to see significant peaks at lag 12, 24, 36, and so on (although the intensity may decrease the further out we go).</a:t>
            </a:r>
          </a:p>
          <a:p>
            <a:pPr algn="just"/>
            <a:endParaRPr lang="en-US" sz="1400" dirty="0" smtClean="0"/>
          </a:p>
          <a:p>
            <a:pPr algn="just"/>
            <a:endParaRPr lang="en-US" sz="1050" dirty="0"/>
          </a:p>
        </p:txBody>
      </p:sp>
      <p:pic>
        <p:nvPicPr>
          <p:cNvPr id="10245" name="Picture 5"/>
          <p:cNvPicPr>
            <a:picLocks noChangeAspect="1" noChangeArrowheads="1"/>
          </p:cNvPicPr>
          <p:nvPr/>
        </p:nvPicPr>
        <p:blipFill>
          <a:blip r:embed="rId3"/>
          <a:srcRect/>
          <a:stretch>
            <a:fillRect/>
          </a:stretch>
        </p:blipFill>
        <p:spPr bwMode="auto">
          <a:xfrm>
            <a:off x="2895600" y="2209800"/>
            <a:ext cx="2971800" cy="1676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2" cstate="print"/>
          <a:srcRect/>
          <a:stretch>
            <a:fillRect/>
          </a:stretch>
        </p:blipFill>
        <p:spPr bwMode="auto">
          <a:xfrm>
            <a:off x="0" y="0"/>
            <a:ext cx="4114800" cy="220980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cstate="print"/>
          <a:srcRect/>
          <a:stretch>
            <a:fillRect/>
          </a:stretch>
        </p:blipFill>
        <p:spPr bwMode="auto">
          <a:xfrm>
            <a:off x="0" y="2209800"/>
            <a:ext cx="4114800" cy="2057400"/>
          </a:xfrm>
          <a:prstGeom prst="rect">
            <a:avLst/>
          </a:prstGeom>
          <a:noFill/>
          <a:ln w="9525">
            <a:noFill/>
            <a:miter lim="800000"/>
            <a:headEnd/>
            <a:tailEnd/>
          </a:ln>
          <a:effectLst/>
        </p:spPr>
      </p:pic>
      <p:pic>
        <p:nvPicPr>
          <p:cNvPr id="16388" name="Picture 4"/>
          <p:cNvPicPr>
            <a:picLocks noChangeAspect="1" noChangeArrowheads="1"/>
          </p:cNvPicPr>
          <p:nvPr/>
        </p:nvPicPr>
        <p:blipFill>
          <a:blip r:embed="rId4" cstate="print"/>
          <a:srcRect/>
          <a:stretch>
            <a:fillRect/>
          </a:stretch>
        </p:blipFill>
        <p:spPr bwMode="auto">
          <a:xfrm>
            <a:off x="1" y="4267200"/>
            <a:ext cx="4114799" cy="2590800"/>
          </a:xfrm>
          <a:prstGeom prst="rect">
            <a:avLst/>
          </a:prstGeom>
          <a:noFill/>
          <a:ln w="9525">
            <a:noFill/>
            <a:miter lim="800000"/>
            <a:headEnd/>
            <a:tailEnd/>
          </a:ln>
          <a:effectLst/>
        </p:spPr>
      </p:pic>
      <p:pic>
        <p:nvPicPr>
          <p:cNvPr id="16389" name="Picture 5"/>
          <p:cNvPicPr>
            <a:picLocks noChangeAspect="1" noChangeArrowheads="1"/>
          </p:cNvPicPr>
          <p:nvPr/>
        </p:nvPicPr>
        <p:blipFill>
          <a:blip r:embed="rId5" cstate="print"/>
          <a:srcRect/>
          <a:stretch>
            <a:fillRect/>
          </a:stretch>
        </p:blipFill>
        <p:spPr bwMode="auto">
          <a:xfrm>
            <a:off x="4495800" y="0"/>
            <a:ext cx="4648200" cy="2590800"/>
          </a:xfrm>
          <a:prstGeom prst="rect">
            <a:avLst/>
          </a:prstGeom>
          <a:noFill/>
          <a:ln w="9525">
            <a:noFill/>
            <a:miter lim="800000"/>
            <a:headEnd/>
            <a:tailEnd/>
          </a:ln>
          <a:effectLst/>
        </p:spPr>
      </p:pic>
      <p:pic>
        <p:nvPicPr>
          <p:cNvPr id="16390" name="Picture 6"/>
          <p:cNvPicPr>
            <a:picLocks noChangeAspect="1" noChangeArrowheads="1"/>
          </p:cNvPicPr>
          <p:nvPr/>
        </p:nvPicPr>
        <p:blipFill>
          <a:blip r:embed="rId6" cstate="print"/>
          <a:srcRect/>
          <a:stretch>
            <a:fillRect/>
          </a:stretch>
        </p:blipFill>
        <p:spPr bwMode="auto">
          <a:xfrm>
            <a:off x="4495800" y="2438400"/>
            <a:ext cx="4648200" cy="2438400"/>
          </a:xfrm>
          <a:prstGeom prst="rect">
            <a:avLst/>
          </a:prstGeom>
          <a:noFill/>
          <a:ln w="9525">
            <a:noFill/>
            <a:miter lim="800000"/>
            <a:headEnd/>
            <a:tailEnd/>
          </a:ln>
          <a:effectLst/>
        </p:spPr>
      </p:pic>
      <p:pic>
        <p:nvPicPr>
          <p:cNvPr id="16391" name="Picture 7"/>
          <p:cNvPicPr>
            <a:picLocks noChangeAspect="1" noChangeArrowheads="1"/>
          </p:cNvPicPr>
          <p:nvPr/>
        </p:nvPicPr>
        <p:blipFill>
          <a:blip r:embed="rId7" cstate="print"/>
          <a:srcRect/>
          <a:stretch>
            <a:fillRect/>
          </a:stretch>
        </p:blipFill>
        <p:spPr bwMode="auto">
          <a:xfrm>
            <a:off x="4467225" y="4724401"/>
            <a:ext cx="4676775" cy="2133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304800"/>
          </a:xfrm>
        </p:spPr>
        <p:txBody>
          <a:bodyPr>
            <a:noAutofit/>
          </a:bodyPr>
          <a:lstStyle/>
          <a:p>
            <a:r>
              <a:rPr lang="en-US" sz="5400" dirty="0" smtClean="0"/>
              <a:t>Time Series</a:t>
            </a:r>
            <a:endParaRPr lang="en-US" sz="5400" dirty="0"/>
          </a:p>
        </p:txBody>
      </p:sp>
      <p:pic>
        <p:nvPicPr>
          <p:cNvPr id="1027" name="Picture 3"/>
          <p:cNvPicPr>
            <a:picLocks noChangeAspect="1" noChangeArrowheads="1"/>
          </p:cNvPicPr>
          <p:nvPr/>
        </p:nvPicPr>
        <p:blipFill>
          <a:blip r:embed="rId2" cstate="print"/>
          <a:srcRect/>
          <a:stretch>
            <a:fillRect/>
          </a:stretch>
        </p:blipFill>
        <p:spPr bwMode="auto">
          <a:xfrm>
            <a:off x="914400" y="1752600"/>
            <a:ext cx="7315200" cy="3200400"/>
          </a:xfrm>
          <a:prstGeom prst="rect">
            <a:avLst/>
          </a:prstGeom>
          <a:noFill/>
          <a:ln w="9525">
            <a:noFill/>
            <a:miter lim="800000"/>
            <a:headEnd/>
            <a:tailEnd/>
          </a:ln>
          <a:effectLst/>
        </p:spPr>
      </p:pic>
      <p:sp>
        <p:nvSpPr>
          <p:cNvPr id="9" name="Rectangle 8"/>
          <p:cNvSpPr/>
          <p:nvPr/>
        </p:nvSpPr>
        <p:spPr>
          <a:xfrm>
            <a:off x="2362200" y="5257800"/>
            <a:ext cx="4876800" cy="400110"/>
          </a:xfrm>
          <a:prstGeom prst="rect">
            <a:avLst/>
          </a:prstGeom>
        </p:spPr>
        <p:txBody>
          <a:bodyPr wrap="square">
            <a:spAutoFit/>
          </a:bodyPr>
          <a:lstStyle/>
          <a:p>
            <a:pPr algn="ctr"/>
            <a:r>
              <a:rPr lang="en-US" sz="2000" b="1" dirty="0" smtClean="0">
                <a:solidFill>
                  <a:srgbClr val="0000FF"/>
                </a:solidFill>
              </a:rPr>
              <a:t>Economic and financial time series</a:t>
            </a:r>
            <a:endParaRPr lang="en-US" sz="2000" b="1" dirty="0">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dirty="0" smtClean="0"/>
              <a:t>Autocorrelation plots</a:t>
            </a:r>
            <a:endParaRPr lang="en-US" dirty="0"/>
          </a:p>
        </p:txBody>
      </p:sp>
      <p:sp>
        <p:nvSpPr>
          <p:cNvPr id="3" name="Content Placeholder 2"/>
          <p:cNvSpPr>
            <a:spLocks noGrp="1"/>
          </p:cNvSpPr>
          <p:nvPr>
            <p:ph idx="1"/>
          </p:nvPr>
        </p:nvSpPr>
        <p:spPr>
          <a:xfrm>
            <a:off x="457200" y="685800"/>
            <a:ext cx="8229600" cy="2743200"/>
          </a:xfrm>
        </p:spPr>
        <p:txBody>
          <a:bodyPr>
            <a:normAutofit/>
          </a:bodyPr>
          <a:lstStyle/>
          <a:p>
            <a:pPr algn="just"/>
            <a:r>
              <a:rPr lang="en-US" sz="2000" dirty="0" smtClean="0"/>
              <a:t>Autocorrelation plots are a commonly-used tool for checking randomness in a data set. </a:t>
            </a:r>
          </a:p>
          <a:p>
            <a:pPr algn="just"/>
            <a:r>
              <a:rPr lang="en-US" sz="2000" dirty="0" smtClean="0"/>
              <a:t>This randomness is ascertained by computing autocorrelations for data values at varying time lags. </a:t>
            </a:r>
          </a:p>
          <a:p>
            <a:pPr algn="just"/>
            <a:r>
              <a:rPr lang="en-US" sz="2000" dirty="0" smtClean="0"/>
              <a:t>If random, such autocorrelations should be near zero for any and all time-lag separations. </a:t>
            </a:r>
          </a:p>
          <a:p>
            <a:pPr algn="just"/>
            <a:r>
              <a:rPr lang="en-US" sz="2000" dirty="0" smtClean="0"/>
              <a:t>If non-random, then one or more of the autocorrelations will be significantly non-zero.</a:t>
            </a:r>
          </a:p>
          <a:p>
            <a:endParaRPr lang="en-US" dirty="0"/>
          </a:p>
        </p:txBody>
      </p:sp>
      <p:pic>
        <p:nvPicPr>
          <p:cNvPr id="38915" name="Picture 3"/>
          <p:cNvPicPr>
            <a:picLocks noChangeAspect="1" noChangeArrowheads="1"/>
          </p:cNvPicPr>
          <p:nvPr/>
        </p:nvPicPr>
        <p:blipFill>
          <a:blip r:embed="rId2"/>
          <a:srcRect/>
          <a:stretch>
            <a:fillRect/>
          </a:stretch>
        </p:blipFill>
        <p:spPr bwMode="auto">
          <a:xfrm>
            <a:off x="3581400" y="3124200"/>
            <a:ext cx="2667000" cy="1905000"/>
          </a:xfrm>
          <a:prstGeom prst="rect">
            <a:avLst/>
          </a:prstGeom>
          <a:noFill/>
          <a:ln w="9525">
            <a:noFill/>
            <a:miter lim="800000"/>
            <a:headEnd/>
            <a:tailEnd/>
          </a:ln>
          <a:effectLst/>
        </p:spPr>
      </p:pic>
      <p:sp>
        <p:nvSpPr>
          <p:cNvPr id="6" name="Rectangle 5"/>
          <p:cNvSpPr/>
          <p:nvPr/>
        </p:nvSpPr>
        <p:spPr>
          <a:xfrm>
            <a:off x="0" y="5181600"/>
            <a:ext cx="9144000" cy="646331"/>
          </a:xfrm>
          <a:prstGeom prst="rect">
            <a:avLst/>
          </a:prstGeom>
        </p:spPr>
        <p:txBody>
          <a:bodyPr wrap="square">
            <a:spAutoFit/>
          </a:bodyPr>
          <a:lstStyle/>
          <a:p>
            <a:endParaRPr lang="en-US" dirty="0" smtClean="0"/>
          </a:p>
          <a:p>
            <a:r>
              <a:rPr lang="en-US" dirty="0" smtClean="0">
                <a:solidFill>
                  <a:srgbClr val="FF0000"/>
                </a:solidFill>
              </a:rPr>
              <a:t>What do you make out of this autocorrelation plot?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dirty="0" smtClean="0"/>
              <a:t>Autocorrelation plots</a:t>
            </a:r>
            <a:endParaRPr lang="en-US" dirty="0"/>
          </a:p>
        </p:txBody>
      </p:sp>
      <p:sp>
        <p:nvSpPr>
          <p:cNvPr id="3" name="Content Placeholder 2"/>
          <p:cNvSpPr>
            <a:spLocks noGrp="1"/>
          </p:cNvSpPr>
          <p:nvPr>
            <p:ph idx="1"/>
          </p:nvPr>
        </p:nvSpPr>
        <p:spPr>
          <a:xfrm>
            <a:off x="457200" y="685800"/>
            <a:ext cx="8229600" cy="2743200"/>
          </a:xfrm>
        </p:spPr>
        <p:txBody>
          <a:bodyPr>
            <a:normAutofit/>
          </a:bodyPr>
          <a:lstStyle/>
          <a:p>
            <a:pPr algn="just"/>
            <a:r>
              <a:rPr lang="en-US" sz="2000" dirty="0" smtClean="0"/>
              <a:t>Autocorrelation plots are a commonly-used tool for checking randomness in a data set. </a:t>
            </a:r>
          </a:p>
          <a:p>
            <a:pPr algn="just"/>
            <a:r>
              <a:rPr lang="en-US" sz="2000" dirty="0" smtClean="0"/>
              <a:t>This randomness is ascertained by computing autocorrelations for data values at varying time lags. </a:t>
            </a:r>
          </a:p>
          <a:p>
            <a:pPr algn="just"/>
            <a:r>
              <a:rPr lang="en-US" sz="2000" dirty="0" smtClean="0"/>
              <a:t>If random, such autocorrelations should be near zero for any and all time-lag separations. </a:t>
            </a:r>
          </a:p>
          <a:p>
            <a:pPr algn="just"/>
            <a:r>
              <a:rPr lang="en-US" sz="2000" dirty="0" smtClean="0"/>
              <a:t>If non-random, then one or more of the autocorrelations will be significantly non-zero.</a:t>
            </a:r>
          </a:p>
          <a:p>
            <a:endParaRPr lang="en-US" dirty="0"/>
          </a:p>
        </p:txBody>
      </p:sp>
      <p:pic>
        <p:nvPicPr>
          <p:cNvPr id="38915" name="Picture 3"/>
          <p:cNvPicPr>
            <a:picLocks noChangeAspect="1" noChangeArrowheads="1"/>
          </p:cNvPicPr>
          <p:nvPr/>
        </p:nvPicPr>
        <p:blipFill>
          <a:blip r:embed="rId2"/>
          <a:srcRect/>
          <a:stretch>
            <a:fillRect/>
          </a:stretch>
        </p:blipFill>
        <p:spPr bwMode="auto">
          <a:xfrm>
            <a:off x="3581400" y="3124200"/>
            <a:ext cx="2667000" cy="1905000"/>
          </a:xfrm>
          <a:prstGeom prst="rect">
            <a:avLst/>
          </a:prstGeom>
          <a:noFill/>
          <a:ln w="9525">
            <a:noFill/>
            <a:miter lim="800000"/>
            <a:headEnd/>
            <a:tailEnd/>
          </a:ln>
          <a:effectLst/>
        </p:spPr>
      </p:pic>
      <p:sp>
        <p:nvSpPr>
          <p:cNvPr id="6" name="Rectangle 5"/>
          <p:cNvSpPr/>
          <p:nvPr/>
        </p:nvSpPr>
        <p:spPr>
          <a:xfrm>
            <a:off x="0" y="5181600"/>
            <a:ext cx="9144000" cy="646331"/>
          </a:xfrm>
          <a:prstGeom prst="rect">
            <a:avLst/>
          </a:prstGeom>
        </p:spPr>
        <p:txBody>
          <a:bodyPr wrap="square">
            <a:spAutoFit/>
          </a:bodyPr>
          <a:lstStyle/>
          <a:p>
            <a:r>
              <a:rPr lang="en-US" dirty="0" smtClean="0">
                <a:solidFill>
                  <a:srgbClr val="0000FF"/>
                </a:solidFill>
              </a:rPr>
              <a:t>This sample autocorrelation plot  shows that the time series is not random, but rather has a high degree of autocorrelation between adjacent and near-adjacent observations.</a:t>
            </a:r>
            <a:endParaRPr lang="en-US" dirty="0">
              <a:solidFill>
                <a:srgbClr val="0000FF"/>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Autocorrelation plots</a:t>
            </a:r>
            <a:endParaRPr lang="en-US" dirty="0"/>
          </a:p>
        </p:txBody>
      </p:sp>
      <p:pic>
        <p:nvPicPr>
          <p:cNvPr id="39938" name="Picture 2"/>
          <p:cNvPicPr>
            <a:picLocks noGrp="1" noChangeAspect="1" noChangeArrowheads="1"/>
          </p:cNvPicPr>
          <p:nvPr>
            <p:ph idx="1"/>
          </p:nvPr>
        </p:nvPicPr>
        <p:blipFill>
          <a:blip r:embed="rId3"/>
          <a:srcRect/>
          <a:stretch>
            <a:fillRect/>
          </a:stretch>
        </p:blipFill>
        <p:spPr bwMode="auto">
          <a:xfrm>
            <a:off x="2057400" y="2971800"/>
            <a:ext cx="4648200" cy="3238500"/>
          </a:xfrm>
          <a:prstGeom prst="rect">
            <a:avLst/>
          </a:prstGeom>
          <a:noFill/>
          <a:ln w="9525">
            <a:noFill/>
            <a:miter lim="800000"/>
            <a:headEnd/>
            <a:tailEnd/>
          </a:ln>
          <a:effectLst/>
        </p:spPr>
      </p:pic>
      <p:pic>
        <p:nvPicPr>
          <p:cNvPr id="5" name="Picture 3"/>
          <p:cNvPicPr>
            <a:picLocks noChangeAspect="1" noChangeArrowheads="1"/>
          </p:cNvPicPr>
          <p:nvPr/>
        </p:nvPicPr>
        <p:blipFill>
          <a:blip r:embed="rId4"/>
          <a:srcRect/>
          <a:stretch>
            <a:fillRect/>
          </a:stretch>
        </p:blipFill>
        <p:spPr bwMode="auto">
          <a:xfrm>
            <a:off x="2743200" y="838200"/>
            <a:ext cx="2667000" cy="19050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304800"/>
          </a:xfrm>
        </p:spPr>
        <p:txBody>
          <a:bodyPr>
            <a:noAutofit/>
          </a:bodyPr>
          <a:lstStyle/>
          <a:p>
            <a:r>
              <a:rPr lang="en-US" sz="4800" dirty="0" smtClean="0"/>
              <a:t>Time Series</a:t>
            </a:r>
            <a:endParaRPr lang="en-US" sz="4800" dirty="0"/>
          </a:p>
        </p:txBody>
      </p:sp>
      <p:sp>
        <p:nvSpPr>
          <p:cNvPr id="10" name="Rectangle 9"/>
          <p:cNvSpPr/>
          <p:nvPr/>
        </p:nvSpPr>
        <p:spPr>
          <a:xfrm>
            <a:off x="457200" y="4180344"/>
            <a:ext cx="8686800" cy="2677656"/>
          </a:xfrm>
          <a:prstGeom prst="rect">
            <a:avLst/>
          </a:prstGeom>
        </p:spPr>
        <p:txBody>
          <a:bodyPr wrap="square">
            <a:spAutoFit/>
          </a:bodyPr>
          <a:lstStyle/>
          <a:p>
            <a:pPr algn="ctr"/>
            <a:r>
              <a:rPr lang="en-US" sz="2400" dirty="0" smtClean="0">
                <a:solidFill>
                  <a:srgbClr val="0000FF"/>
                </a:solidFill>
              </a:rPr>
              <a:t>Physical time series</a:t>
            </a:r>
            <a:r>
              <a:rPr lang="en-US" sz="2400" dirty="0" smtClean="0"/>
              <a:t>:</a:t>
            </a:r>
          </a:p>
          <a:p>
            <a:pPr algn="just">
              <a:buFont typeface="Arial" pitchFamily="34" charset="0"/>
              <a:buChar char="•"/>
            </a:pPr>
            <a:r>
              <a:rPr lang="en-US" dirty="0" smtClean="0"/>
              <a:t>  In meteorology, marine science and geophysics. </a:t>
            </a:r>
          </a:p>
          <a:p>
            <a:pPr algn="just"/>
            <a:endParaRPr lang="en-US" dirty="0" smtClean="0"/>
          </a:p>
          <a:p>
            <a:pPr algn="just">
              <a:buFont typeface="Arial" pitchFamily="34" charset="0"/>
              <a:buChar char="•"/>
            </a:pPr>
            <a:r>
              <a:rPr lang="en-US" dirty="0" smtClean="0"/>
              <a:t>  Examples </a:t>
            </a:r>
          </a:p>
          <a:p>
            <a:pPr lvl="1" algn="just">
              <a:buFont typeface="Arial" pitchFamily="34" charset="0"/>
              <a:buChar char="•"/>
            </a:pPr>
            <a:r>
              <a:rPr lang="en-US" dirty="0" smtClean="0"/>
              <a:t> Rainfall on successive days, and </a:t>
            </a:r>
          </a:p>
          <a:p>
            <a:pPr lvl="1" algn="just">
              <a:buFont typeface="Arial" pitchFamily="34" charset="0"/>
              <a:buChar char="•"/>
            </a:pPr>
            <a:r>
              <a:rPr lang="en-US" dirty="0" smtClean="0"/>
              <a:t> Air temperature measured in successive hours, days or months. </a:t>
            </a:r>
          </a:p>
          <a:p>
            <a:pPr lvl="1" algn="just"/>
            <a:endParaRPr lang="en-US" dirty="0" smtClean="0"/>
          </a:p>
          <a:p>
            <a:pPr algn="just"/>
            <a:r>
              <a:rPr lang="en-US" dirty="0" smtClean="0"/>
              <a:t>Figure  shows the average air temperature at Recife (Brazil) in successive months over a 10-year period and seasonal fluctuations can be clearly seen.</a:t>
            </a:r>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381000" y="1066800"/>
            <a:ext cx="7924800" cy="30480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04800"/>
          </a:xfrm>
        </p:spPr>
        <p:txBody>
          <a:bodyPr>
            <a:noAutofit/>
          </a:bodyPr>
          <a:lstStyle/>
          <a:p>
            <a:r>
              <a:rPr lang="en-US" sz="4800" dirty="0" smtClean="0"/>
              <a:t>Time Series</a:t>
            </a:r>
            <a:endParaRPr lang="en-US" sz="4800" dirty="0"/>
          </a:p>
        </p:txBody>
      </p:sp>
      <p:sp>
        <p:nvSpPr>
          <p:cNvPr id="12" name="Rectangle 11"/>
          <p:cNvSpPr/>
          <p:nvPr/>
        </p:nvSpPr>
        <p:spPr>
          <a:xfrm>
            <a:off x="381000" y="2514601"/>
            <a:ext cx="8458200" cy="4154984"/>
          </a:xfrm>
          <a:prstGeom prst="rect">
            <a:avLst/>
          </a:prstGeom>
        </p:spPr>
        <p:txBody>
          <a:bodyPr wrap="square">
            <a:spAutoFit/>
          </a:bodyPr>
          <a:lstStyle/>
          <a:p>
            <a:pPr algn="ctr"/>
            <a:r>
              <a:rPr lang="en-US" sz="2400" dirty="0" smtClean="0">
                <a:solidFill>
                  <a:srgbClr val="0000FF"/>
                </a:solidFill>
              </a:rPr>
              <a:t>Marketing time series: </a:t>
            </a:r>
          </a:p>
          <a:p>
            <a:pPr algn="just">
              <a:buFont typeface="Arial" pitchFamily="34" charset="0"/>
              <a:buChar char="•"/>
            </a:pPr>
            <a:r>
              <a:rPr lang="en-US" sz="1600" dirty="0" smtClean="0"/>
              <a:t> The analysis of time series arising in marketing is an important problem in commerce. </a:t>
            </a:r>
          </a:p>
          <a:p>
            <a:pPr algn="just"/>
            <a:endParaRPr lang="en-US" sz="1600" dirty="0" smtClean="0"/>
          </a:p>
          <a:p>
            <a:pPr algn="just">
              <a:buFont typeface="Arial" pitchFamily="34" charset="0"/>
              <a:buChar char="•"/>
            </a:pPr>
            <a:r>
              <a:rPr lang="en-US" sz="1600" dirty="0" smtClean="0"/>
              <a:t> Observed variables could include </a:t>
            </a:r>
            <a:r>
              <a:rPr lang="en-US" sz="1600" dirty="0" smtClean="0">
                <a:solidFill>
                  <a:srgbClr val="C00000"/>
                </a:solidFill>
              </a:rPr>
              <a:t>sales figures in successive weeks or months</a:t>
            </a:r>
            <a:r>
              <a:rPr lang="en-US" sz="1600" dirty="0" smtClean="0"/>
              <a:t>, monetary receipts, advertising costs and so on.  </a:t>
            </a:r>
          </a:p>
          <a:p>
            <a:pPr algn="just"/>
            <a:endParaRPr lang="en-US" sz="1600" dirty="0" smtClean="0"/>
          </a:p>
          <a:p>
            <a:pPr algn="just">
              <a:buFont typeface="Arial" pitchFamily="34" charset="0"/>
              <a:buChar char="•"/>
            </a:pPr>
            <a:r>
              <a:rPr lang="en-US" sz="1600" dirty="0" smtClean="0"/>
              <a:t> Figure  shows the </a:t>
            </a:r>
            <a:r>
              <a:rPr lang="en-US" sz="1600" dirty="0" smtClean="0">
                <a:solidFill>
                  <a:srgbClr val="0000FF"/>
                </a:solidFill>
              </a:rPr>
              <a:t>sales of an engineering product </a:t>
            </a:r>
            <a:r>
              <a:rPr lang="en-US" sz="1600" dirty="0" smtClean="0"/>
              <a:t>by a certain company in successive months over a 7-year period. </a:t>
            </a:r>
          </a:p>
          <a:p>
            <a:pPr algn="just"/>
            <a:endParaRPr lang="en-US" sz="1600" dirty="0" smtClean="0"/>
          </a:p>
          <a:p>
            <a:pPr algn="just">
              <a:buFont typeface="Arial" pitchFamily="34" charset="0"/>
              <a:buChar char="•"/>
            </a:pPr>
            <a:r>
              <a:rPr lang="en-US" sz="1600" dirty="0" smtClean="0"/>
              <a:t> </a:t>
            </a:r>
            <a:r>
              <a:rPr lang="en-US" sz="1600" dirty="0" smtClean="0">
                <a:solidFill>
                  <a:srgbClr val="0000FF"/>
                </a:solidFill>
              </a:rPr>
              <a:t>Note the trend and seasonal variation which is typical of sales data</a:t>
            </a:r>
            <a:r>
              <a:rPr lang="en-US" sz="1600" dirty="0" smtClean="0"/>
              <a:t>. As the product is a type of industrial heater, </a:t>
            </a:r>
            <a:r>
              <a:rPr lang="en-US" sz="1600" dirty="0" smtClean="0">
                <a:solidFill>
                  <a:srgbClr val="0000FF"/>
                </a:solidFill>
              </a:rPr>
              <a:t>sales are naturally lower in the summer months</a:t>
            </a:r>
            <a:r>
              <a:rPr lang="en-US" sz="1600" dirty="0" smtClean="0"/>
              <a:t>. </a:t>
            </a:r>
          </a:p>
          <a:p>
            <a:pPr algn="just"/>
            <a:endParaRPr lang="en-US" sz="1600" dirty="0" smtClean="0"/>
          </a:p>
          <a:p>
            <a:pPr algn="just">
              <a:buFont typeface="Arial" pitchFamily="34" charset="0"/>
              <a:buChar char="•"/>
            </a:pPr>
            <a:r>
              <a:rPr lang="en-US" sz="1600" dirty="0" smtClean="0"/>
              <a:t>  </a:t>
            </a:r>
            <a:r>
              <a:rPr lang="en-US" sz="1600" dirty="0" smtClean="0">
                <a:solidFill>
                  <a:srgbClr val="C00000"/>
                </a:solidFill>
              </a:rPr>
              <a:t>It is often important to forecast future sales so as to plan production.</a:t>
            </a:r>
          </a:p>
          <a:p>
            <a:pPr algn="just"/>
            <a:endParaRPr lang="en-US" sz="1600" dirty="0" smtClean="0">
              <a:solidFill>
                <a:srgbClr val="C00000"/>
              </a:solidFill>
            </a:endParaRPr>
          </a:p>
          <a:p>
            <a:pPr algn="just">
              <a:buFont typeface="Arial" pitchFamily="34" charset="0"/>
              <a:buChar char="•"/>
            </a:pPr>
            <a:r>
              <a:rPr lang="en-US" sz="1600" dirty="0" smtClean="0"/>
              <a:t>  It may also be of interest to examine the relationship between sales and other time series such as advertising expenditure.</a:t>
            </a:r>
            <a:endParaRPr lang="en-US" sz="1600" dirty="0"/>
          </a:p>
        </p:txBody>
      </p:sp>
      <p:pic>
        <p:nvPicPr>
          <p:cNvPr id="1029" name="Picture 5"/>
          <p:cNvPicPr>
            <a:picLocks noChangeAspect="1" noChangeArrowheads="1"/>
          </p:cNvPicPr>
          <p:nvPr/>
        </p:nvPicPr>
        <p:blipFill>
          <a:blip r:embed="rId2" cstate="print"/>
          <a:srcRect/>
          <a:stretch>
            <a:fillRect/>
          </a:stretch>
        </p:blipFill>
        <p:spPr bwMode="auto">
          <a:xfrm>
            <a:off x="1524000" y="838200"/>
            <a:ext cx="5105400" cy="16764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04800"/>
          </a:xfrm>
        </p:spPr>
        <p:txBody>
          <a:bodyPr>
            <a:noAutofit/>
          </a:bodyPr>
          <a:lstStyle/>
          <a:p>
            <a:r>
              <a:rPr lang="en-US" sz="4800" dirty="0" smtClean="0"/>
              <a:t>Time Series</a:t>
            </a:r>
            <a:endParaRPr lang="en-US" sz="4800" dirty="0"/>
          </a:p>
        </p:txBody>
      </p:sp>
      <p:pic>
        <p:nvPicPr>
          <p:cNvPr id="1030" name="Picture 6"/>
          <p:cNvPicPr>
            <a:picLocks noChangeAspect="1" noChangeArrowheads="1"/>
          </p:cNvPicPr>
          <p:nvPr/>
        </p:nvPicPr>
        <p:blipFill>
          <a:blip r:embed="rId2" cstate="print"/>
          <a:srcRect/>
          <a:stretch>
            <a:fillRect/>
          </a:stretch>
        </p:blipFill>
        <p:spPr bwMode="auto">
          <a:xfrm>
            <a:off x="762000" y="1219200"/>
            <a:ext cx="7162800" cy="2438400"/>
          </a:xfrm>
          <a:prstGeom prst="rect">
            <a:avLst/>
          </a:prstGeom>
          <a:noFill/>
          <a:ln w="9525">
            <a:noFill/>
            <a:miter lim="800000"/>
            <a:headEnd/>
            <a:tailEnd/>
          </a:ln>
          <a:effectLst/>
        </p:spPr>
      </p:pic>
      <p:sp>
        <p:nvSpPr>
          <p:cNvPr id="15" name="Rectangle 14"/>
          <p:cNvSpPr/>
          <p:nvPr/>
        </p:nvSpPr>
        <p:spPr>
          <a:xfrm>
            <a:off x="457200" y="4114800"/>
            <a:ext cx="8458200" cy="2123658"/>
          </a:xfrm>
          <a:prstGeom prst="rect">
            <a:avLst/>
          </a:prstGeom>
        </p:spPr>
        <p:txBody>
          <a:bodyPr wrap="square">
            <a:spAutoFit/>
          </a:bodyPr>
          <a:lstStyle/>
          <a:p>
            <a:pPr algn="ctr"/>
            <a:r>
              <a:rPr lang="en-US" sz="2000" dirty="0" smtClean="0">
                <a:solidFill>
                  <a:srgbClr val="0000FF"/>
                </a:solidFill>
              </a:rPr>
              <a:t>Process control data: </a:t>
            </a:r>
          </a:p>
          <a:p>
            <a:pPr>
              <a:buFont typeface="Arial" pitchFamily="34" charset="0"/>
              <a:buChar char="•"/>
            </a:pPr>
            <a:r>
              <a:rPr lang="en-US" sz="1600" dirty="0" smtClean="0"/>
              <a:t> Here the problem is to </a:t>
            </a:r>
            <a:r>
              <a:rPr lang="en-US" sz="1600" dirty="0" smtClean="0">
                <a:solidFill>
                  <a:srgbClr val="C00000"/>
                </a:solidFill>
              </a:rPr>
              <a:t>detect changes in the performance </a:t>
            </a:r>
            <a:r>
              <a:rPr lang="en-US" sz="1600" dirty="0" smtClean="0"/>
              <a:t>of a manufacturing </a:t>
            </a:r>
            <a:r>
              <a:rPr lang="en-US" sz="1600" dirty="0" smtClean="0">
                <a:solidFill>
                  <a:srgbClr val="FF0000"/>
                </a:solidFill>
              </a:rPr>
              <a:t>process</a:t>
            </a:r>
            <a:r>
              <a:rPr lang="en-US" sz="1600" dirty="0" smtClean="0"/>
              <a:t> by </a:t>
            </a:r>
            <a:r>
              <a:rPr lang="en-US" sz="1600" dirty="0" smtClean="0">
                <a:solidFill>
                  <a:srgbClr val="0000FF"/>
                </a:solidFill>
              </a:rPr>
              <a:t>measuring a variable, which shows the quality of the process</a:t>
            </a:r>
            <a:r>
              <a:rPr lang="en-US" sz="1600" dirty="0" smtClean="0"/>
              <a:t>. </a:t>
            </a:r>
          </a:p>
          <a:p>
            <a:pPr>
              <a:buFont typeface="Arial" pitchFamily="34" charset="0"/>
              <a:buChar char="•"/>
            </a:pPr>
            <a:endParaRPr lang="en-US" sz="1600" dirty="0" smtClean="0"/>
          </a:p>
          <a:p>
            <a:pPr>
              <a:buFont typeface="Arial" pitchFamily="34" charset="0"/>
              <a:buChar char="•"/>
            </a:pPr>
            <a:r>
              <a:rPr lang="en-US" sz="1600" dirty="0" smtClean="0"/>
              <a:t>These </a:t>
            </a:r>
            <a:r>
              <a:rPr lang="en-US" sz="1600" dirty="0" smtClean="0">
                <a:solidFill>
                  <a:srgbClr val="0000FF"/>
                </a:solidFill>
              </a:rPr>
              <a:t>measurements </a:t>
            </a:r>
            <a:r>
              <a:rPr lang="en-US" sz="1600" dirty="0" smtClean="0"/>
              <a:t>can be </a:t>
            </a:r>
            <a:r>
              <a:rPr lang="en-US" sz="1600" dirty="0" smtClean="0">
                <a:solidFill>
                  <a:srgbClr val="0000FF"/>
                </a:solidFill>
              </a:rPr>
              <a:t>plotted against time </a:t>
            </a:r>
            <a:r>
              <a:rPr lang="en-US" sz="1600" dirty="0" smtClean="0"/>
              <a:t>as in Figure. </a:t>
            </a:r>
          </a:p>
          <a:p>
            <a:pPr>
              <a:buFont typeface="Arial" pitchFamily="34" charset="0"/>
              <a:buChar char="•"/>
            </a:pPr>
            <a:endParaRPr lang="en-US" sz="1600" dirty="0" smtClean="0"/>
          </a:p>
          <a:p>
            <a:pPr>
              <a:buFont typeface="Arial" pitchFamily="34" charset="0"/>
              <a:buChar char="•"/>
            </a:pPr>
            <a:r>
              <a:rPr lang="en-US" sz="1600" dirty="0" smtClean="0"/>
              <a:t>When the measurements </a:t>
            </a:r>
            <a:r>
              <a:rPr lang="en-US" sz="1600" dirty="0" smtClean="0">
                <a:solidFill>
                  <a:srgbClr val="0000FF"/>
                </a:solidFill>
              </a:rPr>
              <a:t>stray too far from some target value, appropriate corrective action </a:t>
            </a:r>
            <a:r>
              <a:rPr lang="en-US" sz="1600" dirty="0" smtClean="0"/>
              <a:t>should be taken to </a:t>
            </a:r>
            <a:r>
              <a:rPr lang="en-US" sz="1600" dirty="0" smtClean="0">
                <a:solidFill>
                  <a:srgbClr val="0000FF"/>
                </a:solidFill>
              </a:rPr>
              <a:t>control the process</a:t>
            </a:r>
            <a:r>
              <a:rPr lang="en-US" sz="1600" dirty="0" smtClean="0"/>
              <a:t>.</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b="1" dirty="0" smtClean="0"/>
              <a:t>Objectives of Time-Series Analysis</a:t>
            </a:r>
            <a:endParaRPr lang="en-US" dirty="0"/>
          </a:p>
        </p:txBody>
      </p:sp>
      <p:sp>
        <p:nvSpPr>
          <p:cNvPr id="3" name="Content Placeholder 2"/>
          <p:cNvSpPr>
            <a:spLocks noGrp="1"/>
          </p:cNvSpPr>
          <p:nvPr>
            <p:ph idx="1"/>
          </p:nvPr>
        </p:nvSpPr>
        <p:spPr>
          <a:xfrm>
            <a:off x="457200" y="762000"/>
            <a:ext cx="7239000" cy="5364163"/>
          </a:xfrm>
        </p:spPr>
        <p:txBody>
          <a:bodyPr>
            <a:normAutofit/>
          </a:bodyPr>
          <a:lstStyle/>
          <a:p>
            <a:pPr>
              <a:buNone/>
            </a:pPr>
            <a:endParaRPr lang="en-US" dirty="0" smtClean="0"/>
          </a:p>
          <a:p>
            <a:pPr>
              <a:buNone/>
            </a:pPr>
            <a:r>
              <a:rPr lang="en-US" dirty="0" smtClean="0"/>
              <a:t>Objectives may be classified as: </a:t>
            </a:r>
          </a:p>
          <a:p>
            <a:pPr>
              <a:buNone/>
            </a:pPr>
            <a:r>
              <a:rPr lang="en-US" dirty="0" smtClean="0"/>
              <a:t> </a:t>
            </a:r>
          </a:p>
          <a:p>
            <a:pPr marL="514350" indent="-514350">
              <a:buFont typeface="+mj-lt"/>
              <a:buAutoNum type="arabicPeriod"/>
            </a:pPr>
            <a:r>
              <a:rPr lang="en-US" dirty="0" smtClean="0"/>
              <a:t>	D</a:t>
            </a:r>
            <a:r>
              <a:rPr lang="en-US" sz="3600" dirty="0" smtClean="0"/>
              <a:t>escription, </a:t>
            </a:r>
          </a:p>
          <a:p>
            <a:pPr marL="742950" indent="-742950">
              <a:buFont typeface="+mj-lt"/>
              <a:buAutoNum type="arabicPeriod"/>
            </a:pPr>
            <a:r>
              <a:rPr lang="en-US" sz="3600" dirty="0" smtClean="0"/>
              <a:t>	Explanation, </a:t>
            </a:r>
          </a:p>
          <a:p>
            <a:pPr marL="742950" indent="-742950">
              <a:buFont typeface="+mj-lt"/>
              <a:buAutoNum type="arabicPeriod"/>
            </a:pPr>
            <a:r>
              <a:rPr lang="en-US" sz="3600" dirty="0" smtClean="0"/>
              <a:t>	Prediction and </a:t>
            </a:r>
          </a:p>
          <a:p>
            <a:pPr marL="742950" indent="-742950">
              <a:buFont typeface="+mj-lt"/>
              <a:buAutoNum type="arabicPeriod"/>
            </a:pPr>
            <a:r>
              <a:rPr lang="en-US" sz="3600" dirty="0" smtClean="0"/>
              <a:t>	Control</a:t>
            </a:r>
          </a:p>
          <a:p>
            <a:pPr>
              <a:buNone/>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28604"/>
          </a:xfrm>
        </p:spPr>
        <p:txBody>
          <a:bodyPr>
            <a:normAutofit fontScale="90000"/>
          </a:bodyPr>
          <a:lstStyle/>
          <a:p>
            <a:r>
              <a:rPr lang="en-US" b="1" dirty="0" smtClean="0"/>
              <a:t>Objectives of Time-Series Analysis</a:t>
            </a:r>
            <a:endParaRPr lang="en-US" dirty="0"/>
          </a:p>
        </p:txBody>
      </p:sp>
      <p:sp>
        <p:nvSpPr>
          <p:cNvPr id="3" name="Content Placeholder 2"/>
          <p:cNvSpPr>
            <a:spLocks noGrp="1"/>
          </p:cNvSpPr>
          <p:nvPr>
            <p:ph idx="1"/>
          </p:nvPr>
        </p:nvSpPr>
        <p:spPr>
          <a:xfrm>
            <a:off x="609600" y="762000"/>
            <a:ext cx="8534400" cy="6096000"/>
          </a:xfrm>
        </p:spPr>
        <p:txBody>
          <a:bodyPr>
            <a:normAutofit fontScale="25000" lnSpcReduction="20000"/>
          </a:bodyPr>
          <a:lstStyle/>
          <a:p>
            <a:pPr>
              <a:buNone/>
            </a:pPr>
            <a:endParaRPr lang="en-US" b="1" dirty="0" smtClean="0">
              <a:solidFill>
                <a:srgbClr val="0000FF"/>
              </a:solidFill>
            </a:endParaRPr>
          </a:p>
          <a:p>
            <a:pPr>
              <a:buFont typeface="Wingdings" pitchFamily="2" charset="2"/>
              <a:buChar char="ü"/>
            </a:pPr>
            <a:r>
              <a:rPr lang="en-US" sz="5600" b="1" dirty="0" smtClean="0">
                <a:solidFill>
                  <a:srgbClr val="C00000"/>
                </a:solidFill>
              </a:rPr>
              <a:t>First step in the analysis:  </a:t>
            </a:r>
          </a:p>
          <a:p>
            <a:pPr marL="577850" indent="284163">
              <a:buFont typeface="Wingdings" pitchFamily="2" charset="2"/>
              <a:buChar char="ü"/>
            </a:pPr>
            <a:r>
              <a:rPr lang="en-US" sz="5600" dirty="0" smtClean="0"/>
              <a:t>	</a:t>
            </a:r>
            <a:r>
              <a:rPr lang="en-US" sz="5600" b="1" dirty="0" smtClean="0">
                <a:solidFill>
                  <a:srgbClr val="0000FF"/>
                </a:solidFill>
              </a:rPr>
              <a:t>Time plot  </a:t>
            </a:r>
            <a:r>
              <a:rPr lang="en-US" sz="5600" b="1" dirty="0" smtClean="0"/>
              <a:t>: </a:t>
            </a:r>
            <a:r>
              <a:rPr lang="en-US" sz="5600" dirty="0" smtClean="0"/>
              <a:t>Plot the observations against time </a:t>
            </a:r>
            <a:r>
              <a:rPr lang="en-US" sz="5600" b="1" dirty="0" smtClean="0"/>
              <a:t> </a:t>
            </a:r>
            <a:r>
              <a:rPr lang="en-US" sz="5600" dirty="0" smtClean="0"/>
              <a:t>and </a:t>
            </a:r>
          </a:p>
          <a:p>
            <a:pPr marL="577850" indent="284163">
              <a:buFont typeface="Wingdings" pitchFamily="2" charset="2"/>
              <a:buChar char="ü"/>
            </a:pPr>
            <a:r>
              <a:rPr lang="en-US" sz="5600" b="1" dirty="0" smtClean="0"/>
              <a:t>	</a:t>
            </a:r>
            <a:r>
              <a:rPr lang="en-US" sz="5600" b="1" dirty="0" smtClean="0">
                <a:solidFill>
                  <a:srgbClr val="0000FF"/>
                </a:solidFill>
              </a:rPr>
              <a:t> Descriptive measures </a:t>
            </a:r>
            <a:r>
              <a:rPr lang="en-US" sz="5600" b="1" dirty="0" smtClean="0"/>
              <a:t>of the main </a:t>
            </a:r>
            <a:r>
              <a:rPr lang="en-US" sz="5600" dirty="0" smtClean="0"/>
              <a:t>properties of the series.  </a:t>
            </a:r>
          </a:p>
          <a:p>
            <a:pPr>
              <a:buFont typeface="Wingdings" pitchFamily="2" charset="2"/>
              <a:buChar char="ü"/>
            </a:pPr>
            <a:endParaRPr lang="en-US" sz="5600" b="1" dirty="0" smtClean="0">
              <a:solidFill>
                <a:srgbClr val="C00000"/>
              </a:solidFill>
            </a:endParaRPr>
          </a:p>
          <a:p>
            <a:pPr>
              <a:buFont typeface="Wingdings" pitchFamily="2" charset="2"/>
              <a:buChar char="ü"/>
            </a:pPr>
            <a:r>
              <a:rPr lang="en-US" sz="5600" b="1" dirty="0" smtClean="0">
                <a:solidFill>
                  <a:srgbClr val="C00000"/>
                </a:solidFill>
              </a:rPr>
              <a:t>Power of the time plot as a descriptive tool:  </a:t>
            </a:r>
            <a:r>
              <a:rPr lang="en-US" sz="5600" dirty="0" smtClean="0"/>
              <a:t>demonstrate</a:t>
            </a:r>
          </a:p>
          <a:p>
            <a:pPr lvl="1">
              <a:buFont typeface="Wingdings" pitchFamily="2" charset="2"/>
              <a:buChar char="ü"/>
            </a:pPr>
            <a:r>
              <a:rPr lang="en-US" sz="5200" dirty="0" smtClean="0"/>
              <a:t>Regular seasonal effect - with sales ‘high’ in winter/ ‘low’ in summer, or </a:t>
            </a:r>
          </a:p>
          <a:p>
            <a:pPr lvl="1">
              <a:buFont typeface="Wingdings" pitchFamily="2" charset="2"/>
              <a:buChar char="ü"/>
            </a:pPr>
            <a:r>
              <a:rPr lang="en-US" sz="5200" dirty="0" smtClean="0"/>
              <a:t>Trends -show increase in annual sales(i.e.  upward trend). </a:t>
            </a:r>
          </a:p>
          <a:p>
            <a:pPr lvl="1">
              <a:buFont typeface="Wingdings" pitchFamily="2" charset="2"/>
              <a:buChar char="ü"/>
            </a:pPr>
            <a:r>
              <a:rPr lang="en-US" sz="5600" dirty="0" smtClean="0"/>
              <a:t>Reveal any ‘wild’ observations or </a:t>
            </a:r>
            <a:r>
              <a:rPr lang="en-US" sz="5600" b="1" dirty="0" smtClean="0"/>
              <a:t>outliers that do not appear to be consistent with the rest of the data. </a:t>
            </a:r>
          </a:p>
          <a:p>
            <a:pPr>
              <a:buNone/>
            </a:pPr>
            <a:endParaRPr lang="en-US" sz="5600" b="1" dirty="0" smtClean="0"/>
          </a:p>
          <a:p>
            <a:pPr>
              <a:buFont typeface="Wingdings" pitchFamily="2" charset="2"/>
              <a:buChar char="ü"/>
            </a:pPr>
            <a:r>
              <a:rPr lang="en-US" sz="5600" b="1" dirty="0" smtClean="0">
                <a:solidFill>
                  <a:srgbClr val="C00000"/>
                </a:solidFill>
              </a:rPr>
              <a:t>The treatment of outliers</a:t>
            </a:r>
            <a:r>
              <a:rPr lang="en-US" sz="5600" dirty="0" smtClean="0"/>
              <a:t>:  An outlier may be perfectly valid (fraud cases), or when a recording device goes wrong or when a strike severely affects sales. </a:t>
            </a:r>
          </a:p>
          <a:p>
            <a:pPr>
              <a:buNone/>
            </a:pPr>
            <a:endParaRPr lang="en-US" sz="5600" dirty="0" smtClean="0"/>
          </a:p>
          <a:p>
            <a:pPr>
              <a:buFont typeface="Wingdings" pitchFamily="2" charset="2"/>
              <a:buChar char="ü"/>
            </a:pPr>
            <a:r>
              <a:rPr lang="en-US" sz="5600" b="1" dirty="0" smtClean="0">
                <a:solidFill>
                  <a:srgbClr val="C00000"/>
                </a:solidFill>
              </a:rPr>
              <a:t>Other features to look for in a time plot:</a:t>
            </a:r>
          </a:p>
          <a:p>
            <a:pPr lvl="1">
              <a:buFont typeface="Arial" pitchFamily="34" charset="0"/>
              <a:buChar char="•"/>
            </a:pPr>
            <a:r>
              <a:rPr lang="en-US" sz="5200" dirty="0" smtClean="0"/>
              <a:t>Sudden or gradual </a:t>
            </a:r>
            <a:r>
              <a:rPr lang="en-US" sz="5200" dirty="0" smtClean="0">
                <a:solidFill>
                  <a:srgbClr val="0000FF"/>
                </a:solidFill>
              </a:rPr>
              <a:t>changes in the properties </a:t>
            </a:r>
            <a:r>
              <a:rPr lang="en-US" sz="5200" dirty="0" smtClean="0"/>
              <a:t>of the series.</a:t>
            </a:r>
          </a:p>
          <a:p>
            <a:pPr lvl="1">
              <a:buFont typeface="Arial" pitchFamily="34" charset="0"/>
              <a:buChar char="•"/>
            </a:pPr>
            <a:r>
              <a:rPr lang="en-US" sz="5600" dirty="0" smtClean="0"/>
              <a:t>Possible </a:t>
            </a:r>
            <a:r>
              <a:rPr lang="en-US" sz="5600" dirty="0" smtClean="0">
                <a:solidFill>
                  <a:srgbClr val="0000FF"/>
                </a:solidFill>
              </a:rPr>
              <a:t>presence of turning points</a:t>
            </a:r>
            <a:r>
              <a:rPr lang="en-US" sz="5600" dirty="0" smtClean="0"/>
              <a:t>, where, for example, an upward trend suddenly changes to a downward trend. </a:t>
            </a:r>
          </a:p>
          <a:p>
            <a:pPr lvl="1">
              <a:buFont typeface="Arial" pitchFamily="34" charset="0"/>
              <a:buChar char="•"/>
            </a:pPr>
            <a:r>
              <a:rPr lang="en-US" sz="5600" dirty="0" smtClean="0"/>
              <a:t>If there is some sort of </a:t>
            </a:r>
            <a:r>
              <a:rPr lang="en-US" sz="5600" dirty="0" smtClean="0">
                <a:solidFill>
                  <a:srgbClr val="0000FF"/>
                </a:solidFill>
              </a:rPr>
              <a:t>discontinuity in the series</a:t>
            </a:r>
            <a:r>
              <a:rPr lang="en-US" sz="5600" dirty="0" smtClean="0"/>
              <a:t>, then </a:t>
            </a:r>
            <a:r>
              <a:rPr lang="en-US" sz="5600" dirty="0" smtClean="0">
                <a:solidFill>
                  <a:srgbClr val="0000FF"/>
                </a:solidFill>
              </a:rPr>
              <a:t>different models </a:t>
            </a:r>
            <a:r>
              <a:rPr lang="en-US" sz="5600" dirty="0" smtClean="0"/>
              <a:t>may need to be fitted to different parts of the series</a:t>
            </a:r>
            <a:r>
              <a:rPr lang="en-US" sz="4000" dirty="0" smtClean="0"/>
              <a:t>.</a:t>
            </a:r>
          </a:p>
          <a:p>
            <a:pPr>
              <a:buNone/>
            </a:pPr>
            <a:endParaRPr lang="en-US" sz="4800" dirty="0" smtClean="0"/>
          </a:p>
          <a:p>
            <a:pPr>
              <a:buNone/>
            </a:pPr>
            <a:endParaRPr lang="en-US" sz="4800" dirty="0" smtClean="0"/>
          </a:p>
          <a:p>
            <a:pPr marL="0" indent="0">
              <a:buNone/>
            </a:pPr>
            <a:r>
              <a:rPr lang="en-US" sz="7200" dirty="0" smtClean="0">
                <a:solidFill>
                  <a:srgbClr val="0000FF"/>
                </a:solidFill>
              </a:rPr>
              <a:t>1</a:t>
            </a:r>
            <a:r>
              <a:rPr lang="en-US" sz="7200" dirty="0" smtClean="0"/>
              <a:t>. For some series, the variation is dominated by such ‘obvious’ features, and a </a:t>
            </a:r>
            <a:r>
              <a:rPr lang="en-US" sz="7200" dirty="0" smtClean="0">
                <a:solidFill>
                  <a:srgbClr val="0000FF"/>
                </a:solidFill>
              </a:rPr>
              <a:t>fairly simple model, </a:t>
            </a:r>
            <a:r>
              <a:rPr lang="en-US" sz="7200" dirty="0" smtClean="0"/>
              <a:t>which only attempts to describe</a:t>
            </a:r>
            <a:r>
              <a:rPr lang="en-US" sz="7200" dirty="0" smtClean="0">
                <a:solidFill>
                  <a:srgbClr val="0000FF"/>
                </a:solidFill>
              </a:rPr>
              <a:t> </a:t>
            </a:r>
            <a:r>
              <a:rPr lang="en-US" sz="7200" dirty="0" smtClean="0">
                <a:solidFill>
                  <a:srgbClr val="C00000"/>
                </a:solidFill>
              </a:rPr>
              <a:t>trend and seasonal variation</a:t>
            </a:r>
            <a:r>
              <a:rPr lang="en-US" sz="7200" dirty="0" smtClean="0">
                <a:solidFill>
                  <a:srgbClr val="0000FF"/>
                </a:solidFill>
              </a:rPr>
              <a:t>, may be </a:t>
            </a:r>
            <a:r>
              <a:rPr lang="en-US" sz="7200" dirty="0" smtClean="0">
                <a:solidFill>
                  <a:srgbClr val="C00000"/>
                </a:solidFill>
              </a:rPr>
              <a:t>perfectly adequate </a:t>
            </a:r>
            <a:r>
              <a:rPr lang="en-US" sz="7200" dirty="0" smtClean="0">
                <a:solidFill>
                  <a:srgbClr val="0000FF"/>
                </a:solidFill>
              </a:rPr>
              <a:t>to describe the variation in the time series. </a:t>
            </a:r>
          </a:p>
          <a:p>
            <a:pPr>
              <a:buNone/>
            </a:pPr>
            <a:endParaRPr lang="en-US" sz="4800" dirty="0" smtClean="0">
              <a:solidFill>
                <a:srgbClr val="C00000"/>
              </a:solidFill>
            </a:endParaRPr>
          </a:p>
          <a:p>
            <a:pPr marL="0" indent="0">
              <a:buNone/>
            </a:pPr>
            <a:r>
              <a:rPr lang="en-US" sz="7200" dirty="0" smtClean="0"/>
              <a:t>2. For other series, more sophisticated techniques will be required to provide an adequate analysis. </a:t>
            </a:r>
          </a:p>
          <a:p>
            <a:endParaRPr lang="en-US" sz="4800" dirty="0" smtClean="0"/>
          </a:p>
          <a:p>
            <a:endParaRPr lang="en-US" sz="4800" dirty="0" smtClean="0"/>
          </a:p>
          <a:p>
            <a:endParaRPr lang="en-US" sz="4800" dirty="0" smtClean="0"/>
          </a:p>
        </p:txBody>
      </p:sp>
      <p:sp>
        <p:nvSpPr>
          <p:cNvPr id="4" name="Rectangle 3"/>
          <p:cNvSpPr/>
          <p:nvPr/>
        </p:nvSpPr>
        <p:spPr>
          <a:xfrm>
            <a:off x="1" y="381000"/>
            <a:ext cx="3124200" cy="523220"/>
          </a:xfrm>
          <a:prstGeom prst="rect">
            <a:avLst/>
          </a:prstGeom>
        </p:spPr>
        <p:txBody>
          <a:bodyPr wrap="square">
            <a:spAutoFit/>
          </a:bodyPr>
          <a:lstStyle/>
          <a:p>
            <a:r>
              <a:rPr lang="en-US" sz="2800" b="1" dirty="0" smtClean="0">
                <a:solidFill>
                  <a:srgbClr val="0000FF"/>
                </a:solidFill>
              </a:rPr>
              <a:t>1. Description</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blinds(horizontal)">
                                      <p:cBhvr>
                                        <p:cTn id="35" dur="500"/>
                                        <p:tgtEl>
                                          <p:spTgt spid="3">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blinds(horizontal)">
                                      <p:cBhvr>
                                        <p:cTn id="40" dur="500"/>
                                        <p:tgtEl>
                                          <p:spTgt spid="3">
                                            <p:txEl>
                                              <p:pRg st="12" end="12"/>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blinds(horizontal)">
                                      <p:cBhvr>
                                        <p:cTn id="43" dur="500"/>
                                        <p:tgtEl>
                                          <p:spTgt spid="3">
                                            <p:txEl>
                                              <p:pRg st="13" end="13"/>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Effect transition="in" filter="blinds(horizontal)">
                                      <p:cBhvr>
                                        <p:cTn id="46" dur="500"/>
                                        <p:tgtEl>
                                          <p:spTgt spid="3">
                                            <p:txEl>
                                              <p:pRg st="14" end="14"/>
                                            </p:txEl>
                                          </p:spTgt>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blinds(horizontal)">
                                      <p:cBhvr>
                                        <p:cTn id="49" dur="500"/>
                                        <p:tgtEl>
                                          <p:spTgt spid="3">
                                            <p:txEl>
                                              <p:pRg st="15" end="1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
                                            <p:txEl>
                                              <p:pRg st="18" end="18"/>
                                            </p:txEl>
                                          </p:spTgt>
                                        </p:tgtEl>
                                        <p:attrNameLst>
                                          <p:attrName>style.visibility</p:attrName>
                                        </p:attrNameLst>
                                      </p:cBhvr>
                                      <p:to>
                                        <p:strVal val="visible"/>
                                      </p:to>
                                    </p:set>
                                    <p:animEffect transition="in" filter="blinds(horizontal)">
                                      <p:cBhvr>
                                        <p:cTn id="54" dur="500"/>
                                        <p:tgtEl>
                                          <p:spTgt spid="3">
                                            <p:txEl>
                                              <p:pRg st="18" end="18"/>
                                            </p:txEl>
                                          </p:spTgt>
                                        </p:tgtEl>
                                      </p:cBhvr>
                                    </p:animEffect>
                                  </p:childTnLst>
                                </p:cTn>
                              </p:par>
                            </p:childTnLst>
                          </p:cTn>
                        </p:par>
                        <p:par>
                          <p:cTn id="55" fill="hold">
                            <p:stCondLst>
                              <p:cond delay="500"/>
                            </p:stCondLst>
                            <p:childTnLst>
                              <p:par>
                                <p:cTn id="56" presetID="3" presetClass="entr" presetSubtype="10" fill="hold" grpId="0" nodeType="after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blinds(horizontal)">
                                      <p:cBhvr>
                                        <p:cTn id="58" dur="500"/>
                                        <p:tgtEl>
                                          <p:spTgt spid="3">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82562"/>
          </a:xfrm>
        </p:spPr>
        <p:txBody>
          <a:bodyPr>
            <a:normAutofit fontScale="90000"/>
          </a:bodyPr>
          <a:lstStyle/>
          <a:p>
            <a:r>
              <a:rPr lang="en-US" b="1" dirty="0" smtClean="0"/>
              <a:t>Objectives of Time-Series Analysis </a:t>
            </a:r>
            <a:r>
              <a:rPr lang="en-US" sz="2200" b="1" dirty="0" err="1" smtClean="0"/>
              <a:t>contd</a:t>
            </a:r>
            <a:r>
              <a:rPr lang="en-US" b="1" dirty="0" smtClean="0"/>
              <a:t>…</a:t>
            </a:r>
            <a:endParaRPr lang="en-US" dirty="0"/>
          </a:p>
        </p:txBody>
      </p:sp>
      <p:sp>
        <p:nvSpPr>
          <p:cNvPr id="3" name="Content Placeholder 2"/>
          <p:cNvSpPr>
            <a:spLocks noGrp="1"/>
          </p:cNvSpPr>
          <p:nvPr>
            <p:ph idx="1"/>
          </p:nvPr>
        </p:nvSpPr>
        <p:spPr>
          <a:xfrm>
            <a:off x="228600" y="762000"/>
            <a:ext cx="8915400" cy="6096000"/>
          </a:xfrm>
        </p:spPr>
        <p:txBody>
          <a:bodyPr>
            <a:normAutofit fontScale="55000" lnSpcReduction="20000"/>
          </a:bodyPr>
          <a:lstStyle/>
          <a:p>
            <a:pPr>
              <a:buNone/>
            </a:pPr>
            <a:r>
              <a:rPr lang="en-US" sz="5100" b="1" dirty="0" smtClean="0">
                <a:solidFill>
                  <a:srgbClr val="0000FF"/>
                </a:solidFill>
              </a:rPr>
              <a:t>2. Explanation</a:t>
            </a:r>
          </a:p>
          <a:p>
            <a:r>
              <a:rPr lang="en-US" sz="3800" dirty="0" smtClean="0">
                <a:solidFill>
                  <a:srgbClr val="C00000"/>
                </a:solidFill>
              </a:rPr>
              <a:t>When observations are taken on two or more variables, it may be possible to use the variation in one time series to explain the variation in another series.</a:t>
            </a:r>
          </a:p>
          <a:p>
            <a:pPr>
              <a:buNone/>
            </a:pPr>
            <a:endParaRPr lang="en-US" b="1" dirty="0" smtClean="0">
              <a:solidFill>
                <a:srgbClr val="0000FF"/>
              </a:solidFill>
            </a:endParaRPr>
          </a:p>
          <a:p>
            <a:pPr>
              <a:buNone/>
            </a:pPr>
            <a:endParaRPr lang="en-US" b="1" dirty="0" smtClean="0">
              <a:solidFill>
                <a:srgbClr val="0000FF"/>
              </a:solidFill>
            </a:endParaRPr>
          </a:p>
          <a:p>
            <a:pPr>
              <a:buNone/>
            </a:pPr>
            <a:r>
              <a:rPr lang="en-US" sz="5100" b="1" dirty="0" smtClean="0">
                <a:solidFill>
                  <a:srgbClr val="0000FF"/>
                </a:solidFill>
              </a:rPr>
              <a:t>3. Prediction/ Forecasting</a:t>
            </a:r>
          </a:p>
          <a:p>
            <a:r>
              <a:rPr lang="en-US" dirty="0" smtClean="0"/>
              <a:t>Given an observed time series, one may want to </a:t>
            </a:r>
            <a:r>
              <a:rPr lang="en-US" dirty="0" smtClean="0">
                <a:solidFill>
                  <a:srgbClr val="C00000"/>
                </a:solidFill>
              </a:rPr>
              <a:t>predict the future values </a:t>
            </a:r>
            <a:r>
              <a:rPr lang="en-US" dirty="0" smtClean="0"/>
              <a:t>of the series. </a:t>
            </a:r>
          </a:p>
          <a:p>
            <a:r>
              <a:rPr lang="en-US" dirty="0" smtClean="0"/>
              <a:t>Important task in sales forecasting- in the analysis of economic and industrial time series.</a:t>
            </a:r>
          </a:p>
          <a:p>
            <a:endParaRPr lang="en-US" dirty="0" smtClean="0"/>
          </a:p>
          <a:p>
            <a:pPr>
              <a:buNone/>
            </a:pPr>
            <a:r>
              <a:rPr lang="en-US" sz="5100" b="1" dirty="0" smtClean="0">
                <a:solidFill>
                  <a:srgbClr val="0000FF"/>
                </a:solidFill>
              </a:rPr>
              <a:t>4. Control</a:t>
            </a:r>
          </a:p>
          <a:p>
            <a:r>
              <a:rPr lang="en-US" dirty="0" smtClean="0"/>
              <a:t>Time series are sometimes collected or </a:t>
            </a:r>
            <a:r>
              <a:rPr lang="en-US" dirty="0" err="1" smtClean="0"/>
              <a:t>analysed</a:t>
            </a:r>
            <a:r>
              <a:rPr lang="en-US" dirty="0" smtClean="0"/>
              <a:t> so as to </a:t>
            </a:r>
            <a:r>
              <a:rPr lang="en-US" dirty="0" smtClean="0">
                <a:solidFill>
                  <a:srgbClr val="C00000"/>
                </a:solidFill>
              </a:rPr>
              <a:t>improve control over some physical or economic system. </a:t>
            </a:r>
          </a:p>
          <a:p>
            <a:r>
              <a:rPr lang="en-US" dirty="0" smtClean="0"/>
              <a:t>For example, when a time series is generated that measures the ‘quality’ of a manufacturing process,  the aim of the analysis may be to keep the process operating at a ‘high’ level. </a:t>
            </a:r>
          </a:p>
          <a:p>
            <a:pPr>
              <a:buNone/>
            </a:pPr>
            <a:endParaRPr lang="en-US" dirty="0" smtClean="0"/>
          </a:p>
          <a:p>
            <a:r>
              <a:rPr lang="en-US" i="1" dirty="0" smtClean="0">
                <a:solidFill>
                  <a:srgbClr val="C00000"/>
                </a:solidFill>
              </a:rPr>
              <a:t>Control problems are closely related to prediction in many situations. For example, if one can predict that a manufacturing process is going to move off target, then appropriate corrective action can be taken.</a:t>
            </a:r>
            <a:endParaRPr lang="en-US" i="1" dirty="0">
              <a:solidFill>
                <a:srgbClr val="C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b="1" dirty="0" smtClean="0"/>
              <a:t>Approaches to Time-Series Analysis</a:t>
            </a:r>
            <a:endParaRPr lang="en-US" dirty="0"/>
          </a:p>
        </p:txBody>
      </p:sp>
      <p:sp>
        <p:nvSpPr>
          <p:cNvPr id="3" name="Content Placeholder 2"/>
          <p:cNvSpPr>
            <a:spLocks noGrp="1"/>
          </p:cNvSpPr>
          <p:nvPr>
            <p:ph idx="1"/>
          </p:nvPr>
        </p:nvSpPr>
        <p:spPr>
          <a:xfrm>
            <a:off x="152400" y="1295400"/>
            <a:ext cx="8991600" cy="4525963"/>
          </a:xfrm>
        </p:spPr>
        <p:txBody>
          <a:bodyPr>
            <a:noAutofit/>
          </a:bodyPr>
          <a:lstStyle/>
          <a:p>
            <a:r>
              <a:rPr lang="en-US" sz="2000" dirty="0" smtClean="0"/>
              <a:t>Various approaches to time-series analysis are: </a:t>
            </a:r>
          </a:p>
          <a:p>
            <a:pPr lvl="1">
              <a:buFont typeface="Arial" pitchFamily="34" charset="0"/>
              <a:buChar char="•"/>
            </a:pPr>
            <a:r>
              <a:rPr lang="en-US" sz="2000" dirty="0" smtClean="0">
                <a:solidFill>
                  <a:srgbClr val="0000FF"/>
                </a:solidFill>
              </a:rPr>
              <a:t>simple descriptive  techniques</a:t>
            </a:r>
            <a:r>
              <a:rPr lang="en-US" sz="2000" dirty="0" smtClean="0"/>
              <a:t>, which include plotting the data and looking for trends, seasonal fluctuations and so on. </a:t>
            </a:r>
          </a:p>
          <a:p>
            <a:pPr lvl="1">
              <a:buFont typeface="Arial" pitchFamily="34" charset="0"/>
              <a:buChar char="•"/>
            </a:pPr>
            <a:endParaRPr lang="en-US" sz="2000" dirty="0" smtClean="0"/>
          </a:p>
          <a:p>
            <a:pPr lvl="1">
              <a:buFont typeface="Arial" pitchFamily="34" charset="0"/>
              <a:buChar char="•"/>
            </a:pPr>
            <a:r>
              <a:rPr lang="en-US" sz="2000" dirty="0" smtClean="0"/>
              <a:t>a variety of </a:t>
            </a:r>
            <a:r>
              <a:rPr lang="en-US" sz="2000" dirty="0" smtClean="0">
                <a:solidFill>
                  <a:srgbClr val="0000FF"/>
                </a:solidFill>
              </a:rPr>
              <a:t>probability models </a:t>
            </a:r>
            <a:r>
              <a:rPr lang="en-US" sz="2000" dirty="0" smtClean="0"/>
              <a:t>exist for time series, and discusses ways of fitting these models to time series. </a:t>
            </a:r>
          </a:p>
          <a:p>
            <a:pPr lvl="1">
              <a:buFont typeface="Arial" pitchFamily="34" charset="0"/>
              <a:buChar char="•"/>
            </a:pPr>
            <a:endParaRPr lang="en-US" sz="2000" dirty="0" smtClean="0"/>
          </a:p>
          <a:p>
            <a:pPr lvl="1">
              <a:buFont typeface="Arial" pitchFamily="34" charset="0"/>
              <a:buChar char="•"/>
            </a:pPr>
            <a:r>
              <a:rPr lang="en-US" sz="2000" dirty="0" smtClean="0"/>
              <a:t>A major </a:t>
            </a:r>
            <a:r>
              <a:rPr lang="en-US" sz="2000" dirty="0" smtClean="0">
                <a:solidFill>
                  <a:srgbClr val="0000FF"/>
                </a:solidFill>
              </a:rPr>
              <a:t>diagnostic tool </a:t>
            </a:r>
            <a:r>
              <a:rPr lang="en-US" sz="2000" dirty="0" smtClean="0"/>
              <a:t>is a function called the </a:t>
            </a:r>
            <a:r>
              <a:rPr lang="en-US" sz="2000" dirty="0" smtClean="0">
                <a:solidFill>
                  <a:srgbClr val="0000FF"/>
                </a:solidFill>
              </a:rPr>
              <a:t>autocorrelation function, </a:t>
            </a:r>
            <a:r>
              <a:rPr lang="en-US" sz="2000" dirty="0" smtClean="0"/>
              <a:t>which helps to </a:t>
            </a:r>
            <a:r>
              <a:rPr lang="en-US" sz="2000" dirty="0" smtClean="0">
                <a:solidFill>
                  <a:srgbClr val="C00000"/>
                </a:solidFill>
              </a:rPr>
              <a:t>describe the evolution of a process through time. </a:t>
            </a:r>
          </a:p>
          <a:p>
            <a:pPr lvl="1">
              <a:buFont typeface="Arial" pitchFamily="34" charset="0"/>
              <a:buChar char="•"/>
            </a:pPr>
            <a:endParaRPr lang="en-US" sz="2000" dirty="0" smtClean="0">
              <a:solidFill>
                <a:srgbClr val="0000FF"/>
              </a:solidFill>
            </a:endParaRPr>
          </a:p>
          <a:p>
            <a:pPr lvl="1">
              <a:buNone/>
            </a:pPr>
            <a:endParaRPr lang="en-US" sz="2000" dirty="0" smtClean="0">
              <a:solidFill>
                <a:srgbClr val="0000FF"/>
              </a:solidFill>
            </a:endParaRPr>
          </a:p>
          <a:p>
            <a:pPr lvl="1" indent="-742950" algn="ctr">
              <a:buNone/>
            </a:pPr>
            <a:r>
              <a:rPr lang="en-US" sz="2000" i="1" dirty="0" smtClean="0">
                <a:solidFill>
                  <a:srgbClr val="0000FF"/>
                </a:solidFill>
              </a:rPr>
              <a:t>Inference based on this function is often used in analysis in time domain.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2410</TotalTime>
  <Words>1355</Words>
  <Application>Microsoft Office PowerPoint</Application>
  <PresentationFormat>On-screen Show (4:3)</PresentationFormat>
  <Paragraphs>198</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Time Series </vt:lpstr>
      <vt:lpstr>Time Series</vt:lpstr>
      <vt:lpstr>Time Series</vt:lpstr>
      <vt:lpstr>Time Series</vt:lpstr>
      <vt:lpstr>Time Series</vt:lpstr>
      <vt:lpstr>Objectives of Time-Series Analysis</vt:lpstr>
      <vt:lpstr>Objectives of Time-Series Analysis</vt:lpstr>
      <vt:lpstr>Objectives of Time-Series Analysis contd…</vt:lpstr>
      <vt:lpstr>Approaches to Time-Series Analysis</vt:lpstr>
      <vt:lpstr>Univariate Time Series Models </vt:lpstr>
      <vt:lpstr>Stationarity </vt:lpstr>
      <vt:lpstr>A run chart/ a run-sequence plot </vt:lpstr>
      <vt:lpstr>Tranformations to Achieve Stationarity </vt:lpstr>
      <vt:lpstr>   The initial run sequence plot of the data indicates a rising trend.   A visual inspection of this plot indicates that a simple linear fit should be sufficient to remove this upward trend.  </vt:lpstr>
      <vt:lpstr>Seasonality </vt:lpstr>
      <vt:lpstr>   Seasonality – Seasonal Subseries Plot  </vt:lpstr>
      <vt:lpstr>Seasonality</vt:lpstr>
      <vt:lpstr>Seasonality </vt:lpstr>
      <vt:lpstr>Slide 19</vt:lpstr>
      <vt:lpstr>Autocorrelation plots</vt:lpstr>
      <vt:lpstr>Autocorrelation plots</vt:lpstr>
      <vt:lpstr>Autocorrelation plots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DefinitionDefinition of Time Series: An ordered sequence of values of a variable at equally spaced time intervals.Time series occur frequently when looking at industrial dataApplications: The usage of time series models is twofold:Obtain an understanding of the underlying forces and structure that produced the observed data Fit a model and proceed to forecasting, monitoring or even feedback and feedforward control. Time Series Analysis is used for many applications such as:Economic Forecasting Sales Forecasting Budgetary Analysis Stock Market Analysis Yield Projections Process and Quality Control Inventory Studies Workload Projections Utility Studies Census Analysis and many, many more...</dc:title>
  <dc:creator>admin</dc:creator>
  <cp:lastModifiedBy>RAVELLA ABHINAV</cp:lastModifiedBy>
  <cp:revision>125</cp:revision>
  <dcterms:created xsi:type="dcterms:W3CDTF">2006-08-16T00:00:00Z</dcterms:created>
  <dcterms:modified xsi:type="dcterms:W3CDTF">2022-11-29T15:09:59Z</dcterms:modified>
</cp:coreProperties>
</file>