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7" r:id="rId3"/>
    <p:sldId id="258" r:id="rId4"/>
    <p:sldId id="259" r:id="rId5"/>
    <p:sldId id="257" r:id="rId6"/>
    <p:sldId id="260" r:id="rId7"/>
    <p:sldId id="261" r:id="rId8"/>
    <p:sldId id="263" r:id="rId9"/>
    <p:sldId id="262" r:id="rId10"/>
    <p:sldId id="264" r:id="rId11"/>
    <p:sldId id="279" r:id="rId12"/>
    <p:sldId id="265" r:id="rId13"/>
    <p:sldId id="277" r:id="rId14"/>
    <p:sldId id="278" r:id="rId15"/>
    <p:sldId id="266" r:id="rId16"/>
    <p:sldId id="268" r:id="rId17"/>
    <p:sldId id="269" r:id="rId18"/>
    <p:sldId id="280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4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48762-28F5-482F-805D-9D5A5021836D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0F355-685E-4B8F-9207-002DB365BF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84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0F355-685E-4B8F-9207-002DB365BF4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9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Stationarity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Mean (Recap)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Variance (pp 290 – 293 Text Book)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85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Random Walk Model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93" y="914400"/>
            <a:ext cx="73723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565668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The forecasts from a random walk model are equal to the last observation, as future movements are unpredictable, and are equally likely to be up or down.</a:t>
            </a:r>
          </a:p>
        </p:txBody>
      </p:sp>
    </p:spTree>
    <p:extLst>
      <p:ext uri="{BB962C8B-B14F-4D97-AF65-F5344CB8AC3E}">
        <p14:creationId xmlns:p14="http://schemas.microsoft.com/office/powerpoint/2010/main" val="18032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test for </a:t>
            </a:r>
            <a:r>
              <a:rPr lang="en-US" b="1" dirty="0" err="1" smtClean="0"/>
              <a:t>stationarity</a:t>
            </a:r>
            <a:r>
              <a:rPr lang="en-US" b="1" dirty="0" smtClean="0"/>
              <a:t>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9293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The </a:t>
            </a:r>
            <a:r>
              <a:rPr lang="en-US" sz="2000" dirty="0" err="1" smtClean="0"/>
              <a:t>stationarity</a:t>
            </a:r>
            <a:r>
              <a:rPr lang="en-US" sz="2000" dirty="0" smtClean="0"/>
              <a:t> of a series can be established by </a:t>
            </a:r>
            <a:r>
              <a:rPr lang="en-US" sz="2000" dirty="0" smtClean="0">
                <a:solidFill>
                  <a:srgbClr val="0000FF"/>
                </a:solidFill>
              </a:rPr>
              <a:t>looking at the plot </a:t>
            </a:r>
            <a:r>
              <a:rPr lang="en-US" sz="2000" dirty="0" smtClean="0"/>
              <a:t>of the series like we did earlier.</a:t>
            </a:r>
          </a:p>
          <a:p>
            <a:pPr>
              <a:spcAft>
                <a:spcPts val="600"/>
              </a:spcAft>
              <a:buNone/>
            </a:pPr>
            <a:endParaRPr lang="en-US" sz="2000" dirty="0" smtClean="0"/>
          </a:p>
          <a:p>
            <a:pPr>
              <a:spcAft>
                <a:spcPts val="600"/>
              </a:spcAft>
            </a:pPr>
            <a:r>
              <a:rPr lang="en-US" sz="2000" dirty="0" smtClean="0"/>
              <a:t>Another method is to split the series into </a:t>
            </a:r>
            <a:r>
              <a:rPr lang="en-US" sz="2000" dirty="0" smtClean="0">
                <a:solidFill>
                  <a:srgbClr val="0000FF"/>
                </a:solidFill>
              </a:rPr>
              <a:t>2 or more contiguous parts </a:t>
            </a:r>
            <a:r>
              <a:rPr lang="en-US" sz="2000" dirty="0" smtClean="0"/>
              <a:t>and </a:t>
            </a:r>
            <a:r>
              <a:rPr lang="en-US" sz="2000" u="sng" dirty="0" smtClean="0"/>
              <a:t>computing the summary statistics like the mean, variance and the autocorrelation.</a:t>
            </a:r>
            <a:r>
              <a:rPr lang="en-US" sz="2000" dirty="0" smtClean="0"/>
              <a:t> If the stats are quite different, then the series is not likely to be stationary.</a:t>
            </a:r>
          </a:p>
          <a:p>
            <a:pPr>
              <a:spcAft>
                <a:spcPts val="600"/>
              </a:spcAft>
              <a:buNone/>
            </a:pPr>
            <a:endParaRPr lang="en-US" sz="2000" dirty="0" smtClean="0"/>
          </a:p>
          <a:p>
            <a:pPr>
              <a:spcAft>
                <a:spcPts val="600"/>
              </a:spcAft>
            </a:pPr>
            <a:r>
              <a:rPr lang="en-US" sz="2000" dirty="0" smtClean="0"/>
              <a:t>Nevertheless, you need a method to quantitatively determine if a given series is stationary or not. This can be done using </a:t>
            </a:r>
            <a:r>
              <a:rPr lang="en-US" sz="2000" dirty="0" smtClean="0">
                <a:solidFill>
                  <a:srgbClr val="0000FF"/>
                </a:solidFill>
              </a:rPr>
              <a:t>statistical tests called ‘Unit Root Tests’.</a:t>
            </a:r>
          </a:p>
          <a:p>
            <a:pPr>
              <a:spcAft>
                <a:spcPts val="600"/>
              </a:spcAft>
              <a:buNone/>
            </a:pPr>
            <a:endParaRPr lang="en-US" sz="2000" dirty="0" smtClean="0"/>
          </a:p>
          <a:p>
            <a:pPr>
              <a:spcAft>
                <a:spcPts val="600"/>
              </a:spcAft>
            </a:pPr>
            <a:r>
              <a:rPr lang="en-US" sz="2000" dirty="0" smtClean="0"/>
              <a:t>There are multiple variations of this, where the tests check if a time series is non-stationary and possess a unit root.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Unit root tests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One way to determine more objectively whether differencing is required is to use a </a:t>
            </a:r>
            <a:r>
              <a:rPr lang="en-US" i="1" dirty="0" smtClean="0"/>
              <a:t>unit root test</a:t>
            </a:r>
            <a:r>
              <a:rPr lang="en-US" dirty="0" smtClean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These are statistical hypothesis tests of </a:t>
            </a:r>
            <a:r>
              <a:rPr lang="en-US" dirty="0" err="1" smtClean="0"/>
              <a:t>stationarity</a:t>
            </a:r>
            <a:r>
              <a:rPr lang="en-US" dirty="0" smtClean="0"/>
              <a:t> that are designed for determining whether differencing is required.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number of unit root tests are available, which are based on different assumptions and may lead to conflicting answers. </a:t>
            </a:r>
            <a:endParaRPr lang="en-US" dirty="0" smtClean="0"/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31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>How to test for </a:t>
            </a:r>
            <a:r>
              <a:rPr lang="en-US" sz="3100" b="1" dirty="0" err="1" smtClean="0"/>
              <a:t>stationarity</a:t>
            </a:r>
            <a:r>
              <a:rPr lang="en-US" sz="3100" b="1" dirty="0" smtClean="0"/>
              <a:t>? </a:t>
            </a:r>
            <a:br>
              <a:rPr lang="en-US" sz="3100" b="1" dirty="0" smtClean="0"/>
            </a:br>
            <a:r>
              <a:rPr lang="en-US" sz="3100" b="1" dirty="0" smtClean="0"/>
              <a:t>Unit root tests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929330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  <a:buNone/>
            </a:pPr>
            <a:r>
              <a:rPr lang="en-US" sz="3500" dirty="0" smtClean="0"/>
              <a:t>Multiple implementations of Unit Root tests:</a:t>
            </a:r>
          </a:p>
          <a:p>
            <a:pPr>
              <a:spcAft>
                <a:spcPts val="600"/>
              </a:spcAft>
            </a:pPr>
            <a:r>
              <a:rPr lang="en-US" sz="3500" dirty="0" smtClean="0"/>
              <a:t>Augmented Dickey Fuller test (</a:t>
            </a:r>
            <a:r>
              <a:rPr lang="en-US" sz="3500" dirty="0" smtClean="0"/>
              <a:t>ADF </a:t>
            </a:r>
            <a:r>
              <a:rPr lang="en-US" sz="3500" dirty="0" smtClean="0"/>
              <a:t>Test)</a:t>
            </a:r>
          </a:p>
          <a:p>
            <a:pPr>
              <a:spcAft>
                <a:spcPts val="600"/>
              </a:spcAft>
            </a:pPr>
            <a:r>
              <a:rPr lang="en-US" sz="3500" dirty="0" smtClean="0"/>
              <a:t>Kwiatkowski-Phillips-Schmidt-Shin – KPSS test (trend stationary)</a:t>
            </a:r>
          </a:p>
          <a:p>
            <a:pPr>
              <a:spcAft>
                <a:spcPts val="600"/>
              </a:spcAft>
            </a:pPr>
            <a:r>
              <a:rPr lang="en-US" sz="3500" dirty="0" smtClean="0"/>
              <a:t>Philips </a:t>
            </a:r>
            <a:r>
              <a:rPr lang="en-US" sz="3500" dirty="0" err="1" smtClean="0"/>
              <a:t>Perron</a:t>
            </a:r>
            <a:r>
              <a:rPr lang="en-US" sz="3500" dirty="0" smtClean="0"/>
              <a:t> test (PP Test)</a:t>
            </a:r>
          </a:p>
          <a:p>
            <a:pPr>
              <a:spcAft>
                <a:spcPts val="600"/>
              </a:spcAft>
              <a:buNone/>
            </a:pPr>
            <a:endParaRPr lang="en-US" sz="3500" dirty="0" smtClean="0"/>
          </a:p>
          <a:p>
            <a:pPr>
              <a:spcAft>
                <a:spcPts val="600"/>
              </a:spcAft>
            </a:pPr>
            <a:r>
              <a:rPr lang="en-US" sz="3500" dirty="0" smtClean="0"/>
              <a:t>ADF Test:</a:t>
            </a:r>
          </a:p>
          <a:p>
            <a:pPr lvl="1">
              <a:spcAft>
                <a:spcPts val="600"/>
              </a:spcAft>
            </a:pPr>
            <a:r>
              <a:rPr lang="en-US" sz="3000" dirty="0" smtClean="0"/>
              <a:t>The most commonly used is the ADF test, where the </a:t>
            </a:r>
            <a:r>
              <a:rPr lang="en-US" sz="3000" u="sng" dirty="0" smtClean="0">
                <a:solidFill>
                  <a:srgbClr val="0000FF"/>
                </a:solidFill>
              </a:rPr>
              <a:t>null hypothesis </a:t>
            </a:r>
            <a:r>
              <a:rPr lang="en-US" sz="3000" dirty="0" smtClean="0">
                <a:solidFill>
                  <a:srgbClr val="0000FF"/>
                </a:solidFill>
              </a:rPr>
              <a:t>is the time series possesses a unit root and </a:t>
            </a:r>
            <a:r>
              <a:rPr lang="en-US" sz="3000" u="sng" dirty="0" smtClean="0">
                <a:solidFill>
                  <a:srgbClr val="0000FF"/>
                </a:solidFill>
              </a:rPr>
              <a:t>is non-stationary</a:t>
            </a:r>
            <a:r>
              <a:rPr lang="en-US" sz="3000" dirty="0" smtClean="0"/>
              <a:t>. </a:t>
            </a:r>
          </a:p>
          <a:p>
            <a:pPr lvl="1">
              <a:spcAft>
                <a:spcPts val="600"/>
              </a:spcAft>
            </a:pPr>
            <a:r>
              <a:rPr lang="en-US" sz="3000" dirty="0" smtClean="0"/>
              <a:t>So, id the P-Value in ADH test is less than the significance level (0.05), you reject the null hypothesis (and say </a:t>
            </a:r>
            <a:r>
              <a:rPr lang="en-US" sz="3000" dirty="0" smtClean="0"/>
              <a:t>stationary).</a:t>
            </a:r>
            <a:endParaRPr lang="en-US" sz="3000" dirty="0" smtClean="0"/>
          </a:p>
          <a:p>
            <a:pPr>
              <a:spcAft>
                <a:spcPts val="600"/>
              </a:spcAft>
            </a:pPr>
            <a:endParaRPr lang="en-US" sz="3500" dirty="0" smtClean="0"/>
          </a:p>
          <a:p>
            <a:pPr>
              <a:spcAft>
                <a:spcPts val="600"/>
              </a:spcAft>
            </a:pPr>
            <a:r>
              <a:rPr lang="en-US" sz="3500" dirty="0" smtClean="0"/>
              <a:t>The KPSS test:</a:t>
            </a:r>
          </a:p>
          <a:p>
            <a:pPr lvl="1">
              <a:spcAft>
                <a:spcPts val="600"/>
              </a:spcAft>
            </a:pPr>
            <a:r>
              <a:rPr lang="en-US" sz="3000" dirty="0" smtClean="0"/>
              <a:t>The null hypothesis and the P-Value interpretation is just the opposite of ADH test. The below code implements these two tests using </a:t>
            </a:r>
            <a:r>
              <a:rPr lang="en-US" sz="3000" dirty="0" err="1" smtClean="0"/>
              <a:t>statsmodels</a:t>
            </a:r>
            <a:r>
              <a:rPr lang="en-US" sz="3000" dirty="0" smtClean="0"/>
              <a:t> package in python.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8229600" cy="300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305280"/>
            <a:ext cx="2809875" cy="255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3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test for </a:t>
            </a:r>
            <a:r>
              <a:rPr lang="en-US" b="1" dirty="0" err="1" smtClean="0"/>
              <a:t>stationarity</a:t>
            </a:r>
            <a:r>
              <a:rPr lang="en-US" b="1" dirty="0" smtClean="0"/>
              <a:t>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29256" y="4286256"/>
            <a:ext cx="3714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smtClean="0">
                <a:solidFill>
                  <a:srgbClr val="0000FF"/>
                </a:solidFill>
              </a:rPr>
              <a:t>null hypothesis </a:t>
            </a:r>
            <a:r>
              <a:rPr lang="en-US" sz="1200" dirty="0" smtClean="0">
                <a:solidFill>
                  <a:srgbClr val="0000FF"/>
                </a:solidFill>
              </a:rPr>
              <a:t>is the time series possesses a unit root and </a:t>
            </a:r>
            <a:r>
              <a:rPr lang="en-US" sz="1200" u="sng" dirty="0" smtClean="0">
                <a:solidFill>
                  <a:srgbClr val="0000FF"/>
                </a:solidFill>
              </a:rPr>
              <a:t>is non-stationary </a:t>
            </a:r>
            <a:r>
              <a:rPr lang="en-US" sz="1200" u="sng" dirty="0" smtClean="0"/>
              <a:t>(here do not reject the NULL)</a:t>
            </a:r>
            <a:r>
              <a:rPr lang="en-US" sz="1200" dirty="0" smtClean="0"/>
              <a:t>.  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429256" y="5786454"/>
            <a:ext cx="3714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smtClean="0">
                <a:solidFill>
                  <a:srgbClr val="0000FF"/>
                </a:solidFill>
              </a:rPr>
              <a:t>null hypothesis </a:t>
            </a:r>
            <a:r>
              <a:rPr lang="en-US" sz="1200" dirty="0" smtClean="0">
                <a:solidFill>
                  <a:srgbClr val="0000FF"/>
                </a:solidFill>
              </a:rPr>
              <a:t>is the time series possesses a unit root and </a:t>
            </a:r>
            <a:r>
              <a:rPr lang="en-US" sz="1200" u="sng" dirty="0" smtClean="0">
                <a:solidFill>
                  <a:srgbClr val="0000FF"/>
                </a:solidFill>
              </a:rPr>
              <a:t>is stationary (here reject the NULL)</a:t>
            </a:r>
            <a:r>
              <a:rPr lang="en-US" sz="1200" dirty="0" smtClean="0"/>
              <a:t>.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357818" y="1285860"/>
            <a:ext cx="234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non-stationary series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00694" y="6396335"/>
            <a:ext cx="36433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 smtClean="0">
                <a:solidFill>
                  <a:srgbClr val="3333FF"/>
                </a:solidFill>
              </a:rPr>
              <a:t>Consequently, small p-values (e.g., less than 0.05) suggest that differencing is required</a:t>
            </a:r>
            <a:r>
              <a:rPr lang="en-US" sz="1200" dirty="0" smtClean="0"/>
              <a:t>. </a:t>
            </a: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35337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86200" y="457200"/>
            <a:ext cx="5257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KPSS Test on Google stock price</a:t>
            </a:r>
          </a:p>
          <a:p>
            <a:endParaRPr lang="en-US" b="1" dirty="0" smtClean="0">
              <a:solidFill>
                <a:srgbClr val="3333FF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test statistic is much bigger than the 1% critical value, indicating that the null hypothesis is rejected.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That </a:t>
            </a:r>
            <a:r>
              <a:rPr lang="en-US" dirty="0"/>
              <a:t>is, the data are not stationary. We can difference the data, and apply the test again.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45" y="4114800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75232" y="4444663"/>
            <a:ext cx="516876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KPSS Test on differences in Google stock price.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This </a:t>
            </a:r>
            <a:r>
              <a:rPr lang="en-US" sz="1600" dirty="0"/>
              <a:t>time, the test statistic is tiny, and well within the range we would expect for stationary data. So we can conclude that the differenced data are stationary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This process of using a sequence of KPSS tests to determine the appropriate number of first differences </a:t>
            </a:r>
            <a:r>
              <a:rPr lang="en-US" sz="1600" dirty="0" smtClean="0"/>
              <a:t> can be carried out  by functions in R or Python</a:t>
            </a:r>
            <a:r>
              <a:rPr lang="en-US" sz="1600" dirty="0"/>
              <a:t> 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32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>Test for </a:t>
            </a:r>
            <a:r>
              <a:rPr lang="en-US" sz="2700" b="1" dirty="0" err="1" smtClean="0"/>
              <a:t>stationarity</a:t>
            </a:r>
            <a:r>
              <a:rPr lang="en-US" sz="2700" b="1" dirty="0" smtClean="0"/>
              <a:t>: Before and After Differencing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2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3333FF"/>
                </a:solidFill>
              </a:rPr>
              <a:t>Some </a:t>
            </a:r>
            <a:r>
              <a:rPr lang="en-US" i="1" dirty="0">
                <a:solidFill>
                  <a:srgbClr val="3333FF"/>
                </a:solidFill>
              </a:rPr>
              <a:t>examples of the different types of series </a:t>
            </a:r>
            <a:r>
              <a:rPr lang="en-US" i="1" dirty="0" smtClean="0">
                <a:solidFill>
                  <a:srgbClr val="3333FF"/>
                </a:solidFill>
              </a:rPr>
              <a:t>that need </a:t>
            </a:r>
            <a:r>
              <a:rPr lang="en-US" i="1" dirty="0">
                <a:solidFill>
                  <a:srgbClr val="3333FF"/>
                </a:solidFill>
              </a:rPr>
              <a:t>be transformed to obtain </a:t>
            </a:r>
            <a:r>
              <a:rPr lang="en-US" i="1" dirty="0" smtClean="0">
                <a:solidFill>
                  <a:srgbClr val="3333FF"/>
                </a:solidFill>
              </a:rPr>
              <a:t>a </a:t>
            </a:r>
            <a:r>
              <a:rPr lang="en-US" i="1" dirty="0">
                <a:solidFill>
                  <a:srgbClr val="3333FF"/>
                </a:solidFill>
              </a:rPr>
              <a:t>stationary </a:t>
            </a:r>
            <a:r>
              <a:rPr lang="en-US" i="1" dirty="0" smtClean="0">
                <a:solidFill>
                  <a:srgbClr val="3333FF"/>
                </a:solidFill>
              </a:rPr>
              <a:t>series (prior to applying forecasting techniques)</a:t>
            </a:r>
            <a:endParaRPr lang="en-US" i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30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862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251"/>
            <a:ext cx="3209925" cy="6838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7675"/>
            <a:ext cx="2895599" cy="678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999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8574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Handling Variance </a:t>
            </a:r>
            <a:r>
              <a:rPr lang="en-US" dirty="0" err="1" smtClean="0"/>
              <a:t>Stationarity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70" y="0"/>
            <a:ext cx="398145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4000504"/>
            <a:ext cx="5572164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2740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93"/>
            <a:ext cx="8229600" cy="1143000"/>
          </a:xfrm>
        </p:spPr>
        <p:txBody>
          <a:bodyPr/>
          <a:lstStyle/>
          <a:p>
            <a:r>
              <a:rPr lang="en-US" dirty="0" err="1" smtClean="0"/>
              <a:t>Stationarity</a:t>
            </a:r>
            <a:r>
              <a:rPr lang="en-US" dirty="0" smtClean="0"/>
              <a:t> of Time Series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1628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915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</a:t>
            </a:r>
            <a:r>
              <a:rPr lang="en-US" dirty="0" err="1" smtClean="0"/>
              <a:t>Stationarity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357430"/>
            <a:ext cx="58864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00562" y="5429264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Logarithmic or Power transforms may make it stationery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32" y="1785926"/>
            <a:ext cx="243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Variance Non stationary</a:t>
            </a:r>
            <a:endParaRPr 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79690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Log Transforms to achieve Variance </a:t>
            </a:r>
            <a:r>
              <a:rPr lang="en-US" sz="3600" dirty="0" err="1" smtClean="0"/>
              <a:t>stationarity</a:t>
            </a:r>
            <a:endParaRPr 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85926"/>
            <a:ext cx="671517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100" dirty="0" smtClean="0">
                <a:solidFill>
                  <a:srgbClr val="3333FF"/>
                </a:solidFill>
              </a:rPr>
              <a:t>US Stock price Index </a:t>
            </a:r>
            <a:br>
              <a:rPr lang="en-US" sz="3100" dirty="0" smtClean="0">
                <a:solidFill>
                  <a:srgbClr val="3333FF"/>
                </a:solidFill>
              </a:rPr>
            </a:br>
            <a:r>
              <a:rPr lang="en-US" sz="1800" dirty="0" smtClean="0">
                <a:solidFill>
                  <a:srgbClr val="002060"/>
                </a:solidFill>
              </a:rPr>
              <a:t>N</a:t>
            </a:r>
            <a:r>
              <a:rPr lang="en-US" sz="2200" dirty="0" smtClean="0">
                <a:solidFill>
                  <a:srgbClr val="002060"/>
                </a:solidFill>
              </a:rPr>
              <a:t>on stationery in level as well as variance</a:t>
            </a:r>
            <a:br>
              <a:rPr lang="en-US" sz="2200" dirty="0" smtClean="0">
                <a:solidFill>
                  <a:srgbClr val="002060"/>
                </a:solidFill>
              </a:rPr>
            </a:br>
            <a:r>
              <a:rPr lang="en-US" sz="2200" dirty="0" smtClean="0">
                <a:solidFill>
                  <a:srgbClr val="002060"/>
                </a:solidFill>
              </a:rPr>
              <a:t>First diff is also variance non stationery (Fig 7.12) =&gt; transform needed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28605" y="1600200"/>
            <a:ext cx="32867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884452"/>
            <a:ext cx="7143800" cy="540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44" y="1626117"/>
            <a:ext cx="3214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Step1-Log </a:t>
            </a:r>
            <a:r>
              <a:rPr lang="en-US" sz="1400" dirty="0" smtClean="0">
                <a:solidFill>
                  <a:srgbClr val="0000FF"/>
                </a:solidFill>
              </a:rPr>
              <a:t>of </a:t>
            </a:r>
            <a:r>
              <a:rPr lang="en-US" sz="1400" dirty="0" err="1" smtClean="0">
                <a:solidFill>
                  <a:srgbClr val="0000FF"/>
                </a:solidFill>
              </a:rPr>
              <a:t>Y</a:t>
            </a:r>
            <a:r>
              <a:rPr lang="en-US" sz="1400" baseline="-25000" dirty="0" err="1" smtClean="0">
                <a:solidFill>
                  <a:srgbClr val="0000FF"/>
                </a:solidFill>
              </a:rPr>
              <a:t>t</a:t>
            </a:r>
            <a:r>
              <a:rPr lang="en-US" sz="1400" dirty="0" smtClean="0">
                <a:solidFill>
                  <a:srgbClr val="0000FF"/>
                </a:solidFill>
              </a:rPr>
              <a:t> taken (non stationary in level, but variance stationary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6446" y="4214818"/>
            <a:ext cx="2538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it level stationary –</a:t>
            </a:r>
          </a:p>
          <a:p>
            <a:r>
              <a:rPr lang="en-US" dirty="0" smtClean="0"/>
              <a:t>take first diff of Log of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0364" y="6357958"/>
            <a:ext cx="450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All ACFs/ PACFs except at lag1 are insignificant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365063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 steps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228"/>
            <a:ext cx="2339752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3277708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Step2- Diff and make it level stationary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4" y="-16211"/>
            <a:ext cx="420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Original series – both level and variance non-stationary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857496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Why </a:t>
            </a:r>
            <a:r>
              <a:rPr lang="en-US" b="1" dirty="0"/>
              <a:t>is </a:t>
            </a:r>
            <a:r>
              <a:rPr lang="en-US" b="1" dirty="0" err="1"/>
              <a:t>stationarity</a:t>
            </a:r>
            <a:r>
              <a:rPr lang="en-US" b="1" dirty="0"/>
              <a:t> important?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the most intuitive sense, </a:t>
            </a:r>
            <a:r>
              <a:rPr lang="en-US" dirty="0" err="1"/>
              <a:t>stationarity</a:t>
            </a:r>
            <a:r>
              <a:rPr lang="en-US" dirty="0"/>
              <a:t> means that the statistical properties of a process generating a time series do not change over time.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does not mean that the series does not change over time, just that the </a:t>
            </a:r>
            <a:r>
              <a:rPr lang="en-US" i="1" dirty="0"/>
              <a:t>way</a:t>
            </a:r>
            <a:r>
              <a:rPr lang="en-US" dirty="0"/>
              <a:t> it changes does not itself change over time.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algebraic equivalent is thus a linear function, perhaps, and not a constant one; the value of a linear function changes as 𝒙 grows, but the </a:t>
            </a:r>
            <a:r>
              <a:rPr lang="en-US" i="1" dirty="0"/>
              <a:t>way</a:t>
            </a:r>
            <a:r>
              <a:rPr lang="en-US" dirty="0"/>
              <a:t> it changes remains constant — it has a constant slope; one value that captures that rate of change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r>
              <a:rPr lang="en-US" dirty="0"/>
              <a:t>Why is this important? First, because stationary processes are easier to analyze.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3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534399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78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200274"/>
            <a:ext cx="667702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81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/>
          <a:lstStyle/>
          <a:p>
            <a:r>
              <a:rPr lang="en-US" dirty="0"/>
              <a:t>A stationary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A stationary time series is one whose properties do not depend on the time at which the series is </a:t>
            </a:r>
            <a:r>
              <a:rPr lang="en-US" dirty="0" smtClean="0"/>
              <a:t>observed.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Thus</a:t>
            </a:r>
            <a:r>
              <a:rPr lang="en-US" dirty="0"/>
              <a:t>, time series with trends, or with seasonality, are not stationary — the trend and seasonality will affect the value of the time series at different times. 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On </a:t>
            </a:r>
            <a:r>
              <a:rPr lang="en-US" dirty="0"/>
              <a:t>the other hand, a white noise series is stationary — it does not matter when you observe it, it should look much the same at any point in time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general, a stationary time series will have no predictable patterns in the long-term. Time plots will show the series to be roughly horizontal (although some cyclic </a:t>
            </a:r>
            <a:r>
              <a:rPr lang="en-US" dirty="0" err="1"/>
              <a:t>behaviour</a:t>
            </a:r>
            <a:r>
              <a:rPr lang="en-US" dirty="0"/>
              <a:t> is possible), with constant variance.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80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321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ones are stationary?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372475" cy="464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5492089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easonality </a:t>
            </a:r>
            <a:r>
              <a:rPr lang="en-US" dirty="0"/>
              <a:t>rules out series (d), (h) and (</a:t>
            </a:r>
            <a:r>
              <a:rPr lang="en-US" dirty="0" err="1"/>
              <a:t>i</a:t>
            </a:r>
            <a:r>
              <a:rPr lang="en-US" dirty="0"/>
              <a:t>).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Trends </a:t>
            </a:r>
            <a:r>
              <a:rPr lang="en-US" dirty="0"/>
              <a:t>and changing levels rules out series (a), (c), (e), (f) and (</a:t>
            </a:r>
            <a:r>
              <a:rPr lang="en-US" dirty="0" err="1"/>
              <a:t>i</a:t>
            </a:r>
            <a:r>
              <a:rPr lang="en-US" dirty="0"/>
              <a:t>).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Increasing </a:t>
            </a:r>
            <a:r>
              <a:rPr lang="en-US" dirty="0"/>
              <a:t>variance also rules out (</a:t>
            </a:r>
            <a:r>
              <a:rPr lang="en-US" dirty="0" err="1"/>
              <a:t>i</a:t>
            </a:r>
            <a:r>
              <a:rPr lang="en-US" dirty="0"/>
              <a:t>).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3333FF"/>
                </a:solidFill>
              </a:rPr>
              <a:t>That </a:t>
            </a:r>
            <a:r>
              <a:rPr lang="en-US" dirty="0">
                <a:solidFill>
                  <a:srgbClr val="3333FF"/>
                </a:solidFill>
              </a:rPr>
              <a:t>leaves only (b) and (g) as stationary series.</a:t>
            </a:r>
          </a:p>
        </p:txBody>
      </p:sp>
    </p:spTree>
    <p:extLst>
      <p:ext uri="{BB962C8B-B14F-4D97-AF65-F5344CB8AC3E}">
        <p14:creationId xmlns:p14="http://schemas.microsoft.com/office/powerpoint/2010/main" val="231195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ACF Plots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5057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1450" y="5181600"/>
            <a:ext cx="8991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ACF of the differenced Google stock price looks just like that of a white noise series.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are no autocorrelations lying outside the 95% </a:t>
            </a:r>
            <a:r>
              <a:rPr lang="en-US" dirty="0" smtClean="0"/>
              <a:t>limits.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This suggests that the </a:t>
            </a:r>
            <a:r>
              <a:rPr lang="en-US" i="1" dirty="0"/>
              <a:t>daily change</a:t>
            </a:r>
            <a:r>
              <a:rPr lang="en-US" dirty="0"/>
              <a:t> in the Google stock price is essentially a random amount which is uncorrelated with that of previous days.</a:t>
            </a:r>
          </a:p>
        </p:txBody>
      </p:sp>
    </p:spTree>
    <p:extLst>
      <p:ext uri="{BB962C8B-B14F-4D97-AF65-F5344CB8AC3E}">
        <p14:creationId xmlns:p14="http://schemas.microsoft.com/office/powerpoint/2010/main" val="94776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To make </a:t>
            </a:r>
            <a:r>
              <a:rPr lang="en-US" b="1" dirty="0" smtClean="0"/>
              <a:t>series stationary</a:t>
            </a:r>
            <a:br>
              <a:rPr lang="en-US" b="1" dirty="0" smtClean="0"/>
            </a:br>
            <a:r>
              <a:rPr lang="en-US" b="1" dirty="0" smtClean="0"/>
              <a:t>Differencing / Taking Logs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458200" cy="452596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Differencing</a:t>
            </a:r>
          </a:p>
          <a:p>
            <a:pPr algn="just"/>
            <a:r>
              <a:rPr lang="en-US" dirty="0" smtClean="0"/>
              <a:t>Note </a:t>
            </a:r>
            <a:r>
              <a:rPr lang="en-US" dirty="0"/>
              <a:t>that the Google stock price was non-stationary in panel (a), but the daily changes were stationary in panel (b).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shows one way to make a non-stationary time series stationary — compute the differences between consecutive observations. This is known </a:t>
            </a:r>
            <a:r>
              <a:rPr lang="en-US" dirty="0" smtClean="0"/>
              <a:t>as</a:t>
            </a:r>
            <a:r>
              <a:rPr lang="en-US" dirty="0"/>
              <a:t> </a:t>
            </a:r>
            <a:r>
              <a:rPr lang="en-US" b="1" dirty="0"/>
              <a:t>differencing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Log Transforms</a:t>
            </a:r>
            <a:endParaRPr lang="en-US" b="1" u="sng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Transformations such as logarithms can help to </a:t>
            </a:r>
            <a:r>
              <a:rPr lang="en-US" dirty="0" err="1">
                <a:solidFill>
                  <a:srgbClr val="3333FF"/>
                </a:solidFill>
              </a:rPr>
              <a:t>stabilise</a:t>
            </a:r>
            <a:r>
              <a:rPr lang="en-US" dirty="0">
                <a:solidFill>
                  <a:srgbClr val="3333FF"/>
                </a:solidFill>
              </a:rPr>
              <a:t> the variance of a time series. </a:t>
            </a:r>
            <a:endParaRPr lang="en-US" dirty="0" smtClean="0">
              <a:solidFill>
                <a:srgbClr val="3333FF"/>
              </a:solidFill>
            </a:endParaRP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Differencing </a:t>
            </a:r>
            <a:r>
              <a:rPr lang="en-US" dirty="0"/>
              <a:t>can help </a:t>
            </a:r>
            <a:r>
              <a:rPr lang="en-US" dirty="0" err="1"/>
              <a:t>stabilise</a:t>
            </a:r>
            <a:r>
              <a:rPr lang="en-US" dirty="0"/>
              <a:t> the mean of a time series by removing changes in the level of a time series, and therefore eliminating (or reducing) trend and seasonality.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1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911</Words>
  <Application>Microsoft Office PowerPoint</Application>
  <PresentationFormat>On-screen Show (4:3)</PresentationFormat>
  <Paragraphs>98</Paragraphs>
  <Slides>24</Slides>
  <Notes>1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Stationarity</vt:lpstr>
      <vt:lpstr>Stationarity of Time Series</vt:lpstr>
      <vt:lpstr>Why is stationarity important? </vt:lpstr>
      <vt:lpstr>PowerPoint Presentation</vt:lpstr>
      <vt:lpstr>PowerPoint Presentation</vt:lpstr>
      <vt:lpstr>A stationary time series</vt:lpstr>
      <vt:lpstr>Which ones are stationary?</vt:lpstr>
      <vt:lpstr>ACF Plots</vt:lpstr>
      <vt:lpstr>To make series stationary Differencing / Taking Logs </vt:lpstr>
      <vt:lpstr>Random Walk Model</vt:lpstr>
      <vt:lpstr>How to test for stationarity? </vt:lpstr>
      <vt:lpstr>Unit root tests </vt:lpstr>
      <vt:lpstr>How to test for stationarity?  Unit root tests  </vt:lpstr>
      <vt:lpstr>How to test for stationarity? </vt:lpstr>
      <vt:lpstr>Test for stationarity: Before and After Differencing </vt:lpstr>
      <vt:lpstr>PowerPoint Presentation</vt:lpstr>
      <vt:lpstr>PowerPoint Presentation</vt:lpstr>
      <vt:lpstr>Handling Variance Stationarity</vt:lpstr>
      <vt:lpstr>PowerPoint Presentation</vt:lpstr>
      <vt:lpstr>Variance Stationarity</vt:lpstr>
      <vt:lpstr>Log Transforms to achieve Variance stationarity</vt:lpstr>
      <vt:lpstr>US Stock price Index  Non stationery in level as well as variance First diff is also variance non stationery (Fig 7.12) =&gt; transform needed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P. N. KUMAR</dc:creator>
  <cp:lastModifiedBy>Prof. P. N. KUMAR</cp:lastModifiedBy>
  <cp:revision>29</cp:revision>
  <dcterms:created xsi:type="dcterms:W3CDTF">2006-08-16T00:00:00Z</dcterms:created>
  <dcterms:modified xsi:type="dcterms:W3CDTF">2022-11-01T03:39:02Z</dcterms:modified>
</cp:coreProperties>
</file>