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05" r:id="rId2"/>
    <p:sldId id="285" r:id="rId3"/>
    <p:sldId id="286" r:id="rId4"/>
    <p:sldId id="288" r:id="rId5"/>
    <p:sldId id="289" r:id="rId6"/>
    <p:sldId id="290" r:id="rId7"/>
    <p:sldId id="291" r:id="rId8"/>
    <p:sldId id="297" r:id="rId9"/>
    <p:sldId id="293" r:id="rId10"/>
    <p:sldId id="294" r:id="rId11"/>
    <p:sldId id="295" r:id="rId12"/>
    <p:sldId id="296" r:id="rId13"/>
    <p:sldId id="283" r:id="rId14"/>
    <p:sldId id="256" r:id="rId15"/>
    <p:sldId id="307" r:id="rId16"/>
    <p:sldId id="301" r:id="rId17"/>
    <p:sldId id="306" r:id="rId18"/>
    <p:sldId id="302" r:id="rId19"/>
    <p:sldId id="309" r:id="rId20"/>
    <p:sldId id="267" r:id="rId21"/>
    <p:sldId id="282" r:id="rId22"/>
    <p:sldId id="281" r:id="rId23"/>
    <p:sldId id="300" r:id="rId24"/>
    <p:sldId id="30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17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151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48762-28F5-482F-805D-9D5A5021836D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0F355-685E-4B8F-9207-002DB365BF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68484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3BE3D2B-64EF-48CB-A225-67EBD6814F3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182555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Topics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132856"/>
            <a:ext cx="8229600" cy="4525963"/>
          </a:xfrm>
        </p:spPr>
        <p:txBody>
          <a:bodyPr/>
          <a:lstStyle/>
          <a:p>
            <a:r>
              <a:rPr lang="en-US" dirty="0" smtClean="0"/>
              <a:t>Forecast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Forecast Errors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Conditional and Unconditional Forecasts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Forecast Intervals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2076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Tests of Forecast Accuracy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GB" sz="2400" dirty="0"/>
              <a:t>Tests of forecast accuracy are based on the </a:t>
            </a:r>
            <a:r>
              <a:rPr lang="en-GB" sz="2400" u="sng" dirty="0"/>
              <a:t>difference between the forecast of the variables value at time </a:t>
            </a:r>
            <a:r>
              <a:rPr lang="en-GB" sz="2400" i="1" u="sng" dirty="0"/>
              <a:t>t</a:t>
            </a:r>
            <a:r>
              <a:rPr lang="en-GB" sz="2400" u="sng" dirty="0"/>
              <a:t> and the actual value at time </a:t>
            </a:r>
            <a:r>
              <a:rPr lang="en-GB" sz="2400" i="1" u="sng" dirty="0"/>
              <a:t>t</a:t>
            </a:r>
            <a:r>
              <a:rPr lang="en-GB" sz="2400" u="sng" dirty="0"/>
              <a:t>. </a:t>
            </a:r>
            <a:endParaRPr lang="en-GB" sz="2400" u="sng" dirty="0" smtClean="0"/>
          </a:p>
          <a:p>
            <a:pPr algn="just">
              <a:lnSpc>
                <a:spcPct val="90000"/>
              </a:lnSpc>
            </a:pPr>
            <a:endParaRPr lang="en-GB" sz="2400" dirty="0"/>
          </a:p>
          <a:p>
            <a:pPr algn="just">
              <a:lnSpc>
                <a:spcPct val="90000"/>
              </a:lnSpc>
            </a:pPr>
            <a:r>
              <a:rPr lang="en-GB" sz="2400" dirty="0" smtClean="0"/>
              <a:t>The </a:t>
            </a:r>
            <a:r>
              <a:rPr lang="en-GB" sz="2400" dirty="0">
                <a:solidFill>
                  <a:srgbClr val="3333FF"/>
                </a:solidFill>
              </a:rPr>
              <a:t>closer the two </a:t>
            </a:r>
            <a:r>
              <a:rPr lang="en-GB" sz="2400" dirty="0"/>
              <a:t>are together and the smaller the forecast error, the </a:t>
            </a:r>
            <a:r>
              <a:rPr lang="en-GB" sz="2400" dirty="0">
                <a:solidFill>
                  <a:srgbClr val="3333FF"/>
                </a:solidFill>
              </a:rPr>
              <a:t>better the forecast</a:t>
            </a:r>
            <a:r>
              <a:rPr lang="en-GB" sz="2400" dirty="0" smtClean="0">
                <a:solidFill>
                  <a:srgbClr val="3333FF"/>
                </a:solidFill>
              </a:rPr>
              <a:t>.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GB" sz="2400" dirty="0"/>
          </a:p>
          <a:p>
            <a:pPr algn="just">
              <a:lnSpc>
                <a:spcPct val="90000"/>
              </a:lnSpc>
            </a:pPr>
            <a:r>
              <a:rPr lang="en-GB" sz="2400" dirty="0"/>
              <a:t>There are a </a:t>
            </a:r>
            <a:r>
              <a:rPr lang="en-GB" sz="2400" dirty="0">
                <a:solidFill>
                  <a:srgbClr val="3333FF"/>
                </a:solidFill>
              </a:rPr>
              <a:t>variety of statistics </a:t>
            </a:r>
            <a:r>
              <a:rPr lang="en-GB" sz="2400" dirty="0"/>
              <a:t>measuring this accuracy, mostly </a:t>
            </a:r>
            <a:r>
              <a:rPr lang="en-GB" sz="2400" u="sng" dirty="0"/>
              <a:t>based on an average of the errors between the actual and forecast values at time </a:t>
            </a:r>
            <a:r>
              <a:rPr lang="en-GB" sz="2400" i="1" u="sng" dirty="0"/>
              <a:t>t</a:t>
            </a:r>
            <a:r>
              <a:rPr lang="en-GB" sz="2400" dirty="0" smtClean="0"/>
              <a:t>.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="" xmlns:p14="http://schemas.microsoft.com/office/powerpoint/2010/main" val="64975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Mean Squared Error (MSE)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6705600" cy="1066800"/>
          </a:xfrm>
        </p:spPr>
        <p:txBody>
          <a:bodyPr/>
          <a:lstStyle/>
          <a:p>
            <a:r>
              <a:rPr lang="en-GB" sz="2800"/>
              <a:t>The MSE statistic can be defined as:</a:t>
            </a:r>
          </a:p>
        </p:txBody>
      </p:sp>
      <p:graphicFrame>
        <p:nvGraphicFramePr>
          <p:cNvPr id="3482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685800" y="2514600"/>
          <a:ext cx="6934200" cy="3065463"/>
        </p:xfrm>
        <a:graphic>
          <a:graphicData uri="http://schemas.openxmlformats.org/presentationml/2006/ole">
            <p:oleObj spid="_x0000_s7189" name="Equation" r:id="rId3" imgW="2794000" imgH="14351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52014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MSE or FMSE </a:t>
            </a:r>
            <a:r>
              <a:rPr lang="en-GB" dirty="0"/>
              <a:t>Example</a:t>
            </a:r>
          </a:p>
        </p:txBody>
      </p:sp>
      <p:graphicFrame>
        <p:nvGraphicFramePr>
          <p:cNvPr id="36902" name="Group 38"/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7696200" cy="2502219"/>
        </p:xfrm>
        <a:graphic>
          <a:graphicData uri="http://schemas.openxmlformats.org/drawingml/2006/table">
            <a:tbl>
              <a:tblPr/>
              <a:tblGrid>
                <a:gridCol w="1924050"/>
                <a:gridCol w="1924050"/>
                <a:gridCol w="1924050"/>
                <a:gridCol w="1924050"/>
              </a:tblGrid>
              <a:tr h="881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Steps Ahead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Forecast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Actual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Squared Error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0.0025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0.0025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6898" name="Object 34"/>
          <p:cNvGraphicFramePr>
            <a:graphicFrameLocks noGrp="1" noChangeAspect="1"/>
          </p:cNvGraphicFramePr>
          <p:nvPr>
            <p:ph sz="half" idx="2"/>
          </p:nvPr>
        </p:nvGraphicFramePr>
        <p:xfrm>
          <a:off x="762000" y="4953000"/>
          <a:ext cx="7620000" cy="619125"/>
        </p:xfrm>
        <a:graphic>
          <a:graphicData uri="http://schemas.openxmlformats.org/presentationml/2006/ole">
            <p:oleObj spid="_x0000_s8213" name="Equation" r:id="rId3" imgW="2616200" imgH="2032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83112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FMSE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44824"/>
            <a:ext cx="6562725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450466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Conditional </a:t>
            </a:r>
            <a:r>
              <a:rPr lang="en-US" dirty="0" err="1" smtClean="0"/>
              <a:t>Vs</a:t>
            </a:r>
            <a:r>
              <a:rPr lang="en-US" dirty="0" smtClean="0"/>
              <a:t> Unconditional forecasts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2508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Conditional </a:t>
            </a:r>
            <a:r>
              <a:rPr lang="en-US" dirty="0" err="1"/>
              <a:t>Vs</a:t>
            </a:r>
            <a:r>
              <a:rPr lang="en-US" dirty="0"/>
              <a:t> Unconditional forecasts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3333FF"/>
                </a:solidFill>
              </a:rPr>
              <a:t>Unconditional</a:t>
            </a:r>
            <a:r>
              <a:rPr lang="en-US" sz="2800" dirty="0" smtClean="0"/>
              <a:t> – none of the past actual values of the TS influence the forecast.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>
                <a:solidFill>
                  <a:srgbClr val="3333FF"/>
                </a:solidFill>
              </a:rPr>
              <a:t>Conditional</a:t>
            </a:r>
            <a:r>
              <a:rPr lang="en-US" sz="2800" dirty="0" smtClean="0"/>
              <a:t> – Uses the most recently known actual values </a:t>
            </a:r>
            <a:r>
              <a:rPr lang="en-US" sz="2400" dirty="0" smtClean="0">
                <a:solidFill>
                  <a:srgbClr val="0000FF"/>
                </a:solidFill>
              </a:rPr>
              <a:t>(hence more accurate of the two).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00FF"/>
              </a:solidFill>
            </a:endParaRPr>
          </a:p>
          <a:p>
            <a:r>
              <a:rPr lang="en-US" sz="2400" dirty="0" smtClean="0">
                <a:solidFill>
                  <a:srgbClr val="0000FF"/>
                </a:solidFill>
              </a:rPr>
              <a:t>NB: </a:t>
            </a:r>
            <a:r>
              <a:rPr lang="en-US" sz="2800" dirty="0" smtClean="0"/>
              <a:t>Unconditional is actually equivalent to a very </a:t>
            </a:r>
            <a:r>
              <a:rPr lang="en-US" sz="2800" dirty="0" smtClean="0">
                <a:solidFill>
                  <a:srgbClr val="3333FF"/>
                </a:solidFill>
              </a:rPr>
              <a:t>long horizon </a:t>
            </a:r>
            <a:r>
              <a:rPr lang="en-US" sz="2800" dirty="0" smtClean="0"/>
              <a:t>conditional forecast.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90535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Forecasting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52600"/>
            <a:ext cx="7391400" cy="1752600"/>
          </a:xfrm>
        </p:spPr>
        <p:txBody>
          <a:bodyPr>
            <a:normAutofit/>
          </a:bodyPr>
          <a:lstStyle/>
          <a:p>
            <a:pPr algn="just"/>
            <a:r>
              <a:rPr lang="en-GB" sz="2000" dirty="0"/>
              <a:t>A conditional expectation is one that is taken for time t + 1, conditional upon or given all information available up to and including time </a:t>
            </a:r>
            <a:r>
              <a:rPr lang="en-GB" sz="2000" dirty="0" smtClean="0"/>
              <a:t>t. </a:t>
            </a:r>
            <a:r>
              <a:rPr lang="en-GB" sz="2000" dirty="0"/>
              <a:t>It is written as:</a:t>
            </a:r>
          </a:p>
        </p:txBody>
      </p:sp>
      <p:graphicFrame>
        <p:nvGraphicFramePr>
          <p:cNvPr id="27652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="" xmlns:p14="http://schemas.microsoft.com/office/powerpoint/2010/main" val="2223364755"/>
              </p:ext>
            </p:extLst>
          </p:nvPr>
        </p:nvGraphicFramePr>
        <p:xfrm>
          <a:off x="1763688" y="3789040"/>
          <a:ext cx="5373216" cy="1356986"/>
        </p:xfrm>
        <a:graphic>
          <a:graphicData uri="http://schemas.openxmlformats.org/presentationml/2006/ole">
            <p:oleObj spid="_x0000_s10255" name="Equation" r:id="rId3" imgW="1765300" imgH="4572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215085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Illustration of conditional </a:t>
            </a:r>
            <a:r>
              <a:rPr lang="en-US" sz="3200" dirty="0" err="1" smtClean="0"/>
              <a:t>Vs</a:t>
            </a:r>
            <a:r>
              <a:rPr lang="en-US" sz="3200" dirty="0" smtClean="0"/>
              <a:t> unconditional forecast in the case of AR(1)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608026"/>
            <a:ext cx="8229600" cy="4525963"/>
          </a:xfrm>
        </p:spPr>
        <p:txBody>
          <a:bodyPr/>
          <a:lstStyle/>
          <a:p>
            <a:r>
              <a:rPr lang="en-US" sz="1600" spc="49" dirty="0">
                <a:solidFill>
                  <a:srgbClr val="000000"/>
                </a:solidFill>
                <a:latin typeface="Trebuchet MS"/>
              </a:rPr>
              <a:t>AR</a:t>
            </a:r>
            <a:r>
              <a:rPr lang="en-US" sz="1600" spc="49" dirty="0">
                <a:solidFill>
                  <a:srgbClr val="000000"/>
                </a:solidFill>
                <a:latin typeface="Arial"/>
              </a:rPr>
              <a:t>(1) </a:t>
            </a:r>
            <a:r>
              <a:rPr lang="en-US" sz="1600" spc="49" dirty="0" smtClean="0">
                <a:solidFill>
                  <a:srgbClr val="000000"/>
                </a:solidFill>
                <a:latin typeface="Arial"/>
              </a:rPr>
              <a:t>or ARIMA(1,0,0)</a:t>
            </a:r>
            <a:r>
              <a:rPr lang="en-US" sz="1600" spc="-72" dirty="0" smtClean="0">
                <a:solidFill>
                  <a:srgbClr val="000000"/>
                </a:solidFill>
                <a:latin typeface="Arial"/>
              </a:rPr>
              <a:t>can </a:t>
            </a:r>
            <a:r>
              <a:rPr lang="en-US" sz="1600" spc="-75" dirty="0">
                <a:solidFill>
                  <a:srgbClr val="000000"/>
                </a:solidFill>
                <a:latin typeface="Arial"/>
              </a:rPr>
              <a:t>be </a:t>
            </a:r>
            <a:r>
              <a:rPr lang="en-US" sz="1600" spc="-55" dirty="0">
                <a:solidFill>
                  <a:srgbClr val="000000"/>
                </a:solidFill>
                <a:latin typeface="Arial"/>
              </a:rPr>
              <a:t>given </a:t>
            </a:r>
            <a:r>
              <a:rPr lang="en-US" sz="1600" spc="-66" dirty="0">
                <a:solidFill>
                  <a:srgbClr val="000000"/>
                </a:solidFill>
                <a:latin typeface="Arial"/>
              </a:rPr>
              <a:t>by </a:t>
            </a:r>
            <a:r>
              <a:rPr lang="en-US" sz="1400" i="1" spc="94" dirty="0" err="1">
                <a:solidFill>
                  <a:srgbClr val="000000"/>
                </a:solidFill>
                <a:latin typeface="Trebuchet MS"/>
              </a:rPr>
              <a:t>Y</a:t>
            </a:r>
            <a:r>
              <a:rPr lang="en-US" sz="1600" i="1" spc="140" baseline="-10000" dirty="0" err="1">
                <a:solidFill>
                  <a:srgbClr val="000000"/>
                </a:solidFill>
                <a:latin typeface="Arial"/>
              </a:rPr>
              <a:t>t</a:t>
            </a:r>
            <a:r>
              <a:rPr lang="en-US" sz="1600" i="1" spc="140" baseline="-100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400" spc="202" dirty="0">
                <a:solidFill>
                  <a:srgbClr val="000000"/>
                </a:solidFill>
                <a:latin typeface="Arial"/>
              </a:rPr>
              <a:t>= </a:t>
            </a:r>
            <a:r>
              <a:rPr lang="en-US" sz="1400" i="1" spc="32" dirty="0">
                <a:solidFill>
                  <a:srgbClr val="000000"/>
                </a:solidFill>
                <a:latin typeface="Verdana"/>
              </a:rPr>
              <a:t>φ</a:t>
            </a:r>
            <a:r>
              <a:rPr lang="en-US" sz="1600" spc="49" baseline="-10000" dirty="0">
                <a:solidFill>
                  <a:srgbClr val="000000"/>
                </a:solidFill>
                <a:latin typeface="Arial"/>
              </a:rPr>
              <a:t>1</a:t>
            </a:r>
            <a:r>
              <a:rPr lang="en-US" sz="1400" i="1" spc="32" dirty="0">
                <a:solidFill>
                  <a:srgbClr val="000000"/>
                </a:solidFill>
                <a:latin typeface="Trebuchet MS"/>
              </a:rPr>
              <a:t>Y</a:t>
            </a:r>
            <a:r>
              <a:rPr lang="en-US" sz="1600" i="1" spc="49" baseline="-10000" dirty="0">
                <a:solidFill>
                  <a:srgbClr val="000000"/>
                </a:solidFill>
                <a:latin typeface="Arial"/>
              </a:rPr>
              <a:t>t−</a:t>
            </a:r>
            <a:r>
              <a:rPr lang="en-US" sz="1600" spc="49" baseline="-10000" dirty="0">
                <a:solidFill>
                  <a:srgbClr val="000000"/>
                </a:solidFill>
                <a:latin typeface="Arial"/>
              </a:rPr>
              <a:t>1 </a:t>
            </a:r>
            <a:r>
              <a:rPr lang="en-US" sz="1400" spc="202" dirty="0">
                <a:solidFill>
                  <a:srgbClr val="000000"/>
                </a:solidFill>
                <a:latin typeface="Arial"/>
              </a:rPr>
              <a:t>+ </a:t>
            </a:r>
            <a:r>
              <a:rPr lang="en-US" sz="1400" i="1" spc="-1" dirty="0">
                <a:solidFill>
                  <a:srgbClr val="000000"/>
                </a:solidFill>
                <a:latin typeface="Trebuchet MS"/>
              </a:rPr>
              <a:t>e</a:t>
            </a:r>
            <a:r>
              <a:rPr lang="en-US" sz="1600" i="1" spc="-1" baseline="-10000" dirty="0">
                <a:solidFill>
                  <a:srgbClr val="000000"/>
                </a:solidFill>
                <a:latin typeface="Arial"/>
              </a:rPr>
              <a:t>t</a:t>
            </a:r>
          </a:p>
          <a:p>
            <a:pPr marL="0" indent="0">
              <a:buNone/>
            </a:pPr>
            <a:r>
              <a:rPr lang="en-US" sz="1600" i="1" spc="-66" dirty="0" smtClean="0">
                <a:solidFill>
                  <a:srgbClr val="000000"/>
                </a:solidFill>
                <a:latin typeface="Arial"/>
              </a:rPr>
              <a:t>		</a:t>
            </a:r>
            <a:endParaRPr lang="en-US" sz="3600" i="1" spc="-1" baseline="-10000" dirty="0" smtClean="0">
              <a:solidFill>
                <a:srgbClr val="000000"/>
              </a:solidFill>
              <a:latin typeface="Arial"/>
            </a:endParaRPr>
          </a:p>
          <a:p>
            <a:r>
              <a:rPr lang="en-US" sz="2400" spc="-1" baseline="-10000" dirty="0" smtClean="0">
                <a:solidFill>
                  <a:srgbClr val="000000"/>
                </a:solidFill>
                <a:latin typeface="Arial"/>
              </a:rPr>
              <a:t>The Unconditional forecast of an ARIMA(1,0,0) process is the </a:t>
            </a:r>
            <a:r>
              <a:rPr lang="en-US" sz="2400" spc="-1" baseline="-10000" dirty="0" smtClean="0">
                <a:solidFill>
                  <a:srgbClr val="0000FF"/>
                </a:solidFill>
                <a:latin typeface="Arial"/>
              </a:rPr>
              <a:t>process mean</a:t>
            </a:r>
            <a:r>
              <a:rPr lang="en-US" sz="2400" spc="-1" baseline="-10000" dirty="0" smtClean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2400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u="sng" spc="-1" baseline="-10000" dirty="0">
                <a:solidFill>
                  <a:srgbClr val="000000"/>
                </a:solidFill>
                <a:latin typeface="Arial"/>
              </a:rPr>
              <a:t>no matter how far into the future we </a:t>
            </a:r>
            <a:r>
              <a:rPr lang="en-US" sz="2400" u="sng" spc="-1" baseline="-10000" dirty="0" smtClean="0">
                <a:solidFill>
                  <a:srgbClr val="000000"/>
                </a:solidFill>
                <a:latin typeface="Arial"/>
              </a:rPr>
              <a:t>forecast (proof refer pp372 text book).</a:t>
            </a:r>
          </a:p>
          <a:p>
            <a:endParaRPr lang="en-US" sz="2400" u="sng" spc="-1" baseline="-10000" dirty="0">
              <a:solidFill>
                <a:srgbClr val="000000"/>
              </a:solidFill>
              <a:latin typeface="Arial"/>
            </a:endParaRPr>
          </a:p>
          <a:p>
            <a:endParaRPr lang="en-US" sz="2400" u="sng" spc="-1" baseline="-10000" dirty="0" smtClean="0">
              <a:solidFill>
                <a:srgbClr val="000000"/>
              </a:solidFill>
              <a:latin typeface="Arial"/>
            </a:endParaRPr>
          </a:p>
          <a:p>
            <a:endParaRPr lang="en-US" sz="2400" u="sng" spc="-1" baseline="-10000" dirty="0">
              <a:solidFill>
                <a:srgbClr val="000000"/>
              </a:solidFill>
              <a:latin typeface="Arial"/>
            </a:endParaRPr>
          </a:p>
          <a:p>
            <a:endParaRPr lang="en-US" sz="2400" u="sng" spc="-1" baseline="-10000" dirty="0" smtClean="0">
              <a:solidFill>
                <a:srgbClr val="000000"/>
              </a:solidFill>
              <a:latin typeface="Arial"/>
            </a:endParaRPr>
          </a:p>
          <a:p>
            <a:r>
              <a:rPr lang="en-US" sz="2400" u="sng" spc="-1" baseline="-10000" dirty="0" smtClean="0">
                <a:solidFill>
                  <a:srgbClr val="000000"/>
                </a:solidFill>
                <a:latin typeface="Arial"/>
              </a:rPr>
              <a:t>The conditional forecast (pp372)</a:t>
            </a:r>
            <a:endParaRPr lang="en-US" sz="3600" u="sng" spc="-1" baseline="-100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501008"/>
            <a:ext cx="19335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565" y="3140968"/>
            <a:ext cx="29432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64088" y="3532454"/>
            <a:ext cx="3469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Expected value of deviations being zero</a:t>
            </a:r>
            <a:endParaRPr lang="en-US" sz="1600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509120"/>
            <a:ext cx="20955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5229200"/>
            <a:ext cx="49434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597374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Financial Loss Functions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endParaRPr lang="en-GB" sz="2400" dirty="0" smtClean="0"/>
          </a:p>
          <a:p>
            <a:pPr algn="just">
              <a:lnSpc>
                <a:spcPct val="90000"/>
              </a:lnSpc>
            </a:pPr>
            <a:r>
              <a:rPr lang="en-GB" sz="2400" dirty="0" smtClean="0"/>
              <a:t>When </a:t>
            </a:r>
            <a:r>
              <a:rPr lang="en-GB" sz="2400" dirty="0"/>
              <a:t>using financial data, it is not always the accuracy of the forecast that matters, very often it is </a:t>
            </a:r>
            <a:r>
              <a:rPr lang="en-GB" sz="2400" dirty="0">
                <a:solidFill>
                  <a:srgbClr val="3333FF"/>
                </a:solidFill>
              </a:rPr>
              <a:t>the accuracy of forecasts relating to the sign of future returns or turning points </a:t>
            </a:r>
            <a:r>
              <a:rPr lang="en-GB" sz="2400" dirty="0"/>
              <a:t>that is important, as </a:t>
            </a:r>
            <a:r>
              <a:rPr lang="en-GB" sz="2400" u="sng" dirty="0"/>
              <a:t>this decides if a profit is made</a:t>
            </a:r>
            <a:r>
              <a:rPr lang="en-GB" sz="2400" dirty="0" smtClean="0"/>
              <a:t>.</a:t>
            </a:r>
          </a:p>
          <a:p>
            <a:pPr algn="just">
              <a:lnSpc>
                <a:spcPct val="90000"/>
              </a:lnSpc>
              <a:buNone/>
            </a:pPr>
            <a:endParaRPr lang="en-GB" sz="2400" dirty="0" smtClean="0"/>
          </a:p>
          <a:p>
            <a:pPr algn="just">
              <a:lnSpc>
                <a:spcPct val="90000"/>
              </a:lnSpc>
              <a:buNone/>
            </a:pPr>
            <a:endParaRPr lang="en-GB" sz="2400" dirty="0" smtClean="0"/>
          </a:p>
          <a:p>
            <a:pPr marL="0" indent="0" algn="just">
              <a:lnSpc>
                <a:spcPct val="90000"/>
              </a:lnSpc>
              <a:buNone/>
            </a:pPr>
            <a:endParaRPr lang="en-GB" sz="2400" dirty="0"/>
          </a:p>
          <a:p>
            <a:pPr algn="just">
              <a:lnSpc>
                <a:spcPct val="90000"/>
              </a:lnSpc>
            </a:pPr>
            <a:r>
              <a:rPr lang="en-GB" sz="2400" dirty="0"/>
              <a:t>It is possible to estimate statistics that give the </a:t>
            </a:r>
            <a:r>
              <a:rPr lang="en-GB" sz="2400" dirty="0">
                <a:solidFill>
                  <a:srgbClr val="3333FF"/>
                </a:solidFill>
              </a:rPr>
              <a:t>% of correct sign predictions</a:t>
            </a:r>
            <a:r>
              <a:rPr lang="en-GB" sz="2400" dirty="0"/>
              <a:t> and </a:t>
            </a:r>
            <a:r>
              <a:rPr lang="en-GB" sz="2400" dirty="0">
                <a:solidFill>
                  <a:srgbClr val="3333FF"/>
                </a:solidFill>
              </a:rPr>
              <a:t>correct direction change </a:t>
            </a:r>
            <a:r>
              <a:rPr lang="en-GB" sz="2400" dirty="0" smtClean="0">
                <a:solidFill>
                  <a:srgbClr val="3333FF"/>
                </a:solidFill>
              </a:rPr>
              <a:t>predictions</a:t>
            </a:r>
            <a:endParaRPr lang="en-GB" sz="2400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45989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Correct Sign </a:t>
            </a:r>
            <a:r>
              <a:rPr lang="en-GB" dirty="0" smtClean="0"/>
              <a:t>Predictions </a:t>
            </a:r>
            <a:br>
              <a:rPr lang="en-GB" dirty="0" smtClean="0"/>
            </a:br>
            <a:r>
              <a:rPr lang="en-GB" sz="3100" dirty="0" smtClean="0">
                <a:solidFill>
                  <a:srgbClr val="0000FF"/>
                </a:solidFill>
              </a:rPr>
              <a:t>(for Fin time series analysis – check for turning points)</a:t>
            </a:r>
            <a:endParaRPr lang="en-GB" sz="3100" dirty="0">
              <a:solidFill>
                <a:srgbClr val="0000FF"/>
              </a:solidFill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239000" cy="1295400"/>
          </a:xfrm>
        </p:spPr>
        <p:txBody>
          <a:bodyPr/>
          <a:lstStyle/>
          <a:p>
            <a:r>
              <a:rPr lang="en-GB" sz="2800"/>
              <a:t>The formula for the % of correct sign predictions is as follows:</a:t>
            </a:r>
          </a:p>
        </p:txBody>
      </p:sp>
      <p:graphicFrame>
        <p:nvGraphicFramePr>
          <p:cNvPr id="4506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762000" y="2971800"/>
          <a:ext cx="6781800" cy="2743200"/>
        </p:xfrm>
        <a:graphic>
          <a:graphicData uri="http://schemas.openxmlformats.org/presentationml/2006/ole">
            <p:oleObj spid="_x0000_s38914" name="Equation" r:id="rId3" imgW="2197100" imgH="9652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64096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ARIMA - Identification</a:t>
            </a:r>
            <a:endParaRPr lang="en-GB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80000"/>
              </a:lnSpc>
            </a:pPr>
            <a:r>
              <a:rPr lang="en-GB" sz="2800" dirty="0"/>
              <a:t>Identification of the most </a:t>
            </a:r>
            <a:r>
              <a:rPr lang="en-GB" sz="2800" dirty="0">
                <a:solidFill>
                  <a:srgbClr val="3333FF"/>
                </a:solidFill>
              </a:rPr>
              <a:t>appropriate model is the most important </a:t>
            </a:r>
            <a:r>
              <a:rPr lang="en-GB" sz="2800" dirty="0"/>
              <a:t>part of the process, where it becomes as much </a:t>
            </a:r>
            <a:r>
              <a:rPr lang="en-GB" sz="2800" dirty="0">
                <a:solidFill>
                  <a:srgbClr val="0000FF"/>
                </a:solidFill>
              </a:rPr>
              <a:t>‘art’ as ‘science</a:t>
            </a:r>
            <a:r>
              <a:rPr lang="en-GB" sz="2800" dirty="0" smtClean="0">
                <a:solidFill>
                  <a:srgbClr val="0000FF"/>
                </a:solidFill>
              </a:rPr>
              <a:t>’.</a:t>
            </a:r>
          </a:p>
          <a:p>
            <a:pPr marL="0" indent="0" algn="just">
              <a:lnSpc>
                <a:spcPct val="80000"/>
              </a:lnSpc>
              <a:buNone/>
            </a:pPr>
            <a:endParaRPr lang="en-GB" sz="2800" dirty="0"/>
          </a:p>
          <a:p>
            <a:pPr algn="just">
              <a:lnSpc>
                <a:spcPct val="80000"/>
              </a:lnSpc>
            </a:pPr>
            <a:r>
              <a:rPr lang="en-GB" sz="2800" dirty="0"/>
              <a:t>The </a:t>
            </a:r>
            <a:r>
              <a:rPr lang="en-GB" sz="2800" dirty="0">
                <a:solidFill>
                  <a:srgbClr val="C00000"/>
                </a:solidFill>
              </a:rPr>
              <a:t>first step is to determine if the </a:t>
            </a:r>
            <a:r>
              <a:rPr lang="en-GB" sz="2800" dirty="0" smtClean="0">
                <a:solidFill>
                  <a:srgbClr val="C00000"/>
                </a:solidFill>
              </a:rPr>
              <a:t>series  </a:t>
            </a:r>
            <a:r>
              <a:rPr lang="en-GB" sz="2800" dirty="0">
                <a:solidFill>
                  <a:srgbClr val="C00000"/>
                </a:solidFill>
              </a:rPr>
              <a:t>is stationary</a:t>
            </a:r>
            <a:r>
              <a:rPr lang="en-GB" sz="2800" dirty="0"/>
              <a:t>, </a:t>
            </a:r>
            <a:r>
              <a:rPr lang="en-GB" sz="2800" dirty="0" smtClean="0"/>
              <a:t>If </a:t>
            </a:r>
            <a:r>
              <a:rPr lang="en-GB" sz="2800" dirty="0"/>
              <a:t>it is not stationary it needs to be </a:t>
            </a:r>
            <a:r>
              <a:rPr lang="en-GB" sz="2800" dirty="0">
                <a:solidFill>
                  <a:srgbClr val="C00000"/>
                </a:solidFill>
              </a:rPr>
              <a:t>first-differenced</a:t>
            </a:r>
            <a:r>
              <a:rPr lang="en-GB" sz="2800" dirty="0"/>
              <a:t>. </a:t>
            </a:r>
            <a:endParaRPr lang="en-GB" sz="2800" dirty="0" smtClean="0"/>
          </a:p>
          <a:p>
            <a:pPr marL="0" indent="0" algn="just">
              <a:lnSpc>
                <a:spcPct val="80000"/>
              </a:lnSpc>
              <a:buNone/>
            </a:pPr>
            <a:r>
              <a:rPr lang="en-GB" sz="2800" dirty="0">
                <a:solidFill>
                  <a:srgbClr val="0000FF"/>
                </a:solidFill>
              </a:rPr>
              <a:t>	</a:t>
            </a:r>
            <a:r>
              <a:rPr lang="en-GB" sz="2200" dirty="0" smtClean="0">
                <a:solidFill>
                  <a:srgbClr val="0000FF"/>
                </a:solidFill>
              </a:rPr>
              <a:t>(</a:t>
            </a:r>
            <a:r>
              <a:rPr lang="en-GB" sz="2200" dirty="0">
                <a:solidFill>
                  <a:srgbClr val="0000FF"/>
                </a:solidFill>
              </a:rPr>
              <a:t>it may need to be </a:t>
            </a:r>
            <a:r>
              <a:rPr lang="en-GB" sz="2200" dirty="0">
                <a:solidFill>
                  <a:srgbClr val="C00000"/>
                </a:solidFill>
              </a:rPr>
              <a:t>differenced again to induce </a:t>
            </a:r>
            <a:r>
              <a:rPr lang="en-GB" sz="2200" dirty="0" err="1" smtClean="0">
                <a:solidFill>
                  <a:srgbClr val="C00000"/>
                </a:solidFill>
              </a:rPr>
              <a:t>stationarity</a:t>
            </a:r>
            <a:r>
              <a:rPr lang="en-GB" sz="2200" dirty="0" smtClean="0">
                <a:solidFill>
                  <a:srgbClr val="0000FF"/>
                </a:solidFill>
              </a:rPr>
              <a:t>. Or for 	that matter consider </a:t>
            </a:r>
            <a:r>
              <a:rPr lang="en-GB" sz="2200" dirty="0" smtClean="0">
                <a:solidFill>
                  <a:srgbClr val="C00000"/>
                </a:solidFill>
              </a:rPr>
              <a:t>log/ power transforms</a:t>
            </a:r>
            <a:r>
              <a:rPr lang="en-GB" sz="2200" dirty="0" smtClean="0">
                <a:solidFill>
                  <a:srgbClr val="0000FF"/>
                </a:solidFill>
              </a:rPr>
              <a:t>, if </a:t>
            </a:r>
            <a:r>
              <a:rPr lang="en-GB" sz="2200" u="sng" dirty="0" smtClean="0">
                <a:solidFill>
                  <a:srgbClr val="0000FF"/>
                </a:solidFill>
              </a:rPr>
              <a:t>variance non 	stationary)</a:t>
            </a:r>
          </a:p>
          <a:p>
            <a:pPr marL="0" indent="0" algn="just">
              <a:lnSpc>
                <a:spcPct val="80000"/>
              </a:lnSpc>
              <a:buNone/>
            </a:pPr>
            <a:endParaRPr lang="en-GB" sz="2800" dirty="0"/>
          </a:p>
          <a:p>
            <a:pPr algn="just">
              <a:lnSpc>
                <a:spcPct val="80000"/>
              </a:lnSpc>
            </a:pPr>
            <a:r>
              <a:rPr lang="en-GB" sz="2800" dirty="0"/>
              <a:t>The next stage is to determine the </a:t>
            </a:r>
            <a:r>
              <a:rPr lang="en-GB" sz="2800" i="1" dirty="0"/>
              <a:t>p</a:t>
            </a:r>
            <a:r>
              <a:rPr lang="en-GB" sz="2800" dirty="0"/>
              <a:t> and </a:t>
            </a:r>
            <a:r>
              <a:rPr lang="en-GB" sz="2800" i="1" dirty="0"/>
              <a:t>q</a:t>
            </a:r>
            <a:r>
              <a:rPr lang="en-GB" sz="2800" dirty="0"/>
              <a:t> in the ARIMA (</a:t>
            </a:r>
            <a:r>
              <a:rPr lang="en-GB" sz="2800" i="1" dirty="0"/>
              <a:t>p</a:t>
            </a:r>
            <a:r>
              <a:rPr lang="en-GB" sz="2800" dirty="0"/>
              <a:t>, </a:t>
            </a:r>
            <a:r>
              <a:rPr lang="en-GB" sz="2800" i="1" dirty="0"/>
              <a:t>d</a:t>
            </a:r>
            <a:r>
              <a:rPr lang="en-GB" sz="2800" dirty="0" smtClean="0"/>
              <a:t>, </a:t>
            </a:r>
            <a:r>
              <a:rPr lang="en-GB" sz="2800" i="1" dirty="0"/>
              <a:t>q</a:t>
            </a:r>
            <a:r>
              <a:rPr lang="en-GB" sz="2800" dirty="0"/>
              <a:t>) model (the </a:t>
            </a:r>
            <a:r>
              <a:rPr lang="en-GB" sz="2800" dirty="0" smtClean="0"/>
              <a:t>d </a:t>
            </a:r>
            <a:r>
              <a:rPr lang="en-GB" sz="2800" dirty="0"/>
              <a:t>refers to how many times the data needs to be differenced to produce a stationary series)</a:t>
            </a:r>
          </a:p>
        </p:txBody>
      </p:sp>
    </p:spTree>
    <p:extLst>
      <p:ext uri="{BB962C8B-B14F-4D97-AF65-F5344CB8AC3E}">
        <p14:creationId xmlns="" xmlns:p14="http://schemas.microsoft.com/office/powerpoint/2010/main" val="277756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293"/>
            <a:ext cx="8229600" cy="4413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Prediction  Interval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1" y="836712"/>
            <a:ext cx="82089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/>
              <a:t>A prediction  interval is a </a:t>
            </a:r>
            <a:r>
              <a:rPr lang="en-US" dirty="0" smtClean="0">
                <a:solidFill>
                  <a:srgbClr val="3333FF"/>
                </a:solidFill>
              </a:rPr>
              <a:t>probability statement of a range of forecasted values </a:t>
            </a:r>
            <a:r>
              <a:rPr lang="en-US" u="sng" dirty="0" smtClean="0"/>
              <a:t>assuming that the fitted values is correct and continues into the future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/>
              <a:t>Advantage  in ARIMA – define the shape of the forecast prediction intervals. Fig 95% prediction intervals with ARIMA models.</a:t>
            </a:r>
          </a:p>
          <a:p>
            <a:pPr algn="just"/>
            <a:endParaRPr lang="en-US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/>
              <a:t>See diff stationary </a:t>
            </a:r>
            <a:r>
              <a:rPr lang="en-US" dirty="0" err="1" smtClean="0"/>
              <a:t>Vs</a:t>
            </a:r>
            <a:r>
              <a:rPr lang="en-US" dirty="0" smtClean="0"/>
              <a:t> non-stationary series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996952"/>
            <a:ext cx="5886450" cy="371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331915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 Interval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ARIMA models can provide </a:t>
            </a:r>
            <a:r>
              <a:rPr lang="en-US" dirty="0" smtClean="0">
                <a:solidFill>
                  <a:srgbClr val="3333FF"/>
                </a:solidFill>
              </a:rPr>
              <a:t>good short-term forecasts.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Most applications we need to know m-period ahead forecasts – here ARIMA models are insightful, contingent upon </a:t>
            </a:r>
            <a:r>
              <a:rPr lang="en-US" dirty="0" smtClean="0">
                <a:solidFill>
                  <a:srgbClr val="0000FF"/>
                </a:solidFill>
              </a:rPr>
              <a:t>the validity of the model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00FF"/>
                </a:solidFill>
              </a:rPr>
              <a:t>the continuation of the past into the future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14082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Prediction Intervals - non-stationary </a:t>
            </a:r>
            <a:r>
              <a:rPr lang="en-US" dirty="0"/>
              <a:t>series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828092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403532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Conclusion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GB" sz="2800" dirty="0"/>
              <a:t>When using AR models, </a:t>
            </a:r>
            <a:r>
              <a:rPr lang="en-GB" sz="2800" dirty="0">
                <a:solidFill>
                  <a:srgbClr val="0000FF"/>
                </a:solidFill>
              </a:rPr>
              <a:t>whether the series is stationary of </a:t>
            </a:r>
            <a:r>
              <a:rPr lang="en-GB" sz="2800" dirty="0" smtClean="0">
                <a:solidFill>
                  <a:srgbClr val="0000FF"/>
                </a:solidFill>
              </a:rPr>
              <a:t>not,</a:t>
            </a:r>
            <a:r>
              <a:rPr lang="en-GB" sz="2800" dirty="0" smtClean="0"/>
              <a:t> </a:t>
            </a:r>
            <a:r>
              <a:rPr lang="en-GB" sz="2800" dirty="0"/>
              <a:t>determine how stable it is</a:t>
            </a:r>
            <a:r>
              <a:rPr lang="en-GB" sz="2800" dirty="0" smtClean="0"/>
              <a:t>.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GB" sz="2800" dirty="0"/>
          </a:p>
          <a:p>
            <a:pPr algn="just">
              <a:lnSpc>
                <a:spcPct val="90000"/>
              </a:lnSpc>
            </a:pPr>
            <a:r>
              <a:rPr lang="en-GB" sz="2800" dirty="0" smtClean="0"/>
              <a:t>Forecasting </a:t>
            </a:r>
            <a:r>
              <a:rPr lang="en-GB" sz="2800" dirty="0"/>
              <a:t>of time series is an important measure of how well a model </a:t>
            </a:r>
            <a:r>
              <a:rPr lang="en-GB" sz="2800" dirty="0" smtClean="0"/>
              <a:t>works.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GB" sz="2800" dirty="0"/>
          </a:p>
          <a:p>
            <a:pPr algn="just">
              <a:lnSpc>
                <a:spcPct val="90000"/>
              </a:lnSpc>
            </a:pPr>
            <a:r>
              <a:rPr lang="en-GB" sz="2800" dirty="0"/>
              <a:t>There are many measures of how accurate a forecast is, </a:t>
            </a:r>
            <a:r>
              <a:rPr lang="en-GB" sz="2800" dirty="0" smtClean="0"/>
              <a:t>although </a:t>
            </a:r>
            <a:r>
              <a:rPr lang="en-GB" sz="2800" dirty="0"/>
              <a:t>all have faults.</a:t>
            </a:r>
          </a:p>
        </p:txBody>
      </p:sp>
    </p:spTree>
    <p:extLst>
      <p:ext uri="{BB962C8B-B14F-4D97-AF65-F5344CB8AC3E}">
        <p14:creationId xmlns="" xmlns:p14="http://schemas.microsoft.com/office/powerpoint/2010/main" val="676111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2857496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47766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Identification (p and q)</a:t>
            </a:r>
            <a:endParaRPr lang="en-GB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GB" sz="2800" dirty="0"/>
              <a:t>To determine the </a:t>
            </a:r>
            <a:r>
              <a:rPr lang="en-GB" sz="2800" dirty="0">
                <a:solidFill>
                  <a:srgbClr val="3333FF"/>
                </a:solidFill>
              </a:rPr>
              <a:t>appropriate lag </a:t>
            </a:r>
            <a:r>
              <a:rPr lang="en-GB" sz="2800" dirty="0"/>
              <a:t>structure in the </a:t>
            </a:r>
            <a:r>
              <a:rPr lang="en-GB" sz="2800" dirty="0">
                <a:solidFill>
                  <a:srgbClr val="0000FF"/>
                </a:solidFill>
              </a:rPr>
              <a:t>AR</a:t>
            </a:r>
            <a:r>
              <a:rPr lang="en-GB" sz="2800" dirty="0"/>
              <a:t> part of the model, </a:t>
            </a:r>
            <a:r>
              <a:rPr lang="en-GB" sz="2800" dirty="0">
                <a:solidFill>
                  <a:srgbClr val="0000FF"/>
                </a:solidFill>
              </a:rPr>
              <a:t>the PACF </a:t>
            </a:r>
            <a:r>
              <a:rPr lang="en-GB" sz="2800" dirty="0" smtClean="0">
                <a:solidFill>
                  <a:srgbClr val="0000FF"/>
                </a:solidFill>
              </a:rPr>
              <a:t>is </a:t>
            </a:r>
            <a:r>
              <a:rPr lang="en-GB" sz="2800" dirty="0">
                <a:solidFill>
                  <a:srgbClr val="0000FF"/>
                </a:solidFill>
              </a:rPr>
              <a:t>used</a:t>
            </a:r>
            <a:r>
              <a:rPr lang="en-GB" sz="2800" dirty="0"/>
              <a:t>, where the number of </a:t>
            </a:r>
            <a:r>
              <a:rPr lang="en-GB" sz="2800" dirty="0">
                <a:solidFill>
                  <a:srgbClr val="3333FF"/>
                </a:solidFill>
              </a:rPr>
              <a:t>non-zero points of the PACF </a:t>
            </a:r>
            <a:r>
              <a:rPr lang="en-GB" sz="2800" u="sng" dirty="0"/>
              <a:t>determine where the AR lags need to be included</a:t>
            </a:r>
            <a:r>
              <a:rPr lang="en-GB" sz="2800" u="sng" dirty="0" smtClean="0"/>
              <a:t>.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GB" sz="2800" dirty="0"/>
          </a:p>
          <a:p>
            <a:pPr algn="just">
              <a:lnSpc>
                <a:spcPct val="90000"/>
              </a:lnSpc>
            </a:pPr>
            <a:r>
              <a:rPr lang="en-GB" sz="2800" dirty="0"/>
              <a:t>To determine the </a:t>
            </a:r>
            <a:r>
              <a:rPr lang="en-GB" sz="2800" u="sng" dirty="0">
                <a:solidFill>
                  <a:srgbClr val="0000FF"/>
                </a:solidFill>
              </a:rPr>
              <a:t>MA</a:t>
            </a:r>
            <a:r>
              <a:rPr lang="en-GB" sz="2800" u="sng" dirty="0"/>
              <a:t> lag structure</a:t>
            </a:r>
            <a:r>
              <a:rPr lang="en-GB" sz="2800" dirty="0"/>
              <a:t>, the </a:t>
            </a:r>
            <a:r>
              <a:rPr lang="en-GB" sz="2800" dirty="0">
                <a:solidFill>
                  <a:srgbClr val="0000FF"/>
                </a:solidFill>
              </a:rPr>
              <a:t>ACF </a:t>
            </a:r>
            <a:r>
              <a:rPr lang="en-GB" sz="2800" dirty="0" smtClean="0">
                <a:solidFill>
                  <a:srgbClr val="0000FF"/>
                </a:solidFill>
              </a:rPr>
              <a:t>i</a:t>
            </a:r>
            <a:r>
              <a:rPr lang="en-GB" sz="2800" dirty="0" smtClean="0"/>
              <a:t>s </a:t>
            </a:r>
            <a:r>
              <a:rPr lang="en-GB" sz="2800" dirty="0"/>
              <a:t>used, again the </a:t>
            </a:r>
            <a:r>
              <a:rPr lang="en-GB" sz="2800" dirty="0">
                <a:solidFill>
                  <a:srgbClr val="3333FF"/>
                </a:solidFill>
              </a:rPr>
              <a:t>non-zero points</a:t>
            </a:r>
            <a:r>
              <a:rPr lang="en-GB" sz="2800" dirty="0"/>
              <a:t> suggest where the lags should be included</a:t>
            </a:r>
            <a:r>
              <a:rPr lang="en-GB" sz="2800" dirty="0" smtClean="0"/>
              <a:t>.</a:t>
            </a:r>
            <a:endParaRPr lang="en-GB" sz="2800" dirty="0"/>
          </a:p>
        </p:txBody>
      </p:sp>
    </p:spTree>
    <p:extLst>
      <p:ext uri="{BB962C8B-B14F-4D97-AF65-F5344CB8AC3E}">
        <p14:creationId xmlns="" xmlns:p14="http://schemas.microsoft.com/office/powerpoint/2010/main" val="357217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Parsimonious Model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</a:pPr>
            <a:r>
              <a:rPr lang="en-GB" sz="2800" dirty="0"/>
              <a:t>The aim </a:t>
            </a:r>
            <a:r>
              <a:rPr lang="en-GB" sz="2800" dirty="0" smtClean="0"/>
              <a:t>is </a:t>
            </a:r>
            <a:r>
              <a:rPr lang="en-GB" sz="2800" dirty="0"/>
              <a:t>to produce a model that is </a:t>
            </a:r>
            <a:r>
              <a:rPr lang="en-GB" sz="2800" dirty="0">
                <a:solidFill>
                  <a:srgbClr val="3333FF"/>
                </a:solidFill>
              </a:rPr>
              <a:t>parsimonious, or </a:t>
            </a:r>
            <a:r>
              <a:rPr lang="en-GB" sz="2800" u="sng" dirty="0">
                <a:solidFill>
                  <a:srgbClr val="3333FF"/>
                </a:solidFill>
              </a:rPr>
              <a:t>as </a:t>
            </a:r>
            <a:r>
              <a:rPr lang="en-GB" sz="2800" u="sng" dirty="0" smtClean="0">
                <a:solidFill>
                  <a:srgbClr val="3333FF"/>
                </a:solidFill>
              </a:rPr>
              <a:t>simple </a:t>
            </a:r>
            <a:r>
              <a:rPr lang="en-GB" sz="2800" u="sng" dirty="0">
                <a:solidFill>
                  <a:srgbClr val="3333FF"/>
                </a:solidFill>
              </a:rPr>
              <a:t>as </a:t>
            </a:r>
            <a:r>
              <a:rPr lang="en-GB" sz="2800" u="sng" dirty="0" smtClean="0">
                <a:solidFill>
                  <a:srgbClr val="3333FF"/>
                </a:solidFill>
              </a:rPr>
              <a:t>possible</a:t>
            </a:r>
            <a:r>
              <a:rPr lang="en-GB" sz="2800" dirty="0" smtClean="0">
                <a:solidFill>
                  <a:srgbClr val="3333FF"/>
                </a:solidFill>
              </a:rPr>
              <a:t>.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GB" sz="2800" dirty="0" smtClean="0"/>
          </a:p>
          <a:p>
            <a:pPr algn="just">
              <a:lnSpc>
                <a:spcPct val="90000"/>
              </a:lnSpc>
            </a:pPr>
            <a:r>
              <a:rPr lang="en-GB" sz="2800" dirty="0" smtClean="0"/>
              <a:t>A </a:t>
            </a:r>
            <a:r>
              <a:rPr lang="en-GB" sz="2800" dirty="0"/>
              <a:t>parsimonious model is desirable because including </a:t>
            </a:r>
            <a:r>
              <a:rPr lang="en-GB" sz="2800" u="sng" dirty="0"/>
              <a:t>irrelevant lags in the model increases the coefficient standard </a:t>
            </a:r>
            <a:r>
              <a:rPr lang="en-GB" sz="2800" u="sng" dirty="0" smtClean="0"/>
              <a:t>errors.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GB" sz="2800" dirty="0"/>
          </a:p>
          <a:p>
            <a:pPr algn="just">
              <a:lnSpc>
                <a:spcPct val="90000"/>
              </a:lnSpc>
            </a:pPr>
            <a:r>
              <a:rPr lang="en-GB" sz="2800" dirty="0"/>
              <a:t>Models that incorporate </a:t>
            </a:r>
            <a:r>
              <a:rPr lang="en-GB" sz="2800" dirty="0">
                <a:solidFill>
                  <a:srgbClr val="0000FF"/>
                </a:solidFill>
              </a:rPr>
              <a:t>large numbers of lags</a:t>
            </a:r>
            <a:r>
              <a:rPr lang="en-GB" sz="2800" dirty="0"/>
              <a:t>, tend not to forecast well, as they </a:t>
            </a:r>
            <a:r>
              <a:rPr lang="en-GB" sz="2800" dirty="0">
                <a:solidFill>
                  <a:srgbClr val="0000FF"/>
                </a:solidFill>
              </a:rPr>
              <a:t>fit data specific features</a:t>
            </a:r>
            <a:r>
              <a:rPr lang="en-GB" sz="2800" dirty="0"/>
              <a:t>, </a:t>
            </a:r>
            <a:r>
              <a:rPr lang="en-GB" sz="2800" u="sng" dirty="0"/>
              <a:t>explaining much of the noise or random features in the data.</a:t>
            </a:r>
          </a:p>
        </p:txBody>
      </p:sp>
    </p:spTree>
    <p:extLst>
      <p:ext uri="{BB962C8B-B14F-4D97-AF65-F5344CB8AC3E}">
        <p14:creationId xmlns="" xmlns:p14="http://schemas.microsoft.com/office/powerpoint/2010/main" val="118840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Forecasting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GB" dirty="0"/>
              <a:t>One of the most </a:t>
            </a:r>
            <a:r>
              <a:rPr lang="en-GB" dirty="0">
                <a:solidFill>
                  <a:srgbClr val="3333FF"/>
                </a:solidFill>
              </a:rPr>
              <a:t>important tests </a:t>
            </a:r>
            <a:r>
              <a:rPr lang="en-GB" dirty="0"/>
              <a:t>of how well a </a:t>
            </a:r>
            <a:r>
              <a:rPr lang="en-GB" dirty="0">
                <a:solidFill>
                  <a:srgbClr val="3333FF"/>
                </a:solidFill>
              </a:rPr>
              <a:t>model </a:t>
            </a:r>
            <a:r>
              <a:rPr lang="en-GB" dirty="0"/>
              <a:t>performs is </a:t>
            </a:r>
            <a:r>
              <a:rPr lang="en-GB" u="sng" dirty="0"/>
              <a:t>how well it forecasts</a:t>
            </a:r>
            <a:r>
              <a:rPr lang="en-GB" dirty="0" smtClean="0"/>
              <a:t>.</a:t>
            </a:r>
          </a:p>
          <a:p>
            <a:pPr marL="0" indent="0" algn="just">
              <a:buNone/>
            </a:pPr>
            <a:endParaRPr lang="en-GB" dirty="0"/>
          </a:p>
          <a:p>
            <a:pPr algn="just"/>
            <a:r>
              <a:rPr lang="en-GB" dirty="0" smtClean="0"/>
              <a:t>To  </a:t>
            </a:r>
            <a:r>
              <a:rPr lang="en-GB" dirty="0"/>
              <a:t>produce dynamic forecasts the model needs to </a:t>
            </a:r>
            <a:r>
              <a:rPr lang="en-GB" dirty="0">
                <a:solidFill>
                  <a:srgbClr val="3333FF"/>
                </a:solidFill>
              </a:rPr>
              <a:t>include lags of either the variables or error terms.</a:t>
            </a:r>
          </a:p>
        </p:txBody>
      </p:sp>
    </p:spTree>
    <p:extLst>
      <p:ext uri="{BB962C8B-B14F-4D97-AF65-F5344CB8AC3E}">
        <p14:creationId xmlns="" xmlns:p14="http://schemas.microsoft.com/office/powerpoint/2010/main" val="428912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Types of Forecast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</a:pPr>
            <a:r>
              <a:rPr lang="en-GB" sz="2800" dirty="0"/>
              <a:t>Forecasts can be either </a:t>
            </a:r>
            <a:r>
              <a:rPr lang="en-GB" sz="2800" dirty="0">
                <a:solidFill>
                  <a:srgbClr val="0000FF"/>
                </a:solidFill>
              </a:rPr>
              <a:t>in-sample</a:t>
            </a:r>
            <a:r>
              <a:rPr lang="en-GB" sz="2800" dirty="0"/>
              <a:t> or </a:t>
            </a:r>
            <a:r>
              <a:rPr lang="en-GB" sz="2800" dirty="0">
                <a:solidFill>
                  <a:srgbClr val="0000FF"/>
                </a:solidFill>
              </a:rPr>
              <a:t>out-of-sample</a:t>
            </a:r>
            <a:r>
              <a:rPr lang="en-GB" sz="2800" dirty="0"/>
              <a:t> forecasts</a:t>
            </a:r>
            <a:r>
              <a:rPr lang="en-GB" sz="2800" dirty="0" smtClean="0"/>
              <a:t>.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GB" sz="2800" dirty="0"/>
          </a:p>
          <a:p>
            <a:pPr algn="just">
              <a:lnSpc>
                <a:spcPct val="90000"/>
              </a:lnSpc>
            </a:pPr>
            <a:r>
              <a:rPr lang="en-GB" sz="2800" dirty="0"/>
              <a:t>In general the </a:t>
            </a:r>
            <a:r>
              <a:rPr lang="en-GB" sz="2800" dirty="0">
                <a:solidFill>
                  <a:srgbClr val="3333FF"/>
                </a:solidFill>
              </a:rPr>
              <a:t>out-of sample forecasts </a:t>
            </a:r>
            <a:r>
              <a:rPr lang="en-GB" sz="2800" dirty="0"/>
              <a:t>are a </a:t>
            </a:r>
            <a:r>
              <a:rPr lang="en-GB" sz="2800" dirty="0">
                <a:solidFill>
                  <a:srgbClr val="3333FF"/>
                </a:solidFill>
              </a:rPr>
              <a:t>better test</a:t>
            </a:r>
            <a:r>
              <a:rPr lang="en-GB" sz="2800" dirty="0"/>
              <a:t> of how well the model works, as the forecast </a:t>
            </a:r>
            <a:r>
              <a:rPr lang="en-GB" sz="2800" dirty="0">
                <a:solidFill>
                  <a:srgbClr val="3333FF"/>
                </a:solidFill>
              </a:rPr>
              <a:t>uses data not included in the estimation of the </a:t>
            </a:r>
            <a:r>
              <a:rPr lang="en-GB" sz="2800" dirty="0" smtClean="0">
                <a:solidFill>
                  <a:srgbClr val="3333FF"/>
                </a:solidFill>
              </a:rPr>
              <a:t>model </a:t>
            </a:r>
            <a:r>
              <a:rPr lang="en-GB" sz="1800" dirty="0" smtClean="0">
                <a:solidFill>
                  <a:srgbClr val="3333FF"/>
                </a:solidFill>
              </a:rPr>
              <a:t>(discuss difference with X-sectional data).</a:t>
            </a:r>
            <a:endParaRPr lang="en-GB" sz="2800" dirty="0" smtClean="0">
              <a:solidFill>
                <a:srgbClr val="3333FF"/>
              </a:solidFill>
            </a:endParaRPr>
          </a:p>
          <a:p>
            <a:pPr marL="0" indent="0" algn="just">
              <a:lnSpc>
                <a:spcPct val="90000"/>
              </a:lnSpc>
              <a:buNone/>
            </a:pPr>
            <a:endParaRPr lang="en-GB" sz="2800" dirty="0"/>
          </a:p>
          <a:p>
            <a:pPr algn="just">
              <a:lnSpc>
                <a:spcPct val="90000"/>
              </a:lnSpc>
            </a:pPr>
            <a:r>
              <a:rPr lang="en-GB" sz="2800" dirty="0"/>
              <a:t>To conduct </a:t>
            </a:r>
            <a:r>
              <a:rPr lang="en-GB" sz="2800" dirty="0">
                <a:solidFill>
                  <a:srgbClr val="3333FF"/>
                </a:solidFill>
              </a:rPr>
              <a:t>out-of-sample forecasts</a:t>
            </a:r>
            <a:r>
              <a:rPr lang="en-GB" sz="2800" dirty="0"/>
              <a:t>, we need to leave some observations </a:t>
            </a:r>
            <a:r>
              <a:rPr lang="en-GB" sz="2800" dirty="0">
                <a:solidFill>
                  <a:srgbClr val="3333FF"/>
                </a:solidFill>
              </a:rPr>
              <a:t>at the end </a:t>
            </a:r>
            <a:r>
              <a:rPr lang="en-GB" sz="2800" dirty="0"/>
              <a:t>of our sample for this </a:t>
            </a:r>
            <a:r>
              <a:rPr lang="en-GB" sz="2800" dirty="0" smtClean="0"/>
              <a:t>purpose.</a:t>
            </a:r>
            <a:endParaRPr lang="en-GB" sz="2800" dirty="0"/>
          </a:p>
        </p:txBody>
      </p:sp>
    </p:spTree>
    <p:extLst>
      <p:ext uri="{BB962C8B-B14F-4D97-AF65-F5344CB8AC3E}">
        <p14:creationId xmlns="" xmlns:p14="http://schemas.microsoft.com/office/powerpoint/2010/main" val="205122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Types of Forecasts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</a:pPr>
            <a:r>
              <a:rPr lang="en-GB" sz="2800" dirty="0"/>
              <a:t>A </a:t>
            </a:r>
            <a:r>
              <a:rPr lang="en-GB" sz="2800" dirty="0">
                <a:solidFill>
                  <a:srgbClr val="3333FF"/>
                </a:solidFill>
              </a:rPr>
              <a:t>one-step-ahead</a:t>
            </a:r>
            <a:r>
              <a:rPr lang="en-GB" sz="2800" dirty="0"/>
              <a:t> is a forecast for the next observation only</a:t>
            </a:r>
            <a:r>
              <a:rPr lang="en-GB" sz="2800" dirty="0" smtClean="0"/>
              <a:t>.</a:t>
            </a:r>
          </a:p>
          <a:p>
            <a:pPr algn="just">
              <a:lnSpc>
                <a:spcPct val="80000"/>
              </a:lnSpc>
            </a:pPr>
            <a:endParaRPr lang="en-GB" sz="2800" dirty="0"/>
          </a:p>
          <a:p>
            <a:pPr marL="0" indent="0" algn="just">
              <a:lnSpc>
                <a:spcPct val="80000"/>
              </a:lnSpc>
              <a:buNone/>
            </a:pPr>
            <a:endParaRPr lang="en-GB" sz="2800" dirty="0"/>
          </a:p>
          <a:p>
            <a:pPr algn="just">
              <a:lnSpc>
                <a:spcPct val="80000"/>
              </a:lnSpc>
            </a:pPr>
            <a:r>
              <a:rPr lang="en-GB" sz="2800" dirty="0"/>
              <a:t>A </a:t>
            </a:r>
            <a:r>
              <a:rPr lang="en-GB" sz="2800" dirty="0">
                <a:solidFill>
                  <a:srgbClr val="3333FF"/>
                </a:solidFill>
              </a:rPr>
              <a:t>multi-step-ahead</a:t>
            </a:r>
            <a:r>
              <a:rPr lang="en-GB" sz="2800" dirty="0"/>
              <a:t> forecast is for 1,2,3,…s steps ahead</a:t>
            </a:r>
            <a:r>
              <a:rPr lang="en-GB" sz="2800" dirty="0" smtClean="0"/>
              <a:t>.</a:t>
            </a:r>
            <a:endParaRPr lang="en-GB" sz="2800" dirty="0"/>
          </a:p>
        </p:txBody>
      </p:sp>
    </p:spTree>
    <p:extLst>
      <p:ext uri="{BB962C8B-B14F-4D97-AF65-F5344CB8AC3E}">
        <p14:creationId xmlns="" xmlns:p14="http://schemas.microsoft.com/office/powerpoint/2010/main" val="96476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Forecast Accuracy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 are a number of </a:t>
            </a:r>
            <a:r>
              <a:rPr lang="en-GB" dirty="0" smtClean="0"/>
              <a:t>measures used:</a:t>
            </a:r>
            <a:endParaRPr lang="en-GB" dirty="0"/>
          </a:p>
          <a:p>
            <a:pPr lvl="1"/>
            <a:r>
              <a:rPr lang="en-GB" dirty="0"/>
              <a:t>Mean Absolute Error</a:t>
            </a:r>
          </a:p>
          <a:p>
            <a:pPr lvl="1"/>
            <a:r>
              <a:rPr lang="en-GB" dirty="0"/>
              <a:t>Mean Average Prediction Error</a:t>
            </a:r>
          </a:p>
          <a:p>
            <a:pPr lvl="1"/>
            <a:r>
              <a:rPr lang="en-GB" dirty="0"/>
              <a:t>Chows test for predictive failure</a:t>
            </a:r>
          </a:p>
          <a:p>
            <a:pPr lvl="1"/>
            <a:r>
              <a:rPr lang="en-GB" dirty="0" err="1"/>
              <a:t>Theil’s</a:t>
            </a:r>
            <a:r>
              <a:rPr lang="en-GB" dirty="0"/>
              <a:t> U-statistic (where the forecast is compared to that of a benchmark model)</a:t>
            </a:r>
          </a:p>
          <a:p>
            <a:pPr lvl="1"/>
            <a:r>
              <a:rPr lang="en-GB" dirty="0"/>
              <a:t>Root Mean Square Error ( the square root of the MSE)</a:t>
            </a:r>
          </a:p>
        </p:txBody>
      </p:sp>
    </p:spTree>
    <p:extLst>
      <p:ext uri="{BB962C8B-B14F-4D97-AF65-F5344CB8AC3E}">
        <p14:creationId xmlns="" xmlns:p14="http://schemas.microsoft.com/office/powerpoint/2010/main" val="322393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Measuring Forecast Accuracy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400" dirty="0"/>
              <a:t>To determine how accurate a forecast is, the </a:t>
            </a:r>
            <a:r>
              <a:rPr lang="en-GB" sz="2400" u="sng" dirty="0"/>
              <a:t>simplest method </a:t>
            </a:r>
            <a:r>
              <a:rPr lang="en-GB" sz="2400" dirty="0"/>
              <a:t>is to </a:t>
            </a:r>
            <a:r>
              <a:rPr lang="en-GB" sz="2400" dirty="0">
                <a:solidFill>
                  <a:srgbClr val="0000FF"/>
                </a:solidFill>
              </a:rPr>
              <a:t>plot the forecast against the actual values </a:t>
            </a:r>
            <a:r>
              <a:rPr lang="en-GB" sz="2400" dirty="0"/>
              <a:t>as a direct </a:t>
            </a:r>
            <a:r>
              <a:rPr lang="en-GB" sz="2400" dirty="0" smtClean="0"/>
              <a:t>comparison</a:t>
            </a:r>
          </a:p>
          <a:p>
            <a:pPr marL="0" indent="0" algn="just">
              <a:buNone/>
            </a:pPr>
            <a:endParaRPr lang="en-GB" sz="2400" dirty="0"/>
          </a:p>
          <a:p>
            <a:pPr algn="just"/>
            <a:r>
              <a:rPr lang="en-GB" sz="2400" dirty="0"/>
              <a:t>In addition it may be worthwhile to </a:t>
            </a:r>
            <a:r>
              <a:rPr lang="en-GB" sz="2400" u="sng" dirty="0"/>
              <a:t>compare the </a:t>
            </a:r>
            <a:r>
              <a:rPr lang="en-GB" sz="2400" u="sng" dirty="0">
                <a:solidFill>
                  <a:srgbClr val="3333FF"/>
                </a:solidFill>
              </a:rPr>
              <a:t>turning points,</a:t>
            </a:r>
            <a:r>
              <a:rPr lang="en-GB" sz="2400" u="sng" dirty="0"/>
              <a:t> this is particularly important </a:t>
            </a:r>
            <a:r>
              <a:rPr lang="en-GB" sz="2400" u="sng" dirty="0">
                <a:solidFill>
                  <a:srgbClr val="3333FF"/>
                </a:solidFill>
              </a:rPr>
              <a:t>in finance</a:t>
            </a:r>
            <a:r>
              <a:rPr lang="en-GB" sz="2400" u="sng" dirty="0" smtClean="0"/>
              <a:t>.</a:t>
            </a:r>
          </a:p>
          <a:p>
            <a:pPr marL="0" indent="0" algn="just">
              <a:buNone/>
            </a:pPr>
            <a:endParaRPr lang="en-GB" sz="2400" dirty="0"/>
          </a:p>
          <a:p>
            <a:pPr algn="just"/>
            <a:r>
              <a:rPr lang="en-GB" sz="2400" dirty="0"/>
              <a:t>There are a number of methods to determine accuracy of the forecast, often more than one is included in a set of results.</a:t>
            </a:r>
          </a:p>
        </p:txBody>
      </p:sp>
    </p:spTree>
    <p:extLst>
      <p:ext uri="{BB962C8B-B14F-4D97-AF65-F5344CB8AC3E}">
        <p14:creationId xmlns="" xmlns:p14="http://schemas.microsoft.com/office/powerpoint/2010/main" val="93389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929</Words>
  <Application>Microsoft Office PowerPoint</Application>
  <PresentationFormat>On-screen Show (4:3)</PresentationFormat>
  <Paragraphs>125</Paragraphs>
  <Slides>24</Slides>
  <Notes>0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Equation</vt:lpstr>
      <vt:lpstr>Topics</vt:lpstr>
      <vt:lpstr>ARIMA - Identification</vt:lpstr>
      <vt:lpstr>Identification (p and q)</vt:lpstr>
      <vt:lpstr>Parsimonious Model</vt:lpstr>
      <vt:lpstr>Forecasting</vt:lpstr>
      <vt:lpstr>Types of Forecast</vt:lpstr>
      <vt:lpstr>Types of Forecasts</vt:lpstr>
      <vt:lpstr>Forecast Accuracy</vt:lpstr>
      <vt:lpstr>Measuring Forecast Accuracy</vt:lpstr>
      <vt:lpstr>Tests of Forecast Accuracy</vt:lpstr>
      <vt:lpstr>Mean Squared Error (MSE)</vt:lpstr>
      <vt:lpstr>MSE or FMSE Example</vt:lpstr>
      <vt:lpstr>FMSE</vt:lpstr>
      <vt:lpstr>Conditional Vs Unconditional forecasts</vt:lpstr>
      <vt:lpstr>Conditional Vs Unconditional forecasts</vt:lpstr>
      <vt:lpstr>Conditional Forecasting</vt:lpstr>
      <vt:lpstr>Illustration of conditional Vs unconditional forecast in the case of AR(1)</vt:lpstr>
      <vt:lpstr>Financial Loss Functions</vt:lpstr>
      <vt:lpstr>Correct Sign Predictions  (for Fin time series analysis – check for turning points)</vt:lpstr>
      <vt:lpstr>Prediction  Interval </vt:lpstr>
      <vt:lpstr>Prediction  Interval </vt:lpstr>
      <vt:lpstr>Prediction Intervals - non-stationary series </vt:lpstr>
      <vt:lpstr>Conclusion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Prof. P. N. KUMAR</dc:creator>
  <cp:lastModifiedBy>admin`````````</cp:lastModifiedBy>
  <cp:revision>54</cp:revision>
  <dcterms:created xsi:type="dcterms:W3CDTF">2006-08-16T00:00:00Z</dcterms:created>
  <dcterms:modified xsi:type="dcterms:W3CDTF">2022-11-03T01:55:45Z</dcterms:modified>
</cp:coreProperties>
</file>