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451B-3247-43A8-919E-7DEE5DAEFD25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98BA-70BE-4868-90E6-042195FE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998BA-70BE-4868-90E6-042195FEA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Estimating Trends with Differences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  <a:tabLst>
                <a:tab pos="741363" algn="l"/>
              </a:tabLst>
            </a:pPr>
            <a:r>
              <a:rPr lang="en-US" dirty="0" smtClean="0"/>
              <a:t>Observing the Mean of 1</a:t>
            </a:r>
            <a:r>
              <a:rPr lang="en-US" baseline="30000" dirty="0" smtClean="0"/>
              <a:t>st</a:t>
            </a:r>
            <a:r>
              <a:rPr lang="en-US" dirty="0" smtClean="0"/>
              <a:t> differences</a:t>
            </a:r>
          </a:p>
          <a:p>
            <a:pPr marL="514350" indent="-514350" algn="l">
              <a:buFont typeface="+mj-lt"/>
              <a:buAutoNum type="arabicPeriod"/>
              <a:tabLst>
                <a:tab pos="741363" algn="l"/>
                <a:tab pos="1655763" algn="l"/>
              </a:tabLst>
            </a:pPr>
            <a:r>
              <a:rPr lang="en-US" dirty="0" smtClean="0"/>
              <a:t>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5029200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0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819274"/>
            <a:ext cx="47053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4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8579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0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Advantages/ Disadvantages</a:t>
            </a:r>
            <a:br>
              <a:rPr lang="en-US" dirty="0" smtClean="0"/>
            </a:br>
            <a:r>
              <a:rPr lang="en-US" dirty="0" smtClean="0"/>
              <a:t> using Differences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707" y="2057399"/>
            <a:ext cx="5326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Advantages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Trend is easily calculated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Easily interpreted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Significance easily tested using Hypothesis 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644" y="3613355"/>
            <a:ext cx="8592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Weakness in dealing with outliers-differences do not smooth out extreme outliers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Future forecasts will be affected adversely by outlier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Hence double MA or exponential smoothing would be appropriate there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However, differencing is a very powerful method.</a:t>
            </a:r>
          </a:p>
        </p:txBody>
      </p:sp>
    </p:spTree>
    <p:extLst>
      <p:ext uri="{BB962C8B-B14F-4D97-AF65-F5344CB8AC3E}">
        <p14:creationId xmlns:p14="http://schemas.microsoft.com/office/powerpoint/2010/main" val="10130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6029" y="1752600"/>
            <a:ext cx="8839200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rgbClr val="3333FF"/>
                </a:solidFill>
              </a:rPr>
              <a:t>Trend is an increase or decrease in a series that persists for an extended time (generally 7 or more- R of T)</a:t>
            </a:r>
          </a:p>
          <a:p>
            <a:pPr algn="l"/>
            <a:endParaRPr lang="en-US" sz="3100" dirty="0" smtClean="0">
              <a:solidFill>
                <a:srgbClr val="3333FF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rgbClr val="3333FF"/>
                </a:solidFill>
              </a:rPr>
              <a:t>Difficult to detect if randomness and seasonality is present</a:t>
            </a:r>
          </a:p>
          <a:p>
            <a:pPr algn="l"/>
            <a:endParaRPr lang="en-US" sz="3100" dirty="0" smtClean="0">
              <a:solidFill>
                <a:srgbClr val="3333FF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rgbClr val="3333FF"/>
                </a:solidFill>
              </a:rPr>
              <a:t>See the process of using differences to estimate trends – </a:t>
            </a:r>
            <a:r>
              <a:rPr lang="en-US" sz="3100" dirty="0" smtClean="0"/>
              <a:t>simple, but effective.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1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31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/>
              <a:t>First differences</a:t>
            </a:r>
          </a:p>
          <a:p>
            <a:pPr algn="l"/>
            <a:endParaRPr lang="en-US" sz="3100" dirty="0" smtClean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787190"/>
            <a:ext cx="3714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4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0197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9547" y="5934670"/>
            <a:ext cx="23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series:</a:t>
            </a:r>
          </a:p>
          <a:p>
            <a:pPr marL="115888" indent="115888">
              <a:buFont typeface="Arial" pitchFamily="34" charset="0"/>
              <a:buChar char="•"/>
              <a:tabLst>
                <a:tab pos="404813" algn="l"/>
              </a:tabLst>
            </a:pPr>
            <a:r>
              <a:rPr lang="en-US" dirty="0"/>
              <a:t>	</a:t>
            </a:r>
            <a:r>
              <a:rPr lang="en-US" dirty="0" smtClean="0"/>
              <a:t>With trends: G &amp; H</a:t>
            </a:r>
          </a:p>
          <a:p>
            <a:pPr marL="115888" indent="115888">
              <a:buFont typeface="Arial" pitchFamily="34" charset="0"/>
              <a:buChar char="•"/>
              <a:tabLst>
                <a:tab pos="404813" algn="l"/>
              </a:tabLst>
            </a:pPr>
            <a:r>
              <a:rPr lang="en-US" dirty="0" smtClean="0"/>
              <a:t>	No trend: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7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858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2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6" y="3529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Indication: Presence/ Absence of Trends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486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30278"/>
            <a:ext cx="4953000" cy="7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18031"/>
            <a:ext cx="5181600" cy="13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7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Differences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553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7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839200" cy="3810000"/>
          </a:xfrm>
        </p:spPr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rgbClr val="C00000"/>
                </a:solidFill>
              </a:rPr>
              <a:t>A </a:t>
            </a:r>
            <a:r>
              <a:rPr lang="en-US" sz="3100" dirty="0" smtClean="0">
                <a:solidFill>
                  <a:srgbClr val="C00000"/>
                </a:solidFill>
              </a:rPr>
              <a:t>mean (</a:t>
            </a:r>
            <a:r>
              <a:rPr lang="en-US" sz="3100" dirty="0" smtClean="0"/>
              <a:t> term </a:t>
            </a:r>
            <a:r>
              <a:rPr lang="en-US" sz="3100" b="1" dirty="0" smtClean="0">
                <a:solidFill>
                  <a:srgbClr val="C00000"/>
                </a:solidFill>
              </a:rPr>
              <a:t>b</a:t>
            </a:r>
            <a:r>
              <a:rPr lang="en-US" sz="3100" dirty="0" smtClean="0">
                <a:solidFill>
                  <a:srgbClr val="C00000"/>
                </a:solidFill>
              </a:rPr>
              <a:t> </a:t>
            </a:r>
            <a:r>
              <a:rPr lang="en-US" sz="3100" dirty="0" smtClean="0"/>
              <a:t>in the equation</a:t>
            </a:r>
            <a:r>
              <a:rPr lang="en-US" sz="3100" dirty="0" smtClean="0">
                <a:solidFill>
                  <a:srgbClr val="C00000"/>
                </a:solidFill>
              </a:rPr>
              <a:t>) </a:t>
            </a:r>
            <a:r>
              <a:rPr lang="en-US" sz="3100" dirty="0" smtClean="0">
                <a:solidFill>
                  <a:srgbClr val="C00000"/>
                </a:solidFill>
              </a:rPr>
              <a:t>nearly equals zero is an indication of no trend</a:t>
            </a:r>
            <a:r>
              <a:rPr lang="en-US" sz="3100" dirty="0" smtClean="0">
                <a:solidFill>
                  <a:srgbClr val="3333FF"/>
                </a:solidFill>
              </a:rPr>
              <a:t/>
            </a:r>
            <a:br>
              <a:rPr lang="en-US" sz="3100" dirty="0" smtClean="0">
                <a:solidFill>
                  <a:srgbClr val="3333FF"/>
                </a:solidFill>
              </a:rPr>
            </a:br>
            <a:r>
              <a:rPr lang="en-US" sz="3100" dirty="0" smtClean="0">
                <a:solidFill>
                  <a:srgbClr val="3333FF"/>
                </a:solidFill>
              </a:rPr>
              <a:t/>
            </a:r>
            <a:br>
              <a:rPr lang="en-US" sz="3100" dirty="0" smtClean="0">
                <a:solidFill>
                  <a:srgbClr val="3333FF"/>
                </a:solidFill>
              </a:rPr>
            </a:br>
            <a:r>
              <a:rPr lang="en-US" sz="3100" dirty="0">
                <a:solidFill>
                  <a:srgbClr val="3333FF"/>
                </a:solidFill>
              </a:rPr>
              <a:t/>
            </a:r>
            <a:br>
              <a:rPr lang="en-US" sz="3100" dirty="0">
                <a:solidFill>
                  <a:srgbClr val="3333FF"/>
                </a:solidFill>
              </a:rPr>
            </a:br>
            <a:r>
              <a:rPr lang="en-US" sz="3100" dirty="0" smtClean="0">
                <a:solidFill>
                  <a:srgbClr val="3333FF"/>
                </a:solidFill>
              </a:rPr>
              <a:t/>
            </a:r>
            <a:br>
              <a:rPr lang="en-US" sz="3100" dirty="0" smtClean="0">
                <a:solidFill>
                  <a:srgbClr val="3333FF"/>
                </a:solidFill>
              </a:rPr>
            </a:br>
            <a:r>
              <a:rPr lang="en-US" sz="2200" dirty="0" smtClean="0">
                <a:solidFill>
                  <a:srgbClr val="3333FF"/>
                </a:solidFill>
              </a:rPr>
              <a:t>Ascertain using</a:t>
            </a:r>
            <a:br>
              <a:rPr lang="en-US" sz="2200" dirty="0" smtClean="0">
                <a:solidFill>
                  <a:srgbClr val="3333FF"/>
                </a:solidFill>
              </a:rPr>
            </a:br>
            <a:r>
              <a:rPr lang="en-US" sz="2200" dirty="0" smtClean="0">
                <a:solidFill>
                  <a:srgbClr val="3333FF"/>
                </a:solidFill>
              </a:rPr>
              <a:t/>
            </a:r>
            <a:br>
              <a:rPr lang="en-US" sz="2200" dirty="0" smtClean="0">
                <a:solidFill>
                  <a:srgbClr val="3333FF"/>
                </a:solidFill>
              </a:rPr>
            </a:br>
            <a:r>
              <a:rPr lang="en-US" sz="2200" dirty="0" smtClean="0">
                <a:solidFill>
                  <a:srgbClr val="3333FF"/>
                </a:solidFill>
              </a:rPr>
              <a:t>(a) A frequency Distribution and</a:t>
            </a:r>
            <a:br>
              <a:rPr lang="en-US" sz="2200" dirty="0" smtClean="0">
                <a:solidFill>
                  <a:srgbClr val="3333FF"/>
                </a:solidFill>
              </a:rPr>
            </a:br>
            <a:r>
              <a:rPr lang="en-US" sz="2200" dirty="0" smtClean="0">
                <a:solidFill>
                  <a:srgbClr val="3333FF"/>
                </a:solidFill>
              </a:rPr>
              <a:t>(b) T-test</a:t>
            </a:r>
            <a:endParaRPr lang="en-US" sz="2200" dirty="0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9720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Trends: Analyzing Frequency </a:t>
            </a:r>
            <a:r>
              <a:rPr lang="en-US" dirty="0" smtClean="0"/>
              <a:t>distribution to infer </a:t>
            </a:r>
            <a:r>
              <a:rPr lang="en-US" dirty="0" smtClean="0"/>
              <a:t>regarding </a:t>
            </a:r>
            <a:r>
              <a:rPr lang="en-US" dirty="0" smtClean="0"/>
              <a:t>mean </a:t>
            </a:r>
            <a:br>
              <a:rPr lang="en-US" dirty="0" smtClean="0"/>
            </a:br>
            <a:r>
              <a:rPr lang="en-US" sz="2200" dirty="0" smtClean="0"/>
              <a:t>(mean nearly </a:t>
            </a:r>
            <a:r>
              <a:rPr lang="en-US" sz="2200" dirty="0" smtClean="0"/>
              <a:t>equals zero an indication of no trend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029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659" y="5716679"/>
            <a:ext cx="691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of Series I nearly add up to zero =&gt; no trend versus G and 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653643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mean nearly equals zero is an indication of no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2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 Test to confirm status of mean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9436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438400"/>
            <a:ext cx="114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mean </a:t>
            </a:r>
          </a:p>
          <a:p>
            <a:r>
              <a:rPr lang="en-US" dirty="0" smtClean="0"/>
              <a:t>(b is average mean) </a:t>
            </a:r>
            <a:r>
              <a:rPr lang="en-US" dirty="0">
                <a:solidFill>
                  <a:srgbClr val="C00000"/>
                </a:solidFill>
              </a:rPr>
              <a:t>nearly equals zero is an indication of no trend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11715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81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218</Words>
  <Application>Microsoft Office PowerPoint</Application>
  <PresentationFormat>On-screen Show (4:3)</PresentationFormat>
  <Paragraphs>38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Estimating Trends with Differences</vt:lpstr>
      <vt:lpstr>Trends</vt:lpstr>
      <vt:lpstr>Trends</vt:lpstr>
      <vt:lpstr>PowerPoint Presentation</vt:lpstr>
      <vt:lpstr>Indication: Presence/ Absence of Trends</vt:lpstr>
      <vt:lpstr>Forecasting with Differences</vt:lpstr>
      <vt:lpstr>A mean ( term b in the equation) nearly equals zero is an indication of no trend    Ascertain using  (a) A frequency Distribution and (b) T-test</vt:lpstr>
      <vt:lpstr>Trends: Analyzing Frequency distribution to infer regarding mean  (mean nearly equals zero an indication of no trend</vt:lpstr>
      <vt:lpstr>T Test to confirm status of mean</vt:lpstr>
      <vt:lpstr>PowerPoint Presentation</vt:lpstr>
      <vt:lpstr>T-Test</vt:lpstr>
      <vt:lpstr>PowerPoint Presentation</vt:lpstr>
      <vt:lpstr>Advantages/ Disadvantages  using Differences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Trends with Differences</dc:title>
  <dc:creator>Prof. P. N. KUMAR</dc:creator>
  <cp:lastModifiedBy>Prof. P. N. KUMAR</cp:lastModifiedBy>
  <cp:revision>17</cp:revision>
  <dcterms:created xsi:type="dcterms:W3CDTF">2006-08-16T00:00:00Z</dcterms:created>
  <dcterms:modified xsi:type="dcterms:W3CDTF">2022-11-11T04:35:26Z</dcterms:modified>
</cp:coreProperties>
</file>